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0" r:id="rId2"/>
    <p:sldId id="257" r:id="rId3"/>
    <p:sldId id="262" r:id="rId4"/>
    <p:sldId id="263" r:id="rId5"/>
    <p:sldId id="258" r:id="rId6"/>
    <p:sldId id="264" r:id="rId7"/>
    <p:sldId id="268" r:id="rId8"/>
    <p:sldId id="269" r:id="rId9"/>
    <p:sldId id="265" r:id="rId10"/>
    <p:sldId id="266" r:id="rId11"/>
    <p:sldId id="267" r:id="rId12"/>
    <p:sldId id="277" r:id="rId13"/>
    <p:sldId id="272" r:id="rId14"/>
    <p:sldId id="273" r:id="rId15"/>
    <p:sldId id="274" r:id="rId16"/>
    <p:sldId id="275" r:id="rId17"/>
    <p:sldId id="276" r:id="rId18"/>
    <p:sldId id="259" r:id="rId19"/>
    <p:sldId id="260" r:id="rId20"/>
    <p:sldId id="261" r:id="rId21"/>
    <p:sldId id="279"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69" d="100"/>
          <a:sy n="69" d="100"/>
        </p:scale>
        <p:origin x="-2832" y="-9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8C737-97D9-4FF3-AE94-BD07095FC633}" type="datetimeFigureOut">
              <a:rPr lang="tr-TR" smtClean="0"/>
              <a:t>03.03.2014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EAE5F-ACEC-45E6-9442-08361865405C}" type="slidenum">
              <a:rPr lang="tr-TR" smtClean="0"/>
              <a:t>‹#›</a:t>
            </a:fld>
            <a:endParaRPr lang="tr-TR"/>
          </a:p>
        </p:txBody>
      </p:sp>
    </p:spTree>
    <p:extLst>
      <p:ext uri="{BB962C8B-B14F-4D97-AF65-F5344CB8AC3E}">
        <p14:creationId xmlns:p14="http://schemas.microsoft.com/office/powerpoint/2010/main" val="120375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tr-TR" smtClean="0"/>
              <a:t>4.03.2014</a:t>
            </a:r>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tr-TR" smtClean="0"/>
              <a:t>tatici@gmail.com</a:t>
            </a:r>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12EFBC3-8939-4302-93A2-B82639CC3E58}"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r>
              <a:rPr lang="tr-TR" smtClean="0"/>
              <a:t>4.03.2014</a:t>
            </a:r>
            <a:endParaRPr lang="tr-TR"/>
          </a:p>
        </p:txBody>
      </p:sp>
      <p:sp>
        <p:nvSpPr>
          <p:cNvPr id="5" name="Footer Placeholder 4"/>
          <p:cNvSpPr>
            <a:spLocks noGrp="1"/>
          </p:cNvSpPr>
          <p:nvPr>
            <p:ph type="ftr" sz="quarter" idx="11"/>
          </p:nvPr>
        </p:nvSpPr>
        <p:spPr/>
        <p:txBody>
          <a:bodyPr/>
          <a:lstStyle/>
          <a:p>
            <a:r>
              <a:rPr lang="tr-TR" smtClean="0"/>
              <a:t>tatici@gmail.com</a:t>
            </a:r>
            <a:endParaRPr lang="tr-TR"/>
          </a:p>
        </p:txBody>
      </p:sp>
      <p:sp>
        <p:nvSpPr>
          <p:cNvPr id="6" name="Slide Number Placeholder 5"/>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r>
              <a:rPr lang="tr-TR" smtClean="0"/>
              <a:t>4.03.2014</a:t>
            </a:r>
            <a:endParaRPr lang="tr-TR"/>
          </a:p>
        </p:txBody>
      </p:sp>
      <p:sp>
        <p:nvSpPr>
          <p:cNvPr id="6" name="Footer Placeholder 5"/>
          <p:cNvSpPr>
            <a:spLocks noGrp="1"/>
          </p:cNvSpPr>
          <p:nvPr>
            <p:ph type="ftr" sz="quarter" idx="11"/>
          </p:nvPr>
        </p:nvSpPr>
        <p:spPr/>
        <p:txBody>
          <a:bodyPr/>
          <a:lstStyle/>
          <a:p>
            <a:r>
              <a:rPr lang="tr-TR" smtClean="0"/>
              <a:t>tatici@gmail.com</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r>
              <a:rPr lang="tr-TR" smtClean="0"/>
              <a:t>4.03.2014</a:t>
            </a:r>
            <a:endParaRPr lang="tr-TR"/>
          </a:p>
        </p:txBody>
      </p:sp>
      <p:sp>
        <p:nvSpPr>
          <p:cNvPr id="8" name="Footer Placeholder 7"/>
          <p:cNvSpPr>
            <a:spLocks noGrp="1"/>
          </p:cNvSpPr>
          <p:nvPr>
            <p:ph type="ftr" sz="quarter" idx="11"/>
          </p:nvPr>
        </p:nvSpPr>
        <p:spPr/>
        <p:txBody>
          <a:bodyPr/>
          <a:lstStyle/>
          <a:p>
            <a:r>
              <a:rPr lang="tr-TR" smtClean="0"/>
              <a:t>tatici@gmail.com</a:t>
            </a:r>
            <a:endParaRPr lang="tr-TR"/>
          </a:p>
        </p:txBody>
      </p:sp>
      <p:sp>
        <p:nvSpPr>
          <p:cNvPr id="9" name="Slide Number Placeholder 8"/>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r>
              <a:rPr lang="tr-TR" smtClean="0"/>
              <a:t>4.03.2014</a:t>
            </a:r>
            <a:endParaRPr lang="tr-TR"/>
          </a:p>
        </p:txBody>
      </p:sp>
      <p:sp>
        <p:nvSpPr>
          <p:cNvPr id="4" name="Footer Placeholder 3"/>
          <p:cNvSpPr>
            <a:spLocks noGrp="1"/>
          </p:cNvSpPr>
          <p:nvPr>
            <p:ph type="ftr" sz="quarter" idx="11"/>
          </p:nvPr>
        </p:nvSpPr>
        <p:spPr/>
        <p:txBody>
          <a:bodyPr/>
          <a:lstStyle/>
          <a:p>
            <a:r>
              <a:rPr lang="tr-TR" smtClean="0"/>
              <a:t>tatici@gmail.com</a:t>
            </a:r>
            <a:endParaRPr lang="tr-TR"/>
          </a:p>
        </p:txBody>
      </p:sp>
      <p:sp>
        <p:nvSpPr>
          <p:cNvPr id="5" name="Slide Number Placeholder 4"/>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4.03.2014</a:t>
            </a:r>
            <a:endParaRPr lang="tr-TR"/>
          </a:p>
        </p:txBody>
      </p:sp>
      <p:sp>
        <p:nvSpPr>
          <p:cNvPr id="3" name="Footer Placeholder 2"/>
          <p:cNvSpPr>
            <a:spLocks noGrp="1"/>
          </p:cNvSpPr>
          <p:nvPr>
            <p:ph type="ftr" sz="quarter" idx="11"/>
          </p:nvPr>
        </p:nvSpPr>
        <p:spPr/>
        <p:txBody>
          <a:bodyPr/>
          <a:lstStyle/>
          <a:p>
            <a:r>
              <a:rPr lang="tr-TR" smtClean="0"/>
              <a:t>tatici@gmail.com</a:t>
            </a:r>
            <a:endParaRPr lang="tr-TR"/>
          </a:p>
        </p:txBody>
      </p:sp>
      <p:sp>
        <p:nvSpPr>
          <p:cNvPr id="4" name="Slide Number Placeholder 3"/>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tr-TR" smtClean="0"/>
              <a:t>4.03.2014</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tatici@gmail.com</a:t>
            </a:r>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r>
              <a:rPr lang="tr-TR" smtClean="0"/>
              <a:t>4.03.2014</a:t>
            </a:r>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tatici@gmail.com</a:t>
            </a:r>
            <a:endParaRPr lang="tr-TR"/>
          </a:p>
        </p:txBody>
      </p:sp>
      <p:sp>
        <p:nvSpPr>
          <p:cNvPr id="7" name="Slide Number Placeholder 6"/>
          <p:cNvSpPr>
            <a:spLocks noGrp="1"/>
          </p:cNvSpPr>
          <p:nvPr>
            <p:ph type="sldNum" sz="quarter" idx="12"/>
          </p:nvPr>
        </p:nvSpPr>
        <p:spPr/>
        <p:txBody>
          <a:bodyPr/>
          <a:lstStyle/>
          <a:p>
            <a:fld id="{512EFBC3-8939-4302-93A2-B82639CC3E5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tr-TR" smtClean="0"/>
              <a:t>4.03.2014</a:t>
            </a:r>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tr-TR" smtClean="0"/>
              <a:t>tatici@gmail.com</a:t>
            </a:r>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12EFBC3-8939-4302-93A2-B82639CC3E5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solixbiofuels.com/index.php?option=com_content&amp;task=view&amp;id=12&amp;Itemid=26" TargetMode="External"/><Relationship Id="rId3" Type="http://schemas.openxmlformats.org/officeDocument/2006/relationships/hyperlink" Target="http://www.ebtplc.com/c4c.htm" TargetMode="External"/><Relationship Id="rId7" Type="http://schemas.openxmlformats.org/officeDocument/2006/relationships/hyperlink" Target="http://www.unh.edu/p2/biodiesel/article_alge.html" TargetMode="External"/><Relationship Id="rId2" Type="http://schemas.openxmlformats.org/officeDocument/2006/relationships/hyperlink" Target="http://oakhavenpc.org/cultivating_algae.htm" TargetMode="External"/><Relationship Id="rId1" Type="http://schemas.openxmlformats.org/officeDocument/2006/relationships/slideLayout" Target="../slideLayouts/slideLayout2.xml"/><Relationship Id="rId6" Type="http://schemas.openxmlformats.org/officeDocument/2006/relationships/hyperlink" Target="http://www.nrel.gov/docs/legosti/fy98/24190.pdf" TargetMode="External"/><Relationship Id="rId5" Type="http://schemas.openxmlformats.org/officeDocument/2006/relationships/hyperlink" Target="http://en.wikipedia.org/w/index.php?title=Special:Booksources&amp;isbn=0521321158" TargetMode="External"/><Relationship Id="rId10" Type="http://schemas.openxmlformats.org/officeDocument/2006/relationships/hyperlink" Target="http://journeytoforever.org/biodiesel_yield.html" TargetMode="External"/><Relationship Id="rId4" Type="http://schemas.openxmlformats.org/officeDocument/2006/relationships/hyperlink" Target="http://en.wikipedia.org/w/index.php?title=Special:Booksources&amp;isbn=0471929476" TargetMode="External"/><Relationship Id="rId9" Type="http://schemas.openxmlformats.org/officeDocument/2006/relationships/hyperlink" Target="http://www.ecology.com/dr-jacks-natural-world/most-important-organism/index.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38200" y="1066800"/>
            <a:ext cx="7620000" cy="2971800"/>
          </a:xfrm>
        </p:spPr>
        <p:txBody>
          <a:bodyPr/>
          <a:lstStyle/>
          <a:p>
            <a:r>
              <a:rPr lang="en-US" b="1" dirty="0" smtClean="0">
                <a:solidFill>
                  <a:schemeClr val="tx1"/>
                </a:solidFill>
              </a:rPr>
              <a:t>Introduction </a:t>
            </a:r>
            <a:r>
              <a:rPr lang="tr-TR" b="1" dirty="0" smtClean="0">
                <a:solidFill>
                  <a:schemeClr val="tx1"/>
                </a:solidFill>
              </a:rPr>
              <a:t>t</a:t>
            </a:r>
            <a:r>
              <a:rPr lang="en-US" b="1" dirty="0" smtClean="0">
                <a:solidFill>
                  <a:schemeClr val="tx1"/>
                </a:solidFill>
              </a:rPr>
              <a:t>o Commercially </a:t>
            </a:r>
            <a:r>
              <a:rPr lang="tr-TR" b="1" dirty="0" smtClean="0">
                <a:solidFill>
                  <a:schemeClr val="tx1"/>
                </a:solidFill>
              </a:rPr>
              <a:t> </a:t>
            </a:r>
            <a:br>
              <a:rPr lang="tr-TR" b="1" dirty="0" smtClean="0">
                <a:solidFill>
                  <a:schemeClr val="tx1"/>
                </a:solidFill>
              </a:rPr>
            </a:br>
            <a:r>
              <a:rPr lang="tr-TR" b="1" dirty="0" smtClean="0">
                <a:solidFill>
                  <a:schemeClr val="tx1"/>
                </a:solidFill>
              </a:rPr>
              <a:t>I</a:t>
            </a:r>
            <a:r>
              <a:rPr lang="en-US" b="1" dirty="0" err="1" smtClean="0">
                <a:solidFill>
                  <a:schemeClr val="tx1"/>
                </a:solidFill>
              </a:rPr>
              <a:t>mportant</a:t>
            </a:r>
            <a:r>
              <a:rPr lang="en-US" b="1" dirty="0" smtClean="0">
                <a:solidFill>
                  <a:schemeClr val="tx1"/>
                </a:solidFill>
              </a:rPr>
              <a:t> Phytoplankton Species</a:t>
            </a:r>
            <a:endParaRPr lang="tr-TR" b="1" dirty="0">
              <a:solidFill>
                <a:schemeClr val="tx1"/>
              </a:solidFill>
            </a:endParaRPr>
          </a:p>
        </p:txBody>
      </p:sp>
      <p:sp>
        <p:nvSpPr>
          <p:cNvPr id="3" name="Alt Başlık 2"/>
          <p:cNvSpPr>
            <a:spLocks noGrp="1"/>
          </p:cNvSpPr>
          <p:nvPr>
            <p:ph type="subTitle" idx="1"/>
          </p:nvPr>
        </p:nvSpPr>
        <p:spPr/>
        <p:txBody>
          <a:bodyPr/>
          <a:lstStyle/>
          <a:p>
            <a:r>
              <a:rPr lang="tr-TR" dirty="0" smtClean="0"/>
              <a:t>Prof. Dr. Tahir ATICI</a:t>
            </a:r>
          </a:p>
          <a:p>
            <a:endParaRPr lang="tr-TR" dirty="0"/>
          </a:p>
        </p:txBody>
      </p:sp>
      <p:sp>
        <p:nvSpPr>
          <p:cNvPr id="4" name="Veri Yer Tutucusu 3"/>
          <p:cNvSpPr>
            <a:spLocks noGrp="1"/>
          </p:cNvSpPr>
          <p:nvPr>
            <p:ph type="dt" sz="half" idx="10"/>
          </p:nvPr>
        </p:nvSpPr>
        <p:spPr>
          <a:xfrm>
            <a:off x="6012160" y="1052736"/>
            <a:ext cx="2133600" cy="750981"/>
          </a:xfrm>
        </p:spPr>
        <p:txBody>
          <a:bodyPr/>
          <a:lstStyle/>
          <a:p>
            <a:r>
              <a:rPr lang="tr-TR" dirty="0" smtClean="0"/>
              <a:t>4.03.2014</a:t>
            </a:r>
            <a:endParaRPr lang="tr-TR" dirty="0"/>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a:t>
            </a:fld>
            <a:endParaRPr lang="tr-TR"/>
          </a:p>
        </p:txBody>
      </p:sp>
    </p:spTree>
    <p:extLst>
      <p:ext uri="{BB962C8B-B14F-4D97-AF65-F5344CB8AC3E}">
        <p14:creationId xmlns:p14="http://schemas.microsoft.com/office/powerpoint/2010/main" val="109720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052736"/>
            <a:ext cx="7560840" cy="4752528"/>
          </a:xfrm>
        </p:spPr>
        <p:txBody>
          <a:bodyPr>
            <a:normAutofit fontScale="92500" lnSpcReduction="10000"/>
          </a:bodyPr>
          <a:lstStyle/>
          <a:p>
            <a:r>
              <a:rPr lang="en-US" b="1" dirty="0"/>
              <a:t>Carbon </a:t>
            </a:r>
            <a:r>
              <a:rPr lang="en-US" dirty="0"/>
              <a:t>is important for all living things</a:t>
            </a:r>
            <a:r>
              <a:rPr lang="en-US" dirty="0" smtClean="0"/>
              <a:t>.</a:t>
            </a:r>
            <a:r>
              <a:rPr lang="tr-TR" dirty="0" smtClean="0"/>
              <a:t> </a:t>
            </a:r>
            <a:r>
              <a:rPr lang="en-US" dirty="0" smtClean="0"/>
              <a:t>From </a:t>
            </a:r>
            <a:r>
              <a:rPr lang="en-US" dirty="0"/>
              <a:t>the diagram we can see that </a:t>
            </a:r>
            <a:r>
              <a:rPr lang="en-US" dirty="0" smtClean="0"/>
              <a:t>carbon</a:t>
            </a:r>
            <a:r>
              <a:rPr lang="tr-TR" dirty="0" smtClean="0"/>
              <a:t> </a:t>
            </a:r>
            <a:r>
              <a:rPr lang="en-US" dirty="0" smtClean="0"/>
              <a:t>goes </a:t>
            </a:r>
            <a:r>
              <a:rPr lang="en-US" dirty="0"/>
              <a:t>around in a cycle. That is why we </a:t>
            </a:r>
            <a:r>
              <a:rPr lang="en-US" dirty="0" smtClean="0"/>
              <a:t>call</a:t>
            </a:r>
            <a:r>
              <a:rPr lang="tr-TR" dirty="0" smtClean="0"/>
              <a:t> </a:t>
            </a:r>
            <a:r>
              <a:rPr lang="en-US" dirty="0" smtClean="0"/>
              <a:t>it </a:t>
            </a:r>
            <a:r>
              <a:rPr lang="en-US" dirty="0"/>
              <a:t>a “Carbon Cycle”. Carbon is needed </a:t>
            </a:r>
            <a:r>
              <a:rPr lang="en-US" dirty="0" smtClean="0"/>
              <a:t>by</a:t>
            </a:r>
            <a:r>
              <a:rPr lang="tr-TR" dirty="0" smtClean="0"/>
              <a:t> </a:t>
            </a:r>
            <a:r>
              <a:rPr lang="en-US" dirty="0" smtClean="0"/>
              <a:t>the </a:t>
            </a:r>
            <a:r>
              <a:rPr lang="en-US" dirty="0"/>
              <a:t>plants, rocks, animals and the soil. </a:t>
            </a:r>
            <a:r>
              <a:rPr lang="en-US" dirty="0" smtClean="0"/>
              <a:t>We</a:t>
            </a:r>
            <a:r>
              <a:rPr lang="tr-TR" dirty="0" smtClean="0"/>
              <a:t> </a:t>
            </a:r>
            <a:r>
              <a:rPr lang="en-US" dirty="0" smtClean="0"/>
              <a:t>return </a:t>
            </a:r>
            <a:r>
              <a:rPr lang="en-US" dirty="0"/>
              <a:t>carbon to the atmosphere by </a:t>
            </a:r>
            <a:r>
              <a:rPr lang="en-US" dirty="0" err="1"/>
              <a:t>buring</a:t>
            </a:r>
            <a:r>
              <a:rPr lang="en-US" dirty="0" smtClean="0"/>
              <a:t>,</a:t>
            </a:r>
            <a:r>
              <a:rPr lang="tr-TR" dirty="0" smtClean="0"/>
              <a:t> </a:t>
            </a:r>
            <a:r>
              <a:rPr lang="en-US" dirty="0" smtClean="0"/>
              <a:t>pollution </a:t>
            </a:r>
            <a:r>
              <a:rPr lang="en-US" dirty="0"/>
              <a:t>from industry or when we </a:t>
            </a:r>
            <a:r>
              <a:rPr lang="en-US" dirty="0" smtClean="0"/>
              <a:t>use</a:t>
            </a:r>
            <a:r>
              <a:rPr lang="tr-TR" dirty="0" smtClean="0"/>
              <a:t> </a:t>
            </a:r>
            <a:r>
              <a:rPr lang="en-US" dirty="0" smtClean="0"/>
              <a:t>fuel </a:t>
            </a:r>
            <a:r>
              <a:rPr lang="en-US" dirty="0"/>
              <a:t>in our cars. Other examples of </a:t>
            </a:r>
            <a:r>
              <a:rPr lang="en-US" dirty="0" smtClean="0"/>
              <a:t>putting</a:t>
            </a:r>
            <a:r>
              <a:rPr lang="tr-TR" dirty="0" smtClean="0"/>
              <a:t> </a:t>
            </a:r>
            <a:r>
              <a:rPr lang="en-US" dirty="0" smtClean="0"/>
              <a:t>carbon </a:t>
            </a:r>
            <a:r>
              <a:rPr lang="en-US" dirty="0"/>
              <a:t>back into the atmosphere </a:t>
            </a:r>
            <a:r>
              <a:rPr lang="en-US" dirty="0" smtClean="0"/>
              <a:t>are</a:t>
            </a:r>
            <a:r>
              <a:rPr lang="tr-TR" dirty="0" smtClean="0"/>
              <a:t> </a:t>
            </a:r>
            <a:r>
              <a:rPr lang="en-US" dirty="0" smtClean="0"/>
              <a:t>humans </a:t>
            </a:r>
            <a:r>
              <a:rPr lang="en-US" dirty="0"/>
              <a:t>and animals breathing out </a:t>
            </a:r>
            <a:r>
              <a:rPr lang="en-US" dirty="0" smtClean="0"/>
              <a:t>carbon</a:t>
            </a:r>
            <a:r>
              <a:rPr lang="tr-TR" dirty="0" smtClean="0"/>
              <a:t> </a:t>
            </a:r>
            <a:r>
              <a:rPr lang="en-US" dirty="0" smtClean="0"/>
              <a:t>dioxide </a:t>
            </a:r>
            <a:r>
              <a:rPr lang="en-US" dirty="0"/>
              <a:t>into the air. This is called respiration.</a:t>
            </a:r>
          </a:p>
          <a:p>
            <a:r>
              <a:rPr lang="en-US" dirty="0"/>
              <a:t>Carbon enters the rivers, lakes </a:t>
            </a:r>
            <a:r>
              <a:rPr lang="en-US" dirty="0" smtClean="0"/>
              <a:t>and</a:t>
            </a:r>
            <a:r>
              <a:rPr lang="tr-TR" dirty="0" smtClean="0"/>
              <a:t> </a:t>
            </a:r>
            <a:r>
              <a:rPr lang="tr-TR" dirty="0" err="1" smtClean="0"/>
              <a:t>oceans</a:t>
            </a:r>
            <a:r>
              <a:rPr lang="tr-TR" dirty="0" smtClean="0"/>
              <a:t> </a:t>
            </a:r>
            <a:r>
              <a:rPr lang="tr-TR" dirty="0" err="1"/>
              <a:t>from</a:t>
            </a:r>
            <a:r>
              <a:rPr lang="tr-TR" dirty="0"/>
              <a:t> </a:t>
            </a:r>
            <a:r>
              <a:rPr lang="tr-TR" dirty="0" err="1"/>
              <a:t>the</a:t>
            </a:r>
            <a:r>
              <a:rPr lang="tr-TR" dirty="0"/>
              <a:t> </a:t>
            </a:r>
            <a:r>
              <a:rPr lang="tr-TR" dirty="0" err="1"/>
              <a:t>atmosphere</a:t>
            </a:r>
            <a:r>
              <a:rPr lang="tr-TR" dirty="0" smtClean="0"/>
              <a:t>. </a:t>
            </a:r>
            <a:r>
              <a:rPr lang="en-US" dirty="0" smtClean="0"/>
              <a:t>Algae </a:t>
            </a:r>
            <a:r>
              <a:rPr lang="en-US" dirty="0"/>
              <a:t>and plants use sunlight and carbon </a:t>
            </a:r>
            <a:r>
              <a:rPr lang="en-US" dirty="0" smtClean="0"/>
              <a:t>to</a:t>
            </a:r>
            <a:r>
              <a:rPr lang="tr-TR" dirty="0" smtClean="0"/>
              <a:t> </a:t>
            </a:r>
            <a:r>
              <a:rPr lang="en-US" dirty="0" smtClean="0"/>
              <a:t>make </a:t>
            </a:r>
            <a:r>
              <a:rPr lang="en-US" dirty="0"/>
              <a:t>energy and release oxygen</a:t>
            </a:r>
            <a:r>
              <a:rPr lang="en-US" dirty="0" smtClean="0"/>
              <a:t>.</a:t>
            </a:r>
            <a:r>
              <a:rPr lang="tr-TR" dirty="0" smtClean="0"/>
              <a:t> </a:t>
            </a:r>
            <a:r>
              <a:rPr lang="en-US" dirty="0" smtClean="0"/>
              <a:t>Carbon </a:t>
            </a:r>
            <a:r>
              <a:rPr lang="en-US" dirty="0"/>
              <a:t>is recycled when carbon enters </a:t>
            </a:r>
            <a:r>
              <a:rPr lang="en-US" dirty="0" smtClean="0"/>
              <a:t>the</a:t>
            </a:r>
            <a:r>
              <a:rPr lang="tr-TR" dirty="0" smtClean="0"/>
              <a:t> </a:t>
            </a:r>
            <a:r>
              <a:rPr lang="en-US" dirty="0" smtClean="0"/>
              <a:t>atmosphere </a:t>
            </a:r>
            <a:r>
              <a:rPr lang="en-US" dirty="0"/>
              <a:t>and is used by algae and plants.</a:t>
            </a:r>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10</a:t>
            </a:fld>
            <a:endParaRPr lang="tr-TR"/>
          </a:p>
        </p:txBody>
      </p:sp>
    </p:spTree>
    <p:extLst>
      <p:ext uri="{BB962C8B-B14F-4D97-AF65-F5344CB8AC3E}">
        <p14:creationId xmlns:p14="http://schemas.microsoft.com/office/powerpoint/2010/main" val="273813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692696"/>
            <a:ext cx="7024744" cy="792088"/>
          </a:xfrm>
        </p:spPr>
        <p:txBody>
          <a:bodyPr>
            <a:normAutofit fontScale="90000"/>
          </a:bodyPr>
          <a:lstStyle/>
          <a:p>
            <a:r>
              <a:rPr lang="en-US" b="1" dirty="0" smtClean="0"/>
              <a:t>How can algae grow when there is no</a:t>
            </a:r>
            <a:r>
              <a:rPr lang="tr-TR" b="1" dirty="0" smtClean="0"/>
              <a:t> sun?</a:t>
            </a:r>
            <a:endParaRPr lang="tr-TR" dirty="0"/>
          </a:p>
        </p:txBody>
      </p:sp>
      <p:sp>
        <p:nvSpPr>
          <p:cNvPr id="3" name="İçerik Yer Tutucusu 2"/>
          <p:cNvSpPr>
            <a:spLocks noGrp="1"/>
          </p:cNvSpPr>
          <p:nvPr>
            <p:ph idx="1"/>
          </p:nvPr>
        </p:nvSpPr>
        <p:spPr>
          <a:xfrm>
            <a:off x="457200" y="1484784"/>
            <a:ext cx="8291264" cy="4824536"/>
          </a:xfrm>
        </p:spPr>
        <p:txBody>
          <a:bodyPr>
            <a:normAutofit fontScale="92500" lnSpcReduction="20000"/>
          </a:bodyPr>
          <a:lstStyle/>
          <a:p>
            <a:r>
              <a:rPr lang="en-US" dirty="0" smtClean="0"/>
              <a:t>We </a:t>
            </a:r>
            <a:r>
              <a:rPr lang="en-US" dirty="0"/>
              <a:t>know that throughout the world </a:t>
            </a:r>
            <a:r>
              <a:rPr lang="en-US" dirty="0" smtClean="0"/>
              <a:t>people</a:t>
            </a:r>
            <a:r>
              <a:rPr lang="tr-TR" dirty="0" smtClean="0"/>
              <a:t> </a:t>
            </a:r>
            <a:r>
              <a:rPr lang="en-US" dirty="0" smtClean="0"/>
              <a:t>live </a:t>
            </a:r>
            <a:r>
              <a:rPr lang="en-US" dirty="0"/>
              <a:t>in different climates. This is the </a:t>
            </a:r>
            <a:r>
              <a:rPr lang="en-US" dirty="0" smtClean="0"/>
              <a:t>same</a:t>
            </a:r>
            <a:r>
              <a:rPr lang="tr-TR" dirty="0" smtClean="0"/>
              <a:t> </a:t>
            </a:r>
            <a:r>
              <a:rPr lang="en-US" dirty="0" smtClean="0"/>
              <a:t>for </a:t>
            </a:r>
            <a:r>
              <a:rPr lang="en-US" dirty="0"/>
              <a:t>algae. Algae are found growing </a:t>
            </a:r>
            <a:r>
              <a:rPr lang="en-US" dirty="0" smtClean="0"/>
              <a:t>where</a:t>
            </a:r>
            <a:r>
              <a:rPr lang="tr-TR" dirty="0" smtClean="0"/>
              <a:t> </a:t>
            </a:r>
            <a:r>
              <a:rPr lang="en-US" dirty="0" smtClean="0"/>
              <a:t>there </a:t>
            </a:r>
            <a:r>
              <a:rPr lang="en-US" dirty="0"/>
              <a:t>are suitable conditions for </a:t>
            </a:r>
            <a:r>
              <a:rPr lang="en-US" dirty="0" smtClean="0"/>
              <a:t>growth</a:t>
            </a:r>
            <a:r>
              <a:rPr lang="tr-TR" dirty="0" smtClean="0"/>
              <a:t> </a:t>
            </a:r>
            <a:r>
              <a:rPr lang="en-US" dirty="0" smtClean="0"/>
              <a:t>such </a:t>
            </a:r>
            <a:r>
              <a:rPr lang="en-US" dirty="0"/>
              <a:t>as temperature, light and nutrients</a:t>
            </a:r>
            <a:r>
              <a:rPr lang="en-US" dirty="0" smtClean="0"/>
              <a:t>.</a:t>
            </a:r>
            <a:r>
              <a:rPr lang="tr-TR" dirty="0" smtClean="0"/>
              <a:t> </a:t>
            </a:r>
            <a:r>
              <a:rPr lang="en-US" dirty="0" smtClean="0"/>
              <a:t>Some </a:t>
            </a:r>
            <a:r>
              <a:rPr lang="en-US" dirty="0"/>
              <a:t>algae grow in warm waters and </a:t>
            </a:r>
            <a:r>
              <a:rPr lang="en-US" dirty="0" smtClean="0"/>
              <a:t>others</a:t>
            </a:r>
            <a:r>
              <a:rPr lang="tr-TR" dirty="0" smtClean="0"/>
              <a:t> </a:t>
            </a:r>
            <a:r>
              <a:rPr lang="tr-TR" dirty="0" err="1" smtClean="0"/>
              <a:t>prefer</a:t>
            </a:r>
            <a:r>
              <a:rPr lang="tr-TR" dirty="0" smtClean="0"/>
              <a:t> </a:t>
            </a:r>
            <a:r>
              <a:rPr lang="tr-TR" dirty="0" err="1"/>
              <a:t>cold</a:t>
            </a:r>
            <a:r>
              <a:rPr lang="tr-TR" dirty="0"/>
              <a:t> </a:t>
            </a:r>
            <a:r>
              <a:rPr lang="tr-TR" dirty="0" err="1"/>
              <a:t>waters</a:t>
            </a:r>
            <a:r>
              <a:rPr lang="tr-TR" dirty="0"/>
              <a:t>.</a:t>
            </a:r>
          </a:p>
          <a:p>
            <a:r>
              <a:rPr lang="en-US" dirty="0"/>
              <a:t>Some </a:t>
            </a:r>
            <a:r>
              <a:rPr lang="en-US" dirty="0" err="1"/>
              <a:t>macroalgae</a:t>
            </a:r>
            <a:r>
              <a:rPr lang="en-US" dirty="0"/>
              <a:t> like to grow in very </a:t>
            </a:r>
            <a:r>
              <a:rPr lang="en-US" dirty="0" smtClean="0"/>
              <a:t>cold</a:t>
            </a:r>
            <a:r>
              <a:rPr lang="tr-TR" dirty="0" smtClean="0"/>
              <a:t> </a:t>
            </a:r>
            <a:r>
              <a:rPr lang="en-US" dirty="0" smtClean="0"/>
              <a:t>waters</a:t>
            </a:r>
            <a:r>
              <a:rPr lang="en-US" dirty="0"/>
              <a:t>. These </a:t>
            </a:r>
            <a:r>
              <a:rPr lang="en-US" dirty="0" err="1"/>
              <a:t>macroalgae</a:t>
            </a:r>
            <a:r>
              <a:rPr lang="en-US" dirty="0"/>
              <a:t> are located </a:t>
            </a:r>
            <a:r>
              <a:rPr lang="en-US" dirty="0" smtClean="0"/>
              <a:t>in</a:t>
            </a:r>
            <a:r>
              <a:rPr lang="tr-TR" dirty="0" smtClean="0"/>
              <a:t> </a:t>
            </a:r>
            <a:r>
              <a:rPr lang="tr-TR" dirty="0" err="1" smtClean="0"/>
              <a:t>the</a:t>
            </a:r>
            <a:r>
              <a:rPr lang="tr-TR" dirty="0" smtClean="0"/>
              <a:t> </a:t>
            </a:r>
            <a:r>
              <a:rPr lang="tr-TR" dirty="0" err="1"/>
              <a:t>Arctic</a:t>
            </a:r>
            <a:r>
              <a:rPr lang="tr-TR" dirty="0"/>
              <a:t> </a:t>
            </a:r>
            <a:r>
              <a:rPr lang="tr-TR" dirty="0" err="1"/>
              <a:t>and</a:t>
            </a:r>
            <a:r>
              <a:rPr lang="tr-TR" dirty="0"/>
              <a:t> </a:t>
            </a:r>
            <a:r>
              <a:rPr lang="tr-TR" dirty="0" err="1"/>
              <a:t>Antarctic</a:t>
            </a:r>
            <a:r>
              <a:rPr lang="tr-TR" dirty="0" smtClean="0"/>
              <a:t>. </a:t>
            </a:r>
            <a:r>
              <a:rPr lang="en-US" dirty="0" smtClean="0"/>
              <a:t>The </a:t>
            </a:r>
            <a:r>
              <a:rPr lang="en-US" dirty="0"/>
              <a:t>waters of the Antarctic are </a:t>
            </a:r>
            <a:r>
              <a:rPr lang="en-US" dirty="0" smtClean="0"/>
              <a:t>covered</a:t>
            </a:r>
            <a:r>
              <a:rPr lang="tr-TR" dirty="0" smtClean="0"/>
              <a:t> </a:t>
            </a:r>
            <a:r>
              <a:rPr lang="en-US" dirty="0" smtClean="0"/>
              <a:t>by </a:t>
            </a:r>
            <a:r>
              <a:rPr lang="en-US" dirty="0"/>
              <a:t>ice for the majority of the year. </a:t>
            </a:r>
            <a:r>
              <a:rPr lang="en-US" dirty="0" smtClean="0"/>
              <a:t>There</a:t>
            </a:r>
            <a:r>
              <a:rPr lang="tr-TR" dirty="0" smtClean="0"/>
              <a:t> </a:t>
            </a:r>
            <a:r>
              <a:rPr lang="en-US" dirty="0" smtClean="0"/>
              <a:t>are </a:t>
            </a:r>
            <a:r>
              <a:rPr lang="en-US" dirty="0"/>
              <a:t>a few varieties of </a:t>
            </a:r>
            <a:r>
              <a:rPr lang="en-US" dirty="0" err="1"/>
              <a:t>macroalgae</a:t>
            </a:r>
            <a:r>
              <a:rPr lang="en-US" dirty="0"/>
              <a:t> </a:t>
            </a:r>
            <a:r>
              <a:rPr lang="en-US" dirty="0" smtClean="0"/>
              <a:t>found</a:t>
            </a:r>
            <a:r>
              <a:rPr lang="tr-TR" dirty="0" smtClean="0"/>
              <a:t> </a:t>
            </a:r>
            <a:r>
              <a:rPr lang="en-US" dirty="0" smtClean="0"/>
              <a:t>only </a:t>
            </a:r>
            <a:r>
              <a:rPr lang="en-US" dirty="0"/>
              <a:t>in these cold waters. They do not </a:t>
            </a:r>
            <a:r>
              <a:rPr lang="en-US" dirty="0" smtClean="0"/>
              <a:t>grow</a:t>
            </a:r>
            <a:r>
              <a:rPr lang="tr-TR" dirty="0" smtClean="0"/>
              <a:t> </a:t>
            </a:r>
            <a:r>
              <a:rPr lang="en-US" dirty="0" smtClean="0"/>
              <a:t>anywhere </a:t>
            </a:r>
            <a:r>
              <a:rPr lang="en-US" dirty="0"/>
              <a:t>else in the world. A tiny </a:t>
            </a:r>
            <a:r>
              <a:rPr lang="en-US" dirty="0" smtClean="0"/>
              <a:t>number</a:t>
            </a:r>
            <a:r>
              <a:rPr lang="tr-TR" dirty="0" smtClean="0"/>
              <a:t> </a:t>
            </a:r>
            <a:r>
              <a:rPr lang="en-US" dirty="0" smtClean="0"/>
              <a:t>grow </a:t>
            </a:r>
            <a:r>
              <a:rPr lang="en-US" dirty="0"/>
              <a:t>in the Arctic but much more grow </a:t>
            </a:r>
            <a:r>
              <a:rPr lang="en-US" dirty="0" smtClean="0"/>
              <a:t>in</a:t>
            </a:r>
            <a:r>
              <a:rPr lang="tr-TR" dirty="0" smtClean="0"/>
              <a:t> </a:t>
            </a:r>
            <a:r>
              <a:rPr lang="en-US" dirty="0" smtClean="0"/>
              <a:t>the </a:t>
            </a:r>
            <a:r>
              <a:rPr lang="en-US" dirty="0"/>
              <a:t>Antarctic. At certain times of the </a:t>
            </a:r>
            <a:r>
              <a:rPr lang="en-US" dirty="0" smtClean="0"/>
              <a:t>year</a:t>
            </a:r>
            <a:r>
              <a:rPr lang="tr-TR" dirty="0" smtClean="0"/>
              <a:t> </a:t>
            </a:r>
            <a:r>
              <a:rPr lang="en-US" dirty="0" smtClean="0"/>
              <a:t>they </a:t>
            </a:r>
            <a:r>
              <a:rPr lang="en-US" dirty="0"/>
              <a:t>live in complete darkness. They </a:t>
            </a:r>
            <a:r>
              <a:rPr lang="en-US" dirty="0" smtClean="0"/>
              <a:t>are</a:t>
            </a:r>
            <a:r>
              <a:rPr lang="tr-TR" dirty="0" smtClean="0"/>
              <a:t> </a:t>
            </a:r>
            <a:r>
              <a:rPr lang="en-US" dirty="0" smtClean="0"/>
              <a:t>unable </a:t>
            </a:r>
            <a:r>
              <a:rPr lang="en-US" dirty="0"/>
              <a:t>to use the sunlight to make </a:t>
            </a:r>
            <a:r>
              <a:rPr lang="en-US" dirty="0" smtClean="0"/>
              <a:t>their</a:t>
            </a:r>
            <a:r>
              <a:rPr lang="tr-TR" dirty="0" smtClean="0"/>
              <a:t> </a:t>
            </a:r>
            <a:r>
              <a:rPr lang="en-US" dirty="0" smtClean="0"/>
              <a:t>energy </a:t>
            </a:r>
            <a:r>
              <a:rPr lang="en-US" dirty="0"/>
              <a:t>but survive on </a:t>
            </a:r>
            <a:r>
              <a:rPr lang="en-US" dirty="0" smtClean="0"/>
              <a:t>the</a:t>
            </a:r>
            <a:r>
              <a:rPr lang="tr-TR" dirty="0" smtClean="0"/>
              <a:t> </a:t>
            </a:r>
            <a:r>
              <a:rPr lang="en-US" dirty="0" smtClean="0"/>
              <a:t>energy </a:t>
            </a:r>
            <a:r>
              <a:rPr lang="en-US" dirty="0"/>
              <a:t>stored in their cells.</a:t>
            </a:r>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11</a:t>
            </a:fld>
            <a:endParaRPr lang="tr-TR"/>
          </a:p>
        </p:txBody>
      </p:sp>
    </p:spTree>
    <p:extLst>
      <p:ext uri="{BB962C8B-B14F-4D97-AF65-F5344CB8AC3E}">
        <p14:creationId xmlns:p14="http://schemas.microsoft.com/office/powerpoint/2010/main" val="102982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uses of </a:t>
            </a:r>
            <a:r>
              <a:rPr lang="tr-TR" dirty="0" err="1" smtClean="0">
                <a:latin typeface="Times New Roman" pitchFamily="18" charset="0"/>
                <a:cs typeface="Times New Roman" pitchFamily="18" charset="0"/>
              </a:rPr>
              <a:t>algae</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3" name="Content Placeholder 2"/>
          <p:cNvSpPr>
            <a:spLocks noGrp="1"/>
          </p:cNvSpPr>
          <p:nvPr>
            <p:ph idx="1"/>
          </p:nvPr>
        </p:nvSpPr>
        <p:spPr>
          <a:xfrm>
            <a:off x="1043492" y="2204864"/>
            <a:ext cx="7128908" cy="3888432"/>
          </a:xfrm>
        </p:spPr>
        <p:txBody>
          <a:bodyPr/>
          <a:lstStyle/>
          <a:p>
            <a:r>
              <a:rPr lang="en-US" dirty="0" smtClean="0">
                <a:latin typeface="Times New Roman" pitchFamily="18" charset="0"/>
                <a:cs typeface="Times New Roman" pitchFamily="18" charset="0"/>
              </a:rPr>
              <a:t>Rich in nutrient</a:t>
            </a:r>
          </a:p>
          <a:p>
            <a:r>
              <a:rPr lang="en-US" dirty="0" smtClean="0">
                <a:latin typeface="Times New Roman" pitchFamily="18" charset="0"/>
                <a:cs typeface="Times New Roman" pitchFamily="18" charset="0"/>
              </a:rPr>
              <a:t>Oil production</a:t>
            </a:r>
          </a:p>
          <a:p>
            <a:r>
              <a:rPr lang="en-US" dirty="0" smtClean="0">
                <a:latin typeface="Times New Roman" pitchFamily="18" charset="0"/>
                <a:cs typeface="Times New Roman" pitchFamily="18" charset="0"/>
              </a:rPr>
              <a:t>Biodiesel production</a:t>
            </a:r>
          </a:p>
          <a:p>
            <a:r>
              <a:rPr lang="en-US" dirty="0" smtClean="0">
                <a:latin typeface="Times New Roman" pitchFamily="18" charset="0"/>
                <a:cs typeface="Times New Roman" pitchFamily="18" charset="0"/>
              </a:rPr>
              <a:t>Cosmetic products</a:t>
            </a:r>
          </a:p>
          <a:p>
            <a:r>
              <a:rPr lang="en-US" dirty="0" smtClean="0">
                <a:latin typeface="Times New Roman" pitchFamily="18" charset="0"/>
                <a:cs typeface="Times New Roman" pitchFamily="18" charset="0"/>
              </a:rPr>
              <a:t>Waste water </a:t>
            </a:r>
            <a:r>
              <a:rPr lang="en-US" dirty="0" err="1" smtClean="0">
                <a:latin typeface="Times New Roman" pitchFamily="18" charset="0"/>
                <a:cs typeface="Times New Roman" pitchFamily="18" charset="0"/>
              </a:rPr>
              <a:t>biotreatment</a:t>
            </a:r>
            <a:endParaRPr lang="tr-TR" dirty="0">
              <a:latin typeface="Times New Roman" pitchFamily="18" charset="0"/>
              <a:cs typeface="Times New Roman" pitchFamily="18" charset="0"/>
            </a:endParaRPr>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12</a:t>
            </a:fld>
            <a:endParaRPr lang="tr-TR"/>
          </a:p>
        </p:txBody>
      </p:sp>
    </p:spTree>
    <p:extLst>
      <p:ext uri="{BB962C8B-B14F-4D97-AF65-F5344CB8AC3E}">
        <p14:creationId xmlns:p14="http://schemas.microsoft.com/office/powerpoint/2010/main" val="3835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noo P. SHAMCHI\Desktop\sunum\ANS_Algae_Chips_1kg__summ.jpg"/>
          <p:cNvPicPr>
            <a:picLocks noChangeAspect="1" noChangeArrowheads="1"/>
          </p:cNvPicPr>
          <p:nvPr/>
        </p:nvPicPr>
        <p:blipFill>
          <a:blip r:embed="rId2"/>
          <a:srcRect/>
          <a:stretch>
            <a:fillRect/>
          </a:stretch>
        </p:blipFill>
        <p:spPr bwMode="auto">
          <a:xfrm>
            <a:off x="4800600" y="1219200"/>
            <a:ext cx="2228850" cy="2206625"/>
          </a:xfrm>
          <a:prstGeom prst="rect">
            <a:avLst/>
          </a:prstGeom>
          <a:noFill/>
          <a:ln w="9525">
            <a:noFill/>
            <a:miter lim="800000"/>
            <a:headEnd/>
            <a:tailEnd/>
          </a:ln>
        </p:spPr>
      </p:pic>
      <p:pic>
        <p:nvPicPr>
          <p:cNvPr id="5" name="Picture 1" descr="C:\Users\Minoo\Desktop\mrnechpshrbvore30g.jpg"/>
          <p:cNvPicPr>
            <a:picLocks noChangeAspect="1" noChangeArrowheads="1"/>
          </p:cNvPicPr>
          <p:nvPr/>
        </p:nvPicPr>
        <p:blipFill>
          <a:blip r:embed="rId3"/>
          <a:srcRect/>
          <a:stretch>
            <a:fillRect/>
          </a:stretch>
        </p:blipFill>
        <p:spPr bwMode="auto">
          <a:xfrm>
            <a:off x="2514600" y="3809999"/>
            <a:ext cx="1563688" cy="2370829"/>
          </a:xfrm>
          <a:prstGeom prst="rect">
            <a:avLst/>
          </a:prstGeom>
          <a:noFill/>
          <a:ln w="9525">
            <a:noFill/>
            <a:miter lim="800000"/>
            <a:headEnd/>
            <a:tailEnd/>
          </a:ln>
        </p:spPr>
      </p:pic>
      <p:pic>
        <p:nvPicPr>
          <p:cNvPr id="6" name="Picture 2" descr="C:\Users\Minoo\Desktop\algaeoil.jpg"/>
          <p:cNvPicPr>
            <a:picLocks noChangeAspect="1" noChangeArrowheads="1"/>
          </p:cNvPicPr>
          <p:nvPr/>
        </p:nvPicPr>
        <p:blipFill>
          <a:blip r:embed="rId4"/>
          <a:srcRect/>
          <a:stretch>
            <a:fillRect/>
          </a:stretch>
        </p:blipFill>
        <p:spPr bwMode="auto">
          <a:xfrm>
            <a:off x="1475656" y="1555750"/>
            <a:ext cx="1355725" cy="1870075"/>
          </a:xfrm>
          <a:prstGeom prst="rect">
            <a:avLst/>
          </a:prstGeom>
          <a:noFill/>
          <a:ln w="9525">
            <a:noFill/>
            <a:miter lim="800000"/>
            <a:headEnd/>
            <a:tailEnd/>
          </a:ln>
        </p:spPr>
      </p:pic>
      <p:sp>
        <p:nvSpPr>
          <p:cNvPr id="9" name="Title 8"/>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Rich in nutrients</a:t>
            </a:r>
            <a:br>
              <a:rPr lang="en-US" dirty="0" smtClean="0">
                <a:latin typeface="Times New Roman" pitchFamily="18" charset="0"/>
                <a:cs typeface="Times New Roman" pitchFamily="18" charset="0"/>
              </a:rPr>
            </a:br>
            <a:endParaRPr lang="tr-TR" dirty="0"/>
          </a:p>
        </p:txBody>
      </p:sp>
      <p:pic>
        <p:nvPicPr>
          <p:cNvPr id="1027" name="Picture 3" descr="C:\Users\Minoo\Desktop\images (1).jpg"/>
          <p:cNvPicPr>
            <a:picLocks noChangeAspect="1" noChangeArrowheads="1"/>
          </p:cNvPicPr>
          <p:nvPr/>
        </p:nvPicPr>
        <p:blipFill>
          <a:blip r:embed="rId5"/>
          <a:srcRect/>
          <a:stretch>
            <a:fillRect/>
          </a:stretch>
        </p:blipFill>
        <p:spPr bwMode="auto">
          <a:xfrm>
            <a:off x="5791200" y="3810000"/>
            <a:ext cx="2162175" cy="2114550"/>
          </a:xfrm>
          <a:prstGeom prst="rect">
            <a:avLst/>
          </a:prstGeom>
          <a:noFill/>
        </p:spPr>
      </p:pic>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7" name="Slayt Numarası Yer Tutucusu 6"/>
          <p:cNvSpPr>
            <a:spLocks noGrp="1"/>
          </p:cNvSpPr>
          <p:nvPr>
            <p:ph type="sldNum" sz="quarter" idx="12"/>
          </p:nvPr>
        </p:nvSpPr>
        <p:spPr/>
        <p:txBody>
          <a:bodyPr/>
          <a:lstStyle/>
          <a:p>
            <a:fld id="{512EFBC3-8939-4302-93A2-B82639CC3E58}" type="slidenum">
              <a:rPr lang="tr-TR" smtClean="0"/>
              <a:t>13</a:t>
            </a:fld>
            <a:endParaRPr lang="tr-TR"/>
          </a:p>
        </p:txBody>
      </p:sp>
    </p:spTree>
    <p:extLst>
      <p:ext uri="{BB962C8B-B14F-4D97-AF65-F5344CB8AC3E}">
        <p14:creationId xmlns:p14="http://schemas.microsoft.com/office/powerpoint/2010/main" val="1664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Oil production</a:t>
            </a:r>
            <a:br>
              <a:rPr lang="en-US" dirty="0" smtClean="0">
                <a:latin typeface="Times New Roman" pitchFamily="18" charset="0"/>
                <a:cs typeface="Times New Roman" pitchFamily="18" charset="0"/>
              </a:rPr>
            </a:br>
            <a:endParaRPr lang="tr-TR" dirty="0"/>
          </a:p>
        </p:txBody>
      </p:sp>
      <p:pic>
        <p:nvPicPr>
          <p:cNvPr id="4" name="Picture 3" descr="C:\Users\Minoo P. SHAMCHI\Desktop\sunum\originoil-extract-oil-from-algae.jpg"/>
          <p:cNvPicPr>
            <a:picLocks noChangeAspect="1" noChangeArrowheads="1"/>
          </p:cNvPicPr>
          <p:nvPr/>
        </p:nvPicPr>
        <p:blipFill>
          <a:blip r:embed="rId2"/>
          <a:srcRect/>
          <a:stretch>
            <a:fillRect/>
          </a:stretch>
        </p:blipFill>
        <p:spPr bwMode="auto">
          <a:xfrm>
            <a:off x="1036842" y="1014893"/>
            <a:ext cx="7040358" cy="4514369"/>
          </a:xfrm>
          <a:prstGeom prst="rect">
            <a:avLst/>
          </a:prstGeom>
          <a:noFill/>
          <a:ln w="9525">
            <a:noFill/>
            <a:miter lim="800000"/>
            <a:headEnd/>
            <a:tailEnd/>
          </a:ln>
        </p:spPr>
      </p:pic>
      <p:sp>
        <p:nvSpPr>
          <p:cNvPr id="3" name="Veri Yer Tutucusu 2"/>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14</a:t>
            </a:fld>
            <a:endParaRPr lang="tr-TR"/>
          </a:p>
        </p:txBody>
      </p:sp>
    </p:spTree>
    <p:extLst>
      <p:ext uri="{BB962C8B-B14F-4D97-AF65-F5344CB8AC3E}">
        <p14:creationId xmlns:p14="http://schemas.microsoft.com/office/powerpoint/2010/main" val="6732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noo P. SHAMCHI\Desktop\sunum\algae_biodiesel.jpg"/>
          <p:cNvPicPr>
            <a:picLocks noChangeAspect="1" noChangeArrowheads="1"/>
          </p:cNvPicPr>
          <p:nvPr/>
        </p:nvPicPr>
        <p:blipFill>
          <a:blip r:embed="rId2"/>
          <a:srcRect/>
          <a:stretch>
            <a:fillRect/>
          </a:stretch>
        </p:blipFill>
        <p:spPr bwMode="auto">
          <a:xfrm>
            <a:off x="1367495" y="1362436"/>
            <a:ext cx="5947705" cy="4200163"/>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Biodiesel production</a:t>
            </a:r>
            <a:br>
              <a:rPr lang="en-US" dirty="0" smtClean="0">
                <a:latin typeface="Times New Roman" pitchFamily="18" charset="0"/>
                <a:cs typeface="Times New Roman" pitchFamily="18" charset="0"/>
              </a:rPr>
            </a:b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15</a:t>
            </a:fld>
            <a:endParaRPr lang="tr-TR"/>
          </a:p>
        </p:txBody>
      </p:sp>
    </p:spTree>
    <p:extLst>
      <p:ext uri="{BB962C8B-B14F-4D97-AF65-F5344CB8AC3E}">
        <p14:creationId xmlns:p14="http://schemas.microsoft.com/office/powerpoint/2010/main" val="24552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noo P. SHAMCHI\Desktop\sunum\shampooalgasm.jpg"/>
          <p:cNvPicPr>
            <a:picLocks noChangeAspect="1" noChangeArrowheads="1"/>
          </p:cNvPicPr>
          <p:nvPr/>
        </p:nvPicPr>
        <p:blipFill>
          <a:blip r:embed="rId2"/>
          <a:srcRect/>
          <a:stretch>
            <a:fillRect/>
          </a:stretch>
        </p:blipFill>
        <p:spPr bwMode="auto">
          <a:xfrm>
            <a:off x="7086600" y="762000"/>
            <a:ext cx="1500188" cy="3254375"/>
          </a:xfrm>
          <a:prstGeom prst="rect">
            <a:avLst/>
          </a:prstGeom>
          <a:noFill/>
          <a:ln w="9525">
            <a:noFill/>
            <a:miter lim="800000"/>
            <a:headEnd/>
            <a:tailEnd/>
          </a:ln>
        </p:spPr>
      </p:pic>
      <p:pic>
        <p:nvPicPr>
          <p:cNvPr id="5" name="Picture 2" descr="C:\Users\Minoo P. SHAMCHI\Desktop\New Folder\sunum\korres_whitening_toothpaste.jpg"/>
          <p:cNvPicPr>
            <a:picLocks noChangeAspect="1" noChangeArrowheads="1"/>
          </p:cNvPicPr>
          <p:nvPr/>
        </p:nvPicPr>
        <p:blipFill>
          <a:blip r:embed="rId3"/>
          <a:srcRect/>
          <a:stretch>
            <a:fillRect/>
          </a:stretch>
        </p:blipFill>
        <p:spPr bwMode="auto">
          <a:xfrm>
            <a:off x="172596" y="2839595"/>
            <a:ext cx="2336800" cy="2336800"/>
          </a:xfrm>
          <a:prstGeom prst="rect">
            <a:avLst/>
          </a:prstGeom>
          <a:noFill/>
          <a:ln w="9525">
            <a:noFill/>
            <a:miter lim="800000"/>
            <a:headEnd/>
            <a:tailEnd/>
          </a:ln>
        </p:spPr>
      </p:pic>
      <p:pic>
        <p:nvPicPr>
          <p:cNvPr id="6" name="Picture 3" descr="C:\Users\Minoo P. SHAMCHI\Desktop\New Folder\sunum\summer09_chanel3002.jpg"/>
          <p:cNvPicPr>
            <a:picLocks noChangeAspect="1" noChangeArrowheads="1"/>
          </p:cNvPicPr>
          <p:nvPr/>
        </p:nvPicPr>
        <p:blipFill>
          <a:blip r:embed="rId4"/>
          <a:srcRect/>
          <a:stretch>
            <a:fillRect/>
          </a:stretch>
        </p:blipFill>
        <p:spPr bwMode="auto">
          <a:xfrm>
            <a:off x="2667000" y="1676400"/>
            <a:ext cx="1782763" cy="2362200"/>
          </a:xfrm>
          <a:prstGeom prst="rect">
            <a:avLst/>
          </a:prstGeom>
          <a:noFill/>
          <a:ln w="9525">
            <a:noFill/>
            <a:miter lim="800000"/>
            <a:headEnd/>
            <a:tailEnd/>
          </a:ln>
        </p:spPr>
      </p:pic>
      <p:pic>
        <p:nvPicPr>
          <p:cNvPr id="7" name="Picture 2" descr="C:\Users\Minoo\Desktop\mudmask.jpg"/>
          <p:cNvPicPr>
            <a:picLocks noChangeAspect="1" noChangeArrowheads="1"/>
          </p:cNvPicPr>
          <p:nvPr/>
        </p:nvPicPr>
        <p:blipFill>
          <a:blip r:embed="rId5"/>
          <a:srcRect/>
          <a:stretch>
            <a:fillRect/>
          </a:stretch>
        </p:blipFill>
        <p:spPr bwMode="auto">
          <a:xfrm>
            <a:off x="4876800" y="2971800"/>
            <a:ext cx="1905000" cy="2552700"/>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Cosmetic products</a:t>
            </a:r>
            <a:br>
              <a:rPr lang="en-US" dirty="0" smtClean="0">
                <a:latin typeface="Times New Roman" pitchFamily="18" charset="0"/>
                <a:cs typeface="Times New Roman" pitchFamily="18" charset="0"/>
              </a:rPr>
            </a:br>
            <a:endParaRPr lang="tr-TR" dirty="0"/>
          </a:p>
        </p:txBody>
      </p:sp>
      <p:pic>
        <p:nvPicPr>
          <p:cNvPr id="10" name="Picture 2" descr="C:\Users\Minoo\Desktop\download.jpg"/>
          <p:cNvPicPr>
            <a:picLocks noChangeAspect="1" noChangeArrowheads="1"/>
          </p:cNvPicPr>
          <p:nvPr/>
        </p:nvPicPr>
        <p:blipFill>
          <a:blip r:embed="rId6"/>
          <a:srcRect/>
          <a:stretch>
            <a:fillRect/>
          </a:stretch>
        </p:blipFill>
        <p:spPr bwMode="auto">
          <a:xfrm>
            <a:off x="2286000" y="4267200"/>
            <a:ext cx="2286000" cy="2000250"/>
          </a:xfrm>
          <a:prstGeom prst="rect">
            <a:avLst/>
          </a:prstGeom>
          <a:noFill/>
        </p:spPr>
      </p:pic>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9" name="Slayt Numarası Yer Tutucusu 8"/>
          <p:cNvSpPr>
            <a:spLocks noGrp="1"/>
          </p:cNvSpPr>
          <p:nvPr>
            <p:ph type="sldNum" sz="quarter" idx="12"/>
          </p:nvPr>
        </p:nvSpPr>
        <p:spPr/>
        <p:txBody>
          <a:bodyPr/>
          <a:lstStyle/>
          <a:p>
            <a:fld id="{512EFBC3-8939-4302-93A2-B82639CC3E58}" type="slidenum">
              <a:rPr lang="tr-TR" smtClean="0"/>
              <a:t>16</a:t>
            </a:fld>
            <a:endParaRPr lang="tr-TR"/>
          </a:p>
        </p:txBody>
      </p:sp>
    </p:spTree>
    <p:extLst>
      <p:ext uri="{BB962C8B-B14F-4D97-AF65-F5344CB8AC3E}">
        <p14:creationId xmlns:p14="http://schemas.microsoft.com/office/powerpoint/2010/main" val="34948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n0034"/>
          <p:cNvPicPr>
            <a:picLocks noChangeAspect="1" noChangeArrowheads="1"/>
          </p:cNvPicPr>
          <p:nvPr/>
        </p:nvPicPr>
        <p:blipFill>
          <a:blip r:embed="rId2"/>
          <a:srcRect/>
          <a:stretch>
            <a:fillRect/>
          </a:stretch>
        </p:blipFill>
        <p:spPr bwMode="auto">
          <a:xfrm>
            <a:off x="827584" y="1268760"/>
            <a:ext cx="7848872" cy="4896544"/>
          </a:xfrm>
          <a:prstGeom prst="rect">
            <a:avLst/>
          </a:prstGeom>
          <a:noFill/>
          <a:ln w="9525">
            <a:noFill/>
            <a:miter lim="800000"/>
            <a:headEnd/>
            <a:tailEnd/>
          </a:ln>
        </p:spPr>
      </p:pic>
      <p:sp>
        <p:nvSpPr>
          <p:cNvPr id="7" name="Title 6"/>
          <p:cNvSpPr>
            <a:spLocks noGrp="1"/>
          </p:cNvSpPr>
          <p:nvPr>
            <p:ph type="title"/>
          </p:nvPr>
        </p:nvSpPr>
        <p:spPr>
          <a:xfrm>
            <a:off x="899592" y="620688"/>
            <a:ext cx="7024744" cy="648072"/>
          </a:xfrm>
        </p:spPr>
        <p:txBody>
          <a:bodyPr>
            <a:normAutofit fontScale="90000"/>
          </a:bodyPr>
          <a:lstStyle/>
          <a:p>
            <a:pPr algn="l"/>
            <a:r>
              <a:rPr lang="en-US" dirty="0" smtClean="0">
                <a:solidFill>
                  <a:schemeClr val="tx1"/>
                </a:solidFill>
                <a:latin typeface="Times New Roman" pitchFamily="18" charset="0"/>
                <a:cs typeface="Times New Roman" pitchFamily="18" charset="0"/>
              </a:rPr>
              <a:t>Wastewater </a:t>
            </a:r>
            <a:r>
              <a:rPr lang="en-US" dirty="0" err="1" smtClean="0">
                <a:solidFill>
                  <a:schemeClr val="tx1"/>
                </a:solidFill>
                <a:latin typeface="Times New Roman" pitchFamily="18" charset="0"/>
                <a:cs typeface="Times New Roman" pitchFamily="18" charset="0"/>
              </a:rPr>
              <a:t>biotreatment</a:t>
            </a:r>
            <a:endParaRPr lang="tr-TR" dirty="0">
              <a:solidFill>
                <a:schemeClr val="bg1"/>
              </a:solidFill>
            </a:endParaRPr>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a:xfrm>
            <a:off x="5292080" y="6198765"/>
            <a:ext cx="3502152" cy="365125"/>
          </a:xfrm>
        </p:spPr>
        <p:txBody>
          <a:bodyPr/>
          <a:lstStyle/>
          <a:p>
            <a:r>
              <a:rPr lang="tr-TR" dirty="0" smtClean="0"/>
              <a:t>tatici@gmail.com</a:t>
            </a:r>
            <a:endParaRPr lang="tr-TR" dirty="0"/>
          </a:p>
        </p:txBody>
      </p:sp>
      <p:sp>
        <p:nvSpPr>
          <p:cNvPr id="5" name="Slayt Numarası Yer Tutucusu 4"/>
          <p:cNvSpPr>
            <a:spLocks noGrp="1"/>
          </p:cNvSpPr>
          <p:nvPr>
            <p:ph type="sldNum" sz="quarter" idx="12"/>
          </p:nvPr>
        </p:nvSpPr>
        <p:spPr/>
        <p:txBody>
          <a:bodyPr/>
          <a:lstStyle/>
          <a:p>
            <a:fld id="{512EFBC3-8939-4302-93A2-B82639CC3E58}" type="slidenum">
              <a:rPr lang="tr-TR" smtClean="0"/>
              <a:t>17</a:t>
            </a:fld>
            <a:endParaRPr lang="tr-TR"/>
          </a:p>
        </p:txBody>
      </p:sp>
    </p:spTree>
    <p:extLst>
      <p:ext uri="{BB962C8B-B14F-4D97-AF65-F5344CB8AC3E}">
        <p14:creationId xmlns:p14="http://schemas.microsoft.com/office/powerpoint/2010/main" val="263679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764704"/>
            <a:ext cx="7024744" cy="576064"/>
          </a:xfrm>
        </p:spPr>
        <p:txBody>
          <a:bodyPr>
            <a:normAutofit fontScale="90000"/>
          </a:bodyPr>
          <a:lstStyle/>
          <a:p>
            <a:r>
              <a:rPr lang="en-US" dirty="0" smtClean="0"/>
              <a:t>How to control Algae: </a:t>
            </a:r>
            <a:endParaRPr lang="tr-TR" dirty="0"/>
          </a:p>
        </p:txBody>
      </p:sp>
      <p:sp>
        <p:nvSpPr>
          <p:cNvPr id="3" name="İçerik Yer Tutucusu 2"/>
          <p:cNvSpPr>
            <a:spLocks noGrp="1"/>
          </p:cNvSpPr>
          <p:nvPr>
            <p:ph idx="1"/>
          </p:nvPr>
        </p:nvSpPr>
        <p:spPr>
          <a:xfrm>
            <a:off x="457200" y="1340768"/>
            <a:ext cx="8229600" cy="4785395"/>
          </a:xfrm>
        </p:spPr>
        <p:txBody>
          <a:bodyPr>
            <a:normAutofit fontScale="47500" lnSpcReduction="20000"/>
          </a:bodyPr>
          <a:lstStyle/>
          <a:p>
            <a:r>
              <a:rPr lang="en-US" sz="5000" dirty="0" smtClean="0"/>
              <a:t>1) Control the light received by the aquarium. The less light your tank gets, the less likely it is you will have algae. We suggest no more than 8-10 hours of light during the day. Be sure to turn the light off at night. Most hoods can be plugged into a light timer that makes controlling the light very easy. </a:t>
            </a:r>
          </a:p>
          <a:p>
            <a:r>
              <a:rPr lang="en-US" sz="5000" dirty="0" smtClean="0"/>
              <a:t> </a:t>
            </a:r>
          </a:p>
          <a:p>
            <a:r>
              <a:rPr lang="en-US" sz="5000" dirty="0" smtClean="0"/>
              <a:t>2) Regular water changes. Algae uses excess fish food and fish waste for</a:t>
            </a:r>
            <a:r>
              <a:rPr lang="tr-TR" sz="5000" dirty="0" smtClean="0"/>
              <a:t> </a:t>
            </a:r>
            <a:r>
              <a:rPr lang="en-US" sz="5000" dirty="0" smtClean="0"/>
              <a:t>fertilizer. By doing regular water changes you will reduce the amount of “food” the algae has. </a:t>
            </a:r>
          </a:p>
          <a:p>
            <a:r>
              <a:rPr lang="en-US" sz="5000" dirty="0" smtClean="0"/>
              <a:t> </a:t>
            </a:r>
          </a:p>
          <a:p>
            <a:r>
              <a:rPr lang="en-US" sz="5000" dirty="0" smtClean="0"/>
              <a:t>3) Live plants fight Algae. A densely planted aquarium will have fewer algae problems. </a:t>
            </a:r>
          </a:p>
          <a:p>
            <a:pPr marL="0" indent="0">
              <a:buNone/>
            </a:pPr>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18</a:t>
            </a:fld>
            <a:endParaRPr lang="tr-TR"/>
          </a:p>
        </p:txBody>
      </p:sp>
    </p:spTree>
    <p:extLst>
      <p:ext uri="{BB962C8B-B14F-4D97-AF65-F5344CB8AC3E}">
        <p14:creationId xmlns:p14="http://schemas.microsoft.com/office/powerpoint/2010/main" val="154656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628800"/>
            <a:ext cx="6777317" cy="4203829"/>
          </a:xfrm>
        </p:spPr>
        <p:txBody>
          <a:bodyPr>
            <a:normAutofit fontScale="92500" lnSpcReduction="20000"/>
          </a:bodyPr>
          <a:lstStyle/>
          <a:p>
            <a:r>
              <a:rPr lang="en-US" dirty="0" smtClean="0"/>
              <a:t>4) Certain fish are “Algae Eaters” and will naturally help to control algae growth.</a:t>
            </a:r>
            <a:endParaRPr lang="tr-TR" dirty="0" smtClean="0"/>
          </a:p>
          <a:p>
            <a:endParaRPr lang="tr-TR" dirty="0" smtClean="0"/>
          </a:p>
          <a:p>
            <a:r>
              <a:rPr lang="en-US" dirty="0" smtClean="0"/>
              <a:t>5) Many chemicals are available to keep algae from growing. These chemicals are ”inhibitors” and will prevent some algae from starting to grow but will not get rid of algae after it has started. </a:t>
            </a:r>
          </a:p>
          <a:p>
            <a:r>
              <a:rPr lang="en-US" dirty="0" smtClean="0"/>
              <a:t> </a:t>
            </a:r>
          </a:p>
          <a:p>
            <a:r>
              <a:rPr lang="en-US" dirty="0" smtClean="0"/>
              <a:t>6) Purchase a scraper or pad to remove algae from the sides of the aquarium. Don’t use anything from a supermarket to clean your tank, as it may contain soap</a:t>
            </a:r>
            <a:r>
              <a:rPr lang="tr-TR" dirty="0" smtClean="0"/>
              <a:t> </a:t>
            </a:r>
            <a:r>
              <a:rPr lang="en-US" dirty="0" smtClean="0"/>
              <a:t>deadly to fish! </a:t>
            </a:r>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19</a:t>
            </a:fld>
            <a:endParaRPr lang="tr-TR"/>
          </a:p>
        </p:txBody>
      </p:sp>
    </p:spTree>
    <p:extLst>
      <p:ext uri="{BB962C8B-B14F-4D97-AF65-F5344CB8AC3E}">
        <p14:creationId xmlns:p14="http://schemas.microsoft.com/office/powerpoint/2010/main" val="223269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What is Algae? </a:t>
            </a:r>
            <a:br>
              <a:rPr lang="en-US" dirty="0" smtClean="0"/>
            </a:br>
            <a:endParaRPr lang="tr-TR" dirty="0"/>
          </a:p>
        </p:txBody>
      </p:sp>
      <p:sp>
        <p:nvSpPr>
          <p:cNvPr id="3" name="İçerik Yer Tutucusu 2"/>
          <p:cNvSpPr>
            <a:spLocks noGrp="1"/>
          </p:cNvSpPr>
          <p:nvPr>
            <p:ph idx="1"/>
          </p:nvPr>
        </p:nvSpPr>
        <p:spPr/>
        <p:txBody>
          <a:bodyPr>
            <a:normAutofit lnSpcReduction="10000"/>
          </a:bodyPr>
          <a:lstStyle/>
          <a:p>
            <a:r>
              <a:rPr lang="en-US" dirty="0" smtClean="0"/>
              <a:t>Algae should be thought of as a type of simple plant that develops when water and light are present. It occurs in all colors from green to brown to red. Algae is not harmful to an aquarium but in most cases is considered unsightly and customers want to control or eliminate it. Algae and plants are like humans as they</a:t>
            </a:r>
            <a:r>
              <a:rPr lang="tr-TR" dirty="0" smtClean="0"/>
              <a:t> </a:t>
            </a:r>
            <a:r>
              <a:rPr lang="en-US" dirty="0" smtClean="0"/>
              <a:t>need food, nutrients and a good environment</a:t>
            </a:r>
            <a:r>
              <a:rPr lang="tr-TR" dirty="0" smtClean="0"/>
              <a:t> </a:t>
            </a:r>
            <a:r>
              <a:rPr lang="tr-TR" dirty="0" err="1" smtClean="0"/>
              <a:t>to</a:t>
            </a:r>
            <a:r>
              <a:rPr lang="tr-TR" dirty="0" smtClean="0"/>
              <a:t> </a:t>
            </a:r>
            <a:r>
              <a:rPr lang="tr-TR" dirty="0" err="1" smtClean="0"/>
              <a:t>grow</a:t>
            </a:r>
            <a:r>
              <a:rPr lang="tr-TR" dirty="0" smtClean="0"/>
              <a:t> </a:t>
            </a:r>
            <a:r>
              <a:rPr lang="tr-TR" dirty="0" err="1" smtClean="0"/>
              <a:t>and</a:t>
            </a:r>
            <a:r>
              <a:rPr lang="tr-TR" dirty="0" smtClean="0"/>
              <a:t> </a:t>
            </a:r>
            <a:r>
              <a:rPr lang="tr-TR" dirty="0" err="1" smtClean="0"/>
              <a:t>survive</a:t>
            </a:r>
            <a:r>
              <a:rPr lang="tr-TR" dirty="0" smtClean="0"/>
              <a:t>.</a:t>
            </a:r>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2</a:t>
            </a:fld>
            <a:endParaRPr lang="tr-TR"/>
          </a:p>
        </p:txBody>
      </p:sp>
    </p:spTree>
    <p:extLst>
      <p:ext uri="{BB962C8B-B14F-4D97-AF65-F5344CB8AC3E}">
        <p14:creationId xmlns:p14="http://schemas.microsoft.com/office/powerpoint/2010/main" val="260663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764704"/>
            <a:ext cx="7128910" cy="1008112"/>
          </a:xfrm>
        </p:spPr>
        <p:txBody>
          <a:bodyPr>
            <a:normAutofit fontScale="90000"/>
          </a:bodyPr>
          <a:lstStyle/>
          <a:p>
            <a:r>
              <a:rPr lang="en-US" dirty="0" smtClean="0"/>
              <a:t>Algae blooms or green water problems </a:t>
            </a:r>
            <a:endParaRPr lang="tr-TR" dirty="0"/>
          </a:p>
        </p:txBody>
      </p:sp>
      <p:sp>
        <p:nvSpPr>
          <p:cNvPr id="3" name="İçerik Yer Tutucusu 2"/>
          <p:cNvSpPr>
            <a:spLocks noGrp="1"/>
          </p:cNvSpPr>
          <p:nvPr>
            <p:ph idx="1"/>
          </p:nvPr>
        </p:nvSpPr>
        <p:spPr>
          <a:xfrm>
            <a:off x="1043492" y="1916832"/>
            <a:ext cx="6777317" cy="3915797"/>
          </a:xfrm>
        </p:spPr>
        <p:txBody>
          <a:bodyPr>
            <a:normAutofit fontScale="85000" lnSpcReduction="20000"/>
          </a:bodyPr>
          <a:lstStyle/>
          <a:p>
            <a:r>
              <a:rPr lang="en-US" dirty="0" smtClean="0"/>
              <a:t>An algae bloom is a suspended algae that makes the water green but does not grow on glass or ornaments. In some cases this appears overnight! If this happens to your tank the best way to get rid of it is by ‘starving” the algae. Cover the tank with newspaper so it is completely dark for 48 hours (during this time only feed every other day). This will cause the algae to die. We sell a product called “Velvet Guard” which works wonders on this condition as well. After 48 hours, do a 1/3-water change. If it is still a bit green or cloudy you can use a water clarifier such as “</a:t>
            </a:r>
            <a:r>
              <a:rPr lang="en-US" dirty="0" err="1" smtClean="0"/>
              <a:t>Acurel</a:t>
            </a:r>
            <a:r>
              <a:rPr lang="en-US" dirty="0" smtClean="0"/>
              <a:t>-F”. In some cases the water change may have to be repeated. </a:t>
            </a:r>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20</a:t>
            </a:fld>
            <a:endParaRPr lang="tr-TR"/>
          </a:p>
        </p:txBody>
      </p:sp>
    </p:spTree>
    <p:extLst>
      <p:ext uri="{BB962C8B-B14F-4D97-AF65-F5344CB8AC3E}">
        <p14:creationId xmlns:p14="http://schemas.microsoft.com/office/powerpoint/2010/main" val="89343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83568" y="1124744"/>
            <a:ext cx="7488832" cy="4968552"/>
          </a:xfrm>
        </p:spPr>
        <p:txBody>
          <a:bodyPr>
            <a:normAutofit fontScale="92500"/>
          </a:bodyPr>
          <a:lstStyle/>
          <a:p>
            <a:pPr>
              <a:lnSpc>
                <a:spcPct val="80000"/>
              </a:lnSpc>
            </a:pPr>
            <a:r>
              <a:rPr lang="en-US" altLang="tr-TR" sz="1400" dirty="0" smtClean="0"/>
              <a:t>Cultivating Algae for Liquid Fuel Production (</a:t>
            </a:r>
            <a:r>
              <a:rPr lang="en-US" altLang="tr-TR" sz="1400" i="1" dirty="0" smtClean="0">
                <a:hlinkClick r:id="rId2"/>
              </a:rPr>
              <a:t>http://oakhavenpc.org/cultivating_algae.htm</a:t>
            </a:r>
            <a:r>
              <a:rPr lang="en-US" altLang="tr-TR" sz="1400" dirty="0" smtClean="0"/>
              <a:t>); NREL, 2005</a:t>
            </a:r>
          </a:p>
          <a:p>
            <a:pPr>
              <a:lnSpc>
                <a:spcPct val="80000"/>
              </a:lnSpc>
            </a:pPr>
            <a:r>
              <a:rPr lang="en-US" altLang="tr-TR" sz="1400" dirty="0" smtClean="0"/>
              <a:t>Department of Energy, Office of Fuel Development. “Aquatic Species Program”. 1996.</a:t>
            </a:r>
          </a:p>
          <a:p>
            <a:pPr>
              <a:lnSpc>
                <a:spcPct val="80000"/>
              </a:lnSpc>
            </a:pPr>
            <a:r>
              <a:rPr lang="en-US" altLang="tr-TR" sz="1400" dirty="0" smtClean="0"/>
              <a:t>Enhanced Biofuels &amp; Technologies Ltd. 2007. Accessed: </a:t>
            </a:r>
            <a:r>
              <a:rPr lang="en-US" altLang="tr-TR" sz="1400" dirty="0" smtClean="0">
                <a:hlinkClick r:id="rId3"/>
              </a:rPr>
              <a:t>http://www.ebtplc.com/c4c.htm</a:t>
            </a:r>
            <a:endParaRPr lang="en-US" altLang="tr-TR" sz="1400" dirty="0" smtClean="0"/>
          </a:p>
          <a:p>
            <a:pPr>
              <a:lnSpc>
                <a:spcPct val="80000"/>
              </a:lnSpc>
            </a:pPr>
            <a:r>
              <a:rPr lang="en-US" altLang="tr-TR" sz="1400" dirty="0" err="1" smtClean="0"/>
              <a:t>Guiry</a:t>
            </a:r>
            <a:r>
              <a:rPr lang="en-US" altLang="tr-TR" sz="1400" dirty="0" smtClean="0"/>
              <a:t>, M.D. and Blunden, G. (</a:t>
            </a:r>
            <a:r>
              <a:rPr lang="en-US" altLang="tr-TR" sz="1400" dirty="0" err="1" smtClean="0"/>
              <a:t>Eds</a:t>
            </a:r>
            <a:r>
              <a:rPr lang="en-US" altLang="tr-TR" sz="1400" dirty="0" smtClean="0"/>
              <a:t>) 1991. </a:t>
            </a:r>
            <a:r>
              <a:rPr lang="en-US" altLang="tr-TR" sz="1400" i="1" dirty="0" smtClean="0"/>
              <a:t>Seaweed Resources in Europe: Uses and Potential</a:t>
            </a:r>
            <a:r>
              <a:rPr lang="en-US" altLang="tr-TR" sz="1400" dirty="0" smtClean="0"/>
              <a:t>. John Wiley &amp; Sons. </a:t>
            </a:r>
            <a:r>
              <a:rPr lang="en-US" altLang="tr-TR" sz="1400" dirty="0" smtClean="0">
                <a:hlinkClick r:id="rId4"/>
              </a:rPr>
              <a:t>ISBN 0-471-92947-6</a:t>
            </a:r>
            <a:r>
              <a:rPr lang="en-US" altLang="tr-TR" sz="1400" dirty="0" smtClean="0"/>
              <a:t> </a:t>
            </a:r>
          </a:p>
          <a:p>
            <a:pPr>
              <a:lnSpc>
                <a:spcPct val="80000"/>
              </a:lnSpc>
            </a:pPr>
            <a:r>
              <a:rPr lang="en-US" altLang="tr-TR" sz="1400" dirty="0" smtClean="0"/>
              <a:t>Mumford, T.F. and Miura, A. 1988. 4. </a:t>
            </a:r>
            <a:r>
              <a:rPr lang="en-US" altLang="tr-TR" sz="1400" i="1" dirty="0" err="1" smtClean="0"/>
              <a:t>Porphyra</a:t>
            </a:r>
            <a:r>
              <a:rPr lang="en-US" altLang="tr-TR" sz="1400" dirty="0" smtClean="0"/>
              <a:t> as food: cultivation and economics. p.87 — 117. In </a:t>
            </a:r>
            <a:r>
              <a:rPr lang="en-US" altLang="tr-TR" sz="1400" dirty="0" err="1" smtClean="0"/>
              <a:t>Lembi</a:t>
            </a:r>
            <a:r>
              <a:rPr lang="en-US" altLang="tr-TR" sz="1400" dirty="0" smtClean="0"/>
              <a:t>, C.A. and </a:t>
            </a:r>
            <a:r>
              <a:rPr lang="en-US" altLang="tr-TR" sz="1400" dirty="0" err="1" smtClean="0"/>
              <a:t>Waaland</a:t>
            </a:r>
            <a:r>
              <a:rPr lang="en-US" altLang="tr-TR" sz="1400" dirty="0" smtClean="0"/>
              <a:t>, J.R. (Ed.) </a:t>
            </a:r>
            <a:r>
              <a:rPr lang="en-US" altLang="tr-TR" sz="1400" i="1" dirty="0" smtClean="0"/>
              <a:t>Algae and Human Affairs</a:t>
            </a:r>
            <a:r>
              <a:rPr lang="en-US" altLang="tr-TR" sz="1400" dirty="0" smtClean="0"/>
              <a:t>. 1988. Cambridge University Press. </a:t>
            </a:r>
            <a:r>
              <a:rPr lang="en-US" altLang="tr-TR" sz="1400" dirty="0" smtClean="0">
                <a:hlinkClick r:id="rId5"/>
              </a:rPr>
              <a:t>ISBN 0 521 32115 8</a:t>
            </a:r>
            <a:r>
              <a:rPr lang="en-US" altLang="tr-TR" sz="1400" dirty="0" smtClean="0"/>
              <a:t> </a:t>
            </a:r>
          </a:p>
          <a:p>
            <a:pPr>
              <a:lnSpc>
                <a:spcPct val="80000"/>
              </a:lnSpc>
            </a:pPr>
            <a:r>
              <a:rPr lang="en-US" altLang="tr-TR" sz="1400" dirty="0" smtClean="0"/>
              <a:t>John Sheehan, Terri </a:t>
            </a:r>
            <a:r>
              <a:rPr lang="en-US" altLang="tr-TR" sz="1400" dirty="0" err="1" smtClean="0"/>
              <a:t>Dunahay</a:t>
            </a:r>
            <a:r>
              <a:rPr lang="en-US" altLang="tr-TR" sz="1400" dirty="0" smtClean="0"/>
              <a:t>, John </a:t>
            </a:r>
            <a:r>
              <a:rPr lang="en-US" altLang="tr-TR" sz="1400" dirty="0" err="1" smtClean="0"/>
              <a:t>Benemann</a:t>
            </a:r>
            <a:r>
              <a:rPr lang="en-US" altLang="tr-TR" sz="1400" dirty="0" smtClean="0"/>
              <a:t> and Paul </a:t>
            </a:r>
            <a:r>
              <a:rPr lang="en-US" altLang="tr-TR" sz="1400" dirty="0" err="1" smtClean="0"/>
              <a:t>Roessler</a:t>
            </a:r>
            <a:r>
              <a:rPr lang="en-US" altLang="tr-TR" sz="1400" dirty="0" smtClean="0"/>
              <a:t>, "A Look Back at the U.S. Department of Energy's Aquatic Species Program-Bio-diesel from Algae, Closeout Report", July 1998, NREL/TP-580-24 190 </a:t>
            </a:r>
            <a:r>
              <a:rPr lang="en-US" altLang="tr-TR" sz="1400" dirty="0" smtClean="0">
                <a:hlinkClick r:id="rId6"/>
              </a:rPr>
              <a:t>http://www.nrel.gov/docs/legosti/fy98/24190.pdf</a:t>
            </a:r>
            <a:r>
              <a:rPr lang="en-US" altLang="tr-TR" sz="1400" dirty="0" smtClean="0"/>
              <a:t>   </a:t>
            </a:r>
          </a:p>
          <a:p>
            <a:pPr>
              <a:lnSpc>
                <a:spcPct val="80000"/>
              </a:lnSpc>
            </a:pPr>
            <a:r>
              <a:rPr lang="en-US" altLang="tr-TR" sz="1400" dirty="0" smtClean="0"/>
              <a:t>Michael Briggs, </a:t>
            </a:r>
            <a:r>
              <a:rPr lang="en-US" altLang="tr-TR" sz="1400" dirty="0" err="1" smtClean="0"/>
              <a:t>Widescale</a:t>
            </a:r>
            <a:r>
              <a:rPr lang="en-US" altLang="tr-TR" sz="1400" dirty="0" smtClean="0"/>
              <a:t> Biodiesel Production from Algae, University of New Hampshire, Physics Department, revised August 2004. </a:t>
            </a:r>
            <a:r>
              <a:rPr lang="en-US" altLang="tr-TR" sz="1400" u="sng" dirty="0" smtClean="0">
                <a:hlinkClick r:id="rId7"/>
              </a:rPr>
              <a:t>http://www.unh.edu/p2/biodiesel/article_alge.html</a:t>
            </a:r>
            <a:r>
              <a:rPr lang="en-US" altLang="tr-TR" sz="1400" dirty="0" smtClean="0"/>
              <a:t> </a:t>
            </a:r>
          </a:p>
          <a:p>
            <a:pPr>
              <a:lnSpc>
                <a:spcPct val="80000"/>
              </a:lnSpc>
            </a:pPr>
            <a:r>
              <a:rPr lang="en-US" altLang="tr-TR" sz="1400" dirty="0" smtClean="0"/>
              <a:t>Sheehan, J., T. </a:t>
            </a:r>
            <a:r>
              <a:rPr lang="en-US" altLang="tr-TR" sz="1400" dirty="0" err="1" smtClean="0"/>
              <a:t>Dunahay</a:t>
            </a:r>
            <a:r>
              <a:rPr lang="en-US" altLang="tr-TR" sz="1400" dirty="0" smtClean="0"/>
              <a:t>, J. </a:t>
            </a:r>
            <a:r>
              <a:rPr lang="en-US" altLang="tr-TR" sz="1400" dirty="0" err="1" smtClean="0"/>
              <a:t>Benemann</a:t>
            </a:r>
            <a:r>
              <a:rPr lang="en-US" altLang="tr-TR" sz="1400" dirty="0" smtClean="0"/>
              <a:t>, and P. </a:t>
            </a:r>
            <a:r>
              <a:rPr lang="en-US" altLang="tr-TR" sz="1400" dirty="0" err="1" smtClean="0"/>
              <a:t>Roessler</a:t>
            </a:r>
            <a:r>
              <a:rPr lang="en-US" altLang="tr-TR" sz="1400" dirty="0" smtClean="0"/>
              <a:t>. 1998. A look back at the U.S. Department of Energy’s aquatic species program - Biodiesel from algae. US Dept. Energy, Office of Fuels Development, Nat. Renewable Energy Lab., Golden, CO.</a:t>
            </a:r>
          </a:p>
          <a:p>
            <a:pPr>
              <a:lnSpc>
                <a:spcPct val="80000"/>
              </a:lnSpc>
            </a:pPr>
            <a:r>
              <a:rPr lang="en-US" altLang="tr-TR" sz="1400" dirty="0" err="1" smtClean="0"/>
              <a:t>Solix</a:t>
            </a:r>
            <a:r>
              <a:rPr lang="en-US" altLang="tr-TR" sz="1400" dirty="0" smtClean="0"/>
              <a:t> </a:t>
            </a:r>
            <a:r>
              <a:rPr lang="en-US" altLang="tr-TR" sz="1400" dirty="0" err="1" smtClean="0"/>
              <a:t>BioFuels</a:t>
            </a:r>
            <a:r>
              <a:rPr lang="en-US" altLang="tr-TR" sz="1400" dirty="0" smtClean="0"/>
              <a:t>, 2006. accessed: </a:t>
            </a:r>
            <a:r>
              <a:rPr lang="en-US" altLang="tr-TR" sz="1400" dirty="0" smtClean="0">
                <a:hlinkClick r:id="rId8"/>
              </a:rPr>
              <a:t>http://www.solixbiofuels.com/index.php?option=com_content&amp;task=view&amp;id=12&amp;Itemid=26</a:t>
            </a:r>
            <a:endParaRPr lang="en-US" altLang="tr-TR" sz="1400" dirty="0" smtClean="0"/>
          </a:p>
          <a:p>
            <a:pPr>
              <a:lnSpc>
                <a:spcPct val="80000"/>
              </a:lnSpc>
            </a:pPr>
            <a:endParaRPr lang="en-US" altLang="tr-TR" sz="1400" dirty="0" smtClean="0"/>
          </a:p>
          <a:p>
            <a:pPr>
              <a:lnSpc>
                <a:spcPct val="80000"/>
              </a:lnSpc>
            </a:pPr>
            <a:r>
              <a:rPr lang="en-US" altLang="tr-TR" sz="1400" dirty="0" smtClean="0"/>
              <a:t>Websites:</a:t>
            </a:r>
          </a:p>
          <a:p>
            <a:pPr lvl="1">
              <a:lnSpc>
                <a:spcPct val="80000"/>
              </a:lnSpc>
            </a:pPr>
            <a:r>
              <a:rPr lang="en-US" altLang="tr-TR" sz="1200" dirty="0" smtClean="0">
                <a:hlinkClick r:id="rId9"/>
              </a:rPr>
              <a:t>http://www.ecology.com/dr-jacks-natural-world/most-important-organism/index.html</a:t>
            </a:r>
            <a:r>
              <a:rPr lang="en-US" altLang="tr-TR" sz="1200" dirty="0" smtClean="0"/>
              <a:t>	</a:t>
            </a:r>
          </a:p>
          <a:p>
            <a:pPr lvl="1">
              <a:lnSpc>
                <a:spcPct val="80000"/>
              </a:lnSpc>
            </a:pPr>
            <a:r>
              <a:rPr lang="en-US" altLang="tr-TR" sz="1200" dirty="0" smtClean="0">
                <a:hlinkClick r:id="rId10"/>
              </a:rPr>
              <a:t>http://journeytoforever.org/biodiesel_yield.html</a:t>
            </a:r>
            <a:endParaRPr lang="en-US" altLang="tr-TR" sz="1200" dirty="0" smtClean="0"/>
          </a:p>
          <a:p>
            <a:pPr>
              <a:lnSpc>
                <a:spcPct val="80000"/>
              </a:lnSpc>
            </a:pPr>
            <a:endParaRPr lang="en-US" altLang="tr-TR" sz="1400" dirty="0" smtClean="0"/>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21</a:t>
            </a:fld>
            <a:endParaRPr lang="tr-TR"/>
          </a:p>
        </p:txBody>
      </p:sp>
    </p:spTree>
    <p:extLst>
      <p:ext uri="{BB962C8B-B14F-4D97-AF65-F5344CB8AC3E}">
        <p14:creationId xmlns:p14="http://schemas.microsoft.com/office/powerpoint/2010/main" val="224597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7"/>
            <a:ext cx="8208913"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827584" y="6021288"/>
            <a:ext cx="6777317" cy="836712"/>
          </a:xfrm>
        </p:spPr>
        <p:txBody>
          <a:bodyPr/>
          <a:lstStyle/>
          <a:p>
            <a:r>
              <a:rPr lang="tr-TR" sz="2800" b="1" dirty="0" err="1" smtClean="0"/>
              <a:t>Thank</a:t>
            </a:r>
            <a:r>
              <a:rPr lang="tr-TR" sz="2800" b="1" dirty="0" smtClean="0"/>
              <a:t> </a:t>
            </a:r>
            <a:r>
              <a:rPr lang="tr-TR" sz="2800" b="1" dirty="0" err="1"/>
              <a:t>y</a:t>
            </a:r>
            <a:r>
              <a:rPr lang="tr-TR" sz="2800" b="1" dirty="0" err="1" smtClean="0"/>
              <a:t>ou</a:t>
            </a:r>
            <a:r>
              <a:rPr lang="tr-TR" sz="2800" b="1" dirty="0" smtClean="0"/>
              <a:t> </a:t>
            </a:r>
            <a:r>
              <a:rPr lang="tr-TR" sz="2800" b="1" dirty="0" err="1"/>
              <a:t>f</a:t>
            </a:r>
            <a:r>
              <a:rPr lang="tr-TR" sz="2800" b="1" dirty="0" err="1" smtClean="0"/>
              <a:t>or</a:t>
            </a:r>
            <a:r>
              <a:rPr lang="tr-TR" sz="2800" b="1" dirty="0" smtClean="0"/>
              <a:t> </a:t>
            </a:r>
            <a:r>
              <a:rPr lang="tr-TR" sz="2800" b="1" dirty="0" err="1" smtClean="0"/>
              <a:t>your</a:t>
            </a:r>
            <a:r>
              <a:rPr lang="tr-TR" sz="2800" b="1" dirty="0" smtClean="0"/>
              <a:t> </a:t>
            </a:r>
            <a:r>
              <a:rPr lang="tr-TR" sz="2800" b="1" dirty="0" err="1" smtClean="0"/>
              <a:t>attention</a:t>
            </a:r>
            <a:endParaRPr lang="tr-TR" sz="2800" b="1" dirty="0" smtClean="0"/>
          </a:p>
          <a:p>
            <a:pPr marL="68580" indent="0">
              <a:buNone/>
            </a:pP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22</a:t>
            </a:fld>
            <a:endParaRPr lang="tr-TR"/>
          </a:p>
        </p:txBody>
      </p:sp>
    </p:spTree>
    <p:extLst>
      <p:ext uri="{BB962C8B-B14F-4D97-AF65-F5344CB8AC3E}">
        <p14:creationId xmlns:p14="http://schemas.microsoft.com/office/powerpoint/2010/main" val="102657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556709"/>
            <a:ext cx="3816424" cy="4525963"/>
          </a:xfrm>
        </p:spPr>
        <p:txBody>
          <a:bodyPr>
            <a:normAutofit/>
          </a:bodyPr>
          <a:lstStyle/>
          <a:p>
            <a:r>
              <a:rPr lang="en-US" dirty="0" smtClean="0"/>
              <a:t>Algae </a:t>
            </a:r>
            <a:r>
              <a:rPr lang="en-US" dirty="0"/>
              <a:t>make their own energy or food </a:t>
            </a:r>
            <a:r>
              <a:rPr lang="en-US" dirty="0" smtClean="0"/>
              <a:t>from</a:t>
            </a:r>
            <a:r>
              <a:rPr lang="tr-TR" dirty="0" smtClean="0"/>
              <a:t> </a:t>
            </a:r>
            <a:r>
              <a:rPr lang="en-US" dirty="0" smtClean="0"/>
              <a:t>the </a:t>
            </a:r>
            <a:r>
              <a:rPr lang="en-US" dirty="0"/>
              <a:t>sun but they also need water, </a:t>
            </a:r>
            <a:r>
              <a:rPr lang="en-US" dirty="0" smtClean="0"/>
              <a:t>correct</a:t>
            </a:r>
            <a:r>
              <a:rPr lang="tr-TR" dirty="0" smtClean="0"/>
              <a:t> </a:t>
            </a:r>
            <a:r>
              <a:rPr lang="en-US" dirty="0" smtClean="0"/>
              <a:t>temperature </a:t>
            </a:r>
            <a:r>
              <a:rPr lang="en-US" dirty="0"/>
              <a:t>and nutrients to grow. </a:t>
            </a:r>
            <a:r>
              <a:rPr lang="en-US" dirty="0" smtClean="0"/>
              <a:t>Algae</a:t>
            </a:r>
            <a:r>
              <a:rPr lang="tr-TR" dirty="0" smtClean="0"/>
              <a:t> </a:t>
            </a:r>
            <a:r>
              <a:rPr lang="tr-TR" dirty="0" err="1" smtClean="0"/>
              <a:t>generally</a:t>
            </a:r>
            <a:r>
              <a:rPr lang="tr-TR" dirty="0" smtClean="0"/>
              <a:t> </a:t>
            </a:r>
            <a:r>
              <a:rPr lang="en-US" dirty="0" smtClean="0"/>
              <a:t>live </a:t>
            </a:r>
            <a:r>
              <a:rPr lang="en-US" dirty="0"/>
              <a:t>in water or damp environments.</a:t>
            </a:r>
          </a:p>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09"/>
            <a:ext cx="4176464" cy="429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i Yer Tutucusu 1"/>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3</a:t>
            </a:fld>
            <a:endParaRPr lang="tr-TR"/>
          </a:p>
        </p:txBody>
      </p:sp>
    </p:spTree>
    <p:extLst>
      <p:ext uri="{BB962C8B-B14F-4D97-AF65-F5344CB8AC3E}">
        <p14:creationId xmlns:p14="http://schemas.microsoft.com/office/powerpoint/2010/main" val="402551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196752"/>
            <a:ext cx="7056900" cy="4635877"/>
          </a:xfrm>
        </p:spPr>
        <p:txBody>
          <a:bodyPr>
            <a:normAutofit fontScale="92500"/>
          </a:bodyPr>
          <a:lstStyle/>
          <a:p>
            <a:r>
              <a:rPr lang="en-US" b="1" dirty="0"/>
              <a:t>Algae </a:t>
            </a:r>
            <a:r>
              <a:rPr lang="en-US" dirty="0"/>
              <a:t>also need </a:t>
            </a:r>
            <a:r>
              <a:rPr lang="en-US" b="1" dirty="0"/>
              <a:t>carbon dioxide </a:t>
            </a:r>
            <a:r>
              <a:rPr lang="en-US" dirty="0"/>
              <a:t>to </a:t>
            </a:r>
            <a:r>
              <a:rPr lang="en-US" dirty="0" smtClean="0"/>
              <a:t>make</a:t>
            </a:r>
            <a:r>
              <a:rPr lang="tr-TR" dirty="0" smtClean="0"/>
              <a:t> </a:t>
            </a:r>
            <a:r>
              <a:rPr lang="en-US" dirty="0" smtClean="0"/>
              <a:t>sugars</a:t>
            </a:r>
            <a:r>
              <a:rPr lang="en-US" dirty="0"/>
              <a:t>. Carbon dioxide is made </a:t>
            </a:r>
            <a:r>
              <a:rPr lang="en-US" dirty="0" smtClean="0"/>
              <a:t>from</a:t>
            </a:r>
            <a:r>
              <a:rPr lang="tr-TR" dirty="0" smtClean="0"/>
              <a:t> </a:t>
            </a:r>
            <a:r>
              <a:rPr lang="en-US" dirty="0" smtClean="0"/>
              <a:t>pollution </a:t>
            </a:r>
            <a:r>
              <a:rPr lang="en-US" dirty="0"/>
              <a:t>such as smoke, fumes from </a:t>
            </a:r>
            <a:r>
              <a:rPr lang="en-US" dirty="0" smtClean="0"/>
              <a:t>cars</a:t>
            </a:r>
            <a:r>
              <a:rPr lang="tr-TR" dirty="0" smtClean="0"/>
              <a:t> </a:t>
            </a:r>
            <a:r>
              <a:rPr lang="en-US" dirty="0" smtClean="0"/>
              <a:t>and </a:t>
            </a:r>
            <a:r>
              <a:rPr lang="en-US" dirty="0"/>
              <a:t>a little carbon dioxide is made </a:t>
            </a:r>
            <a:r>
              <a:rPr lang="en-US" dirty="0" smtClean="0"/>
              <a:t>when</a:t>
            </a:r>
            <a:r>
              <a:rPr lang="tr-TR" dirty="0" smtClean="0"/>
              <a:t> </a:t>
            </a:r>
            <a:r>
              <a:rPr lang="en-US" dirty="0" smtClean="0"/>
              <a:t>plants </a:t>
            </a:r>
            <a:r>
              <a:rPr lang="en-US" dirty="0"/>
              <a:t>breathe at night when there is </a:t>
            </a:r>
            <a:r>
              <a:rPr lang="en-US" dirty="0" smtClean="0"/>
              <a:t>no</a:t>
            </a:r>
            <a:r>
              <a:rPr lang="tr-TR" dirty="0" smtClean="0"/>
              <a:t> </a:t>
            </a:r>
            <a:r>
              <a:rPr lang="en-US" dirty="0" smtClean="0"/>
              <a:t>sunlight</a:t>
            </a:r>
            <a:r>
              <a:rPr lang="en-US" dirty="0"/>
              <a:t>. Algae are good for the </a:t>
            </a:r>
            <a:r>
              <a:rPr lang="en-US" dirty="0" smtClean="0"/>
              <a:t>environment</a:t>
            </a:r>
            <a:r>
              <a:rPr lang="tr-TR" dirty="0" smtClean="0"/>
              <a:t> </a:t>
            </a:r>
            <a:r>
              <a:rPr lang="en-US" dirty="0" smtClean="0"/>
              <a:t>as </a:t>
            </a:r>
            <a:r>
              <a:rPr lang="en-US" dirty="0"/>
              <a:t>they absorb carbon dioxide from </a:t>
            </a:r>
            <a:r>
              <a:rPr lang="en-US" dirty="0" smtClean="0"/>
              <a:t>the</a:t>
            </a:r>
            <a:r>
              <a:rPr lang="tr-TR" dirty="0" smtClean="0"/>
              <a:t> </a:t>
            </a:r>
            <a:r>
              <a:rPr lang="en-US" dirty="0" smtClean="0"/>
              <a:t>atmosphere </a:t>
            </a:r>
            <a:r>
              <a:rPr lang="en-US" dirty="0"/>
              <a:t>and use it to make energy. </a:t>
            </a:r>
            <a:r>
              <a:rPr lang="en-US" dirty="0" smtClean="0"/>
              <a:t>Algae</a:t>
            </a:r>
            <a:r>
              <a:rPr lang="tr-TR" dirty="0" smtClean="0"/>
              <a:t> </a:t>
            </a:r>
            <a:r>
              <a:rPr lang="en-US" dirty="0" smtClean="0"/>
              <a:t>also </a:t>
            </a:r>
            <a:r>
              <a:rPr lang="en-US" dirty="0"/>
              <a:t>need nutrients to grow and they </a:t>
            </a:r>
            <a:r>
              <a:rPr lang="en-US" dirty="0" smtClean="0"/>
              <a:t>find</a:t>
            </a:r>
            <a:r>
              <a:rPr lang="tr-TR" dirty="0" smtClean="0"/>
              <a:t> </a:t>
            </a:r>
            <a:r>
              <a:rPr lang="en-US" dirty="0" smtClean="0"/>
              <a:t>the </a:t>
            </a:r>
            <a:r>
              <a:rPr lang="en-US" dirty="0"/>
              <a:t>nutrients in water. Algae absorb </a:t>
            </a:r>
            <a:r>
              <a:rPr lang="en-US" dirty="0" smtClean="0"/>
              <a:t>the</a:t>
            </a:r>
            <a:r>
              <a:rPr lang="tr-TR" dirty="0" smtClean="0"/>
              <a:t> </a:t>
            </a:r>
            <a:r>
              <a:rPr lang="en-US" dirty="0" smtClean="0"/>
              <a:t>nutrients </a:t>
            </a:r>
            <a:r>
              <a:rPr lang="en-US" dirty="0"/>
              <a:t>through their entire body. </a:t>
            </a:r>
            <a:r>
              <a:rPr lang="en-US" dirty="0" smtClean="0"/>
              <a:t>While</a:t>
            </a:r>
            <a:r>
              <a:rPr lang="tr-TR" dirty="0" smtClean="0"/>
              <a:t> </a:t>
            </a:r>
            <a:r>
              <a:rPr lang="en-US" dirty="0" smtClean="0"/>
              <a:t>algae </a:t>
            </a:r>
            <a:r>
              <a:rPr lang="en-US" dirty="0"/>
              <a:t>is making energy for themselves </a:t>
            </a:r>
            <a:r>
              <a:rPr lang="en-US" dirty="0" smtClean="0"/>
              <a:t>they</a:t>
            </a:r>
            <a:r>
              <a:rPr lang="tr-TR" dirty="0" smtClean="0"/>
              <a:t> </a:t>
            </a:r>
            <a:r>
              <a:rPr lang="en-US" dirty="0" smtClean="0"/>
              <a:t>are </a:t>
            </a:r>
            <a:r>
              <a:rPr lang="en-US" dirty="0"/>
              <a:t>also producing oxygen for humans.</a:t>
            </a:r>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4</a:t>
            </a:fld>
            <a:endParaRPr lang="tr-TR"/>
          </a:p>
        </p:txBody>
      </p:sp>
    </p:spTree>
    <p:extLst>
      <p:ext uri="{BB962C8B-B14F-4D97-AF65-F5344CB8AC3E}">
        <p14:creationId xmlns:p14="http://schemas.microsoft.com/office/powerpoint/2010/main" val="316075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What causes Algae to grow? </a:t>
            </a:r>
            <a:br>
              <a:rPr lang="en-US" dirty="0" smtClean="0"/>
            </a:br>
            <a:endParaRPr lang="tr-TR" dirty="0"/>
          </a:p>
        </p:txBody>
      </p:sp>
      <p:sp>
        <p:nvSpPr>
          <p:cNvPr id="3" name="İçerik Yer Tutucusu 2"/>
          <p:cNvSpPr>
            <a:spLocks noGrp="1"/>
          </p:cNvSpPr>
          <p:nvPr>
            <p:ph idx="1"/>
          </p:nvPr>
        </p:nvSpPr>
        <p:spPr>
          <a:xfrm>
            <a:off x="1043492" y="1916832"/>
            <a:ext cx="6777317" cy="3915797"/>
          </a:xfrm>
        </p:spPr>
        <p:txBody>
          <a:bodyPr>
            <a:normAutofit lnSpcReduction="10000"/>
          </a:bodyPr>
          <a:lstStyle/>
          <a:p>
            <a:r>
              <a:rPr lang="en-US" dirty="0" smtClean="0"/>
              <a:t>For algae to grow it needs light and nutrients. Both the aquarium and room light can cause algae to grow. If your tank is getting more than 10 hours of light a day you may notice green algae starting to grow. Warm water and ‘nitrates’ (which build up from not doing regular water changes) will cause algae to grow quickly. </a:t>
            </a:r>
          </a:p>
          <a:p>
            <a:r>
              <a:rPr lang="en-US" dirty="0" smtClean="0"/>
              <a:t>Also if phosphates are present, they will promote algae growth. </a:t>
            </a:r>
          </a:p>
          <a:p>
            <a:endParaRPr lang="tr-TR" dirty="0"/>
          </a:p>
        </p:txBody>
      </p:sp>
      <p:sp>
        <p:nvSpPr>
          <p:cNvPr id="4" name="Veri Yer Tutucusu 3"/>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5</a:t>
            </a:fld>
            <a:endParaRPr lang="tr-TR"/>
          </a:p>
        </p:txBody>
      </p:sp>
    </p:spTree>
    <p:extLst>
      <p:ext uri="{BB962C8B-B14F-4D97-AF65-F5344CB8AC3E}">
        <p14:creationId xmlns:p14="http://schemas.microsoft.com/office/powerpoint/2010/main" val="966417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484784"/>
            <a:ext cx="7056900" cy="4392488"/>
          </a:xfrm>
        </p:spPr>
        <p:txBody>
          <a:bodyPr>
            <a:normAutofit/>
          </a:bodyPr>
          <a:lstStyle/>
          <a:p>
            <a:r>
              <a:rPr lang="en-US" dirty="0"/>
              <a:t>The process of how algae make energy </a:t>
            </a:r>
            <a:r>
              <a:rPr lang="en-US" dirty="0" smtClean="0"/>
              <a:t>from</a:t>
            </a:r>
            <a:r>
              <a:rPr lang="tr-TR" dirty="0" smtClean="0"/>
              <a:t> </a:t>
            </a:r>
            <a:r>
              <a:rPr lang="en-US" dirty="0" smtClean="0"/>
              <a:t>the </a:t>
            </a:r>
            <a:r>
              <a:rPr lang="en-US" dirty="0"/>
              <a:t>sun is called “ </a:t>
            </a:r>
            <a:r>
              <a:rPr lang="en-US" b="1" dirty="0" err="1"/>
              <a:t>Photosynethesis</a:t>
            </a:r>
            <a:r>
              <a:rPr lang="en-US" dirty="0" smtClean="0"/>
              <a:t>”.</a:t>
            </a:r>
            <a:r>
              <a:rPr lang="tr-TR" dirty="0" smtClean="0"/>
              <a:t> </a:t>
            </a:r>
            <a:r>
              <a:rPr lang="en-US" dirty="0" smtClean="0"/>
              <a:t>It </a:t>
            </a:r>
            <a:r>
              <a:rPr lang="en-US" dirty="0"/>
              <a:t>is like cooking, the main ingredients </a:t>
            </a:r>
            <a:r>
              <a:rPr lang="en-US" dirty="0" smtClean="0"/>
              <a:t>that</a:t>
            </a:r>
            <a:r>
              <a:rPr lang="tr-TR" dirty="0" smtClean="0"/>
              <a:t> </a:t>
            </a:r>
            <a:r>
              <a:rPr lang="en-US" dirty="0" smtClean="0"/>
              <a:t>algae </a:t>
            </a:r>
            <a:r>
              <a:rPr lang="en-US" dirty="0"/>
              <a:t>need to make their energy </a:t>
            </a:r>
            <a:r>
              <a:rPr lang="en-US" dirty="0" smtClean="0"/>
              <a:t>and</a:t>
            </a:r>
            <a:r>
              <a:rPr lang="tr-TR" dirty="0" smtClean="0"/>
              <a:t> </a:t>
            </a:r>
            <a:r>
              <a:rPr lang="tr-TR" dirty="0" err="1" smtClean="0"/>
              <a:t>give</a:t>
            </a:r>
            <a:r>
              <a:rPr lang="tr-TR" dirty="0" smtClean="0"/>
              <a:t> </a:t>
            </a:r>
            <a:r>
              <a:rPr lang="tr-TR" dirty="0"/>
              <a:t>us </a:t>
            </a:r>
            <a:r>
              <a:rPr lang="tr-TR" dirty="0" err="1"/>
              <a:t>oxygen</a:t>
            </a:r>
            <a:r>
              <a:rPr lang="tr-TR" dirty="0"/>
              <a:t> </a:t>
            </a:r>
            <a:r>
              <a:rPr lang="tr-TR" dirty="0" err="1"/>
              <a:t>are</a:t>
            </a:r>
            <a:r>
              <a:rPr lang="tr-TR" dirty="0"/>
              <a:t>:</a:t>
            </a:r>
          </a:p>
          <a:p>
            <a:r>
              <a:rPr lang="tr-TR" b="1" dirty="0" err="1"/>
              <a:t>Sunlight</a:t>
            </a:r>
            <a:r>
              <a:rPr lang="tr-TR" b="1" dirty="0"/>
              <a:t> + </a:t>
            </a:r>
            <a:r>
              <a:rPr lang="tr-TR" b="1" dirty="0" err="1"/>
              <a:t>Chlorophyll</a:t>
            </a:r>
            <a:r>
              <a:rPr lang="tr-TR" b="1" dirty="0"/>
              <a:t> (</a:t>
            </a:r>
            <a:r>
              <a:rPr lang="tr-TR" b="1" dirty="0" smtClean="0"/>
              <a:t>in </a:t>
            </a:r>
            <a:r>
              <a:rPr lang="tr-TR" b="1" dirty="0" err="1" smtClean="0"/>
              <a:t>their</a:t>
            </a:r>
            <a:r>
              <a:rPr lang="tr-TR" b="1" dirty="0" smtClean="0"/>
              <a:t> </a:t>
            </a:r>
            <a:r>
              <a:rPr lang="tr-TR" b="1" dirty="0" err="1"/>
              <a:t>cells</a:t>
            </a:r>
            <a:r>
              <a:rPr lang="tr-TR" b="1" dirty="0"/>
              <a:t>) + </a:t>
            </a:r>
            <a:r>
              <a:rPr lang="tr-TR" b="1" dirty="0" err="1"/>
              <a:t>Carbon</a:t>
            </a:r>
            <a:r>
              <a:rPr lang="tr-TR" b="1" dirty="0"/>
              <a:t> </a:t>
            </a:r>
            <a:r>
              <a:rPr lang="tr-TR" b="1" dirty="0" err="1" smtClean="0"/>
              <a:t>Dioxide</a:t>
            </a:r>
            <a:r>
              <a:rPr lang="tr-TR" b="1" dirty="0" smtClean="0"/>
              <a:t> + </a:t>
            </a:r>
            <a:r>
              <a:rPr lang="tr-TR" b="1" dirty="0" err="1"/>
              <a:t>Water</a:t>
            </a:r>
            <a:r>
              <a:rPr lang="tr-TR" b="1" dirty="0"/>
              <a:t> = </a:t>
            </a:r>
            <a:r>
              <a:rPr lang="tr-TR" b="1" dirty="0" err="1"/>
              <a:t>Glucose</a:t>
            </a:r>
            <a:r>
              <a:rPr lang="tr-TR" b="1" dirty="0"/>
              <a:t> + </a:t>
            </a:r>
            <a:r>
              <a:rPr lang="tr-TR" b="1" dirty="0" err="1"/>
              <a:t>Oxygen</a:t>
            </a:r>
            <a:endParaRPr lang="tr-TR" dirty="0"/>
          </a:p>
          <a:p>
            <a:pPr marL="68580" indent="0">
              <a:buNone/>
            </a:pPr>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6</a:t>
            </a:fld>
            <a:endParaRPr lang="tr-TR"/>
          </a:p>
        </p:txBody>
      </p:sp>
    </p:spTree>
    <p:extLst>
      <p:ext uri="{BB962C8B-B14F-4D97-AF65-F5344CB8AC3E}">
        <p14:creationId xmlns:p14="http://schemas.microsoft.com/office/powerpoint/2010/main" val="259992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84076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i Yer Tutucusu 2"/>
          <p:cNvSpPr>
            <a:spLocks noGrp="1"/>
          </p:cNvSpPr>
          <p:nvPr>
            <p:ph type="dt" sz="half" idx="10"/>
          </p:nvPr>
        </p:nvSpPr>
        <p:spPr/>
        <p:txBody>
          <a:bodyPr/>
          <a:lstStyle/>
          <a:p>
            <a:r>
              <a:rPr lang="tr-TR" smtClean="0"/>
              <a:t>4.03.2014</a:t>
            </a:r>
            <a:endParaRPr lang="tr-TR"/>
          </a:p>
        </p:txBody>
      </p:sp>
      <p:sp>
        <p:nvSpPr>
          <p:cNvPr id="5" name="Altbilgi Yer Tutucusu 4"/>
          <p:cNvSpPr>
            <a:spLocks noGrp="1"/>
          </p:cNvSpPr>
          <p:nvPr>
            <p:ph type="ftr" sz="quarter" idx="11"/>
          </p:nvPr>
        </p:nvSpPr>
        <p:spPr/>
        <p:txBody>
          <a:bodyPr/>
          <a:lstStyle/>
          <a:p>
            <a:r>
              <a:rPr lang="tr-TR" smtClean="0"/>
              <a:t>tatici@gmail.com</a:t>
            </a:r>
            <a:endParaRPr lang="tr-TR"/>
          </a:p>
        </p:txBody>
      </p:sp>
      <p:sp>
        <p:nvSpPr>
          <p:cNvPr id="6" name="Slayt Numarası Yer Tutucusu 5"/>
          <p:cNvSpPr>
            <a:spLocks noGrp="1"/>
          </p:cNvSpPr>
          <p:nvPr>
            <p:ph type="sldNum" sz="quarter" idx="12"/>
          </p:nvPr>
        </p:nvSpPr>
        <p:spPr/>
        <p:txBody>
          <a:bodyPr/>
          <a:lstStyle/>
          <a:p>
            <a:fld id="{512EFBC3-8939-4302-93A2-B82639CC3E58}" type="slidenum">
              <a:rPr lang="tr-TR" smtClean="0"/>
              <a:t>7</a:t>
            </a:fld>
            <a:endParaRPr lang="tr-TR"/>
          </a:p>
        </p:txBody>
      </p:sp>
    </p:spTree>
    <p:extLst>
      <p:ext uri="{BB962C8B-B14F-4D97-AF65-F5344CB8AC3E}">
        <p14:creationId xmlns:p14="http://schemas.microsoft.com/office/powerpoint/2010/main" val="42323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467544" y="1016732"/>
            <a:ext cx="8352928"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762000" eaLnBrk="0" hangingPunct="0">
              <a:tabLst>
                <a:tab pos="457200" algn="l"/>
              </a:tabLst>
              <a:defRPr>
                <a:solidFill>
                  <a:schemeClr val="tx1"/>
                </a:solidFill>
                <a:latin typeface="Arial" charset="0"/>
              </a:defRPr>
            </a:lvl1pPr>
            <a:lvl2pPr marL="742950" indent="-285750" defTabSz="762000" eaLnBrk="0" hangingPunct="0">
              <a:tabLst>
                <a:tab pos="457200" algn="l"/>
              </a:tabLst>
              <a:defRPr>
                <a:solidFill>
                  <a:schemeClr val="tx1"/>
                </a:solidFill>
                <a:latin typeface="Arial" charset="0"/>
              </a:defRPr>
            </a:lvl2pPr>
            <a:lvl3pPr marL="1143000" indent="-228600" defTabSz="762000" eaLnBrk="0" hangingPunct="0">
              <a:tabLst>
                <a:tab pos="457200" algn="l"/>
              </a:tabLst>
              <a:defRPr>
                <a:solidFill>
                  <a:schemeClr val="tx1"/>
                </a:solidFill>
                <a:latin typeface="Arial" charset="0"/>
              </a:defRPr>
            </a:lvl3pPr>
            <a:lvl4pPr marL="1600200" indent="-228600" defTabSz="762000" eaLnBrk="0" hangingPunct="0">
              <a:tabLst>
                <a:tab pos="457200" algn="l"/>
              </a:tabLst>
              <a:defRPr>
                <a:solidFill>
                  <a:schemeClr val="tx1"/>
                </a:solidFill>
                <a:latin typeface="Arial" charset="0"/>
              </a:defRPr>
            </a:lvl4pPr>
            <a:lvl5pPr marL="2057400" indent="-228600" defTabSz="762000" eaLnBrk="0" hangingPunct="0">
              <a:tabLst>
                <a:tab pos="457200" algn="l"/>
              </a:tabLst>
              <a:defRPr>
                <a:solidFill>
                  <a:schemeClr val="tx1"/>
                </a:solidFill>
                <a:latin typeface="Arial" charset="0"/>
              </a:defRPr>
            </a:lvl5pPr>
            <a:lvl6pPr marL="2514600" indent="-228600" defTabSz="762000" eaLnBrk="0" fontAlgn="base" hangingPunct="0">
              <a:spcBef>
                <a:spcPct val="0"/>
              </a:spcBef>
              <a:spcAft>
                <a:spcPct val="0"/>
              </a:spcAft>
              <a:tabLst>
                <a:tab pos="457200" algn="l"/>
              </a:tabLst>
              <a:defRPr>
                <a:solidFill>
                  <a:schemeClr val="tx1"/>
                </a:solidFill>
                <a:latin typeface="Arial" charset="0"/>
              </a:defRPr>
            </a:lvl6pPr>
            <a:lvl7pPr marL="2971800" indent="-228600" defTabSz="762000" eaLnBrk="0" fontAlgn="base" hangingPunct="0">
              <a:spcBef>
                <a:spcPct val="0"/>
              </a:spcBef>
              <a:spcAft>
                <a:spcPct val="0"/>
              </a:spcAft>
              <a:tabLst>
                <a:tab pos="457200" algn="l"/>
              </a:tabLst>
              <a:defRPr>
                <a:solidFill>
                  <a:schemeClr val="tx1"/>
                </a:solidFill>
                <a:latin typeface="Arial" charset="0"/>
              </a:defRPr>
            </a:lvl7pPr>
            <a:lvl8pPr marL="3429000" indent="-228600" defTabSz="762000" eaLnBrk="0" fontAlgn="base" hangingPunct="0">
              <a:spcBef>
                <a:spcPct val="0"/>
              </a:spcBef>
              <a:spcAft>
                <a:spcPct val="0"/>
              </a:spcAft>
              <a:tabLst>
                <a:tab pos="457200" algn="l"/>
              </a:tabLst>
              <a:defRPr>
                <a:solidFill>
                  <a:schemeClr val="tx1"/>
                </a:solidFill>
                <a:latin typeface="Arial" charset="0"/>
              </a:defRPr>
            </a:lvl8pPr>
            <a:lvl9pPr marL="3886200" indent="-228600" defTabSz="762000" eaLnBrk="0" fontAlgn="base" hangingPunct="0">
              <a:spcBef>
                <a:spcPct val="0"/>
              </a:spcBef>
              <a:spcAft>
                <a:spcPct val="0"/>
              </a:spcAft>
              <a:tabLst>
                <a:tab pos="457200" algn="l"/>
              </a:tabLst>
              <a:defRPr>
                <a:solidFill>
                  <a:schemeClr val="tx1"/>
                </a:solidFill>
                <a:latin typeface="Arial" charset="0"/>
              </a:defRPr>
            </a:lvl9pPr>
          </a:lstStyle>
          <a:p>
            <a:pPr eaLnBrk="1" hangingPunct="1"/>
            <a:r>
              <a:rPr lang="en-GB" altLang="tr-TR" sz="2000" b="1" i="1" dirty="0"/>
              <a:t>1. Lag or induction phase</a:t>
            </a:r>
            <a:endParaRPr lang="en-GB" altLang="tr-TR" sz="2000" b="1" dirty="0"/>
          </a:p>
          <a:p>
            <a:pPr eaLnBrk="1" hangingPunct="1"/>
            <a:r>
              <a:rPr lang="en-GB" altLang="tr-TR" sz="2000" dirty="0"/>
              <a:t>This phase during which little increase in cell density occurs is relatively long when an algal culture is transferred from a plate to liquid culture</a:t>
            </a:r>
            <a:r>
              <a:rPr lang="en-GB" altLang="tr-TR" sz="2000" dirty="0" smtClean="0"/>
              <a:t>.</a:t>
            </a:r>
            <a:endParaRPr lang="en-GB" altLang="tr-TR" sz="2000" dirty="0"/>
          </a:p>
          <a:p>
            <a:pPr eaLnBrk="1" hangingPunct="1"/>
            <a:r>
              <a:rPr lang="en-GB" altLang="tr-TR" sz="2000" b="1" i="1" dirty="0"/>
              <a:t>2. Log or exponential phase</a:t>
            </a:r>
            <a:r>
              <a:rPr lang="en-GB" altLang="tr-TR" sz="2000" i="1" dirty="0"/>
              <a:t>:</a:t>
            </a:r>
            <a:r>
              <a:rPr lang="en-GB" altLang="tr-TR" sz="2000" dirty="0"/>
              <a:t> the cell density increases as a function of time according to a logarithmic function</a:t>
            </a:r>
            <a:r>
              <a:rPr lang="en-GB" altLang="tr-TR" sz="2000" dirty="0" smtClean="0"/>
              <a:t>.</a:t>
            </a:r>
            <a:endParaRPr lang="en-GB" altLang="tr-TR" sz="2000" dirty="0"/>
          </a:p>
          <a:p>
            <a:pPr eaLnBrk="1" hangingPunct="1"/>
            <a:r>
              <a:rPr lang="en-GB" altLang="tr-TR" sz="2000" b="1" i="1" dirty="0"/>
              <a:t>3. Phase of declining growth rate</a:t>
            </a:r>
            <a:r>
              <a:rPr lang="en-GB" altLang="tr-TR" sz="2000" dirty="0"/>
              <a:t>; cell division slows down when nutrients, light, pH, carbon dioxide or other physical and chemical factors begin to limit growth</a:t>
            </a:r>
            <a:r>
              <a:rPr lang="en-GB" altLang="tr-TR" sz="2000" dirty="0" smtClean="0"/>
              <a:t>.</a:t>
            </a:r>
            <a:endParaRPr lang="en-GB" altLang="tr-TR" sz="2000" dirty="0"/>
          </a:p>
          <a:p>
            <a:pPr eaLnBrk="1" hangingPunct="1"/>
            <a:r>
              <a:rPr lang="en-GB" altLang="tr-TR" sz="2000" b="1" i="1" dirty="0"/>
              <a:t>4. Stationary plateau phase</a:t>
            </a:r>
            <a:r>
              <a:rPr lang="en-GB" altLang="tr-TR" sz="2000" i="1" dirty="0"/>
              <a:t>: </a:t>
            </a:r>
            <a:r>
              <a:rPr lang="en-GB" altLang="tr-TR" sz="2000" dirty="0"/>
              <a:t>the limiting factors and the growth rate are balanced, which results in a relatively constant cell density</a:t>
            </a:r>
            <a:r>
              <a:rPr lang="en-GB" altLang="tr-TR" sz="2000" dirty="0" smtClean="0"/>
              <a:t>.</a:t>
            </a:r>
            <a:endParaRPr lang="en-GB" altLang="tr-TR" sz="2000" dirty="0"/>
          </a:p>
          <a:p>
            <a:pPr eaLnBrk="1" hangingPunct="1"/>
            <a:r>
              <a:rPr lang="en-GB" altLang="tr-TR" sz="2000" b="1" i="1" dirty="0"/>
              <a:t>5. Death or "crash" phase</a:t>
            </a:r>
            <a:r>
              <a:rPr lang="en-GB" altLang="tr-TR" sz="2000" dirty="0"/>
              <a:t>: water quality deteriorates and nutrients are depleted to a level incapable of sustaining growth. Cell density decreases rapidly and the culture eventually collapses.</a:t>
            </a:r>
          </a:p>
        </p:txBody>
      </p:sp>
      <p:sp>
        <p:nvSpPr>
          <p:cNvPr id="2" name="Veri Yer Tutucusu 1"/>
          <p:cNvSpPr>
            <a:spLocks noGrp="1"/>
          </p:cNvSpPr>
          <p:nvPr>
            <p:ph type="dt" sz="half" idx="10"/>
          </p:nvPr>
        </p:nvSpPr>
        <p:spPr/>
        <p:txBody>
          <a:bodyPr/>
          <a:lstStyle/>
          <a:p>
            <a:r>
              <a:rPr lang="tr-TR" smtClean="0"/>
              <a:t>4.03.2014</a:t>
            </a:r>
            <a:endParaRPr lang="tr-TR"/>
          </a:p>
        </p:txBody>
      </p:sp>
      <p:sp>
        <p:nvSpPr>
          <p:cNvPr id="3" name="Altbilgi Yer Tutucusu 2"/>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8</a:t>
            </a:fld>
            <a:endParaRPr lang="tr-TR"/>
          </a:p>
        </p:txBody>
      </p:sp>
    </p:spTree>
    <p:extLst>
      <p:ext uri="{BB962C8B-B14F-4D97-AF65-F5344CB8AC3E}">
        <p14:creationId xmlns:p14="http://schemas.microsoft.com/office/powerpoint/2010/main" val="28023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91264" cy="5112568"/>
          </a:xfrm>
        </p:spPr>
        <p:txBody>
          <a:bodyPr>
            <a:normAutofit fontScale="92500"/>
          </a:bodyPr>
          <a:lstStyle/>
          <a:p>
            <a:r>
              <a:rPr lang="en-US" b="1" dirty="0"/>
              <a:t>Oxygen </a:t>
            </a:r>
            <a:r>
              <a:rPr lang="en-US" dirty="0"/>
              <a:t>is released into the </a:t>
            </a:r>
            <a:r>
              <a:rPr lang="en-US" dirty="0" err="1"/>
              <a:t>environmet</a:t>
            </a:r>
            <a:r>
              <a:rPr lang="en-US" dirty="0"/>
              <a:t> </a:t>
            </a:r>
            <a:r>
              <a:rPr lang="en-US" dirty="0" smtClean="0"/>
              <a:t>and</a:t>
            </a:r>
            <a:r>
              <a:rPr lang="tr-TR" dirty="0" smtClean="0"/>
              <a:t> </a:t>
            </a:r>
            <a:r>
              <a:rPr lang="en-US" dirty="0" smtClean="0"/>
              <a:t>both </a:t>
            </a:r>
            <a:r>
              <a:rPr lang="en-US" dirty="0"/>
              <a:t>humans and animals can use it</a:t>
            </a:r>
            <a:r>
              <a:rPr lang="en-US" dirty="0" smtClean="0"/>
              <a:t>.</a:t>
            </a:r>
            <a:r>
              <a:rPr lang="tr-TR" dirty="0" smtClean="0"/>
              <a:t> </a:t>
            </a:r>
            <a:r>
              <a:rPr lang="en-US" dirty="0" err="1" smtClean="0"/>
              <a:t>Macroalgae</a:t>
            </a:r>
            <a:r>
              <a:rPr lang="en-US" dirty="0" smtClean="0"/>
              <a:t> </a:t>
            </a:r>
            <a:r>
              <a:rPr lang="en-US" dirty="0"/>
              <a:t>contain air-bladders and </a:t>
            </a:r>
            <a:r>
              <a:rPr lang="en-US" dirty="0" smtClean="0"/>
              <a:t>some</a:t>
            </a:r>
            <a:r>
              <a:rPr lang="tr-TR" dirty="0" smtClean="0"/>
              <a:t> </a:t>
            </a:r>
            <a:r>
              <a:rPr lang="en-US" dirty="0" smtClean="0"/>
              <a:t>other </a:t>
            </a:r>
            <a:r>
              <a:rPr lang="en-US" dirty="0"/>
              <a:t>types of </a:t>
            </a:r>
            <a:r>
              <a:rPr lang="en-US" dirty="0" err="1"/>
              <a:t>macroalgae</a:t>
            </a:r>
            <a:r>
              <a:rPr lang="en-US" dirty="0"/>
              <a:t> contain </a:t>
            </a:r>
            <a:r>
              <a:rPr lang="en-US" dirty="0" smtClean="0"/>
              <a:t>flexible</a:t>
            </a:r>
            <a:r>
              <a:rPr lang="tr-TR" dirty="0" smtClean="0"/>
              <a:t> </a:t>
            </a:r>
            <a:r>
              <a:rPr lang="en-US" dirty="0" err="1" smtClean="0"/>
              <a:t>stipes</a:t>
            </a:r>
            <a:r>
              <a:rPr lang="en-US" dirty="0" smtClean="0"/>
              <a:t> </a:t>
            </a:r>
            <a:r>
              <a:rPr lang="en-US" dirty="0"/>
              <a:t>which bring the </a:t>
            </a:r>
            <a:r>
              <a:rPr lang="en-US" dirty="0" err="1"/>
              <a:t>macroalgae</a:t>
            </a:r>
            <a:r>
              <a:rPr lang="en-US" dirty="0"/>
              <a:t> to </a:t>
            </a:r>
            <a:r>
              <a:rPr lang="en-US" dirty="0" smtClean="0"/>
              <a:t>the</a:t>
            </a:r>
            <a:r>
              <a:rPr lang="tr-TR" dirty="0" smtClean="0"/>
              <a:t> </a:t>
            </a:r>
            <a:r>
              <a:rPr lang="en-US" dirty="0" smtClean="0"/>
              <a:t>surface </a:t>
            </a:r>
            <a:r>
              <a:rPr lang="en-US" dirty="0"/>
              <a:t>of the water to catch the sunlight</a:t>
            </a:r>
            <a:r>
              <a:rPr lang="en-US" dirty="0" smtClean="0"/>
              <a:t>.</a:t>
            </a:r>
            <a:r>
              <a:rPr lang="tr-TR" dirty="0" smtClean="0"/>
              <a:t> </a:t>
            </a:r>
            <a:r>
              <a:rPr lang="en-US" dirty="0" smtClean="0"/>
              <a:t>In </a:t>
            </a:r>
            <a:r>
              <a:rPr lang="en-US" dirty="0"/>
              <a:t>the case of microalgae, the tiny </a:t>
            </a:r>
            <a:r>
              <a:rPr lang="en-US" dirty="0" smtClean="0"/>
              <a:t>floating</a:t>
            </a:r>
            <a:r>
              <a:rPr lang="tr-TR" dirty="0" smtClean="0"/>
              <a:t> </a:t>
            </a:r>
            <a:r>
              <a:rPr lang="en-US" dirty="0" smtClean="0"/>
              <a:t>organisms </a:t>
            </a:r>
            <a:r>
              <a:rPr lang="en-US" dirty="0"/>
              <a:t>are brought to the surface </a:t>
            </a:r>
            <a:r>
              <a:rPr lang="en-US" dirty="0" smtClean="0"/>
              <a:t>of</a:t>
            </a:r>
            <a:r>
              <a:rPr lang="tr-TR" dirty="0" smtClean="0"/>
              <a:t>  </a:t>
            </a:r>
            <a:r>
              <a:rPr lang="en-US" dirty="0" smtClean="0"/>
              <a:t>the </a:t>
            </a:r>
            <a:r>
              <a:rPr lang="en-US" dirty="0"/>
              <a:t>water by the movement of the </a:t>
            </a:r>
            <a:r>
              <a:rPr lang="en-US" dirty="0" smtClean="0"/>
              <a:t>currents</a:t>
            </a:r>
            <a:r>
              <a:rPr lang="tr-TR" dirty="0" smtClean="0"/>
              <a:t> </a:t>
            </a:r>
            <a:r>
              <a:rPr lang="en-US" dirty="0" smtClean="0"/>
              <a:t>and </a:t>
            </a:r>
            <a:r>
              <a:rPr lang="en-US" dirty="0"/>
              <a:t>waves. This will help the microalgae </a:t>
            </a:r>
            <a:r>
              <a:rPr lang="en-US" dirty="0" smtClean="0"/>
              <a:t>to</a:t>
            </a:r>
            <a:r>
              <a:rPr lang="tr-TR" dirty="0" smtClean="0"/>
              <a:t> </a:t>
            </a:r>
            <a:r>
              <a:rPr lang="tr-TR" dirty="0" err="1" smtClean="0"/>
              <a:t>capture</a:t>
            </a:r>
            <a:r>
              <a:rPr lang="tr-TR" dirty="0" smtClean="0"/>
              <a:t> </a:t>
            </a:r>
            <a:r>
              <a:rPr lang="tr-TR" dirty="0" err="1"/>
              <a:t>more</a:t>
            </a:r>
            <a:r>
              <a:rPr lang="tr-TR" dirty="0"/>
              <a:t> </a:t>
            </a:r>
            <a:r>
              <a:rPr lang="tr-TR" dirty="0" err="1"/>
              <a:t>sunlight</a:t>
            </a:r>
            <a:r>
              <a:rPr lang="tr-TR" dirty="0"/>
              <a:t>.</a:t>
            </a:r>
          </a:p>
          <a:p>
            <a:r>
              <a:rPr lang="tr-TR" dirty="0" err="1"/>
              <a:t>Both</a:t>
            </a:r>
            <a:r>
              <a:rPr lang="tr-TR" dirty="0"/>
              <a:t> </a:t>
            </a:r>
            <a:r>
              <a:rPr lang="tr-TR" dirty="0" err="1"/>
              <a:t>macroalgae</a:t>
            </a:r>
            <a:r>
              <a:rPr lang="tr-TR" dirty="0"/>
              <a:t> </a:t>
            </a:r>
            <a:r>
              <a:rPr lang="tr-TR" dirty="0" err="1"/>
              <a:t>and</a:t>
            </a:r>
            <a:r>
              <a:rPr lang="tr-TR" dirty="0"/>
              <a:t> </a:t>
            </a:r>
            <a:r>
              <a:rPr lang="tr-TR" dirty="0" err="1" smtClean="0"/>
              <a:t>microalgae</a:t>
            </a:r>
            <a:r>
              <a:rPr lang="tr-TR" dirty="0" smtClean="0"/>
              <a:t> </a:t>
            </a:r>
            <a:r>
              <a:rPr lang="en-US" dirty="0" smtClean="0"/>
              <a:t>absorb </a:t>
            </a:r>
            <a:r>
              <a:rPr lang="en-US" dirty="0"/>
              <a:t>water, nutrients and </a:t>
            </a:r>
            <a:r>
              <a:rPr lang="en-US" dirty="0" smtClean="0"/>
              <a:t>gases</a:t>
            </a:r>
            <a:r>
              <a:rPr lang="tr-TR" dirty="0" smtClean="0"/>
              <a:t> </a:t>
            </a:r>
            <a:r>
              <a:rPr lang="en-US" dirty="0" smtClean="0"/>
              <a:t>from </a:t>
            </a:r>
            <a:r>
              <a:rPr lang="en-US" dirty="0"/>
              <a:t>the water through their </a:t>
            </a:r>
            <a:r>
              <a:rPr lang="en-US" dirty="0" smtClean="0"/>
              <a:t>cell</a:t>
            </a:r>
            <a:r>
              <a:rPr lang="tr-TR" dirty="0" smtClean="0"/>
              <a:t> </a:t>
            </a:r>
            <a:r>
              <a:rPr lang="tr-TR" dirty="0" err="1" smtClean="0"/>
              <a:t>walls</a:t>
            </a:r>
            <a:r>
              <a:rPr lang="tr-TR" dirty="0"/>
              <a:t>.</a:t>
            </a:r>
          </a:p>
          <a:p>
            <a:r>
              <a:rPr lang="en-US" dirty="0"/>
              <a:t>Important nutrients for the growth </a:t>
            </a:r>
            <a:r>
              <a:rPr lang="en-US" dirty="0" smtClean="0"/>
              <a:t>of</a:t>
            </a:r>
            <a:r>
              <a:rPr lang="tr-TR" dirty="0" smtClean="0"/>
              <a:t> </a:t>
            </a:r>
            <a:r>
              <a:rPr lang="tr-TR" dirty="0" err="1" smtClean="0"/>
              <a:t>macroalgae</a:t>
            </a:r>
            <a:r>
              <a:rPr lang="tr-TR" dirty="0" smtClean="0"/>
              <a:t> </a:t>
            </a:r>
            <a:r>
              <a:rPr lang="tr-TR" dirty="0" err="1"/>
              <a:t>are</a:t>
            </a:r>
            <a:r>
              <a:rPr lang="tr-TR" dirty="0"/>
              <a:t> </a:t>
            </a:r>
            <a:r>
              <a:rPr lang="tr-TR" dirty="0" err="1"/>
              <a:t>carbon</a:t>
            </a:r>
            <a:r>
              <a:rPr lang="tr-TR" dirty="0"/>
              <a:t>, </a:t>
            </a:r>
            <a:r>
              <a:rPr lang="tr-TR" dirty="0" err="1"/>
              <a:t>nitrogen</a:t>
            </a:r>
            <a:r>
              <a:rPr lang="tr-TR" dirty="0" smtClean="0"/>
              <a:t>, </a:t>
            </a:r>
            <a:r>
              <a:rPr lang="tr-TR" dirty="0" err="1" smtClean="0"/>
              <a:t>phosphorus</a:t>
            </a:r>
            <a:r>
              <a:rPr lang="tr-TR" dirty="0" smtClean="0"/>
              <a:t> </a:t>
            </a:r>
            <a:r>
              <a:rPr lang="tr-TR" dirty="0" err="1"/>
              <a:t>and</a:t>
            </a:r>
            <a:r>
              <a:rPr lang="tr-TR" dirty="0"/>
              <a:t> </a:t>
            </a:r>
            <a:r>
              <a:rPr lang="tr-TR" dirty="0" err="1"/>
              <a:t>oxygen</a:t>
            </a:r>
            <a:r>
              <a:rPr lang="tr-TR" dirty="0"/>
              <a:t>.</a:t>
            </a:r>
          </a:p>
          <a:p>
            <a:endParaRPr lang="tr-TR" dirty="0"/>
          </a:p>
        </p:txBody>
      </p:sp>
      <p:sp>
        <p:nvSpPr>
          <p:cNvPr id="2" name="Veri Yer Tutucusu 1"/>
          <p:cNvSpPr>
            <a:spLocks noGrp="1"/>
          </p:cNvSpPr>
          <p:nvPr>
            <p:ph type="dt" sz="half" idx="10"/>
          </p:nvPr>
        </p:nvSpPr>
        <p:spPr/>
        <p:txBody>
          <a:bodyPr/>
          <a:lstStyle/>
          <a:p>
            <a:r>
              <a:rPr lang="tr-TR" smtClean="0"/>
              <a:t>4.03.2014</a:t>
            </a:r>
            <a:endParaRPr lang="tr-TR"/>
          </a:p>
        </p:txBody>
      </p:sp>
      <p:sp>
        <p:nvSpPr>
          <p:cNvPr id="4" name="Altbilgi Yer Tutucusu 3"/>
          <p:cNvSpPr>
            <a:spLocks noGrp="1"/>
          </p:cNvSpPr>
          <p:nvPr>
            <p:ph type="ftr" sz="quarter" idx="11"/>
          </p:nvPr>
        </p:nvSpPr>
        <p:spPr/>
        <p:txBody>
          <a:bodyPr/>
          <a:lstStyle/>
          <a:p>
            <a:r>
              <a:rPr lang="tr-TR" smtClean="0"/>
              <a:t>tatici@gmail.com</a:t>
            </a:r>
            <a:endParaRPr lang="tr-TR"/>
          </a:p>
        </p:txBody>
      </p:sp>
      <p:sp>
        <p:nvSpPr>
          <p:cNvPr id="5" name="Slayt Numarası Yer Tutucusu 4"/>
          <p:cNvSpPr>
            <a:spLocks noGrp="1"/>
          </p:cNvSpPr>
          <p:nvPr>
            <p:ph type="sldNum" sz="quarter" idx="12"/>
          </p:nvPr>
        </p:nvSpPr>
        <p:spPr/>
        <p:txBody>
          <a:bodyPr/>
          <a:lstStyle/>
          <a:p>
            <a:fld id="{512EFBC3-8939-4302-93A2-B82639CC3E58}" type="slidenum">
              <a:rPr lang="tr-TR" smtClean="0"/>
              <a:t>9</a:t>
            </a:fld>
            <a:endParaRPr lang="tr-TR"/>
          </a:p>
        </p:txBody>
      </p:sp>
    </p:spTree>
    <p:extLst>
      <p:ext uri="{BB962C8B-B14F-4D97-AF65-F5344CB8AC3E}">
        <p14:creationId xmlns:p14="http://schemas.microsoft.com/office/powerpoint/2010/main" val="38111108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TotalTime>
  <Words>1392</Words>
  <Application>Microsoft Office PowerPoint</Application>
  <PresentationFormat>On-screen Show (4:3)</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Introduction to Commercially   Important Phytoplankton Species</vt:lpstr>
      <vt:lpstr>What is Algae?  </vt:lpstr>
      <vt:lpstr>PowerPoint Presentation</vt:lpstr>
      <vt:lpstr>PowerPoint Presentation</vt:lpstr>
      <vt:lpstr>What causes Algae to grow?  </vt:lpstr>
      <vt:lpstr>PowerPoint Presentation</vt:lpstr>
      <vt:lpstr>PowerPoint Presentation</vt:lpstr>
      <vt:lpstr>PowerPoint Presentation</vt:lpstr>
      <vt:lpstr>PowerPoint Presentation</vt:lpstr>
      <vt:lpstr>PowerPoint Presentation</vt:lpstr>
      <vt:lpstr>How can algae grow when there is no sun?</vt:lpstr>
      <vt:lpstr>uses of algae </vt:lpstr>
      <vt:lpstr>Rich in nutrients </vt:lpstr>
      <vt:lpstr>Oil production </vt:lpstr>
      <vt:lpstr>Biodiesel production </vt:lpstr>
      <vt:lpstr>Cosmetic products </vt:lpstr>
      <vt:lpstr>Wastewater biotreatment</vt:lpstr>
      <vt:lpstr>How to control Algae: </vt:lpstr>
      <vt:lpstr>PowerPoint Presentation</vt:lpstr>
      <vt:lpstr>Algae blooms or green water problems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Tahir ATICI</dc:creator>
  <cp:lastModifiedBy>Rufina Sandzhar (FAOSEC)</cp:lastModifiedBy>
  <cp:revision>11</cp:revision>
  <dcterms:created xsi:type="dcterms:W3CDTF">2014-02-14T11:18:41Z</dcterms:created>
  <dcterms:modified xsi:type="dcterms:W3CDTF">2014-03-03T08:26:07Z</dcterms:modified>
</cp:coreProperties>
</file>