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0" r:id="rId2"/>
    <p:sldId id="257" r:id="rId3"/>
    <p:sldId id="262" r:id="rId4"/>
    <p:sldId id="263" r:id="rId5"/>
    <p:sldId id="258" r:id="rId6"/>
    <p:sldId id="264" r:id="rId7"/>
    <p:sldId id="268" r:id="rId8"/>
    <p:sldId id="269" r:id="rId9"/>
    <p:sldId id="265" r:id="rId10"/>
    <p:sldId id="266" r:id="rId11"/>
    <p:sldId id="267" r:id="rId12"/>
    <p:sldId id="277" r:id="rId13"/>
    <p:sldId id="272" r:id="rId14"/>
    <p:sldId id="273" r:id="rId15"/>
    <p:sldId id="274" r:id="rId16"/>
    <p:sldId id="275" r:id="rId17"/>
    <p:sldId id="276" r:id="rId18"/>
    <p:sldId id="259" r:id="rId19"/>
    <p:sldId id="260" r:id="rId20"/>
    <p:sldId id="261" r:id="rId21"/>
    <p:sldId id="279"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15" autoAdjust="0"/>
  </p:normalViewPr>
  <p:slideViewPr>
    <p:cSldViewPr>
      <p:cViewPr>
        <p:scale>
          <a:sx n="50" d="100"/>
          <a:sy n="50" d="100"/>
        </p:scale>
        <p:origin x="-3372" y="-1404"/>
      </p:cViewPr>
      <p:guideLst>
        <p:guide orient="horz" pos="2160"/>
        <p:guide pos="2880"/>
      </p:guideLst>
    </p:cSldViewPr>
  </p:slideViewPr>
  <p:outlineViewPr>
    <p:cViewPr>
      <p:scale>
        <a:sx n="33" d="100"/>
        <a:sy n="33" d="100"/>
      </p:scale>
      <p:origin x="0" y="120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8C737-97D9-4FF3-AE94-BD07095FC633}" type="datetimeFigureOut">
              <a:rPr lang="tr-TR" smtClean="0"/>
              <a:pPr/>
              <a:t>03.03.2014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EAE5F-ACEC-45E6-9442-08361865405C}" type="slidenum">
              <a:rPr lang="tr-TR" smtClean="0"/>
              <a:pPr/>
              <a:t>‹#›</a:t>
            </a:fld>
            <a:endParaRPr lang="tr-TR"/>
          </a:p>
        </p:txBody>
      </p:sp>
    </p:spTree>
    <p:extLst>
      <p:ext uri="{BB962C8B-B14F-4D97-AF65-F5344CB8AC3E}">
        <p14:creationId xmlns:p14="http://schemas.microsoft.com/office/powerpoint/2010/main" val="120375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22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EAE5F-ACEC-45E6-9442-08361865405C}"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r>
              <a:rPr lang="tr-TR" smtClean="0"/>
              <a:t>4.03.2014</a:t>
            </a:r>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tr-TR" smtClean="0"/>
              <a:t>tatici@gmail.com</a:t>
            </a:r>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12EFBC3-8939-4302-93A2-B82639CC3E58}"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r>
              <a:rPr lang="tr-TR" smtClean="0"/>
              <a:t>4.03.2014</a:t>
            </a:r>
            <a:endParaRPr lang="tr-TR"/>
          </a:p>
        </p:txBody>
      </p:sp>
      <p:sp>
        <p:nvSpPr>
          <p:cNvPr id="5" name="Footer Placeholder 4"/>
          <p:cNvSpPr>
            <a:spLocks noGrp="1"/>
          </p:cNvSpPr>
          <p:nvPr>
            <p:ph type="ftr" sz="quarter" idx="11"/>
          </p:nvPr>
        </p:nvSpPr>
        <p:spPr/>
        <p:txBody>
          <a:bodyPr/>
          <a:lstStyle/>
          <a:p>
            <a:r>
              <a:rPr lang="tr-TR" smtClean="0"/>
              <a:t>tatici@gmail.com</a:t>
            </a:r>
            <a:endParaRPr lang="tr-TR"/>
          </a:p>
        </p:txBody>
      </p:sp>
      <p:sp>
        <p:nvSpPr>
          <p:cNvPr id="6" name="Slide Number Placeholder 5"/>
          <p:cNvSpPr>
            <a:spLocks noGrp="1"/>
          </p:cNvSpPr>
          <p:nvPr>
            <p:ph type="sldNum" sz="quarter" idx="12"/>
          </p:nvPr>
        </p:nvSpPr>
        <p:spPr/>
        <p:txBody>
          <a:bodyPr/>
          <a:lstStyle/>
          <a:p>
            <a:fld id="{512EFBC3-8939-4302-93A2-B82639CC3E5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r>
              <a:rPr lang="tr-TR" smtClean="0"/>
              <a:t>4.03.2014</a:t>
            </a:r>
            <a:endParaRPr lang="tr-TR"/>
          </a:p>
        </p:txBody>
      </p:sp>
      <p:sp>
        <p:nvSpPr>
          <p:cNvPr id="5" name="Footer Placeholder 4"/>
          <p:cNvSpPr>
            <a:spLocks noGrp="1"/>
          </p:cNvSpPr>
          <p:nvPr>
            <p:ph type="ftr" sz="quarter" idx="11"/>
          </p:nvPr>
        </p:nvSpPr>
        <p:spPr/>
        <p:txBody>
          <a:bodyPr/>
          <a:lstStyle/>
          <a:p>
            <a:r>
              <a:rPr lang="tr-TR" smtClean="0"/>
              <a:t>tatici@gmail.com</a:t>
            </a:r>
            <a:endParaRPr lang="tr-TR"/>
          </a:p>
        </p:txBody>
      </p:sp>
      <p:sp>
        <p:nvSpPr>
          <p:cNvPr id="6" name="Slide Number Placeholder 5"/>
          <p:cNvSpPr>
            <a:spLocks noGrp="1"/>
          </p:cNvSpPr>
          <p:nvPr>
            <p:ph type="sldNum" sz="quarter" idx="12"/>
          </p:nvPr>
        </p:nvSpPr>
        <p:spPr/>
        <p:txBody>
          <a:bodyPr/>
          <a:lstStyle/>
          <a:p>
            <a:fld id="{512EFBC3-8939-4302-93A2-B82639CC3E5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r>
              <a:rPr lang="tr-TR" smtClean="0"/>
              <a:t>4.03.2014</a:t>
            </a:r>
            <a:endParaRPr lang="tr-TR"/>
          </a:p>
        </p:txBody>
      </p:sp>
      <p:sp>
        <p:nvSpPr>
          <p:cNvPr id="5" name="Footer Placeholder 4"/>
          <p:cNvSpPr>
            <a:spLocks noGrp="1"/>
          </p:cNvSpPr>
          <p:nvPr>
            <p:ph type="ftr" sz="quarter" idx="11"/>
          </p:nvPr>
        </p:nvSpPr>
        <p:spPr/>
        <p:txBody>
          <a:bodyPr/>
          <a:lstStyle/>
          <a:p>
            <a:r>
              <a:rPr lang="tr-TR" smtClean="0"/>
              <a:t>tatici@gmail.com</a:t>
            </a:r>
            <a:endParaRPr lang="tr-TR"/>
          </a:p>
        </p:txBody>
      </p:sp>
      <p:sp>
        <p:nvSpPr>
          <p:cNvPr id="6" name="Slide Number Placeholder 5"/>
          <p:cNvSpPr>
            <a:spLocks noGrp="1"/>
          </p:cNvSpPr>
          <p:nvPr>
            <p:ph type="sldNum" sz="quarter" idx="12"/>
          </p:nvPr>
        </p:nvSpPr>
        <p:spPr/>
        <p:txBody>
          <a:bodyPr/>
          <a:lstStyle/>
          <a:p>
            <a:fld id="{512EFBC3-8939-4302-93A2-B82639CC3E5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r>
              <a:rPr lang="tr-TR" smtClean="0"/>
              <a:t>4.03.2014</a:t>
            </a:r>
            <a:endParaRPr lang="tr-TR"/>
          </a:p>
        </p:txBody>
      </p:sp>
      <p:sp>
        <p:nvSpPr>
          <p:cNvPr id="5" name="Footer Placeholder 4"/>
          <p:cNvSpPr>
            <a:spLocks noGrp="1"/>
          </p:cNvSpPr>
          <p:nvPr>
            <p:ph type="ftr" sz="quarter" idx="11"/>
          </p:nvPr>
        </p:nvSpPr>
        <p:spPr/>
        <p:txBody>
          <a:bodyPr/>
          <a:lstStyle/>
          <a:p>
            <a:r>
              <a:rPr lang="tr-TR" smtClean="0"/>
              <a:t>tatici@gmail.com</a:t>
            </a:r>
            <a:endParaRPr lang="tr-TR"/>
          </a:p>
        </p:txBody>
      </p:sp>
      <p:sp>
        <p:nvSpPr>
          <p:cNvPr id="6" name="Slide Number Placeholder 5"/>
          <p:cNvSpPr>
            <a:spLocks noGrp="1"/>
          </p:cNvSpPr>
          <p:nvPr>
            <p:ph type="sldNum" sz="quarter" idx="12"/>
          </p:nvPr>
        </p:nvSpPr>
        <p:spPr/>
        <p:txBody>
          <a:bodyPr/>
          <a:lstStyle/>
          <a:p>
            <a:fld id="{512EFBC3-8939-4302-93A2-B82639CC3E5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r>
              <a:rPr lang="tr-TR" smtClean="0"/>
              <a:t>4.03.2014</a:t>
            </a:r>
            <a:endParaRPr lang="tr-TR"/>
          </a:p>
        </p:txBody>
      </p:sp>
      <p:sp>
        <p:nvSpPr>
          <p:cNvPr id="6" name="Footer Placeholder 5"/>
          <p:cNvSpPr>
            <a:spLocks noGrp="1"/>
          </p:cNvSpPr>
          <p:nvPr>
            <p:ph type="ftr" sz="quarter" idx="11"/>
          </p:nvPr>
        </p:nvSpPr>
        <p:spPr/>
        <p:txBody>
          <a:bodyPr/>
          <a:lstStyle/>
          <a:p>
            <a:r>
              <a:rPr lang="tr-TR" smtClean="0"/>
              <a:t>tatici@gmail.com</a:t>
            </a:r>
            <a:endParaRPr lang="tr-TR"/>
          </a:p>
        </p:txBody>
      </p:sp>
      <p:sp>
        <p:nvSpPr>
          <p:cNvPr id="7" name="Slide Number Placeholder 6"/>
          <p:cNvSpPr>
            <a:spLocks noGrp="1"/>
          </p:cNvSpPr>
          <p:nvPr>
            <p:ph type="sldNum" sz="quarter" idx="12"/>
          </p:nvPr>
        </p:nvSpPr>
        <p:spPr/>
        <p:txBody>
          <a:bodyPr/>
          <a:lstStyle/>
          <a:p>
            <a:fld id="{512EFBC3-8939-4302-93A2-B82639CC3E58}"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r>
              <a:rPr lang="tr-TR" smtClean="0"/>
              <a:t>4.03.2014</a:t>
            </a:r>
            <a:endParaRPr lang="tr-TR"/>
          </a:p>
        </p:txBody>
      </p:sp>
      <p:sp>
        <p:nvSpPr>
          <p:cNvPr id="8" name="Footer Placeholder 7"/>
          <p:cNvSpPr>
            <a:spLocks noGrp="1"/>
          </p:cNvSpPr>
          <p:nvPr>
            <p:ph type="ftr" sz="quarter" idx="11"/>
          </p:nvPr>
        </p:nvSpPr>
        <p:spPr/>
        <p:txBody>
          <a:bodyPr/>
          <a:lstStyle/>
          <a:p>
            <a:r>
              <a:rPr lang="tr-TR" smtClean="0"/>
              <a:t>tatici@gmail.com</a:t>
            </a:r>
            <a:endParaRPr lang="tr-TR"/>
          </a:p>
        </p:txBody>
      </p:sp>
      <p:sp>
        <p:nvSpPr>
          <p:cNvPr id="9" name="Slide Number Placeholder 8"/>
          <p:cNvSpPr>
            <a:spLocks noGrp="1"/>
          </p:cNvSpPr>
          <p:nvPr>
            <p:ph type="sldNum" sz="quarter" idx="12"/>
          </p:nvPr>
        </p:nvSpPr>
        <p:spPr/>
        <p:txBody>
          <a:bodyPr/>
          <a:lstStyle/>
          <a:p>
            <a:fld id="{512EFBC3-8939-4302-93A2-B82639CC3E5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r>
              <a:rPr lang="tr-TR" smtClean="0"/>
              <a:t>4.03.2014</a:t>
            </a:r>
            <a:endParaRPr lang="tr-TR"/>
          </a:p>
        </p:txBody>
      </p:sp>
      <p:sp>
        <p:nvSpPr>
          <p:cNvPr id="4" name="Footer Placeholder 3"/>
          <p:cNvSpPr>
            <a:spLocks noGrp="1"/>
          </p:cNvSpPr>
          <p:nvPr>
            <p:ph type="ftr" sz="quarter" idx="11"/>
          </p:nvPr>
        </p:nvSpPr>
        <p:spPr/>
        <p:txBody>
          <a:bodyPr/>
          <a:lstStyle/>
          <a:p>
            <a:r>
              <a:rPr lang="tr-TR" smtClean="0"/>
              <a:t>tatici@gmail.com</a:t>
            </a:r>
            <a:endParaRPr lang="tr-TR"/>
          </a:p>
        </p:txBody>
      </p:sp>
      <p:sp>
        <p:nvSpPr>
          <p:cNvPr id="5" name="Slide Number Placeholder 4"/>
          <p:cNvSpPr>
            <a:spLocks noGrp="1"/>
          </p:cNvSpPr>
          <p:nvPr>
            <p:ph type="sldNum" sz="quarter" idx="12"/>
          </p:nvPr>
        </p:nvSpPr>
        <p:spPr/>
        <p:txBody>
          <a:bodyPr/>
          <a:lstStyle/>
          <a:p>
            <a:fld id="{512EFBC3-8939-4302-93A2-B82639CC3E5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tr-TR" smtClean="0"/>
              <a:t>4.03.2014</a:t>
            </a:r>
            <a:endParaRPr lang="tr-TR"/>
          </a:p>
        </p:txBody>
      </p:sp>
      <p:sp>
        <p:nvSpPr>
          <p:cNvPr id="3" name="Footer Placeholder 2"/>
          <p:cNvSpPr>
            <a:spLocks noGrp="1"/>
          </p:cNvSpPr>
          <p:nvPr>
            <p:ph type="ftr" sz="quarter" idx="11"/>
          </p:nvPr>
        </p:nvSpPr>
        <p:spPr/>
        <p:txBody>
          <a:bodyPr/>
          <a:lstStyle/>
          <a:p>
            <a:r>
              <a:rPr lang="tr-TR" smtClean="0"/>
              <a:t>tatici@gmail.com</a:t>
            </a:r>
            <a:endParaRPr lang="tr-TR"/>
          </a:p>
        </p:txBody>
      </p:sp>
      <p:sp>
        <p:nvSpPr>
          <p:cNvPr id="4" name="Slide Number Placeholder 3"/>
          <p:cNvSpPr>
            <a:spLocks noGrp="1"/>
          </p:cNvSpPr>
          <p:nvPr>
            <p:ph type="sldNum" sz="quarter" idx="12"/>
          </p:nvPr>
        </p:nvSpPr>
        <p:spPr/>
        <p:txBody>
          <a:bodyPr/>
          <a:lstStyle/>
          <a:p>
            <a:fld id="{512EFBC3-8939-4302-93A2-B82639CC3E5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tr-TR" smtClean="0"/>
              <a:t>4.03.2014</a:t>
            </a:r>
            <a:endParaRPr lang="tr-TR"/>
          </a:p>
        </p:txBody>
      </p:sp>
      <p:sp>
        <p:nvSpPr>
          <p:cNvPr id="7" name="Slide Number Placeholder 6"/>
          <p:cNvSpPr>
            <a:spLocks noGrp="1"/>
          </p:cNvSpPr>
          <p:nvPr>
            <p:ph type="sldNum" sz="quarter" idx="12"/>
          </p:nvPr>
        </p:nvSpPr>
        <p:spPr/>
        <p:txBody>
          <a:bodyPr/>
          <a:lstStyle/>
          <a:p>
            <a:fld id="{512EFBC3-8939-4302-93A2-B82639CC3E58}"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tr-TR" smtClean="0"/>
              <a:t>tatici@gmail.com</a:t>
            </a:r>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r>
              <a:rPr lang="tr-TR" smtClean="0"/>
              <a:t>4.03.2014</a:t>
            </a:r>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tr-TR" smtClean="0"/>
              <a:t>tatici@gmail.com</a:t>
            </a:r>
            <a:endParaRPr lang="tr-TR"/>
          </a:p>
        </p:txBody>
      </p:sp>
      <p:sp>
        <p:nvSpPr>
          <p:cNvPr id="7" name="Slide Number Placeholder 6"/>
          <p:cNvSpPr>
            <a:spLocks noGrp="1"/>
          </p:cNvSpPr>
          <p:nvPr>
            <p:ph type="sldNum" sz="quarter" idx="12"/>
          </p:nvPr>
        </p:nvSpPr>
        <p:spPr/>
        <p:txBody>
          <a:bodyPr/>
          <a:lstStyle/>
          <a:p>
            <a:fld id="{512EFBC3-8939-4302-93A2-B82639CC3E5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r>
              <a:rPr lang="tr-TR" smtClean="0"/>
              <a:t>4.03.2014</a:t>
            </a:r>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tr-TR" smtClean="0"/>
              <a:t>tatici@gmail.com</a:t>
            </a:r>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12EFBC3-8939-4302-93A2-B82639CC3E5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unh.edu/p2/biodiesel/article_alge.html" TargetMode="External"/><Relationship Id="rId3" Type="http://schemas.openxmlformats.org/officeDocument/2006/relationships/hyperlink" Target="http://oakhavenpc.org/cultivating_algae.htm" TargetMode="External"/><Relationship Id="rId7" Type="http://schemas.openxmlformats.org/officeDocument/2006/relationships/hyperlink" Target="http://www.nrel.gov/docs/legosti/fy98/24190.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en.wikipedia.org/w/index.php?title=Special:Booksources&amp;isbn=0521321158" TargetMode="External"/><Relationship Id="rId11" Type="http://schemas.openxmlformats.org/officeDocument/2006/relationships/hyperlink" Target="http://journeytoforever.org/biodiesel_yield.html" TargetMode="External"/><Relationship Id="rId5" Type="http://schemas.openxmlformats.org/officeDocument/2006/relationships/hyperlink" Target="http://en.wikipedia.org/w/index.php?title=Special:Booksources&amp;isbn=0471929476" TargetMode="External"/><Relationship Id="rId10" Type="http://schemas.openxmlformats.org/officeDocument/2006/relationships/hyperlink" Target="http://www.ecology.com/dr-jacks-natural-world/most-important-organism/index.html" TargetMode="External"/><Relationship Id="rId4" Type="http://schemas.openxmlformats.org/officeDocument/2006/relationships/hyperlink" Target="http://www.ebtplc.com/c4c.htm" TargetMode="External"/><Relationship Id="rId9" Type="http://schemas.openxmlformats.org/officeDocument/2006/relationships/hyperlink" Target="http://www.solixbiofuels.com/index.php?option=com_content&amp;task=view&amp;id=12&amp;Itemid=2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tatici@gmail.c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38200" y="1066800"/>
            <a:ext cx="7620000" cy="2971800"/>
          </a:xfrm>
        </p:spPr>
        <p:txBody>
          <a:bodyPr/>
          <a:lstStyle/>
          <a:p>
            <a:r>
              <a:rPr lang="ru-RU" b="1" dirty="0" smtClean="0">
                <a:solidFill>
                  <a:schemeClr val="tx1"/>
                </a:solidFill>
              </a:rPr>
              <a:t>Введение в коммерчески важные виды фитопланктона</a:t>
            </a:r>
            <a:r>
              <a:rPr lang="tr-TR" b="1" dirty="0" smtClean="0">
                <a:solidFill>
                  <a:schemeClr val="tx1"/>
                </a:solidFill>
              </a:rPr>
              <a:t/>
            </a:r>
            <a:br>
              <a:rPr lang="tr-TR" b="1" dirty="0" smtClean="0">
                <a:solidFill>
                  <a:schemeClr val="tx1"/>
                </a:solidFill>
              </a:rPr>
            </a:br>
            <a:endParaRPr lang="tr-TR" b="1" dirty="0">
              <a:solidFill>
                <a:schemeClr val="tx1"/>
              </a:solidFill>
            </a:endParaRPr>
          </a:p>
        </p:txBody>
      </p:sp>
      <p:sp>
        <p:nvSpPr>
          <p:cNvPr id="3" name="Alt Başlık 2"/>
          <p:cNvSpPr>
            <a:spLocks noGrp="1"/>
          </p:cNvSpPr>
          <p:nvPr>
            <p:ph type="subTitle" idx="1"/>
          </p:nvPr>
        </p:nvSpPr>
        <p:spPr/>
        <p:txBody>
          <a:bodyPr/>
          <a:lstStyle/>
          <a:p>
            <a:r>
              <a:rPr lang="ru-RU" dirty="0" err="1" smtClean="0"/>
              <a:t>Проф</a:t>
            </a:r>
            <a:r>
              <a:rPr lang="tr-TR" dirty="0" smtClean="0"/>
              <a:t>. </a:t>
            </a:r>
            <a:r>
              <a:rPr lang="ru-RU" dirty="0" smtClean="0"/>
              <a:t>Д-р</a:t>
            </a:r>
            <a:r>
              <a:rPr lang="tr-TR" dirty="0" smtClean="0"/>
              <a:t>. </a:t>
            </a:r>
            <a:r>
              <a:rPr lang="ru-RU" dirty="0" err="1" smtClean="0"/>
              <a:t>Тахир</a:t>
            </a:r>
            <a:r>
              <a:rPr lang="tr-TR" dirty="0" smtClean="0"/>
              <a:t> </a:t>
            </a:r>
            <a:r>
              <a:rPr lang="ru-RU" dirty="0" smtClean="0"/>
              <a:t>АТИЦИ</a:t>
            </a:r>
            <a:endParaRPr lang="tr-TR" dirty="0" smtClean="0"/>
          </a:p>
          <a:p>
            <a:endParaRPr lang="tr-TR" dirty="0"/>
          </a:p>
        </p:txBody>
      </p:sp>
      <p:sp>
        <p:nvSpPr>
          <p:cNvPr id="4" name="Veri Yer Tutucusu 3"/>
          <p:cNvSpPr>
            <a:spLocks noGrp="1"/>
          </p:cNvSpPr>
          <p:nvPr>
            <p:ph type="dt" sz="half" idx="10"/>
          </p:nvPr>
        </p:nvSpPr>
        <p:spPr>
          <a:xfrm>
            <a:off x="6012160" y="1052736"/>
            <a:ext cx="2133600" cy="750981"/>
          </a:xfrm>
        </p:spPr>
        <p:txBody>
          <a:bodyPr/>
          <a:lstStyle/>
          <a:p>
            <a:r>
              <a:rPr lang="tr-TR" dirty="0" smtClean="0"/>
              <a:t>4.03.2014</a:t>
            </a:r>
            <a:endParaRPr lang="tr-TR" dirty="0"/>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pPr/>
              <a:t>1</a:t>
            </a:fld>
            <a:endParaRPr lang="tr-TR"/>
          </a:p>
        </p:txBody>
      </p:sp>
    </p:spTree>
    <p:extLst>
      <p:ext uri="{BB962C8B-B14F-4D97-AF65-F5344CB8AC3E}">
        <p14:creationId xmlns:p14="http://schemas.microsoft.com/office/powerpoint/2010/main" val="109720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052736"/>
            <a:ext cx="7560840" cy="4752528"/>
          </a:xfrm>
        </p:spPr>
        <p:txBody>
          <a:bodyPr>
            <a:normAutofit fontScale="85000" lnSpcReduction="20000"/>
          </a:bodyPr>
          <a:lstStyle/>
          <a:p>
            <a:r>
              <a:rPr lang="ru-RU" b="1" dirty="0" smtClean="0"/>
              <a:t>Углерод </a:t>
            </a:r>
            <a:r>
              <a:rPr lang="ru-RU" dirty="0" smtClean="0"/>
              <a:t>имеет важное значение для всех живых организмов. Как видно из диаграммы, движение углерода является цикличным. Это называется "Углеродным циклом". Углерод необходим растениям, горным породам, животным и почве. Мы возвращаем углерод в атмосферу, </a:t>
            </a:r>
            <a:r>
              <a:rPr lang="ru-RU" dirty="0" err="1" smtClean="0"/>
              <a:t>захоранивая</a:t>
            </a:r>
            <a:r>
              <a:rPr lang="ru-RU" dirty="0" smtClean="0"/>
              <a:t>  промышленные отходы или используя топливо в наших автомобилях. Другим примером возврата углерода обратно в атмосферу являются люди и животные, выдыхающие углекислый газ. Этот процесс называется дыханием</a:t>
            </a:r>
            <a:r>
              <a:rPr lang="en-US" dirty="0" smtClean="0"/>
              <a:t>.</a:t>
            </a:r>
            <a:endParaRPr lang="en-US" dirty="0"/>
          </a:p>
          <a:p>
            <a:r>
              <a:rPr lang="ru-RU" dirty="0" smtClean="0"/>
              <a:t>Углерод поступает в реки, озёра и океаны из атмосферы. Водоросли и растения используют солнечный свет и углекислый газ для производства энергии и выделяют кислород. Углерод перерабатывается, когда он поступает в атмосферу и используется водорослями и растениями</a:t>
            </a:r>
            <a:r>
              <a:rPr lang="en-US" dirty="0" smtClean="0"/>
              <a:t>.</a:t>
            </a:r>
            <a:endParaRPr lang="en-US" dirty="0"/>
          </a:p>
          <a:p>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pPr/>
              <a:t>10</a:t>
            </a:fld>
            <a:endParaRPr lang="tr-TR"/>
          </a:p>
        </p:txBody>
      </p:sp>
    </p:spTree>
    <p:extLst>
      <p:ext uri="{BB962C8B-B14F-4D97-AF65-F5344CB8AC3E}">
        <p14:creationId xmlns:p14="http://schemas.microsoft.com/office/powerpoint/2010/main" val="273813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785794"/>
            <a:ext cx="8215370" cy="714380"/>
          </a:xfrm>
        </p:spPr>
        <p:txBody>
          <a:bodyPr>
            <a:noAutofit/>
          </a:bodyPr>
          <a:lstStyle/>
          <a:p>
            <a:r>
              <a:rPr lang="ru-RU" sz="3600" b="1" dirty="0" smtClean="0"/>
              <a:t>Как водоросли могут расти в отсутствии солнца</a:t>
            </a:r>
            <a:r>
              <a:rPr lang="tr-TR" sz="3600" b="1" dirty="0" smtClean="0"/>
              <a:t>?</a:t>
            </a:r>
            <a:endParaRPr lang="tr-TR" sz="3600" dirty="0"/>
          </a:p>
        </p:txBody>
      </p:sp>
      <p:sp>
        <p:nvSpPr>
          <p:cNvPr id="3" name="İçerik Yer Tutucusu 2"/>
          <p:cNvSpPr>
            <a:spLocks noGrp="1"/>
          </p:cNvSpPr>
          <p:nvPr>
            <p:ph idx="1"/>
          </p:nvPr>
        </p:nvSpPr>
        <p:spPr>
          <a:xfrm>
            <a:off x="457200" y="1643050"/>
            <a:ext cx="8291264" cy="4786346"/>
          </a:xfrm>
        </p:spPr>
        <p:txBody>
          <a:bodyPr>
            <a:normAutofit fontScale="85000" lnSpcReduction="20000"/>
          </a:bodyPr>
          <a:lstStyle/>
          <a:p>
            <a:r>
              <a:rPr lang="ru-RU" dirty="0" smtClean="0"/>
              <a:t>Мы знаем, что во всём мире люди живут в разных климатических условиях. То же самое характерно и для водорослей. Водоросли встречаются там, где есть подходящие условия для роста, например температура, свет и питательные вещества. Одни водоросли растут в тёплых водах, а другие предпочитают холодные воды</a:t>
            </a:r>
            <a:r>
              <a:rPr lang="tr-TR" dirty="0" smtClean="0"/>
              <a:t>.</a:t>
            </a:r>
            <a:endParaRPr lang="tr-TR" dirty="0"/>
          </a:p>
          <a:p>
            <a:r>
              <a:rPr lang="ru-RU" dirty="0" smtClean="0"/>
              <a:t>Некоторым водорослям нравиться расти в очень холодных водах. Такие водоросли встречаются в Арктике и Антарктике. Воды Антарктики покрыты льдом большую часть года. Есть несколько видов водорослей, которые встречаются только в этих холодных водах. Они не растут больше нигде в мире. Очень небольшое их количество растёт в Арктике и гораздо большее количество – в Антарктике. В определённое время года они живут в полной темноте и  поэтому не в состоянии перерабатывать  солнечный свет в энергию и выживают за счёт запасов энергии в клетках</a:t>
            </a:r>
            <a:r>
              <a:rPr lang="en-US" dirty="0" smtClean="0"/>
              <a:t>.</a:t>
            </a:r>
            <a:endParaRPr lang="en-US" dirty="0"/>
          </a:p>
          <a:p>
            <a:endParaRPr lang="tr-TR" dirty="0"/>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dirty="0" smtClean="0"/>
              <a:t>tatici@gmail.com</a:t>
            </a:r>
            <a:endParaRPr lang="tr-TR" dirty="0"/>
          </a:p>
        </p:txBody>
      </p:sp>
      <p:sp>
        <p:nvSpPr>
          <p:cNvPr id="6" name="Slayt Numarası Yer Tutucusu 5"/>
          <p:cNvSpPr>
            <a:spLocks noGrp="1"/>
          </p:cNvSpPr>
          <p:nvPr>
            <p:ph type="sldNum" sz="quarter" idx="12"/>
          </p:nvPr>
        </p:nvSpPr>
        <p:spPr/>
        <p:txBody>
          <a:bodyPr/>
          <a:lstStyle/>
          <a:p>
            <a:fld id="{512EFBC3-8939-4302-93A2-B82639CC3E58}" type="slidenum">
              <a:rPr lang="tr-TR" smtClean="0"/>
              <a:pPr/>
              <a:t>11</a:t>
            </a:fld>
            <a:endParaRPr lang="tr-TR"/>
          </a:p>
        </p:txBody>
      </p:sp>
    </p:spTree>
    <p:extLst>
      <p:ext uri="{BB962C8B-B14F-4D97-AF65-F5344CB8AC3E}">
        <p14:creationId xmlns:p14="http://schemas.microsoft.com/office/powerpoint/2010/main" val="1029825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027664"/>
            <a:ext cx="7353886" cy="829700"/>
          </a:xfrm>
        </p:spPr>
        <p:txBody>
          <a:bodyPr>
            <a:normAutofit fontScale="90000"/>
          </a:bodyPr>
          <a:lstStyle/>
          <a:p>
            <a:r>
              <a:rPr lang="ru-RU" dirty="0" smtClean="0">
                <a:latin typeface="Times New Roman" pitchFamily="18" charset="0"/>
                <a:cs typeface="Times New Roman" pitchFamily="18" charset="0"/>
              </a:rPr>
              <a:t>области использования водорослей</a:t>
            </a: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
        <p:nvSpPr>
          <p:cNvPr id="3" name="Content Placeholder 2"/>
          <p:cNvSpPr>
            <a:spLocks noGrp="1"/>
          </p:cNvSpPr>
          <p:nvPr>
            <p:ph idx="1"/>
          </p:nvPr>
        </p:nvSpPr>
        <p:spPr>
          <a:xfrm>
            <a:off x="1043492" y="2204864"/>
            <a:ext cx="7128908" cy="3888432"/>
          </a:xfrm>
        </p:spPr>
        <p:txBody>
          <a:bodyPr/>
          <a:lstStyle/>
          <a:p>
            <a:r>
              <a:rPr lang="ru-RU" dirty="0" smtClean="0">
                <a:latin typeface="Times New Roman" pitchFamily="18" charset="0"/>
                <a:cs typeface="Times New Roman" pitchFamily="18" charset="0"/>
              </a:rPr>
              <a:t>В качестве пищевых добавок и т.п.</a:t>
            </a:r>
          </a:p>
          <a:p>
            <a:r>
              <a:rPr lang="ru-RU" dirty="0" smtClean="0">
                <a:latin typeface="Times New Roman" pitchFamily="18" charset="0"/>
                <a:cs typeface="Times New Roman" pitchFamily="18" charset="0"/>
              </a:rPr>
              <a:t>Производство масел</a:t>
            </a:r>
          </a:p>
          <a:p>
            <a:r>
              <a:rPr lang="ru-RU" dirty="0" smtClean="0">
                <a:latin typeface="Times New Roman" pitchFamily="18" charset="0"/>
                <a:cs typeface="Times New Roman" pitchFamily="18" charset="0"/>
              </a:rPr>
              <a:t>Производство </a:t>
            </a:r>
            <a:r>
              <a:rPr lang="ru-RU" dirty="0" err="1" smtClean="0">
                <a:latin typeface="Times New Roman" pitchFamily="18" charset="0"/>
                <a:cs typeface="Times New Roman" pitchFamily="18" charset="0"/>
              </a:rPr>
              <a:t>биодизеля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Производство косметической продукции</a:t>
            </a:r>
          </a:p>
          <a:p>
            <a:r>
              <a:rPr lang="ru-RU" dirty="0" err="1" smtClean="0">
                <a:latin typeface="Times New Roman" pitchFamily="18" charset="0"/>
                <a:cs typeface="Times New Roman" pitchFamily="18" charset="0"/>
              </a:rPr>
              <a:t>Биообработка</a:t>
            </a:r>
            <a:r>
              <a:rPr lang="ru-RU" dirty="0" smtClean="0">
                <a:latin typeface="Times New Roman" pitchFamily="18" charset="0"/>
                <a:cs typeface="Times New Roman" pitchFamily="18" charset="0"/>
              </a:rPr>
              <a:t> сточных вод</a:t>
            </a:r>
            <a:endParaRPr lang="tr-TR" dirty="0">
              <a:latin typeface="Times New Roman" pitchFamily="18" charset="0"/>
              <a:cs typeface="Times New Roman" pitchFamily="18" charset="0"/>
            </a:endParaRPr>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pPr/>
              <a:t>12</a:t>
            </a:fld>
            <a:endParaRPr lang="tr-TR"/>
          </a:p>
        </p:txBody>
      </p:sp>
    </p:spTree>
    <p:extLst>
      <p:ext uri="{BB962C8B-B14F-4D97-AF65-F5344CB8AC3E}">
        <p14:creationId xmlns:p14="http://schemas.microsoft.com/office/powerpoint/2010/main" val="38350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noo P. SHAMCHI\Desktop\sunum\ANS_Algae_Chips_1kg__summ.jpg"/>
          <p:cNvPicPr>
            <a:picLocks noChangeAspect="1" noChangeArrowheads="1"/>
          </p:cNvPicPr>
          <p:nvPr/>
        </p:nvPicPr>
        <p:blipFill>
          <a:blip r:embed="rId3"/>
          <a:srcRect/>
          <a:stretch>
            <a:fillRect/>
          </a:stretch>
        </p:blipFill>
        <p:spPr bwMode="auto">
          <a:xfrm>
            <a:off x="4800600" y="1219200"/>
            <a:ext cx="2228850" cy="2206625"/>
          </a:xfrm>
          <a:prstGeom prst="rect">
            <a:avLst/>
          </a:prstGeom>
          <a:noFill/>
          <a:ln w="9525">
            <a:noFill/>
            <a:miter lim="800000"/>
            <a:headEnd/>
            <a:tailEnd/>
          </a:ln>
        </p:spPr>
      </p:pic>
      <p:pic>
        <p:nvPicPr>
          <p:cNvPr id="5" name="Picture 1" descr="C:\Users\Minoo\Desktop\mrnechpshrbvore30g.jpg"/>
          <p:cNvPicPr>
            <a:picLocks noChangeAspect="1" noChangeArrowheads="1"/>
          </p:cNvPicPr>
          <p:nvPr/>
        </p:nvPicPr>
        <p:blipFill>
          <a:blip r:embed="rId4"/>
          <a:srcRect/>
          <a:stretch>
            <a:fillRect/>
          </a:stretch>
        </p:blipFill>
        <p:spPr bwMode="auto">
          <a:xfrm>
            <a:off x="2514600" y="3809999"/>
            <a:ext cx="1563688" cy="2370829"/>
          </a:xfrm>
          <a:prstGeom prst="rect">
            <a:avLst/>
          </a:prstGeom>
          <a:noFill/>
          <a:ln w="9525">
            <a:noFill/>
            <a:miter lim="800000"/>
            <a:headEnd/>
            <a:tailEnd/>
          </a:ln>
        </p:spPr>
      </p:pic>
      <p:pic>
        <p:nvPicPr>
          <p:cNvPr id="6" name="Picture 2" descr="C:\Users\Minoo\Desktop\algaeoil.jpg"/>
          <p:cNvPicPr>
            <a:picLocks noChangeAspect="1" noChangeArrowheads="1"/>
          </p:cNvPicPr>
          <p:nvPr/>
        </p:nvPicPr>
        <p:blipFill>
          <a:blip r:embed="rId5"/>
          <a:srcRect/>
          <a:stretch>
            <a:fillRect/>
          </a:stretch>
        </p:blipFill>
        <p:spPr bwMode="auto">
          <a:xfrm>
            <a:off x="1475656" y="1555750"/>
            <a:ext cx="1355725" cy="1870075"/>
          </a:xfrm>
          <a:prstGeom prst="rect">
            <a:avLst/>
          </a:prstGeom>
          <a:noFill/>
          <a:ln w="9525">
            <a:noFill/>
            <a:miter lim="800000"/>
            <a:headEnd/>
            <a:tailEnd/>
          </a:ln>
        </p:spPr>
      </p:pic>
      <p:sp>
        <p:nvSpPr>
          <p:cNvPr id="9" name="Title 8"/>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Пищевые добавки</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tr-TR" dirty="0"/>
          </a:p>
        </p:txBody>
      </p:sp>
      <p:pic>
        <p:nvPicPr>
          <p:cNvPr id="1027" name="Picture 3" descr="C:\Users\Minoo\Desktop\images (1).jpg"/>
          <p:cNvPicPr>
            <a:picLocks noChangeAspect="1" noChangeArrowheads="1"/>
          </p:cNvPicPr>
          <p:nvPr/>
        </p:nvPicPr>
        <p:blipFill>
          <a:blip r:embed="rId6"/>
          <a:srcRect/>
          <a:stretch>
            <a:fillRect/>
          </a:stretch>
        </p:blipFill>
        <p:spPr bwMode="auto">
          <a:xfrm>
            <a:off x="5791200" y="3810000"/>
            <a:ext cx="2162175" cy="2114550"/>
          </a:xfrm>
          <a:prstGeom prst="rect">
            <a:avLst/>
          </a:prstGeom>
          <a:noFill/>
        </p:spPr>
      </p:pic>
      <p:sp>
        <p:nvSpPr>
          <p:cNvPr id="2" name="Veri Yer Tutucusu 1"/>
          <p:cNvSpPr>
            <a:spLocks noGrp="1"/>
          </p:cNvSpPr>
          <p:nvPr>
            <p:ph type="dt" sz="half" idx="10"/>
          </p:nvPr>
        </p:nvSpPr>
        <p:spPr/>
        <p:txBody>
          <a:bodyPr/>
          <a:lstStyle/>
          <a:p>
            <a:r>
              <a:rPr lang="tr-TR" smtClean="0"/>
              <a:t>4.03.2014</a:t>
            </a:r>
            <a:endParaRPr lang="tr-TR"/>
          </a:p>
        </p:txBody>
      </p:sp>
      <p:sp>
        <p:nvSpPr>
          <p:cNvPr id="3" name="Altbilgi Yer Tutucusu 2"/>
          <p:cNvSpPr>
            <a:spLocks noGrp="1"/>
          </p:cNvSpPr>
          <p:nvPr>
            <p:ph type="ftr" sz="quarter" idx="11"/>
          </p:nvPr>
        </p:nvSpPr>
        <p:spPr/>
        <p:txBody>
          <a:bodyPr/>
          <a:lstStyle/>
          <a:p>
            <a:r>
              <a:rPr lang="tr-TR" smtClean="0"/>
              <a:t>tatici@gmail.com</a:t>
            </a:r>
            <a:endParaRPr lang="tr-TR"/>
          </a:p>
        </p:txBody>
      </p:sp>
      <p:sp>
        <p:nvSpPr>
          <p:cNvPr id="7" name="Slayt Numarası Yer Tutucusu 6"/>
          <p:cNvSpPr>
            <a:spLocks noGrp="1"/>
          </p:cNvSpPr>
          <p:nvPr>
            <p:ph type="sldNum" sz="quarter" idx="12"/>
          </p:nvPr>
        </p:nvSpPr>
        <p:spPr/>
        <p:txBody>
          <a:bodyPr/>
          <a:lstStyle/>
          <a:p>
            <a:fld id="{512EFBC3-8939-4302-93A2-B82639CC3E58}" type="slidenum">
              <a:rPr lang="tr-TR" smtClean="0"/>
              <a:pPr/>
              <a:t>13</a:t>
            </a:fld>
            <a:endParaRPr lang="tr-TR"/>
          </a:p>
        </p:txBody>
      </p:sp>
    </p:spTree>
    <p:extLst>
      <p:ext uri="{BB962C8B-B14F-4D97-AF65-F5344CB8AC3E}">
        <p14:creationId xmlns:p14="http://schemas.microsoft.com/office/powerpoint/2010/main" val="1664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85794"/>
            <a:ext cx="7024744" cy="1384870"/>
          </a:xfrm>
        </p:spPr>
        <p:txBody>
          <a:bodyPr>
            <a:normAutofit/>
          </a:bodyPr>
          <a:lstStyle/>
          <a:p>
            <a:r>
              <a:rPr lang="ru-RU" dirty="0" smtClean="0">
                <a:latin typeface="Times New Roman" pitchFamily="18" charset="0"/>
                <a:cs typeface="Times New Roman" pitchFamily="18" charset="0"/>
              </a:rPr>
              <a:t>Производство масла</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tr-TR" dirty="0"/>
          </a:p>
        </p:txBody>
      </p:sp>
      <p:sp>
        <p:nvSpPr>
          <p:cNvPr id="3" name="Veri Yer Tutucusu 2"/>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pPr/>
              <a:t>14</a:t>
            </a:fld>
            <a:endParaRPr lang="tr-TR"/>
          </a:p>
        </p:txBody>
      </p:sp>
      <p:pic>
        <p:nvPicPr>
          <p:cNvPr id="8" name="Рисунок 7" descr="Commercial_slide_14.jpg"/>
          <p:cNvPicPr>
            <a:picLocks noChangeAspect="1"/>
          </p:cNvPicPr>
          <p:nvPr/>
        </p:nvPicPr>
        <p:blipFill>
          <a:blip r:embed="rId3"/>
          <a:stretch>
            <a:fillRect/>
          </a:stretch>
        </p:blipFill>
        <p:spPr>
          <a:xfrm>
            <a:off x="714348" y="1714488"/>
            <a:ext cx="7058025" cy="4619625"/>
          </a:xfrm>
          <a:prstGeom prst="rect">
            <a:avLst/>
          </a:prstGeom>
        </p:spPr>
      </p:pic>
    </p:spTree>
    <p:extLst>
      <p:ext uri="{BB962C8B-B14F-4D97-AF65-F5344CB8AC3E}">
        <p14:creationId xmlns:p14="http://schemas.microsoft.com/office/powerpoint/2010/main" val="673204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785794"/>
            <a:ext cx="7024744" cy="1214446"/>
          </a:xfrm>
        </p:spPr>
        <p:txBody>
          <a:bodyPr>
            <a:normAutofit fontScale="90000"/>
          </a:bodyPr>
          <a:lstStyle/>
          <a:p>
            <a:r>
              <a:rPr lang="ru-RU" dirty="0" smtClean="0">
                <a:latin typeface="Times New Roman" pitchFamily="18" charset="0"/>
                <a:cs typeface="Times New Roman" pitchFamily="18" charset="0"/>
              </a:rPr>
              <a:t>Производство </a:t>
            </a:r>
            <a:r>
              <a:rPr lang="ru-RU" dirty="0" err="1" smtClean="0">
                <a:latin typeface="Times New Roman" pitchFamily="18" charset="0"/>
                <a:cs typeface="Times New Roman" pitchFamily="18" charset="0"/>
              </a:rPr>
              <a:t>биодизеля</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pPr/>
              <a:t>15</a:t>
            </a:fld>
            <a:endParaRPr lang="tr-TR"/>
          </a:p>
        </p:txBody>
      </p:sp>
      <p:pic>
        <p:nvPicPr>
          <p:cNvPr id="7" name="Рисунок 6" descr="Commercial_slide_15.jpg"/>
          <p:cNvPicPr>
            <a:picLocks noChangeAspect="1"/>
          </p:cNvPicPr>
          <p:nvPr/>
        </p:nvPicPr>
        <p:blipFill>
          <a:blip r:embed="rId3"/>
          <a:stretch>
            <a:fillRect/>
          </a:stretch>
        </p:blipFill>
        <p:spPr>
          <a:xfrm>
            <a:off x="1000100" y="1466026"/>
            <a:ext cx="6000768" cy="4434610"/>
          </a:xfrm>
          <a:prstGeom prst="rect">
            <a:avLst/>
          </a:prstGeom>
        </p:spPr>
      </p:pic>
    </p:spTree>
    <p:extLst>
      <p:ext uri="{BB962C8B-B14F-4D97-AF65-F5344CB8AC3E}">
        <p14:creationId xmlns:p14="http://schemas.microsoft.com/office/powerpoint/2010/main" val="2455267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noo P. SHAMCHI\Desktop\sunum\shampooalgasm.jpg"/>
          <p:cNvPicPr>
            <a:picLocks noChangeAspect="1" noChangeArrowheads="1"/>
          </p:cNvPicPr>
          <p:nvPr/>
        </p:nvPicPr>
        <p:blipFill>
          <a:blip r:embed="rId3"/>
          <a:srcRect/>
          <a:stretch>
            <a:fillRect/>
          </a:stretch>
        </p:blipFill>
        <p:spPr bwMode="auto">
          <a:xfrm>
            <a:off x="7086600" y="762000"/>
            <a:ext cx="1500188" cy="3254375"/>
          </a:xfrm>
          <a:prstGeom prst="rect">
            <a:avLst/>
          </a:prstGeom>
          <a:noFill/>
          <a:ln w="9525">
            <a:noFill/>
            <a:miter lim="800000"/>
            <a:headEnd/>
            <a:tailEnd/>
          </a:ln>
        </p:spPr>
      </p:pic>
      <p:pic>
        <p:nvPicPr>
          <p:cNvPr id="5" name="Picture 2" descr="C:\Users\Minoo P. SHAMCHI\Desktop\New Folder\sunum\korres_whitening_toothpaste.jpg"/>
          <p:cNvPicPr>
            <a:picLocks noChangeAspect="1" noChangeArrowheads="1"/>
          </p:cNvPicPr>
          <p:nvPr/>
        </p:nvPicPr>
        <p:blipFill>
          <a:blip r:embed="rId4"/>
          <a:srcRect/>
          <a:stretch>
            <a:fillRect/>
          </a:stretch>
        </p:blipFill>
        <p:spPr bwMode="auto">
          <a:xfrm>
            <a:off x="172596" y="2839595"/>
            <a:ext cx="2336800" cy="2336800"/>
          </a:xfrm>
          <a:prstGeom prst="rect">
            <a:avLst/>
          </a:prstGeom>
          <a:noFill/>
          <a:ln w="9525">
            <a:noFill/>
            <a:miter lim="800000"/>
            <a:headEnd/>
            <a:tailEnd/>
          </a:ln>
        </p:spPr>
      </p:pic>
      <p:pic>
        <p:nvPicPr>
          <p:cNvPr id="6" name="Picture 3" descr="C:\Users\Minoo P. SHAMCHI\Desktop\New Folder\sunum\summer09_chanel3002.jpg"/>
          <p:cNvPicPr>
            <a:picLocks noChangeAspect="1" noChangeArrowheads="1"/>
          </p:cNvPicPr>
          <p:nvPr/>
        </p:nvPicPr>
        <p:blipFill>
          <a:blip r:embed="rId5"/>
          <a:srcRect/>
          <a:stretch>
            <a:fillRect/>
          </a:stretch>
        </p:blipFill>
        <p:spPr bwMode="auto">
          <a:xfrm>
            <a:off x="2667000" y="1676400"/>
            <a:ext cx="1782763" cy="2362200"/>
          </a:xfrm>
          <a:prstGeom prst="rect">
            <a:avLst/>
          </a:prstGeom>
          <a:noFill/>
          <a:ln w="9525">
            <a:noFill/>
            <a:miter lim="800000"/>
            <a:headEnd/>
            <a:tailEnd/>
          </a:ln>
        </p:spPr>
      </p:pic>
      <p:pic>
        <p:nvPicPr>
          <p:cNvPr id="7" name="Picture 2" descr="C:\Users\Minoo\Desktop\mudmask.jpg"/>
          <p:cNvPicPr>
            <a:picLocks noChangeAspect="1" noChangeArrowheads="1"/>
          </p:cNvPicPr>
          <p:nvPr/>
        </p:nvPicPr>
        <p:blipFill>
          <a:blip r:embed="rId6"/>
          <a:srcRect/>
          <a:stretch>
            <a:fillRect/>
          </a:stretch>
        </p:blipFill>
        <p:spPr bwMode="auto">
          <a:xfrm>
            <a:off x="4876800" y="2971800"/>
            <a:ext cx="1905000" cy="2552700"/>
          </a:xfrm>
          <a:prstGeom prst="rect">
            <a:avLst/>
          </a:prstGeom>
          <a:noFill/>
          <a:ln w="9525">
            <a:noFill/>
            <a:miter lim="800000"/>
            <a:headEnd/>
            <a:tailEnd/>
          </a:ln>
        </p:spPr>
      </p:pic>
      <p:sp>
        <p:nvSpPr>
          <p:cNvPr id="8" name="Title 7"/>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Косметические продукты</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tr-TR" dirty="0"/>
          </a:p>
        </p:txBody>
      </p:sp>
      <p:pic>
        <p:nvPicPr>
          <p:cNvPr id="10" name="Picture 2" descr="C:\Users\Minoo\Desktop\download.jpg"/>
          <p:cNvPicPr>
            <a:picLocks noChangeAspect="1" noChangeArrowheads="1"/>
          </p:cNvPicPr>
          <p:nvPr/>
        </p:nvPicPr>
        <p:blipFill>
          <a:blip r:embed="rId7"/>
          <a:srcRect/>
          <a:stretch>
            <a:fillRect/>
          </a:stretch>
        </p:blipFill>
        <p:spPr bwMode="auto">
          <a:xfrm>
            <a:off x="2286000" y="4267200"/>
            <a:ext cx="2286000" cy="2000250"/>
          </a:xfrm>
          <a:prstGeom prst="rect">
            <a:avLst/>
          </a:prstGeom>
          <a:noFill/>
        </p:spPr>
      </p:pic>
      <p:sp>
        <p:nvSpPr>
          <p:cNvPr id="2" name="Veri Yer Tutucusu 1"/>
          <p:cNvSpPr>
            <a:spLocks noGrp="1"/>
          </p:cNvSpPr>
          <p:nvPr>
            <p:ph type="dt" sz="half" idx="10"/>
          </p:nvPr>
        </p:nvSpPr>
        <p:spPr/>
        <p:txBody>
          <a:bodyPr/>
          <a:lstStyle/>
          <a:p>
            <a:r>
              <a:rPr lang="tr-TR" smtClean="0"/>
              <a:t>4.03.2014</a:t>
            </a:r>
            <a:endParaRPr lang="tr-TR"/>
          </a:p>
        </p:txBody>
      </p:sp>
      <p:sp>
        <p:nvSpPr>
          <p:cNvPr id="3" name="Altbilgi Yer Tutucusu 2"/>
          <p:cNvSpPr>
            <a:spLocks noGrp="1"/>
          </p:cNvSpPr>
          <p:nvPr>
            <p:ph type="ftr" sz="quarter" idx="11"/>
          </p:nvPr>
        </p:nvSpPr>
        <p:spPr/>
        <p:txBody>
          <a:bodyPr/>
          <a:lstStyle/>
          <a:p>
            <a:r>
              <a:rPr lang="tr-TR" smtClean="0"/>
              <a:t>tatici@gmail.com</a:t>
            </a:r>
            <a:endParaRPr lang="tr-TR"/>
          </a:p>
        </p:txBody>
      </p:sp>
      <p:sp>
        <p:nvSpPr>
          <p:cNvPr id="9" name="Slayt Numarası Yer Tutucusu 8"/>
          <p:cNvSpPr>
            <a:spLocks noGrp="1"/>
          </p:cNvSpPr>
          <p:nvPr>
            <p:ph type="sldNum" sz="quarter" idx="12"/>
          </p:nvPr>
        </p:nvSpPr>
        <p:spPr/>
        <p:txBody>
          <a:bodyPr/>
          <a:lstStyle/>
          <a:p>
            <a:fld id="{512EFBC3-8939-4302-93A2-B82639CC3E58}" type="slidenum">
              <a:rPr lang="tr-TR" smtClean="0"/>
              <a:pPr/>
              <a:t>16</a:t>
            </a:fld>
            <a:endParaRPr lang="tr-TR"/>
          </a:p>
        </p:txBody>
      </p:sp>
    </p:spTree>
    <p:extLst>
      <p:ext uri="{BB962C8B-B14F-4D97-AF65-F5344CB8AC3E}">
        <p14:creationId xmlns:p14="http://schemas.microsoft.com/office/powerpoint/2010/main" val="34948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n0034"/>
          <p:cNvPicPr>
            <a:picLocks noChangeAspect="1" noChangeArrowheads="1"/>
          </p:cNvPicPr>
          <p:nvPr/>
        </p:nvPicPr>
        <p:blipFill>
          <a:blip r:embed="rId3"/>
          <a:srcRect/>
          <a:stretch>
            <a:fillRect/>
          </a:stretch>
        </p:blipFill>
        <p:spPr bwMode="auto">
          <a:xfrm>
            <a:off x="827584" y="1268760"/>
            <a:ext cx="7848872" cy="4896544"/>
          </a:xfrm>
          <a:prstGeom prst="rect">
            <a:avLst/>
          </a:prstGeom>
          <a:noFill/>
          <a:ln w="9525">
            <a:noFill/>
            <a:miter lim="800000"/>
            <a:headEnd/>
            <a:tailEnd/>
          </a:ln>
        </p:spPr>
      </p:pic>
      <p:sp>
        <p:nvSpPr>
          <p:cNvPr id="7" name="Title 6"/>
          <p:cNvSpPr>
            <a:spLocks noGrp="1"/>
          </p:cNvSpPr>
          <p:nvPr>
            <p:ph type="title"/>
          </p:nvPr>
        </p:nvSpPr>
        <p:spPr>
          <a:xfrm>
            <a:off x="857224" y="620688"/>
            <a:ext cx="7572428" cy="648072"/>
          </a:xfrm>
        </p:spPr>
        <p:txBody>
          <a:bodyPr>
            <a:normAutofit fontScale="90000"/>
          </a:bodyPr>
          <a:lstStyle/>
          <a:p>
            <a:pPr algn="l"/>
            <a:r>
              <a:rPr lang="ru-RU" dirty="0" smtClean="0">
                <a:solidFill>
                  <a:schemeClr val="tx1"/>
                </a:solidFill>
                <a:latin typeface="Times New Roman" pitchFamily="18" charset="0"/>
                <a:cs typeface="Times New Roman" pitchFamily="18" charset="0"/>
              </a:rPr>
              <a:t>Биологическая очистка сточных вод</a:t>
            </a:r>
            <a:endParaRPr lang="tr-TR" dirty="0">
              <a:solidFill>
                <a:schemeClr val="bg1"/>
              </a:solidFill>
            </a:endParaRPr>
          </a:p>
        </p:txBody>
      </p:sp>
      <p:sp>
        <p:nvSpPr>
          <p:cNvPr id="2" name="Veri Yer Tutucusu 1"/>
          <p:cNvSpPr>
            <a:spLocks noGrp="1"/>
          </p:cNvSpPr>
          <p:nvPr>
            <p:ph type="dt" sz="half" idx="10"/>
          </p:nvPr>
        </p:nvSpPr>
        <p:spPr/>
        <p:txBody>
          <a:bodyPr/>
          <a:lstStyle/>
          <a:p>
            <a:r>
              <a:rPr lang="tr-TR" smtClean="0"/>
              <a:t>4.03.2014</a:t>
            </a:r>
            <a:endParaRPr lang="tr-TR"/>
          </a:p>
        </p:txBody>
      </p:sp>
      <p:sp>
        <p:nvSpPr>
          <p:cNvPr id="3" name="Altbilgi Yer Tutucusu 2"/>
          <p:cNvSpPr>
            <a:spLocks noGrp="1"/>
          </p:cNvSpPr>
          <p:nvPr>
            <p:ph type="ftr" sz="quarter" idx="11"/>
          </p:nvPr>
        </p:nvSpPr>
        <p:spPr>
          <a:xfrm>
            <a:off x="5292080" y="6198765"/>
            <a:ext cx="3502152" cy="365125"/>
          </a:xfrm>
        </p:spPr>
        <p:txBody>
          <a:bodyPr/>
          <a:lstStyle/>
          <a:p>
            <a:r>
              <a:rPr lang="tr-TR" dirty="0" smtClean="0"/>
              <a:t>tatici@gmail.com</a:t>
            </a:r>
            <a:endParaRPr lang="tr-TR" dirty="0"/>
          </a:p>
        </p:txBody>
      </p:sp>
      <p:sp>
        <p:nvSpPr>
          <p:cNvPr id="5" name="Slayt Numarası Yer Tutucusu 4"/>
          <p:cNvSpPr>
            <a:spLocks noGrp="1"/>
          </p:cNvSpPr>
          <p:nvPr>
            <p:ph type="sldNum" sz="quarter" idx="12"/>
          </p:nvPr>
        </p:nvSpPr>
        <p:spPr/>
        <p:txBody>
          <a:bodyPr/>
          <a:lstStyle/>
          <a:p>
            <a:fld id="{512EFBC3-8939-4302-93A2-B82639CC3E58}" type="slidenum">
              <a:rPr lang="tr-TR" smtClean="0"/>
              <a:pPr/>
              <a:t>17</a:t>
            </a:fld>
            <a:endParaRPr lang="tr-TR"/>
          </a:p>
        </p:txBody>
      </p:sp>
    </p:spTree>
    <p:extLst>
      <p:ext uri="{BB962C8B-B14F-4D97-AF65-F5344CB8AC3E}">
        <p14:creationId xmlns:p14="http://schemas.microsoft.com/office/powerpoint/2010/main" val="263679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1472" y="642918"/>
            <a:ext cx="8572528" cy="576064"/>
          </a:xfrm>
        </p:spPr>
        <p:txBody>
          <a:bodyPr>
            <a:normAutofit fontScale="90000"/>
          </a:bodyPr>
          <a:lstStyle/>
          <a:p>
            <a:r>
              <a:rPr lang="ru-RU" dirty="0" smtClean="0"/>
              <a:t/>
            </a:r>
            <a:br>
              <a:rPr lang="ru-RU" dirty="0" smtClean="0"/>
            </a:br>
            <a:r>
              <a:rPr lang="ru-RU" dirty="0" smtClean="0"/>
              <a:t/>
            </a:r>
            <a:br>
              <a:rPr lang="ru-RU" dirty="0" smtClean="0"/>
            </a:br>
            <a:r>
              <a:rPr lang="ru-RU" sz="3600" dirty="0" smtClean="0"/>
              <a:t>Как контролировать рост водорослей</a:t>
            </a:r>
            <a:r>
              <a:rPr lang="en-US" dirty="0" smtClean="0"/>
              <a:t>: </a:t>
            </a:r>
            <a:endParaRPr lang="tr-TR" dirty="0"/>
          </a:p>
        </p:txBody>
      </p:sp>
      <p:sp>
        <p:nvSpPr>
          <p:cNvPr id="3" name="İçerik Yer Tutucusu 2"/>
          <p:cNvSpPr>
            <a:spLocks noGrp="1"/>
          </p:cNvSpPr>
          <p:nvPr>
            <p:ph idx="1"/>
          </p:nvPr>
        </p:nvSpPr>
        <p:spPr>
          <a:xfrm>
            <a:off x="457200" y="1340768"/>
            <a:ext cx="8229600" cy="4785395"/>
          </a:xfrm>
        </p:spPr>
        <p:txBody>
          <a:bodyPr>
            <a:normAutofit fontScale="40000" lnSpcReduction="20000"/>
          </a:bodyPr>
          <a:lstStyle/>
          <a:p>
            <a:r>
              <a:rPr lang="en-US" sz="5000" dirty="0" smtClean="0"/>
              <a:t>1) </a:t>
            </a:r>
            <a:r>
              <a:rPr lang="ru-RU" sz="5000" dirty="0" smtClean="0"/>
              <a:t>Следите за освещением аквариума. Чем меньше света он получит, тем меньше вероятность развития в нём водорослей. Рекомендуется освещать аквариум не более 8-10 часов в день. Необходимо всегда выключать свет в ночное время. Большинство световых приборов рекомендуется подключать к таймеру включения и выключения света, что обеспечит лёгкое управление подачей освещения</a:t>
            </a:r>
            <a:r>
              <a:rPr lang="en-US" sz="5000" dirty="0" smtClean="0"/>
              <a:t>. </a:t>
            </a:r>
          </a:p>
          <a:p>
            <a:r>
              <a:rPr lang="en-US" sz="5000" dirty="0" smtClean="0"/>
              <a:t> </a:t>
            </a:r>
          </a:p>
          <a:p>
            <a:r>
              <a:rPr lang="en-US" sz="5000" dirty="0" smtClean="0"/>
              <a:t>2) </a:t>
            </a:r>
            <a:r>
              <a:rPr lang="ru-RU" sz="5000" dirty="0" smtClean="0"/>
              <a:t>Регулярно проводите замену воды. Водоросли используют остатки корма для рыб и отходы жизнедеятельности рыб в качестве удобрения. Регулярная замена воды позволяет уменьшить количество корма для водорослей</a:t>
            </a:r>
            <a:r>
              <a:rPr lang="en-US" sz="5000" dirty="0" smtClean="0"/>
              <a:t>. </a:t>
            </a:r>
          </a:p>
          <a:p>
            <a:r>
              <a:rPr lang="en-US" sz="5000" dirty="0" smtClean="0"/>
              <a:t> </a:t>
            </a:r>
          </a:p>
          <a:p>
            <a:r>
              <a:rPr lang="en-US" sz="5000" dirty="0" smtClean="0"/>
              <a:t>3) </a:t>
            </a:r>
            <a:r>
              <a:rPr lang="ru-RU" sz="5000" dirty="0" smtClean="0"/>
              <a:t>Живые растения конкурируют с водорослями. Плотно засаженный растениями аквариум создаёт меньше проблем с водорослями</a:t>
            </a:r>
            <a:r>
              <a:rPr lang="en-US" sz="5000" dirty="0" smtClean="0"/>
              <a:t>. </a:t>
            </a:r>
          </a:p>
          <a:p>
            <a:pPr marL="0" indent="0">
              <a:buNone/>
            </a:pPr>
            <a:endParaRPr lang="tr-TR" dirty="0"/>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pPr/>
              <a:t>18</a:t>
            </a:fld>
            <a:endParaRPr lang="tr-TR"/>
          </a:p>
        </p:txBody>
      </p:sp>
    </p:spTree>
    <p:extLst>
      <p:ext uri="{BB962C8B-B14F-4D97-AF65-F5344CB8AC3E}">
        <p14:creationId xmlns:p14="http://schemas.microsoft.com/office/powerpoint/2010/main" val="154656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628800"/>
            <a:ext cx="6777317" cy="4203829"/>
          </a:xfrm>
        </p:spPr>
        <p:txBody>
          <a:bodyPr>
            <a:normAutofit fontScale="62500" lnSpcReduction="20000"/>
          </a:bodyPr>
          <a:lstStyle/>
          <a:p>
            <a:r>
              <a:rPr lang="en-US" sz="2900" dirty="0" smtClean="0"/>
              <a:t>4) </a:t>
            </a:r>
            <a:r>
              <a:rPr lang="ru-RU" sz="2900" dirty="0" smtClean="0"/>
              <a:t>Некоторые рыбы  являются </a:t>
            </a:r>
            <a:r>
              <a:rPr lang="en-US" sz="2900" dirty="0" smtClean="0"/>
              <a:t>“</a:t>
            </a:r>
            <a:r>
              <a:rPr lang="ru-RU" sz="2900" dirty="0" err="1" smtClean="0"/>
              <a:t>Поедателями</a:t>
            </a:r>
            <a:r>
              <a:rPr lang="ru-RU" sz="2900" dirty="0" smtClean="0"/>
              <a:t> водорослей</a:t>
            </a:r>
            <a:r>
              <a:rPr lang="en-US" sz="2900" dirty="0" smtClean="0"/>
              <a:t>”</a:t>
            </a:r>
            <a:r>
              <a:rPr lang="ru-RU" sz="2900" dirty="0" smtClean="0"/>
              <a:t> и таким образом помогают контролировать рост водорослей</a:t>
            </a:r>
            <a:r>
              <a:rPr lang="en-US" sz="2900" dirty="0" smtClean="0"/>
              <a:t>.</a:t>
            </a:r>
            <a:endParaRPr lang="tr-TR" sz="2900" dirty="0" smtClean="0"/>
          </a:p>
          <a:p>
            <a:endParaRPr lang="tr-TR" sz="2900" dirty="0" smtClean="0"/>
          </a:p>
          <a:p>
            <a:r>
              <a:rPr lang="en-US" sz="2900" dirty="0" smtClean="0"/>
              <a:t>5) </a:t>
            </a:r>
            <a:r>
              <a:rPr lang="ru-RU" sz="2900" dirty="0" smtClean="0"/>
              <a:t>Многие химические вещества позволяют сдерживать рост водорослей. Эти химические вещества являются "ингибиторами" и  могут препятствовать  началу роста некоторых водорослей, однако не помогают избавиться от водорослей, когда их рост уже происходит.</a:t>
            </a:r>
            <a:r>
              <a:rPr lang="en-US" sz="2900" dirty="0" smtClean="0"/>
              <a:t> </a:t>
            </a:r>
          </a:p>
          <a:p>
            <a:r>
              <a:rPr lang="en-US" sz="2900" dirty="0" smtClean="0"/>
              <a:t> </a:t>
            </a:r>
          </a:p>
          <a:p>
            <a:r>
              <a:rPr lang="en-US" sz="2900" dirty="0" smtClean="0"/>
              <a:t>6) </a:t>
            </a:r>
            <a:r>
              <a:rPr lang="ru-RU" sz="2900" dirty="0" smtClean="0"/>
              <a:t>Приобретите скребок или другой прибор для удаления водорослей со стенок аквариума. Не используйте для чистки приобретённые в супермаркете средства, поскольку они могут содержать токсичные для рыб вещества</a:t>
            </a:r>
            <a:r>
              <a:rPr lang="en-US" sz="2900" dirty="0" smtClean="0"/>
              <a:t>! </a:t>
            </a:r>
          </a:p>
          <a:p>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pPr/>
              <a:t>19</a:t>
            </a:fld>
            <a:endParaRPr lang="tr-TR"/>
          </a:p>
        </p:txBody>
      </p:sp>
    </p:spTree>
    <p:extLst>
      <p:ext uri="{BB962C8B-B14F-4D97-AF65-F5344CB8AC3E}">
        <p14:creationId xmlns:p14="http://schemas.microsoft.com/office/powerpoint/2010/main" val="2232693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1027664"/>
            <a:ext cx="8286808" cy="1143000"/>
          </a:xfrm>
        </p:spPr>
        <p:txBody>
          <a:bodyPr>
            <a:normAutofit fontScale="90000"/>
          </a:bodyPr>
          <a:lstStyle/>
          <a:p>
            <a:r>
              <a:rPr lang="ru-RU" sz="3800" dirty="0" smtClean="0"/>
              <a:t>Что представляют собой водоросли</a:t>
            </a:r>
            <a:r>
              <a:rPr lang="en-US" sz="3800" dirty="0" smtClean="0"/>
              <a:t>? </a:t>
            </a:r>
            <a:r>
              <a:rPr lang="en-US" dirty="0" smtClean="0"/>
              <a:t/>
            </a:r>
            <a:br>
              <a:rPr lang="en-US" dirty="0" smtClean="0"/>
            </a:br>
            <a:endParaRPr lang="tr-TR" dirty="0"/>
          </a:p>
        </p:txBody>
      </p:sp>
      <p:sp>
        <p:nvSpPr>
          <p:cNvPr id="3" name="İçerik Yer Tutucusu 2"/>
          <p:cNvSpPr>
            <a:spLocks noGrp="1"/>
          </p:cNvSpPr>
          <p:nvPr>
            <p:ph idx="1"/>
          </p:nvPr>
        </p:nvSpPr>
        <p:spPr/>
        <p:txBody>
          <a:bodyPr>
            <a:normAutofit fontScale="70000" lnSpcReduction="20000"/>
          </a:bodyPr>
          <a:lstStyle/>
          <a:p>
            <a:r>
              <a:rPr lang="ru-RU" sz="2800" dirty="0" smtClean="0"/>
              <a:t>Водоросли следует рассматривать как один из видов примитивных растений, развивающихся в воде в присутствии света. Водоросли окрашены в самые разные цвета от зеленого до коричневого или красного. Водоросли не вредны для аквариума, но в большинстве случаев их наличие не вызывает приятных эмоций и клиенты хотят контролировать их количество или вообще избавиться от них. Водоросли и растения подобно людям нуждаются в пище, питательных веществах и хороших условиях для роста и выживания</a:t>
            </a:r>
            <a:r>
              <a:rPr lang="tr-TR" sz="2800" dirty="0" smtClean="0"/>
              <a:t>.</a:t>
            </a:r>
          </a:p>
          <a:p>
            <a:endParaRPr lang="tr-TR" dirty="0"/>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pPr/>
              <a:t>2</a:t>
            </a:fld>
            <a:endParaRPr lang="tr-TR"/>
          </a:p>
        </p:txBody>
      </p:sp>
    </p:spTree>
    <p:extLst>
      <p:ext uri="{BB962C8B-B14F-4D97-AF65-F5344CB8AC3E}">
        <p14:creationId xmlns:p14="http://schemas.microsoft.com/office/powerpoint/2010/main" val="2606639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764704"/>
            <a:ext cx="7128910" cy="1008112"/>
          </a:xfrm>
        </p:spPr>
        <p:txBody>
          <a:bodyPr>
            <a:normAutofit fontScale="90000"/>
          </a:bodyPr>
          <a:lstStyle/>
          <a:p>
            <a:r>
              <a:rPr lang="ru-RU" dirty="0" smtClean="0"/>
              <a:t>Цветение водорослей</a:t>
            </a:r>
            <a:r>
              <a:rPr lang="en-US" dirty="0" smtClean="0"/>
              <a:t> </a:t>
            </a:r>
            <a:r>
              <a:rPr lang="ru-RU" dirty="0" smtClean="0"/>
              <a:t>или проблема зелени на воде</a:t>
            </a:r>
            <a:endParaRPr lang="tr-TR" dirty="0"/>
          </a:p>
        </p:txBody>
      </p:sp>
      <p:sp>
        <p:nvSpPr>
          <p:cNvPr id="3" name="İçerik Yer Tutucusu 2"/>
          <p:cNvSpPr>
            <a:spLocks noGrp="1"/>
          </p:cNvSpPr>
          <p:nvPr>
            <p:ph idx="1"/>
          </p:nvPr>
        </p:nvSpPr>
        <p:spPr>
          <a:xfrm>
            <a:off x="785786" y="1916832"/>
            <a:ext cx="7429552" cy="3915797"/>
          </a:xfrm>
        </p:spPr>
        <p:txBody>
          <a:bodyPr>
            <a:noAutofit/>
          </a:bodyPr>
          <a:lstStyle/>
          <a:p>
            <a:r>
              <a:rPr lang="ru-RU" sz="1800" dirty="0" smtClean="0"/>
              <a:t>Цветение водорослей - это взвешенные в воде водоросли, придающие воде зелёный цвет, а не растущие на стекле и не являющиеся украшением. В некоторых случаях цветение не прекращается и ночью! Если это </a:t>
            </a:r>
            <a:r>
              <a:rPr lang="ru-RU" sz="1800" dirty="0" err="1" smtClean="0"/>
              <a:t>произшло</a:t>
            </a:r>
            <a:r>
              <a:rPr lang="ru-RU" sz="1800" dirty="0" smtClean="0"/>
              <a:t> в аквариуме, то лучшим способом избавиться от этого является "голодание"  для водорослей. Накройте аквариум газетой, так чтобы  он полностью  находился в темноте в течении 48 часов (в это время кормить рыб можно через день). Это приведет к гибели водорослей. Мы продаём продукт, который называется "Бархатная гвардия", который великолепно помогает в этом случае. По прошествии 48 часов нужно заменить 1/3 воды в аквариуме. Если в нём еще сохраняется немного зелени или взвеси, то можно использовать очиститель воды, например, "</a:t>
            </a:r>
            <a:r>
              <a:rPr lang="ru-RU" sz="1800" dirty="0" err="1" smtClean="0"/>
              <a:t>Acurel-F</a:t>
            </a:r>
            <a:r>
              <a:rPr lang="ru-RU" sz="1800" dirty="0" smtClean="0"/>
              <a:t>". В некоторых случаях воду, возможно, придётся заменить ещё раз</a:t>
            </a:r>
            <a:r>
              <a:rPr lang="en-US" sz="1800" dirty="0" smtClean="0"/>
              <a:t>. </a:t>
            </a:r>
            <a:endParaRPr lang="tr-TR" sz="1800" dirty="0"/>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dirty="0" smtClean="0"/>
              <a:t>tatici@gmail.com</a:t>
            </a:r>
            <a:endParaRPr lang="tr-TR" dirty="0"/>
          </a:p>
        </p:txBody>
      </p:sp>
      <p:sp>
        <p:nvSpPr>
          <p:cNvPr id="6" name="Slayt Numarası Yer Tutucusu 5"/>
          <p:cNvSpPr>
            <a:spLocks noGrp="1"/>
          </p:cNvSpPr>
          <p:nvPr>
            <p:ph type="sldNum" sz="quarter" idx="12"/>
          </p:nvPr>
        </p:nvSpPr>
        <p:spPr/>
        <p:txBody>
          <a:bodyPr/>
          <a:lstStyle/>
          <a:p>
            <a:fld id="{512EFBC3-8939-4302-93A2-B82639CC3E58}" type="slidenum">
              <a:rPr lang="tr-TR" smtClean="0"/>
              <a:pPr/>
              <a:t>20</a:t>
            </a:fld>
            <a:endParaRPr lang="tr-TR"/>
          </a:p>
        </p:txBody>
      </p:sp>
    </p:spTree>
    <p:extLst>
      <p:ext uri="{BB962C8B-B14F-4D97-AF65-F5344CB8AC3E}">
        <p14:creationId xmlns:p14="http://schemas.microsoft.com/office/powerpoint/2010/main" val="893430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683568" y="1124744"/>
            <a:ext cx="7488832" cy="4968552"/>
          </a:xfrm>
        </p:spPr>
        <p:txBody>
          <a:bodyPr>
            <a:normAutofit fontScale="92500" lnSpcReduction="10000"/>
          </a:bodyPr>
          <a:lstStyle/>
          <a:p>
            <a:pPr>
              <a:lnSpc>
                <a:spcPct val="80000"/>
              </a:lnSpc>
            </a:pPr>
            <a:r>
              <a:rPr lang="ru-RU" altLang="tr-TR" sz="1400" dirty="0" smtClean="0"/>
              <a:t>ЛИТЕРАТУРА</a:t>
            </a:r>
          </a:p>
          <a:p>
            <a:pPr>
              <a:lnSpc>
                <a:spcPct val="80000"/>
              </a:lnSpc>
            </a:pPr>
            <a:r>
              <a:rPr lang="en-US" altLang="tr-TR" sz="1400" dirty="0" smtClean="0"/>
              <a:t>Cultivating Algae for Liquid Fuel Production (</a:t>
            </a:r>
            <a:r>
              <a:rPr lang="en-US" altLang="tr-TR" sz="1400" i="1" dirty="0" smtClean="0">
                <a:hlinkClick r:id="rId3"/>
              </a:rPr>
              <a:t>http://oakhavenpc.org/cultivating_algae.htm</a:t>
            </a:r>
            <a:r>
              <a:rPr lang="en-US" altLang="tr-TR" sz="1400" dirty="0" smtClean="0"/>
              <a:t>); NREL, 2005</a:t>
            </a:r>
          </a:p>
          <a:p>
            <a:pPr>
              <a:lnSpc>
                <a:spcPct val="80000"/>
              </a:lnSpc>
            </a:pPr>
            <a:r>
              <a:rPr lang="en-US" altLang="tr-TR" sz="1400" dirty="0" smtClean="0"/>
              <a:t>Department of Energy, Office of Fuel Development. “Aquatic Species Program”. 1996.</a:t>
            </a:r>
          </a:p>
          <a:p>
            <a:pPr>
              <a:lnSpc>
                <a:spcPct val="80000"/>
              </a:lnSpc>
            </a:pPr>
            <a:r>
              <a:rPr lang="en-US" altLang="tr-TR" sz="1400" dirty="0" smtClean="0"/>
              <a:t>Enhanced Biofuels &amp; Technologies Ltd. 2007. Accessed: </a:t>
            </a:r>
            <a:r>
              <a:rPr lang="en-US" altLang="tr-TR" sz="1400" dirty="0" smtClean="0">
                <a:hlinkClick r:id="rId4"/>
              </a:rPr>
              <a:t>http://www.ebtplc.com/c4c.htm</a:t>
            </a:r>
            <a:endParaRPr lang="en-US" altLang="tr-TR" sz="1400" dirty="0" smtClean="0"/>
          </a:p>
          <a:p>
            <a:pPr>
              <a:lnSpc>
                <a:spcPct val="80000"/>
              </a:lnSpc>
            </a:pPr>
            <a:r>
              <a:rPr lang="en-US" altLang="tr-TR" sz="1400" dirty="0" err="1" smtClean="0"/>
              <a:t>Guiry</a:t>
            </a:r>
            <a:r>
              <a:rPr lang="en-US" altLang="tr-TR" sz="1400" dirty="0" smtClean="0"/>
              <a:t>, M.D. and Blunden, G. (</a:t>
            </a:r>
            <a:r>
              <a:rPr lang="en-US" altLang="tr-TR" sz="1400" dirty="0" err="1" smtClean="0"/>
              <a:t>Eds</a:t>
            </a:r>
            <a:r>
              <a:rPr lang="en-US" altLang="tr-TR" sz="1400" dirty="0" smtClean="0"/>
              <a:t>) 1991. </a:t>
            </a:r>
            <a:r>
              <a:rPr lang="en-US" altLang="tr-TR" sz="1400" i="1" dirty="0" smtClean="0"/>
              <a:t>Seaweed Resources in Europe: Uses and Potential</a:t>
            </a:r>
            <a:r>
              <a:rPr lang="en-US" altLang="tr-TR" sz="1400" dirty="0" smtClean="0"/>
              <a:t>. John Wiley &amp; Sons. </a:t>
            </a:r>
            <a:r>
              <a:rPr lang="en-US" altLang="tr-TR" sz="1400" dirty="0" smtClean="0">
                <a:hlinkClick r:id="rId5"/>
              </a:rPr>
              <a:t>ISBN 0-471-92947-6</a:t>
            </a:r>
            <a:r>
              <a:rPr lang="en-US" altLang="tr-TR" sz="1400" dirty="0" smtClean="0"/>
              <a:t> </a:t>
            </a:r>
          </a:p>
          <a:p>
            <a:pPr>
              <a:lnSpc>
                <a:spcPct val="80000"/>
              </a:lnSpc>
            </a:pPr>
            <a:r>
              <a:rPr lang="en-US" altLang="tr-TR" sz="1400" dirty="0" smtClean="0"/>
              <a:t>Mumford, T.F. and Miura, A. 1988. 4. </a:t>
            </a:r>
            <a:r>
              <a:rPr lang="en-US" altLang="tr-TR" sz="1400" i="1" dirty="0" err="1" smtClean="0"/>
              <a:t>Porphyra</a:t>
            </a:r>
            <a:r>
              <a:rPr lang="en-US" altLang="tr-TR" sz="1400" dirty="0" smtClean="0"/>
              <a:t> as food: cultivation and economics. p.87 — 117. In </a:t>
            </a:r>
            <a:r>
              <a:rPr lang="en-US" altLang="tr-TR" sz="1400" dirty="0" err="1" smtClean="0"/>
              <a:t>Lembi</a:t>
            </a:r>
            <a:r>
              <a:rPr lang="en-US" altLang="tr-TR" sz="1400" dirty="0" smtClean="0"/>
              <a:t>, C.A. and </a:t>
            </a:r>
            <a:r>
              <a:rPr lang="en-US" altLang="tr-TR" sz="1400" dirty="0" err="1" smtClean="0"/>
              <a:t>Waaland</a:t>
            </a:r>
            <a:r>
              <a:rPr lang="en-US" altLang="tr-TR" sz="1400" dirty="0" smtClean="0"/>
              <a:t>, J.R. (Ed.) </a:t>
            </a:r>
            <a:r>
              <a:rPr lang="en-US" altLang="tr-TR" sz="1400" i="1" dirty="0" smtClean="0"/>
              <a:t>Algae and Human Affairs</a:t>
            </a:r>
            <a:r>
              <a:rPr lang="en-US" altLang="tr-TR" sz="1400" dirty="0" smtClean="0"/>
              <a:t>. 1988. Cambridge University Press. </a:t>
            </a:r>
            <a:r>
              <a:rPr lang="en-US" altLang="tr-TR" sz="1400" dirty="0" smtClean="0">
                <a:hlinkClick r:id="rId6"/>
              </a:rPr>
              <a:t>ISBN 0 521 32115 8</a:t>
            </a:r>
            <a:r>
              <a:rPr lang="en-US" altLang="tr-TR" sz="1400" dirty="0" smtClean="0"/>
              <a:t> </a:t>
            </a:r>
          </a:p>
          <a:p>
            <a:pPr>
              <a:lnSpc>
                <a:spcPct val="80000"/>
              </a:lnSpc>
            </a:pPr>
            <a:r>
              <a:rPr lang="en-US" altLang="tr-TR" sz="1400" dirty="0" smtClean="0"/>
              <a:t>John Sheehan, Terri </a:t>
            </a:r>
            <a:r>
              <a:rPr lang="en-US" altLang="tr-TR" sz="1400" dirty="0" err="1" smtClean="0"/>
              <a:t>Dunahay</a:t>
            </a:r>
            <a:r>
              <a:rPr lang="en-US" altLang="tr-TR" sz="1400" dirty="0" smtClean="0"/>
              <a:t>, John </a:t>
            </a:r>
            <a:r>
              <a:rPr lang="en-US" altLang="tr-TR" sz="1400" dirty="0" err="1" smtClean="0"/>
              <a:t>Benemann</a:t>
            </a:r>
            <a:r>
              <a:rPr lang="en-US" altLang="tr-TR" sz="1400" dirty="0" smtClean="0"/>
              <a:t> and Paul </a:t>
            </a:r>
            <a:r>
              <a:rPr lang="en-US" altLang="tr-TR" sz="1400" dirty="0" err="1" smtClean="0"/>
              <a:t>Roessler</a:t>
            </a:r>
            <a:r>
              <a:rPr lang="en-US" altLang="tr-TR" sz="1400" dirty="0" smtClean="0"/>
              <a:t>, "A Look Back at the U.S. Department of Energy's Aquatic Species Program-Bio-diesel from Algae, Closeout Report", July 1998, NREL/TP-580-24 190 </a:t>
            </a:r>
            <a:r>
              <a:rPr lang="en-US" altLang="tr-TR" sz="1400" dirty="0" smtClean="0">
                <a:hlinkClick r:id="rId7"/>
              </a:rPr>
              <a:t>http://www.nrel.gov/docs/legosti/fy98/24190.pdf</a:t>
            </a:r>
            <a:r>
              <a:rPr lang="en-US" altLang="tr-TR" sz="1400" dirty="0" smtClean="0"/>
              <a:t>   </a:t>
            </a:r>
          </a:p>
          <a:p>
            <a:pPr>
              <a:lnSpc>
                <a:spcPct val="80000"/>
              </a:lnSpc>
            </a:pPr>
            <a:r>
              <a:rPr lang="en-US" altLang="tr-TR" sz="1400" dirty="0" smtClean="0"/>
              <a:t>Michael Briggs, </a:t>
            </a:r>
            <a:r>
              <a:rPr lang="en-US" altLang="tr-TR" sz="1400" dirty="0" err="1" smtClean="0"/>
              <a:t>Widescale</a:t>
            </a:r>
            <a:r>
              <a:rPr lang="en-US" altLang="tr-TR" sz="1400" dirty="0" smtClean="0"/>
              <a:t> Biodiesel Production from Algae, University of New Hampshire, Physics Department, revised August 2004. </a:t>
            </a:r>
            <a:r>
              <a:rPr lang="en-US" altLang="tr-TR" sz="1400" u="sng" dirty="0" smtClean="0">
                <a:hlinkClick r:id="rId8"/>
              </a:rPr>
              <a:t>http://www.unh.edu/p2/biodiesel/article_alge.html</a:t>
            </a:r>
            <a:r>
              <a:rPr lang="en-US" altLang="tr-TR" sz="1400" dirty="0" smtClean="0"/>
              <a:t> </a:t>
            </a:r>
          </a:p>
          <a:p>
            <a:pPr>
              <a:lnSpc>
                <a:spcPct val="80000"/>
              </a:lnSpc>
            </a:pPr>
            <a:r>
              <a:rPr lang="en-US" altLang="tr-TR" sz="1400" dirty="0" smtClean="0"/>
              <a:t>Sheehan, J., T. </a:t>
            </a:r>
            <a:r>
              <a:rPr lang="en-US" altLang="tr-TR" sz="1400" dirty="0" err="1" smtClean="0"/>
              <a:t>Dunahay</a:t>
            </a:r>
            <a:r>
              <a:rPr lang="en-US" altLang="tr-TR" sz="1400" dirty="0" smtClean="0"/>
              <a:t>, J. </a:t>
            </a:r>
            <a:r>
              <a:rPr lang="en-US" altLang="tr-TR" sz="1400" dirty="0" err="1" smtClean="0"/>
              <a:t>Benemann</a:t>
            </a:r>
            <a:r>
              <a:rPr lang="en-US" altLang="tr-TR" sz="1400" dirty="0" smtClean="0"/>
              <a:t>, and P. </a:t>
            </a:r>
            <a:r>
              <a:rPr lang="en-US" altLang="tr-TR" sz="1400" dirty="0" err="1" smtClean="0"/>
              <a:t>Roessler</a:t>
            </a:r>
            <a:r>
              <a:rPr lang="en-US" altLang="tr-TR" sz="1400" dirty="0" smtClean="0"/>
              <a:t>. 1998. A look back at the U.S. Department of Energy’s aquatic species program - Biodiesel from algae. US Dept. Energy, Office of Fuels Development, Nat. Renewable Energy Lab., Golden, CO.</a:t>
            </a:r>
          </a:p>
          <a:p>
            <a:pPr>
              <a:lnSpc>
                <a:spcPct val="80000"/>
              </a:lnSpc>
            </a:pPr>
            <a:r>
              <a:rPr lang="en-US" altLang="tr-TR" sz="1400" dirty="0" err="1" smtClean="0"/>
              <a:t>Solix</a:t>
            </a:r>
            <a:r>
              <a:rPr lang="en-US" altLang="tr-TR" sz="1400" dirty="0" smtClean="0"/>
              <a:t> </a:t>
            </a:r>
            <a:r>
              <a:rPr lang="en-US" altLang="tr-TR" sz="1400" dirty="0" err="1" smtClean="0"/>
              <a:t>BioFuels</a:t>
            </a:r>
            <a:r>
              <a:rPr lang="en-US" altLang="tr-TR" sz="1400" dirty="0" smtClean="0"/>
              <a:t>, 2006. accessed: </a:t>
            </a:r>
            <a:r>
              <a:rPr lang="en-US" altLang="tr-TR" sz="1400" dirty="0" smtClean="0">
                <a:hlinkClick r:id="rId9"/>
              </a:rPr>
              <a:t>http://www.solixbiofuels.com/index.php?option=com_content&amp;task=view&amp;id=12&amp;Itemid=26</a:t>
            </a:r>
            <a:endParaRPr lang="en-US" altLang="tr-TR" sz="1400" dirty="0" smtClean="0"/>
          </a:p>
          <a:p>
            <a:pPr>
              <a:lnSpc>
                <a:spcPct val="80000"/>
              </a:lnSpc>
            </a:pPr>
            <a:endParaRPr lang="en-US" altLang="tr-TR" sz="1400" dirty="0" smtClean="0"/>
          </a:p>
          <a:p>
            <a:pPr>
              <a:lnSpc>
                <a:spcPct val="80000"/>
              </a:lnSpc>
            </a:pPr>
            <a:r>
              <a:rPr lang="ru-RU" altLang="tr-TR" sz="1400" dirty="0" err="1" smtClean="0"/>
              <a:t>Вебсайт</a:t>
            </a:r>
            <a:r>
              <a:rPr lang="en-US" altLang="tr-TR" sz="1400" dirty="0" smtClean="0"/>
              <a:t>:</a:t>
            </a:r>
          </a:p>
          <a:p>
            <a:pPr lvl="1">
              <a:lnSpc>
                <a:spcPct val="80000"/>
              </a:lnSpc>
            </a:pPr>
            <a:r>
              <a:rPr lang="en-US" altLang="tr-TR" sz="1200" dirty="0" smtClean="0">
                <a:hlinkClick r:id="rId10"/>
              </a:rPr>
              <a:t>http://www.ecology.com/dr-jacks-natural-world/most-important-organism/index.html</a:t>
            </a:r>
            <a:r>
              <a:rPr lang="en-US" altLang="tr-TR" sz="1200" dirty="0" smtClean="0"/>
              <a:t>	</a:t>
            </a:r>
          </a:p>
          <a:p>
            <a:pPr lvl="1">
              <a:lnSpc>
                <a:spcPct val="80000"/>
              </a:lnSpc>
            </a:pPr>
            <a:r>
              <a:rPr lang="en-US" altLang="tr-TR" sz="1200" dirty="0" smtClean="0">
                <a:hlinkClick r:id="rId11"/>
              </a:rPr>
              <a:t>http://journeytoforever.org/biodiesel_yield.html</a:t>
            </a:r>
            <a:endParaRPr lang="en-US" altLang="tr-TR" sz="1200" dirty="0" smtClean="0"/>
          </a:p>
          <a:p>
            <a:pPr>
              <a:lnSpc>
                <a:spcPct val="80000"/>
              </a:lnSpc>
            </a:pPr>
            <a:endParaRPr lang="en-US" altLang="tr-TR" sz="1400" dirty="0" smtClean="0"/>
          </a:p>
        </p:txBody>
      </p:sp>
      <p:sp>
        <p:nvSpPr>
          <p:cNvPr id="2" name="Veri Yer Tutucusu 1"/>
          <p:cNvSpPr>
            <a:spLocks noGrp="1"/>
          </p:cNvSpPr>
          <p:nvPr>
            <p:ph type="dt" sz="half" idx="10"/>
          </p:nvPr>
        </p:nvSpPr>
        <p:spPr/>
        <p:txBody>
          <a:bodyPr/>
          <a:lstStyle/>
          <a:p>
            <a:r>
              <a:rPr lang="tr-TR" smtClean="0"/>
              <a:t>4.03.2014</a:t>
            </a:r>
            <a:endParaRPr lang="tr-TR"/>
          </a:p>
        </p:txBody>
      </p:sp>
      <p:sp>
        <p:nvSpPr>
          <p:cNvPr id="3" name="Altbilgi Yer Tutucusu 2"/>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pPr/>
              <a:t>21</a:t>
            </a:fld>
            <a:endParaRPr lang="tr-TR"/>
          </a:p>
        </p:txBody>
      </p:sp>
    </p:spTree>
    <p:extLst>
      <p:ext uri="{BB962C8B-B14F-4D97-AF65-F5344CB8AC3E}">
        <p14:creationId xmlns:p14="http://schemas.microsoft.com/office/powerpoint/2010/main" val="224597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332657"/>
            <a:ext cx="8208913" cy="554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827584" y="6021288"/>
            <a:ext cx="6777317" cy="836712"/>
          </a:xfrm>
        </p:spPr>
        <p:txBody>
          <a:bodyPr/>
          <a:lstStyle/>
          <a:p>
            <a:r>
              <a:rPr lang="ru-RU" sz="2800" b="1" dirty="0" smtClean="0"/>
              <a:t>Спасибо за внимание</a:t>
            </a:r>
            <a:endParaRPr lang="tr-TR" sz="2800" b="1" dirty="0" smtClean="0"/>
          </a:p>
          <a:p>
            <a:pPr marL="68580" indent="0">
              <a:buNone/>
            </a:pPr>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pPr/>
              <a:t>22</a:t>
            </a:fld>
            <a:endParaRPr lang="tr-TR"/>
          </a:p>
        </p:txBody>
      </p:sp>
    </p:spTree>
    <p:extLst>
      <p:ext uri="{BB962C8B-B14F-4D97-AF65-F5344CB8AC3E}">
        <p14:creationId xmlns:p14="http://schemas.microsoft.com/office/powerpoint/2010/main" val="102657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556709"/>
            <a:ext cx="3816424" cy="4525963"/>
          </a:xfrm>
        </p:spPr>
        <p:txBody>
          <a:bodyPr>
            <a:normAutofit lnSpcReduction="10000"/>
          </a:bodyPr>
          <a:lstStyle/>
          <a:p>
            <a:r>
              <a:rPr lang="ru-RU" dirty="0" smtClean="0"/>
              <a:t>Водоросли сами создают энергию или пищу из солнца, однако они нуждаются также в воде, правильной температуре и питательных веществах для роста. Водоросли, как правило, живут в воде или влажных условиях.</a:t>
            </a:r>
            <a:endParaRPr lang="tr-TR"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56709"/>
            <a:ext cx="4176464" cy="429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Veri Yer Tutucusu 1"/>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pPr/>
              <a:t>3</a:t>
            </a:fld>
            <a:endParaRPr lang="tr-TR"/>
          </a:p>
        </p:txBody>
      </p:sp>
    </p:spTree>
    <p:extLst>
      <p:ext uri="{BB962C8B-B14F-4D97-AF65-F5344CB8AC3E}">
        <p14:creationId xmlns:p14="http://schemas.microsoft.com/office/powerpoint/2010/main" val="4025514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196752"/>
            <a:ext cx="7056900" cy="4635877"/>
          </a:xfrm>
        </p:spPr>
        <p:txBody>
          <a:bodyPr>
            <a:normAutofit fontScale="85000" lnSpcReduction="20000"/>
          </a:bodyPr>
          <a:lstStyle/>
          <a:p>
            <a:r>
              <a:rPr lang="ru-RU" b="1" dirty="0" smtClean="0"/>
              <a:t>Водорослям</a:t>
            </a:r>
            <a:r>
              <a:rPr lang="ru-RU" dirty="0" smtClean="0"/>
              <a:t> также необходим </a:t>
            </a:r>
            <a:r>
              <a:rPr lang="ru-RU" b="1" dirty="0" smtClean="0"/>
              <a:t>углекислый газ</a:t>
            </a:r>
            <a:r>
              <a:rPr lang="ru-RU" dirty="0" smtClean="0"/>
              <a:t>, который перерабатывается в сахара. Углекислый газ водоросли получают из загрязнений, например дыма, автомобильных выхлопов; небольшое количество углекислого газа растения образуют в процессе ночного дыхания, когда нет солнечного света. Водоросли полезны для окружающей среды, т.к. они поглощают углекислый газ из атмосферы, используя его для производства энергии. Водорослям также необходимы питательные вещества для эффективного развития и они находят эти вещества в воде. Водоросли всасывают питательные вещества всем телом. Одновременно с производством энергии для себя водоросли выделяют кислород, необходимый для жизнедеятельности человека.</a:t>
            </a:r>
            <a:endParaRPr lang="en-US" dirty="0"/>
          </a:p>
          <a:p>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pPr/>
              <a:t>4</a:t>
            </a:fld>
            <a:endParaRPr lang="tr-TR"/>
          </a:p>
        </p:txBody>
      </p:sp>
    </p:spTree>
    <p:extLst>
      <p:ext uri="{BB962C8B-B14F-4D97-AF65-F5344CB8AC3E}">
        <p14:creationId xmlns:p14="http://schemas.microsoft.com/office/powerpoint/2010/main" val="3160750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ru-RU" dirty="0" smtClean="0"/>
              <a:t>Как растут водоросли</a:t>
            </a:r>
            <a:r>
              <a:rPr lang="en-US" dirty="0" smtClean="0"/>
              <a:t>? </a:t>
            </a:r>
            <a:br>
              <a:rPr lang="en-US" dirty="0" smtClean="0"/>
            </a:br>
            <a:endParaRPr lang="tr-TR" dirty="0"/>
          </a:p>
        </p:txBody>
      </p:sp>
      <p:sp>
        <p:nvSpPr>
          <p:cNvPr id="3" name="İçerik Yer Tutucusu 2"/>
          <p:cNvSpPr>
            <a:spLocks noGrp="1"/>
          </p:cNvSpPr>
          <p:nvPr>
            <p:ph idx="1"/>
          </p:nvPr>
        </p:nvSpPr>
        <p:spPr>
          <a:xfrm>
            <a:off x="1043492" y="1916832"/>
            <a:ext cx="6777317" cy="3915797"/>
          </a:xfrm>
        </p:spPr>
        <p:txBody>
          <a:bodyPr>
            <a:normAutofit fontScale="92500" lnSpcReduction="20000"/>
          </a:bodyPr>
          <a:lstStyle/>
          <a:p>
            <a:r>
              <a:rPr lang="ru-RU" dirty="0" smtClean="0"/>
              <a:t>Чтобы расти водорослям необходим свет и питательные вещества. Росту водорослей способствует как подсветка в аквариуме, так и свет в помещении. Если  аквариум освещается более 10 часов в день, то можно наблюдать как происходит рост зелёных водорослей. Тёплая вода и </a:t>
            </a:r>
            <a:r>
              <a:rPr lang="en-US" dirty="0" smtClean="0"/>
              <a:t>“</a:t>
            </a:r>
            <a:r>
              <a:rPr lang="ru-RU" dirty="0" smtClean="0"/>
              <a:t>нитраты</a:t>
            </a:r>
            <a:r>
              <a:rPr lang="en-US" dirty="0" smtClean="0"/>
              <a:t>”</a:t>
            </a:r>
            <a:r>
              <a:rPr lang="ru-RU" dirty="0" smtClean="0"/>
              <a:t> (накапливаются если  не производится регулярная замена воды) способствуют быстрому росту</a:t>
            </a:r>
            <a:r>
              <a:rPr lang="en-US" dirty="0" smtClean="0"/>
              <a:t> </a:t>
            </a:r>
            <a:r>
              <a:rPr lang="ru-RU" dirty="0" smtClean="0"/>
              <a:t>водорослей.</a:t>
            </a:r>
            <a:endParaRPr lang="en-US" dirty="0" smtClean="0"/>
          </a:p>
          <a:p>
            <a:r>
              <a:rPr lang="ru-RU" dirty="0" smtClean="0"/>
              <a:t>Кроме того, росту водорослей способствует присутствие фосфатов.</a:t>
            </a:r>
            <a:endParaRPr lang="en-US" dirty="0" smtClean="0"/>
          </a:p>
          <a:p>
            <a:endParaRPr lang="tr-TR" dirty="0"/>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pPr/>
              <a:t>5</a:t>
            </a:fld>
            <a:endParaRPr lang="tr-TR"/>
          </a:p>
        </p:txBody>
      </p:sp>
    </p:spTree>
    <p:extLst>
      <p:ext uri="{BB962C8B-B14F-4D97-AF65-F5344CB8AC3E}">
        <p14:creationId xmlns:p14="http://schemas.microsoft.com/office/powerpoint/2010/main" val="966417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484784"/>
            <a:ext cx="7056900" cy="4392488"/>
          </a:xfrm>
        </p:spPr>
        <p:txBody>
          <a:bodyPr>
            <a:normAutofit/>
          </a:bodyPr>
          <a:lstStyle/>
          <a:p>
            <a:r>
              <a:rPr lang="ru-RU" dirty="0" smtClean="0"/>
              <a:t>Процесс  переработки солнечной  энергии водорослями называется "</a:t>
            </a:r>
            <a:r>
              <a:rPr lang="ru-RU" b="1" dirty="0" smtClean="0"/>
              <a:t>Фотосинтезом</a:t>
            </a:r>
            <a:r>
              <a:rPr lang="ru-RU" dirty="0" smtClean="0"/>
              <a:t>".  Если сравнить этот процесс с рецептом приготовления пищи,  то основными ингредиентами, необходимыми для образования  водорослями энергии и выделения кислорода для человека являются </a:t>
            </a:r>
            <a:r>
              <a:rPr lang="tr-TR" dirty="0" smtClean="0"/>
              <a:t>:</a:t>
            </a:r>
            <a:endParaRPr lang="tr-TR" dirty="0"/>
          </a:p>
          <a:p>
            <a:r>
              <a:rPr lang="ru-RU" b="1" dirty="0" smtClean="0"/>
              <a:t>Солнечный свет + хлорофилл (в клетках) + углекислый газ + вода = глюкоза + кислород</a:t>
            </a:r>
            <a:endParaRPr lang="tr-TR" b="1" dirty="0"/>
          </a:p>
          <a:p>
            <a:pPr marL="68580" indent="0">
              <a:buNone/>
            </a:pPr>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pPr/>
              <a:t>6</a:t>
            </a:fld>
            <a:endParaRPr lang="tr-TR"/>
          </a:p>
        </p:txBody>
      </p:sp>
    </p:spTree>
    <p:extLst>
      <p:ext uri="{BB962C8B-B14F-4D97-AF65-F5344CB8AC3E}">
        <p14:creationId xmlns:p14="http://schemas.microsoft.com/office/powerpoint/2010/main" val="2599924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Veri Yer Tutucusu 2"/>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pPr/>
              <a:t>7</a:t>
            </a:fld>
            <a:endParaRPr lang="tr-TR"/>
          </a:p>
        </p:txBody>
      </p:sp>
      <p:pic>
        <p:nvPicPr>
          <p:cNvPr id="9" name="Содержимое 8" descr="Commercial_slide_7.jpg"/>
          <p:cNvPicPr>
            <a:picLocks noGrp="1" noChangeAspect="1"/>
          </p:cNvPicPr>
          <p:nvPr>
            <p:ph idx="1"/>
          </p:nvPr>
        </p:nvPicPr>
        <p:blipFill>
          <a:blip r:embed="rId3"/>
          <a:stretch>
            <a:fillRect/>
          </a:stretch>
        </p:blipFill>
        <p:spPr>
          <a:xfrm>
            <a:off x="1043492" y="1214422"/>
            <a:ext cx="7028970" cy="4618207"/>
          </a:xfrm>
        </p:spPr>
      </p:pic>
    </p:spTree>
    <p:extLst>
      <p:ext uri="{BB962C8B-B14F-4D97-AF65-F5344CB8AC3E}">
        <p14:creationId xmlns:p14="http://schemas.microsoft.com/office/powerpoint/2010/main" val="423239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214282" y="857232"/>
            <a:ext cx="8929718"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defTabSz="762000" eaLnBrk="0" hangingPunct="0">
              <a:tabLst>
                <a:tab pos="457200" algn="l"/>
              </a:tabLst>
              <a:defRPr>
                <a:solidFill>
                  <a:schemeClr val="tx1"/>
                </a:solidFill>
                <a:latin typeface="Arial" charset="0"/>
              </a:defRPr>
            </a:lvl1pPr>
            <a:lvl2pPr marL="742950" indent="-285750" defTabSz="762000" eaLnBrk="0" hangingPunct="0">
              <a:tabLst>
                <a:tab pos="457200" algn="l"/>
              </a:tabLst>
              <a:defRPr>
                <a:solidFill>
                  <a:schemeClr val="tx1"/>
                </a:solidFill>
                <a:latin typeface="Arial" charset="0"/>
              </a:defRPr>
            </a:lvl2pPr>
            <a:lvl3pPr marL="1143000" indent="-228600" defTabSz="762000" eaLnBrk="0" hangingPunct="0">
              <a:tabLst>
                <a:tab pos="457200" algn="l"/>
              </a:tabLst>
              <a:defRPr>
                <a:solidFill>
                  <a:schemeClr val="tx1"/>
                </a:solidFill>
                <a:latin typeface="Arial" charset="0"/>
              </a:defRPr>
            </a:lvl3pPr>
            <a:lvl4pPr marL="1600200" indent="-228600" defTabSz="762000" eaLnBrk="0" hangingPunct="0">
              <a:tabLst>
                <a:tab pos="457200" algn="l"/>
              </a:tabLst>
              <a:defRPr>
                <a:solidFill>
                  <a:schemeClr val="tx1"/>
                </a:solidFill>
                <a:latin typeface="Arial" charset="0"/>
              </a:defRPr>
            </a:lvl4pPr>
            <a:lvl5pPr marL="2057400" indent="-228600" defTabSz="762000" eaLnBrk="0" hangingPunct="0">
              <a:tabLst>
                <a:tab pos="457200" algn="l"/>
              </a:tabLst>
              <a:defRPr>
                <a:solidFill>
                  <a:schemeClr val="tx1"/>
                </a:solidFill>
                <a:latin typeface="Arial" charset="0"/>
              </a:defRPr>
            </a:lvl5pPr>
            <a:lvl6pPr marL="2514600" indent="-228600" defTabSz="762000" eaLnBrk="0" fontAlgn="base" hangingPunct="0">
              <a:spcBef>
                <a:spcPct val="0"/>
              </a:spcBef>
              <a:spcAft>
                <a:spcPct val="0"/>
              </a:spcAft>
              <a:tabLst>
                <a:tab pos="457200" algn="l"/>
              </a:tabLst>
              <a:defRPr>
                <a:solidFill>
                  <a:schemeClr val="tx1"/>
                </a:solidFill>
                <a:latin typeface="Arial" charset="0"/>
              </a:defRPr>
            </a:lvl6pPr>
            <a:lvl7pPr marL="2971800" indent="-228600" defTabSz="762000" eaLnBrk="0" fontAlgn="base" hangingPunct="0">
              <a:spcBef>
                <a:spcPct val="0"/>
              </a:spcBef>
              <a:spcAft>
                <a:spcPct val="0"/>
              </a:spcAft>
              <a:tabLst>
                <a:tab pos="457200" algn="l"/>
              </a:tabLst>
              <a:defRPr>
                <a:solidFill>
                  <a:schemeClr val="tx1"/>
                </a:solidFill>
                <a:latin typeface="Arial" charset="0"/>
              </a:defRPr>
            </a:lvl7pPr>
            <a:lvl8pPr marL="3429000" indent="-228600" defTabSz="762000" eaLnBrk="0" fontAlgn="base" hangingPunct="0">
              <a:spcBef>
                <a:spcPct val="0"/>
              </a:spcBef>
              <a:spcAft>
                <a:spcPct val="0"/>
              </a:spcAft>
              <a:tabLst>
                <a:tab pos="457200" algn="l"/>
              </a:tabLst>
              <a:defRPr>
                <a:solidFill>
                  <a:schemeClr val="tx1"/>
                </a:solidFill>
                <a:latin typeface="Arial" charset="0"/>
              </a:defRPr>
            </a:lvl8pPr>
            <a:lvl9pPr marL="3886200" indent="-228600" defTabSz="762000" eaLnBrk="0" fontAlgn="base" hangingPunct="0">
              <a:spcBef>
                <a:spcPct val="0"/>
              </a:spcBef>
              <a:spcAft>
                <a:spcPct val="0"/>
              </a:spcAft>
              <a:tabLst>
                <a:tab pos="457200" algn="l"/>
              </a:tabLst>
              <a:defRPr>
                <a:solidFill>
                  <a:schemeClr val="tx1"/>
                </a:solidFill>
                <a:latin typeface="Arial" charset="0"/>
              </a:defRPr>
            </a:lvl9pPr>
          </a:lstStyle>
          <a:p>
            <a:pPr eaLnBrk="1" hangingPunct="1"/>
            <a:r>
              <a:rPr lang="en-GB" altLang="tr-TR" sz="2000" b="1" i="1" dirty="0"/>
              <a:t>1. </a:t>
            </a:r>
            <a:r>
              <a:rPr lang="ru-RU" altLang="tr-TR" sz="2000" b="1" i="1" dirty="0" smtClean="0"/>
              <a:t>Лаг-фаза или фаза индукции</a:t>
            </a:r>
            <a:endParaRPr lang="en-GB" altLang="tr-TR" sz="2000" b="1" dirty="0"/>
          </a:p>
          <a:p>
            <a:pPr eaLnBrk="1" hangingPunct="1"/>
            <a:r>
              <a:rPr lang="ru-RU" altLang="tr-TR" sz="2000" dirty="0" smtClean="0"/>
              <a:t>Это этап, для которого характерно относительно продолжительное небольшое возрастание плотности клеток, когда водоросли пересаживаются в жидкую культуру</a:t>
            </a:r>
            <a:r>
              <a:rPr lang="en-GB" altLang="tr-TR" sz="2000" dirty="0" smtClean="0"/>
              <a:t>.</a:t>
            </a:r>
            <a:endParaRPr lang="en-GB" altLang="tr-TR" sz="2000" dirty="0"/>
          </a:p>
          <a:p>
            <a:pPr eaLnBrk="1" hangingPunct="1"/>
            <a:r>
              <a:rPr lang="en-GB" altLang="tr-TR" sz="2000" b="1" i="1" dirty="0"/>
              <a:t>2. </a:t>
            </a:r>
            <a:r>
              <a:rPr lang="ru-RU" altLang="tr-TR" sz="2000" b="1" i="1" dirty="0" smtClean="0"/>
              <a:t>Лог-фаза или экспоненциальная фаза</a:t>
            </a:r>
            <a:r>
              <a:rPr lang="en-GB" altLang="tr-TR" sz="2000" i="1" dirty="0" smtClean="0"/>
              <a:t>:</a:t>
            </a:r>
            <a:r>
              <a:rPr lang="en-GB" altLang="tr-TR" sz="2000" dirty="0" smtClean="0"/>
              <a:t> </a:t>
            </a:r>
            <a:r>
              <a:rPr lang="ru-RU" altLang="tr-TR" sz="2000" dirty="0" smtClean="0"/>
              <a:t>Плотность клеток увеличивается в зависимости от времени в соответствии с логарифмической функцией</a:t>
            </a:r>
            <a:r>
              <a:rPr lang="en-GB" altLang="tr-TR" sz="2000" dirty="0" smtClean="0"/>
              <a:t>.</a:t>
            </a:r>
            <a:endParaRPr lang="en-GB" altLang="tr-TR" sz="2000" dirty="0"/>
          </a:p>
          <a:p>
            <a:pPr eaLnBrk="1" hangingPunct="1"/>
            <a:r>
              <a:rPr lang="en-GB" altLang="tr-TR" sz="2000" b="1" i="1" dirty="0"/>
              <a:t>3. </a:t>
            </a:r>
            <a:r>
              <a:rPr lang="ru-RU" altLang="tr-TR" sz="2000" b="1" i="1" dirty="0" smtClean="0"/>
              <a:t>Фаза снижения темпов роста</a:t>
            </a:r>
            <a:r>
              <a:rPr lang="en-GB" altLang="tr-TR" sz="2000" dirty="0" smtClean="0"/>
              <a:t>; </a:t>
            </a:r>
            <a:r>
              <a:rPr lang="ru-RU" altLang="tr-TR" sz="2000" dirty="0" smtClean="0"/>
              <a:t>деление клеток замедляется, когда питательные вещества, свет, </a:t>
            </a:r>
            <a:r>
              <a:rPr lang="ru-RU" altLang="tr-TR" sz="2000" dirty="0" err="1" smtClean="0"/>
              <a:t>рН</a:t>
            </a:r>
            <a:r>
              <a:rPr lang="ru-RU" altLang="tr-TR" sz="2000" dirty="0" smtClean="0"/>
              <a:t>, углекислый газ или другие физические и химические факторы начинают ограничивать рост</a:t>
            </a:r>
            <a:r>
              <a:rPr lang="en-GB" altLang="tr-TR" sz="2000" dirty="0" smtClean="0"/>
              <a:t>.</a:t>
            </a:r>
            <a:endParaRPr lang="en-GB" altLang="tr-TR" sz="2000" dirty="0"/>
          </a:p>
          <a:p>
            <a:pPr eaLnBrk="1" hangingPunct="1"/>
            <a:r>
              <a:rPr lang="en-GB" altLang="tr-TR" sz="2000" b="1" i="1" dirty="0"/>
              <a:t>4. </a:t>
            </a:r>
            <a:r>
              <a:rPr lang="ru-RU" altLang="tr-TR" sz="2000" b="1" i="1" dirty="0" smtClean="0"/>
              <a:t>Стационарная фаза плато</a:t>
            </a:r>
            <a:r>
              <a:rPr lang="en-GB" altLang="tr-TR" sz="2000" i="1" dirty="0" smtClean="0"/>
              <a:t>: </a:t>
            </a:r>
            <a:r>
              <a:rPr lang="ru-RU" altLang="tr-TR" sz="2000" dirty="0" smtClean="0"/>
              <a:t>ограничивающие факторы и темпы роста сбалансированы, что приводит к относительно постоянной плотности клеток</a:t>
            </a:r>
            <a:r>
              <a:rPr lang="en-GB" altLang="tr-TR" sz="2000" dirty="0" smtClean="0"/>
              <a:t>.</a:t>
            </a:r>
            <a:endParaRPr lang="en-GB" altLang="tr-TR" sz="2000" dirty="0"/>
          </a:p>
          <a:p>
            <a:pPr eaLnBrk="1" hangingPunct="1"/>
            <a:r>
              <a:rPr lang="en-GB" altLang="tr-TR" sz="2000" b="1" i="1" dirty="0"/>
              <a:t>5. </a:t>
            </a:r>
            <a:r>
              <a:rPr lang="ru-RU" altLang="tr-TR" sz="2000" b="1" i="1" dirty="0" smtClean="0"/>
              <a:t>Фаза отмирания или «разрушения"</a:t>
            </a:r>
            <a:r>
              <a:rPr lang="en-GB" altLang="tr-TR" sz="2000" dirty="0" smtClean="0"/>
              <a:t>: </a:t>
            </a:r>
            <a:r>
              <a:rPr lang="ru-RU" altLang="tr-TR" sz="2000" dirty="0" smtClean="0"/>
              <a:t>качество воды ухудшается, питательные вещества истощаются до уровня, когда  поддерживать рост становится невозможным. Плотность клеток быстро </a:t>
            </a:r>
          </a:p>
          <a:p>
            <a:pPr eaLnBrk="1" hangingPunct="1"/>
            <a:r>
              <a:rPr lang="ru-RU" altLang="tr-TR" sz="2000" dirty="0" smtClean="0"/>
              <a:t>снижается и культура разрушается</a:t>
            </a:r>
            <a:r>
              <a:rPr lang="en-GB" altLang="tr-TR" sz="2000" dirty="0" smtClean="0"/>
              <a:t>.</a:t>
            </a:r>
            <a:endParaRPr lang="en-GB" altLang="tr-TR" sz="2000"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3" name="Altbilgi Yer Tutucusu 2"/>
          <p:cNvSpPr>
            <a:spLocks noGrp="1"/>
          </p:cNvSpPr>
          <p:nvPr>
            <p:ph type="ftr" sz="quarter" idx="11"/>
          </p:nvPr>
        </p:nvSpPr>
        <p:spPr/>
        <p:txBody>
          <a:bodyPr/>
          <a:lstStyle/>
          <a:p>
            <a:r>
              <a:rPr lang="tr-TR" dirty="0" smtClean="0">
                <a:hlinkClick r:id="rId3"/>
              </a:rPr>
              <a:t>tatici@gmail.c</a:t>
            </a:r>
            <a:endParaRPr lang="ru-RU" dirty="0" smtClean="0">
              <a:hlinkClick r:id="rId3"/>
            </a:endParaRPr>
          </a:p>
          <a:p>
            <a:endParaRPr lang="ru-RU" dirty="0" smtClean="0">
              <a:hlinkClick r:id="rId3"/>
            </a:endParaRPr>
          </a:p>
          <a:p>
            <a:r>
              <a:rPr lang="tr-TR" dirty="0" smtClean="0">
                <a:hlinkClick r:id="rId3"/>
              </a:rPr>
              <a:t>o</a:t>
            </a:r>
            <a:endParaRPr lang="ru-RU" dirty="0" smtClean="0"/>
          </a:p>
          <a:p>
            <a:r>
              <a:rPr lang="tr-TR" dirty="0" smtClean="0"/>
              <a:t>m</a:t>
            </a:r>
            <a:endParaRPr lang="tr-TR" dirty="0"/>
          </a:p>
        </p:txBody>
      </p:sp>
      <p:sp>
        <p:nvSpPr>
          <p:cNvPr id="5" name="Slayt Numarası Yer Tutucusu 4"/>
          <p:cNvSpPr>
            <a:spLocks noGrp="1"/>
          </p:cNvSpPr>
          <p:nvPr>
            <p:ph type="sldNum" sz="quarter" idx="12"/>
          </p:nvPr>
        </p:nvSpPr>
        <p:spPr/>
        <p:txBody>
          <a:bodyPr/>
          <a:lstStyle/>
          <a:p>
            <a:fld id="{512EFBC3-8939-4302-93A2-B82639CC3E58}" type="slidenum">
              <a:rPr lang="tr-TR" smtClean="0"/>
              <a:pPr/>
              <a:t>8</a:t>
            </a:fld>
            <a:endParaRPr lang="tr-TR"/>
          </a:p>
        </p:txBody>
      </p:sp>
    </p:spTree>
    <p:extLst>
      <p:ext uri="{BB962C8B-B14F-4D97-AF65-F5344CB8AC3E}">
        <p14:creationId xmlns:p14="http://schemas.microsoft.com/office/powerpoint/2010/main" val="280238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91264" cy="5112568"/>
          </a:xfrm>
        </p:spPr>
        <p:txBody>
          <a:bodyPr>
            <a:normAutofit fontScale="92500" lnSpcReduction="20000"/>
          </a:bodyPr>
          <a:lstStyle/>
          <a:p>
            <a:r>
              <a:rPr lang="ru-RU" b="1" dirty="0" smtClean="0"/>
              <a:t>Кислород</a:t>
            </a:r>
            <a:r>
              <a:rPr lang="ru-RU" dirty="0" smtClean="0"/>
              <a:t> выделяется в окружающую среду, его могут использовать как люди, так и животные. </a:t>
            </a:r>
            <a:r>
              <a:rPr lang="ru-RU" dirty="0" err="1" smtClean="0"/>
              <a:t>Макроводоросли</a:t>
            </a:r>
            <a:r>
              <a:rPr lang="ru-RU" dirty="0" smtClean="0"/>
              <a:t> содержат воздушные пузыри, а некоторые другие виды водорослей содержат гибкие ножки, с помощью которых </a:t>
            </a:r>
            <a:r>
              <a:rPr lang="ru-RU" dirty="0" err="1" smtClean="0"/>
              <a:t>макроводоросли</a:t>
            </a:r>
            <a:r>
              <a:rPr lang="ru-RU" dirty="0" smtClean="0"/>
              <a:t>  поднимаются к поверхности воды для получения энергии солнечного света. В случае </a:t>
            </a:r>
            <a:r>
              <a:rPr lang="ru-RU" dirty="0" err="1" smtClean="0"/>
              <a:t>микроводорослей</a:t>
            </a:r>
            <a:r>
              <a:rPr lang="ru-RU" dirty="0" smtClean="0"/>
              <a:t>, крошечные плавающие организмы поднимаются к поверхности воды, благодаря движению волн и течений. Это помогает </a:t>
            </a:r>
            <a:r>
              <a:rPr lang="ru-RU" dirty="0" err="1" smtClean="0"/>
              <a:t>микроводорослям</a:t>
            </a:r>
            <a:r>
              <a:rPr lang="ru-RU" dirty="0" smtClean="0"/>
              <a:t> получить больше солнечной энергии</a:t>
            </a:r>
            <a:r>
              <a:rPr lang="tr-TR" dirty="0" smtClean="0"/>
              <a:t>.</a:t>
            </a:r>
            <a:endParaRPr lang="tr-TR" dirty="0"/>
          </a:p>
          <a:p>
            <a:r>
              <a:rPr lang="ru-RU" dirty="0" smtClean="0"/>
              <a:t>Как </a:t>
            </a:r>
            <a:r>
              <a:rPr lang="ru-RU" dirty="0" err="1" smtClean="0"/>
              <a:t>макроводоросли</a:t>
            </a:r>
            <a:r>
              <a:rPr lang="ru-RU" dirty="0" smtClean="0"/>
              <a:t>, так и </a:t>
            </a:r>
            <a:r>
              <a:rPr lang="ru-RU" dirty="0" err="1" smtClean="0"/>
              <a:t>микроводоросли</a:t>
            </a:r>
            <a:r>
              <a:rPr lang="ru-RU" dirty="0" smtClean="0"/>
              <a:t> всасывают воду и растворённые в ней питательные вещества и газы через  клеточные стенки</a:t>
            </a:r>
            <a:r>
              <a:rPr lang="tr-TR" dirty="0" smtClean="0"/>
              <a:t>.</a:t>
            </a:r>
            <a:endParaRPr lang="tr-TR" dirty="0"/>
          </a:p>
          <a:p>
            <a:r>
              <a:rPr lang="ru-RU" dirty="0" smtClean="0"/>
              <a:t>К важным для роста водорослей  питательным веществам относятся: углерод, азот, фосфор и кислород</a:t>
            </a:r>
            <a:r>
              <a:rPr lang="tr-TR" dirty="0" smtClean="0"/>
              <a:t>.</a:t>
            </a:r>
            <a:endParaRPr lang="tr-TR" dirty="0"/>
          </a:p>
          <a:p>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pPr/>
              <a:t>9</a:t>
            </a:fld>
            <a:endParaRPr lang="tr-TR"/>
          </a:p>
        </p:txBody>
      </p:sp>
    </p:spTree>
    <p:extLst>
      <p:ext uri="{BB962C8B-B14F-4D97-AF65-F5344CB8AC3E}">
        <p14:creationId xmlns:p14="http://schemas.microsoft.com/office/powerpoint/2010/main" val="38111108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706</TotalTime>
  <Words>1337</Words>
  <Application>Microsoft Office PowerPoint</Application>
  <PresentationFormat>On-screen Show (4:3)</PresentationFormat>
  <Paragraphs>156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Austin</vt:lpstr>
      <vt:lpstr>Введение в коммерчески важные виды фитопланктона </vt:lpstr>
      <vt:lpstr>Что представляют собой водоросли?  </vt:lpstr>
      <vt:lpstr>PowerPoint Presentation</vt:lpstr>
      <vt:lpstr>PowerPoint Presentation</vt:lpstr>
      <vt:lpstr>Как растут водоросли?  </vt:lpstr>
      <vt:lpstr>PowerPoint Presentation</vt:lpstr>
      <vt:lpstr>PowerPoint Presentation</vt:lpstr>
      <vt:lpstr>PowerPoint Presentation</vt:lpstr>
      <vt:lpstr>PowerPoint Presentation</vt:lpstr>
      <vt:lpstr>PowerPoint Presentation</vt:lpstr>
      <vt:lpstr>Как водоросли могут расти в отсутствии солнца?</vt:lpstr>
      <vt:lpstr>области использования водорослей </vt:lpstr>
      <vt:lpstr>Пищевые добавки </vt:lpstr>
      <vt:lpstr>Производство масла </vt:lpstr>
      <vt:lpstr>Производство биодизеля </vt:lpstr>
      <vt:lpstr>Косметические продукты </vt:lpstr>
      <vt:lpstr>Биологическая очистка сточных вод</vt:lpstr>
      <vt:lpstr>  Как контролировать рост водорослей: </vt:lpstr>
      <vt:lpstr>PowerPoint Presentation</vt:lpstr>
      <vt:lpstr>Цветение водорослей или проблема зелени на воде</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Tahir ATICI</dc:creator>
  <cp:lastModifiedBy>Rufina Sandzhar (FAOSEC)</cp:lastModifiedBy>
  <cp:revision>62</cp:revision>
  <dcterms:created xsi:type="dcterms:W3CDTF">2014-02-14T11:18:41Z</dcterms:created>
  <dcterms:modified xsi:type="dcterms:W3CDTF">2014-03-03T08:24:13Z</dcterms:modified>
</cp:coreProperties>
</file>