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handoutMasterIdLst>
    <p:handoutMasterId r:id="rId19"/>
  </p:handoutMasterIdLst>
  <p:sldIdLst>
    <p:sldId id="256" r:id="rId2"/>
    <p:sldId id="261" r:id="rId3"/>
    <p:sldId id="273" r:id="rId4"/>
    <p:sldId id="285" r:id="rId5"/>
    <p:sldId id="275" r:id="rId6"/>
    <p:sldId id="259" r:id="rId7"/>
    <p:sldId id="257" r:id="rId8"/>
    <p:sldId id="265" r:id="rId9"/>
    <p:sldId id="293" r:id="rId10"/>
    <p:sldId id="292" r:id="rId11"/>
    <p:sldId id="294" r:id="rId12"/>
    <p:sldId id="290" r:id="rId13"/>
    <p:sldId id="291" r:id="rId14"/>
    <p:sldId id="286" r:id="rId15"/>
    <p:sldId id="289" r:id="rId16"/>
    <p:sldId id="295" r:id="rId17"/>
  </p:sldIdLst>
  <p:sldSz cx="9144000" cy="6858000" type="screen4x3"/>
  <p:notesSz cx="6834188" cy="9979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32" y="18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96" y="-96"/>
      </p:cViewPr>
      <p:guideLst>
        <p:guide orient="horz" pos="3143"/>
        <p:guide pos="21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R:\2012\Manifestation\Symposium%20Fruitflies_Hammamet_Nov12\7.092779864407861\7.09277986440786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2012\Manifestation\Symposium%20Fruitflies_Hammamet_Nov12\7.092779864407861\7.09277986440786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Citrus </a:t>
            </a:r>
            <a:r>
              <a:rPr lang="en-US" sz="1200" dirty="0" smtClean="0"/>
              <a:t>fruit (ha), </a:t>
            </a:r>
            <a:r>
              <a:rPr lang="en-US" sz="1200" dirty="0"/>
              <a:t>Total </a:t>
            </a:r>
            <a:r>
              <a:rPr lang="en-US" sz="1200" dirty="0" smtClean="0"/>
              <a:t>(FAOSTAT, 2009</a:t>
            </a:r>
            <a:r>
              <a:rPr lang="en-US" sz="1200" dirty="0"/>
              <a:t>)</a:t>
            </a:r>
          </a:p>
        </c:rich>
      </c:tx>
      <c:layout/>
      <c:overlay val="0"/>
    </c:title>
    <c:autoTitleDeleted val="0"/>
    <c:plotArea>
      <c:layout/>
      <c:barChart>
        <c:barDir val="col"/>
        <c:grouping val="clustered"/>
        <c:varyColors val="1"/>
        <c:ser>
          <c:idx val="0"/>
          <c:order val="0"/>
          <c:tx>
            <c:strRef>
              <c:f>'Citrus fruit 2009_25-11'!$A$4</c:f>
              <c:strCache>
                <c:ptCount val="1"/>
                <c:pt idx="0">
                  <c:v>Citrus fruit, Total</c:v>
                </c:pt>
              </c:strCache>
            </c:strRef>
          </c:tx>
          <c:invertIfNegative val="0"/>
          <c:cat>
            <c:strRef>
              <c:f>'Citrus fruit 2009_25-11'!$B$2:$S$2</c:f>
              <c:strCache>
                <c:ptCount val="13"/>
                <c:pt idx="0">
                  <c:v>Algeria</c:v>
                </c:pt>
                <c:pt idx="1">
                  <c:v>Egypt</c:v>
                </c:pt>
                <c:pt idx="2">
                  <c:v>Iran</c:v>
                </c:pt>
                <c:pt idx="3">
                  <c:v>Iraq</c:v>
                </c:pt>
                <c:pt idx="4">
                  <c:v>Lebanon</c:v>
                </c:pt>
                <c:pt idx="5">
                  <c:v>Morocco</c:v>
                </c:pt>
                <c:pt idx="6">
                  <c:v>Pakistan</c:v>
                </c:pt>
                <c:pt idx="7">
                  <c:v>Saudi Arabia</c:v>
                </c:pt>
                <c:pt idx="8">
                  <c:v>Sudan former</c:v>
                </c:pt>
                <c:pt idx="9">
                  <c:v>Syrian Arab Republic</c:v>
                </c:pt>
                <c:pt idx="10">
                  <c:v>Tunisia</c:v>
                </c:pt>
                <c:pt idx="11">
                  <c:v>Turkey</c:v>
                </c:pt>
                <c:pt idx="12">
                  <c:v>Yemen</c:v>
                </c:pt>
              </c:strCache>
            </c:strRef>
          </c:cat>
          <c:val>
            <c:numRef>
              <c:f>'Citrus fruit 2009_25-11'!$B$4:$N$4</c:f>
              <c:numCache>
                <c:formatCode>#,##0.00</c:formatCode>
                <c:ptCount val="13"/>
                <c:pt idx="0">
                  <c:v>51005</c:v>
                </c:pt>
                <c:pt idx="1">
                  <c:v>154682</c:v>
                </c:pt>
                <c:pt idx="2">
                  <c:v>184914</c:v>
                </c:pt>
                <c:pt idx="3">
                  <c:v>43559</c:v>
                </c:pt>
                <c:pt idx="4">
                  <c:v>17091</c:v>
                </c:pt>
                <c:pt idx="5">
                  <c:v>78401</c:v>
                </c:pt>
                <c:pt idx="6">
                  <c:v>199940</c:v>
                </c:pt>
                <c:pt idx="7">
                  <c:v>15216</c:v>
                </c:pt>
                <c:pt idx="8">
                  <c:v>39636</c:v>
                </c:pt>
                <c:pt idx="9">
                  <c:v>38422</c:v>
                </c:pt>
                <c:pt idx="10">
                  <c:v>32014</c:v>
                </c:pt>
                <c:pt idx="11">
                  <c:v>100540</c:v>
                </c:pt>
                <c:pt idx="12">
                  <c:v>11938</c:v>
                </c:pt>
              </c:numCache>
            </c:numRef>
          </c:val>
        </c:ser>
        <c:dLbls>
          <c:showLegendKey val="0"/>
          <c:showVal val="0"/>
          <c:showCatName val="0"/>
          <c:showSerName val="0"/>
          <c:showPercent val="0"/>
          <c:showBubbleSize val="0"/>
        </c:dLbls>
        <c:gapWidth val="150"/>
        <c:axId val="68904832"/>
        <c:axId val="68906368"/>
      </c:barChart>
      <c:catAx>
        <c:axId val="68904832"/>
        <c:scaling>
          <c:orientation val="minMax"/>
        </c:scaling>
        <c:delete val="0"/>
        <c:axPos val="b"/>
        <c:majorTickMark val="out"/>
        <c:minorTickMark val="none"/>
        <c:tickLblPos val="nextTo"/>
        <c:txPr>
          <a:bodyPr/>
          <a:lstStyle/>
          <a:p>
            <a:pPr>
              <a:defRPr sz="800"/>
            </a:pPr>
            <a:endParaRPr lang="fr-FR"/>
          </a:p>
        </c:txPr>
        <c:crossAx val="68906368"/>
        <c:crosses val="autoZero"/>
        <c:auto val="1"/>
        <c:lblAlgn val="ctr"/>
        <c:lblOffset val="100"/>
        <c:noMultiLvlLbl val="0"/>
      </c:catAx>
      <c:valAx>
        <c:axId val="68906368"/>
        <c:scaling>
          <c:orientation val="minMax"/>
        </c:scaling>
        <c:delete val="0"/>
        <c:axPos val="l"/>
        <c:majorGridlines/>
        <c:numFmt formatCode="#,##0.00" sourceLinked="1"/>
        <c:majorTickMark val="out"/>
        <c:minorTickMark val="none"/>
        <c:tickLblPos val="nextTo"/>
        <c:txPr>
          <a:bodyPr/>
          <a:lstStyle/>
          <a:p>
            <a:pPr>
              <a:defRPr sz="800"/>
            </a:pPr>
            <a:endParaRPr lang="fr-FR"/>
          </a:p>
        </c:txPr>
        <c:crossAx val="689048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Fruit </a:t>
            </a:r>
            <a:r>
              <a:rPr lang="en-US" sz="1200" dirty="0" smtClean="0"/>
              <a:t>(ha) Total </a:t>
            </a:r>
            <a:r>
              <a:rPr lang="en-US" sz="1200" dirty="0"/>
              <a:t>(FAOSTAT, 2009)</a:t>
            </a:r>
          </a:p>
        </c:rich>
      </c:tx>
      <c:layout/>
      <c:overlay val="0"/>
    </c:title>
    <c:autoTitleDeleted val="0"/>
    <c:plotArea>
      <c:layout/>
      <c:barChart>
        <c:barDir val="col"/>
        <c:grouping val="clustered"/>
        <c:varyColors val="1"/>
        <c:ser>
          <c:idx val="0"/>
          <c:order val="0"/>
          <c:tx>
            <c:strRef>
              <c:f>'Citrus fruit 2009_25-11'!$A$5</c:f>
              <c:strCache>
                <c:ptCount val="1"/>
                <c:pt idx="0">
                  <c:v>Fruit excl Melons,Total</c:v>
                </c:pt>
              </c:strCache>
            </c:strRef>
          </c:tx>
          <c:invertIfNegative val="0"/>
          <c:cat>
            <c:strRef>
              <c:f>'Citrus fruit 2009_25-11'!$B$2:$S$2</c:f>
              <c:strCache>
                <c:ptCount val="13"/>
                <c:pt idx="0">
                  <c:v>Algeria</c:v>
                </c:pt>
                <c:pt idx="1">
                  <c:v>Egypt</c:v>
                </c:pt>
                <c:pt idx="2">
                  <c:v>Iran</c:v>
                </c:pt>
                <c:pt idx="3">
                  <c:v>Iraq</c:v>
                </c:pt>
                <c:pt idx="4">
                  <c:v>Lebanon</c:v>
                </c:pt>
                <c:pt idx="5">
                  <c:v>Morocco</c:v>
                </c:pt>
                <c:pt idx="6">
                  <c:v>Pakistan</c:v>
                </c:pt>
                <c:pt idx="7">
                  <c:v>Saudi Arabia</c:v>
                </c:pt>
                <c:pt idx="8">
                  <c:v>Sudan former</c:v>
                </c:pt>
                <c:pt idx="9">
                  <c:v>Syrian Arab Republic</c:v>
                </c:pt>
                <c:pt idx="10">
                  <c:v>Tunisia</c:v>
                </c:pt>
                <c:pt idx="11">
                  <c:v>Turkey</c:v>
                </c:pt>
                <c:pt idx="12">
                  <c:v>Yemen</c:v>
                </c:pt>
              </c:strCache>
            </c:strRef>
          </c:cat>
          <c:val>
            <c:numRef>
              <c:f>'Citrus fruit 2009_25-11'!$B$5:$N$5</c:f>
              <c:numCache>
                <c:formatCode>#,##0.00</c:formatCode>
                <c:ptCount val="13"/>
                <c:pt idx="0">
                  <c:v>476587</c:v>
                </c:pt>
                <c:pt idx="1">
                  <c:v>462154</c:v>
                </c:pt>
                <c:pt idx="2">
                  <c:v>1076389</c:v>
                </c:pt>
                <c:pt idx="3">
                  <c:v>199144</c:v>
                </c:pt>
                <c:pt idx="4">
                  <c:v>73886</c:v>
                </c:pt>
                <c:pt idx="5">
                  <c:v>293847</c:v>
                </c:pt>
                <c:pt idx="6">
                  <c:v>725632</c:v>
                </c:pt>
                <c:pt idx="7">
                  <c:v>239147</c:v>
                </c:pt>
                <c:pt idx="8">
                  <c:v>215670</c:v>
                </c:pt>
                <c:pt idx="9">
                  <c:v>188966</c:v>
                </c:pt>
                <c:pt idx="10">
                  <c:v>213848</c:v>
                </c:pt>
                <c:pt idx="11">
                  <c:v>1055132</c:v>
                </c:pt>
                <c:pt idx="12">
                  <c:v>88251</c:v>
                </c:pt>
              </c:numCache>
            </c:numRef>
          </c:val>
        </c:ser>
        <c:dLbls>
          <c:showLegendKey val="0"/>
          <c:showVal val="0"/>
          <c:showCatName val="0"/>
          <c:showSerName val="0"/>
          <c:showPercent val="0"/>
          <c:showBubbleSize val="0"/>
        </c:dLbls>
        <c:gapWidth val="150"/>
        <c:axId val="69385216"/>
        <c:axId val="69391104"/>
      </c:barChart>
      <c:catAx>
        <c:axId val="69385216"/>
        <c:scaling>
          <c:orientation val="minMax"/>
        </c:scaling>
        <c:delete val="0"/>
        <c:axPos val="b"/>
        <c:majorTickMark val="out"/>
        <c:minorTickMark val="none"/>
        <c:tickLblPos val="nextTo"/>
        <c:txPr>
          <a:bodyPr/>
          <a:lstStyle/>
          <a:p>
            <a:pPr>
              <a:defRPr sz="800"/>
            </a:pPr>
            <a:endParaRPr lang="fr-FR"/>
          </a:p>
        </c:txPr>
        <c:crossAx val="69391104"/>
        <c:crosses val="autoZero"/>
        <c:auto val="1"/>
        <c:lblAlgn val="ctr"/>
        <c:lblOffset val="100"/>
        <c:noMultiLvlLbl val="0"/>
      </c:catAx>
      <c:valAx>
        <c:axId val="69391104"/>
        <c:scaling>
          <c:orientation val="minMax"/>
        </c:scaling>
        <c:delete val="0"/>
        <c:axPos val="l"/>
        <c:majorGridlines/>
        <c:numFmt formatCode="#,##0.00" sourceLinked="1"/>
        <c:majorTickMark val="out"/>
        <c:minorTickMark val="none"/>
        <c:tickLblPos val="nextTo"/>
        <c:txPr>
          <a:bodyPr/>
          <a:lstStyle/>
          <a:p>
            <a:pPr>
              <a:defRPr sz="800"/>
            </a:pPr>
            <a:endParaRPr lang="fr-FR"/>
          </a:p>
        </c:txPr>
        <c:crossAx val="69385216"/>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 Id="rId4"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2081E-869C-4970-B629-AB8B2305FABA}" type="doc">
      <dgm:prSet loTypeId="urn:microsoft.com/office/officeart/2005/8/layout/pList2" loCatId="list" qsTypeId="urn:microsoft.com/office/officeart/2005/8/quickstyle/3d9" qsCatId="3D" csTypeId="urn:microsoft.com/office/officeart/2005/8/colors/colorful5" csCatId="colorful" phldr="1"/>
      <dgm:spPr/>
    </dgm:pt>
    <dgm:pt modelId="{4A5F4988-1157-44B5-92AC-50D8F7807AF1}">
      <dgm:prSet phldrT="[Texte]"/>
      <dgm:spPr/>
      <dgm:t>
        <a:bodyPr/>
        <a:lstStyle/>
        <a:p>
          <a:pPr algn="ctr"/>
          <a:r>
            <a:rPr lang="fr-FR" i="1" dirty="0" err="1" smtClean="0"/>
            <a:t>Ceratitis</a:t>
          </a:r>
          <a:r>
            <a:rPr lang="fr-FR" i="1" dirty="0" smtClean="0"/>
            <a:t> </a:t>
          </a:r>
          <a:r>
            <a:rPr lang="fr-FR" i="1" dirty="0" err="1" smtClean="0"/>
            <a:t>capitata</a:t>
          </a:r>
          <a:endParaRPr lang="fr-FR" i="1" dirty="0" smtClean="0"/>
        </a:p>
        <a:p>
          <a:pPr algn="l"/>
          <a:endParaRPr lang="en-US" dirty="0" smtClean="0"/>
        </a:p>
        <a:p>
          <a:pPr algn="l"/>
          <a:r>
            <a:rPr lang="en-US" b="1" dirty="0" err="1" smtClean="0"/>
            <a:t>Origine</a:t>
          </a:r>
          <a:r>
            <a:rPr lang="en-US" dirty="0" smtClean="0"/>
            <a:t>: Africa</a:t>
          </a:r>
        </a:p>
        <a:p>
          <a:pPr algn="l"/>
          <a:r>
            <a:rPr lang="en-US" b="1" dirty="0" err="1" smtClean="0"/>
            <a:t>Plantes</a:t>
          </a:r>
          <a:r>
            <a:rPr lang="en-US" b="1" dirty="0" smtClean="0"/>
            <a:t> </a:t>
          </a:r>
          <a:r>
            <a:rPr lang="en-US" b="1" dirty="0" err="1" smtClean="0"/>
            <a:t>hôtes</a:t>
          </a:r>
          <a:r>
            <a:rPr lang="en-US" dirty="0" smtClean="0"/>
            <a:t>: 250 </a:t>
          </a:r>
          <a:r>
            <a:rPr lang="en-US" dirty="0" err="1" smtClean="0"/>
            <a:t>espèces</a:t>
          </a:r>
          <a:r>
            <a:rPr lang="en-US" dirty="0" smtClean="0"/>
            <a:t> . </a:t>
          </a:r>
          <a:endParaRPr lang="fr-FR" i="1" dirty="0"/>
        </a:p>
      </dgm:t>
    </dgm:pt>
    <dgm:pt modelId="{E1D7D70C-D5DD-4FA5-B0D3-86348E6AC23E}" type="parTrans" cxnId="{CDA2C627-4BAF-4E63-AEEC-1118061C5ACE}">
      <dgm:prSet/>
      <dgm:spPr/>
      <dgm:t>
        <a:bodyPr/>
        <a:lstStyle/>
        <a:p>
          <a:endParaRPr lang="fr-FR"/>
        </a:p>
      </dgm:t>
    </dgm:pt>
    <dgm:pt modelId="{694A02A8-34D1-45ED-B27D-AB57A66DD8A5}" type="sibTrans" cxnId="{CDA2C627-4BAF-4E63-AEEC-1118061C5ACE}">
      <dgm:prSet/>
      <dgm:spPr/>
      <dgm:t>
        <a:bodyPr/>
        <a:lstStyle/>
        <a:p>
          <a:endParaRPr lang="fr-FR"/>
        </a:p>
      </dgm:t>
    </dgm:pt>
    <dgm:pt modelId="{FDCDC135-19CE-480F-8ED7-DB16C44A7239}">
      <dgm:prSet phldrT="[Texte]"/>
      <dgm:spPr/>
      <dgm:t>
        <a:bodyPr/>
        <a:lstStyle/>
        <a:p>
          <a:pPr algn="ctr"/>
          <a:r>
            <a:rPr lang="fr-FR" i="1" smtClean="0"/>
            <a:t>Bactrocera zonata</a:t>
          </a:r>
        </a:p>
        <a:p>
          <a:pPr algn="l"/>
          <a:endParaRPr lang="fr-FR" smtClean="0"/>
        </a:p>
        <a:p>
          <a:pPr algn="l"/>
          <a:r>
            <a:rPr lang="fr-FR" b="1" smtClean="0"/>
            <a:t>Origine</a:t>
          </a:r>
          <a:r>
            <a:rPr lang="fr-FR" smtClean="0"/>
            <a:t>: Sud et du Sud -Est asiatique</a:t>
          </a:r>
        </a:p>
        <a:p>
          <a:pPr algn="l"/>
          <a:r>
            <a:rPr lang="fr-FR" b="1" smtClean="0"/>
            <a:t>Plantes Hôtes</a:t>
          </a:r>
          <a:r>
            <a:rPr lang="fr-FR" smtClean="0"/>
            <a:t>: + 50 espèces </a:t>
          </a:r>
        </a:p>
        <a:p>
          <a:pPr algn="l"/>
          <a:r>
            <a:rPr lang="fr-FR" smtClean="0"/>
            <a:t>	</a:t>
          </a:r>
          <a:endParaRPr lang="fr-FR" dirty="0"/>
        </a:p>
      </dgm:t>
    </dgm:pt>
    <dgm:pt modelId="{2A072090-2BEF-4E6F-BF9D-FD22B8E05530}" type="parTrans" cxnId="{7C57E58A-6ADE-4124-8F1F-F4E47F80F6C8}">
      <dgm:prSet/>
      <dgm:spPr/>
      <dgm:t>
        <a:bodyPr/>
        <a:lstStyle/>
        <a:p>
          <a:endParaRPr lang="fr-FR"/>
        </a:p>
      </dgm:t>
    </dgm:pt>
    <dgm:pt modelId="{66D95BDD-A8BC-4D20-A812-AB28D407FB51}" type="sibTrans" cxnId="{7C57E58A-6ADE-4124-8F1F-F4E47F80F6C8}">
      <dgm:prSet/>
      <dgm:spPr/>
      <dgm:t>
        <a:bodyPr/>
        <a:lstStyle/>
        <a:p>
          <a:endParaRPr lang="fr-FR"/>
        </a:p>
      </dgm:t>
    </dgm:pt>
    <dgm:pt modelId="{87B81D17-5333-4823-863D-3842AC950033}">
      <dgm:prSet phldrT="[Texte]"/>
      <dgm:spPr/>
      <dgm:t>
        <a:bodyPr/>
        <a:lstStyle/>
        <a:p>
          <a:pPr algn="ctr"/>
          <a:r>
            <a:rPr lang="fr-FR" i="1" dirty="0" err="1" smtClean="0"/>
            <a:t>Bactrocera</a:t>
          </a:r>
          <a:r>
            <a:rPr lang="fr-FR" i="1" dirty="0" smtClean="0"/>
            <a:t> </a:t>
          </a:r>
          <a:r>
            <a:rPr lang="fr-FR" i="1" dirty="0" err="1" smtClean="0"/>
            <a:t>invadens</a:t>
          </a:r>
          <a:endParaRPr lang="fr-FR" i="1" dirty="0" smtClean="0"/>
        </a:p>
        <a:p>
          <a:pPr algn="l"/>
          <a:endParaRPr lang="fr-FR" dirty="0" smtClean="0"/>
        </a:p>
        <a:p>
          <a:pPr algn="l"/>
          <a:r>
            <a:rPr lang="fr-FR" b="1" dirty="0" smtClean="0"/>
            <a:t>Origine</a:t>
          </a:r>
          <a:r>
            <a:rPr lang="fr-FR" dirty="0" smtClean="0"/>
            <a:t>: Asie</a:t>
          </a:r>
        </a:p>
        <a:p>
          <a:pPr algn="l"/>
          <a:r>
            <a:rPr lang="fr-FR" b="1" dirty="0" smtClean="0"/>
            <a:t>Plantes hôtes</a:t>
          </a:r>
          <a:r>
            <a:rPr lang="fr-FR" dirty="0" smtClean="0"/>
            <a:t>: 41 espèces</a:t>
          </a:r>
        </a:p>
        <a:p>
          <a:pPr algn="l"/>
          <a:endParaRPr lang="fr-FR" i="1" dirty="0"/>
        </a:p>
      </dgm:t>
    </dgm:pt>
    <dgm:pt modelId="{2DC6AD63-49EA-485D-9403-E39ADEAC6434}" type="parTrans" cxnId="{54AF6E1C-787F-4190-9D7F-B31EB70DC828}">
      <dgm:prSet/>
      <dgm:spPr/>
      <dgm:t>
        <a:bodyPr/>
        <a:lstStyle/>
        <a:p>
          <a:endParaRPr lang="fr-FR"/>
        </a:p>
      </dgm:t>
    </dgm:pt>
    <dgm:pt modelId="{06A9863F-F36A-406B-A685-8C01675CD5D0}" type="sibTrans" cxnId="{54AF6E1C-787F-4190-9D7F-B31EB70DC828}">
      <dgm:prSet/>
      <dgm:spPr/>
      <dgm:t>
        <a:bodyPr/>
        <a:lstStyle/>
        <a:p>
          <a:endParaRPr lang="fr-FR"/>
        </a:p>
      </dgm:t>
    </dgm:pt>
    <dgm:pt modelId="{7EBA9FDF-BF97-4C19-AE22-4B8134754904}">
      <dgm:prSet/>
      <dgm:spPr/>
      <dgm:t>
        <a:bodyPr/>
        <a:lstStyle/>
        <a:p>
          <a:pPr algn="ctr"/>
          <a:r>
            <a:rPr lang="fr-FR" i="1" smtClean="0"/>
            <a:t>Anatsrepha sp</a:t>
          </a:r>
        </a:p>
        <a:p>
          <a:pPr algn="ctr"/>
          <a:endParaRPr lang="fr-FR" i="1" smtClean="0"/>
        </a:p>
        <a:p>
          <a:pPr algn="l"/>
          <a:endParaRPr lang="fr-FR" b="1" i="0" smtClean="0"/>
        </a:p>
        <a:p>
          <a:pPr algn="l"/>
          <a:r>
            <a:rPr lang="fr-FR" b="1" i="0" smtClean="0"/>
            <a:t>Origine</a:t>
          </a:r>
          <a:r>
            <a:rPr lang="fr-FR" i="1" smtClean="0"/>
            <a:t>: </a:t>
          </a:r>
          <a:r>
            <a:rPr lang="fr-FR" i="0" smtClean="0"/>
            <a:t>Amériques</a:t>
          </a:r>
        </a:p>
        <a:p>
          <a:pPr algn="l"/>
          <a:r>
            <a:rPr lang="fr-FR" b="1" i="0" smtClean="0"/>
            <a:t>Plantes hôtes:</a:t>
          </a:r>
        </a:p>
        <a:p>
          <a:pPr algn="l"/>
          <a:r>
            <a:rPr lang="fr-FR" b="1" i="0" smtClean="0"/>
            <a:t>Risque : importation des fruits d’Amérique Latine </a:t>
          </a:r>
        </a:p>
        <a:p>
          <a:pPr algn="l"/>
          <a:endParaRPr lang="fr-FR" i="1" dirty="0"/>
        </a:p>
      </dgm:t>
    </dgm:pt>
    <dgm:pt modelId="{E134F455-341A-4041-80FE-C1879DDDEA47}" type="parTrans" cxnId="{A3CE8784-355F-4D4C-B6BA-BB6BFDE19C85}">
      <dgm:prSet/>
      <dgm:spPr/>
      <dgm:t>
        <a:bodyPr/>
        <a:lstStyle/>
        <a:p>
          <a:endParaRPr lang="fr-FR"/>
        </a:p>
      </dgm:t>
    </dgm:pt>
    <dgm:pt modelId="{46C364B5-4406-49AB-A2BB-9343672BFA7F}" type="sibTrans" cxnId="{A3CE8784-355F-4D4C-B6BA-BB6BFDE19C85}">
      <dgm:prSet/>
      <dgm:spPr/>
      <dgm:t>
        <a:bodyPr/>
        <a:lstStyle/>
        <a:p>
          <a:endParaRPr lang="fr-FR"/>
        </a:p>
      </dgm:t>
    </dgm:pt>
    <dgm:pt modelId="{A98D1059-F6FA-45A2-8641-B945DBF19D0F}" type="pres">
      <dgm:prSet presAssocID="{5242081E-869C-4970-B629-AB8B2305FABA}" presName="Name0" presStyleCnt="0">
        <dgm:presLayoutVars>
          <dgm:dir/>
          <dgm:resizeHandles val="exact"/>
        </dgm:presLayoutVars>
      </dgm:prSet>
      <dgm:spPr/>
    </dgm:pt>
    <dgm:pt modelId="{7D2BC581-B85F-422F-9D6C-D13210459682}" type="pres">
      <dgm:prSet presAssocID="{5242081E-869C-4970-B629-AB8B2305FABA}" presName="bkgdShp" presStyleLbl="alignAccFollowNode1" presStyleIdx="0" presStyleCnt="1" custLinFactNeighborX="-909" custLinFactNeighborY="-5636"/>
      <dgm:spPr/>
    </dgm:pt>
    <dgm:pt modelId="{4EB34A53-B90D-4123-A404-B346231A62DC}" type="pres">
      <dgm:prSet presAssocID="{5242081E-869C-4970-B629-AB8B2305FABA}" presName="linComp" presStyleCnt="0"/>
      <dgm:spPr/>
    </dgm:pt>
    <dgm:pt modelId="{E19637D0-6D60-4ED2-AE33-ABA52B471592}" type="pres">
      <dgm:prSet presAssocID="{4A5F4988-1157-44B5-92AC-50D8F7807AF1}" presName="compNode" presStyleCnt="0"/>
      <dgm:spPr/>
    </dgm:pt>
    <dgm:pt modelId="{C7F99EA2-347B-49A6-9FAF-8614F0A32CB1}" type="pres">
      <dgm:prSet presAssocID="{4A5F4988-1157-44B5-92AC-50D8F7807AF1}" presName="node" presStyleLbl="node1" presStyleIdx="0" presStyleCnt="4" custLinFactNeighborX="-1509">
        <dgm:presLayoutVars>
          <dgm:bulletEnabled val="1"/>
        </dgm:presLayoutVars>
      </dgm:prSet>
      <dgm:spPr/>
      <dgm:t>
        <a:bodyPr/>
        <a:lstStyle/>
        <a:p>
          <a:endParaRPr lang="fr-FR"/>
        </a:p>
      </dgm:t>
    </dgm:pt>
    <dgm:pt modelId="{E3A3E9A3-BC09-4EB0-9F8A-62F804A3E3EA}" type="pres">
      <dgm:prSet presAssocID="{4A5F4988-1157-44B5-92AC-50D8F7807AF1}" presName="invisiNode" presStyleLbl="node1" presStyleIdx="0" presStyleCnt="4"/>
      <dgm:spPr/>
    </dgm:pt>
    <dgm:pt modelId="{37AD9A2F-5665-48EA-B734-B7C095B847EC}" type="pres">
      <dgm:prSet presAssocID="{4A5F4988-1157-44B5-92AC-50D8F7807AF1}" presName="imagNode" presStyleLbl="fgImgPlace1" presStyleIdx="0" presStyleCnt="4"/>
      <dgm:spPr>
        <a:blipFill rotWithShape="1">
          <a:blip xmlns:r="http://schemas.openxmlformats.org/officeDocument/2006/relationships" r:embed="rId1"/>
          <a:stretch>
            <a:fillRect/>
          </a:stretch>
        </a:blipFill>
      </dgm:spPr>
    </dgm:pt>
    <dgm:pt modelId="{E5C13197-692E-45DE-999A-84906BFDC254}" type="pres">
      <dgm:prSet presAssocID="{694A02A8-34D1-45ED-B27D-AB57A66DD8A5}" presName="sibTrans" presStyleLbl="sibTrans2D1" presStyleIdx="0" presStyleCnt="0"/>
      <dgm:spPr/>
      <dgm:t>
        <a:bodyPr/>
        <a:lstStyle/>
        <a:p>
          <a:endParaRPr lang="fr-FR"/>
        </a:p>
      </dgm:t>
    </dgm:pt>
    <dgm:pt modelId="{C791FA6F-225E-4EED-B9CC-7E03EB84EA29}" type="pres">
      <dgm:prSet presAssocID="{FDCDC135-19CE-480F-8ED7-DB16C44A7239}" presName="compNode" presStyleCnt="0"/>
      <dgm:spPr/>
    </dgm:pt>
    <dgm:pt modelId="{FE98D2E9-1B57-4F16-9EBC-21D29C1DE6A3}" type="pres">
      <dgm:prSet presAssocID="{FDCDC135-19CE-480F-8ED7-DB16C44A7239}" presName="node" presStyleLbl="node1" presStyleIdx="1" presStyleCnt="4">
        <dgm:presLayoutVars>
          <dgm:bulletEnabled val="1"/>
        </dgm:presLayoutVars>
      </dgm:prSet>
      <dgm:spPr/>
      <dgm:t>
        <a:bodyPr/>
        <a:lstStyle/>
        <a:p>
          <a:endParaRPr lang="fr-FR"/>
        </a:p>
      </dgm:t>
    </dgm:pt>
    <dgm:pt modelId="{8C16E5B4-5144-489D-83DE-B7E63B107770}" type="pres">
      <dgm:prSet presAssocID="{FDCDC135-19CE-480F-8ED7-DB16C44A7239}" presName="invisiNode" presStyleLbl="node1" presStyleIdx="1" presStyleCnt="4"/>
      <dgm:spPr/>
    </dgm:pt>
    <dgm:pt modelId="{324F6C31-9C42-4428-B7C4-28B26B3299A4}" type="pres">
      <dgm:prSet presAssocID="{FDCDC135-19CE-480F-8ED7-DB16C44A7239}"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EFB67634-EB77-4F6B-883F-136CE3586C1B}" type="pres">
      <dgm:prSet presAssocID="{66D95BDD-A8BC-4D20-A812-AB28D407FB51}" presName="sibTrans" presStyleLbl="sibTrans2D1" presStyleIdx="0" presStyleCnt="0"/>
      <dgm:spPr/>
      <dgm:t>
        <a:bodyPr/>
        <a:lstStyle/>
        <a:p>
          <a:endParaRPr lang="fr-FR"/>
        </a:p>
      </dgm:t>
    </dgm:pt>
    <dgm:pt modelId="{84A732F7-459E-487F-B043-4EC11866C0F9}" type="pres">
      <dgm:prSet presAssocID="{87B81D17-5333-4823-863D-3842AC950033}" presName="compNode" presStyleCnt="0"/>
      <dgm:spPr/>
    </dgm:pt>
    <dgm:pt modelId="{46F8D501-C8DF-4237-A190-22092E4DFB6E}" type="pres">
      <dgm:prSet presAssocID="{87B81D17-5333-4823-863D-3842AC950033}" presName="node" presStyleLbl="node1" presStyleIdx="2" presStyleCnt="4">
        <dgm:presLayoutVars>
          <dgm:bulletEnabled val="1"/>
        </dgm:presLayoutVars>
      </dgm:prSet>
      <dgm:spPr/>
      <dgm:t>
        <a:bodyPr/>
        <a:lstStyle/>
        <a:p>
          <a:endParaRPr lang="fr-FR"/>
        </a:p>
      </dgm:t>
    </dgm:pt>
    <dgm:pt modelId="{73610489-0497-466A-819A-46D477E5ADD4}" type="pres">
      <dgm:prSet presAssocID="{87B81D17-5333-4823-863D-3842AC950033}" presName="invisiNode" presStyleLbl="node1" presStyleIdx="2" presStyleCnt="4"/>
      <dgm:spPr/>
    </dgm:pt>
    <dgm:pt modelId="{3F617AC8-2210-46EE-971B-E10F8BC2BC17}" type="pres">
      <dgm:prSet presAssocID="{87B81D17-5333-4823-863D-3842AC95003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ED06B012-B8A4-4FC6-A724-895741BCAB6A}" type="pres">
      <dgm:prSet presAssocID="{06A9863F-F36A-406B-A685-8C01675CD5D0}" presName="sibTrans" presStyleLbl="sibTrans2D1" presStyleIdx="0" presStyleCnt="0"/>
      <dgm:spPr/>
      <dgm:t>
        <a:bodyPr/>
        <a:lstStyle/>
        <a:p>
          <a:endParaRPr lang="fr-FR"/>
        </a:p>
      </dgm:t>
    </dgm:pt>
    <dgm:pt modelId="{AD6E3B86-9EAF-4920-879A-4B6C9E1E26F7}" type="pres">
      <dgm:prSet presAssocID="{7EBA9FDF-BF97-4C19-AE22-4B8134754904}" presName="compNode" presStyleCnt="0"/>
      <dgm:spPr/>
    </dgm:pt>
    <dgm:pt modelId="{CFB2C888-EDC8-4BDA-9630-6AEC3D4A9B1D}" type="pres">
      <dgm:prSet presAssocID="{7EBA9FDF-BF97-4C19-AE22-4B8134754904}" presName="node" presStyleLbl="node1" presStyleIdx="3" presStyleCnt="4">
        <dgm:presLayoutVars>
          <dgm:bulletEnabled val="1"/>
        </dgm:presLayoutVars>
      </dgm:prSet>
      <dgm:spPr/>
      <dgm:t>
        <a:bodyPr/>
        <a:lstStyle/>
        <a:p>
          <a:endParaRPr lang="fr-FR"/>
        </a:p>
      </dgm:t>
    </dgm:pt>
    <dgm:pt modelId="{30EF13AE-3BA1-4E33-B849-DFCEE630B3C6}" type="pres">
      <dgm:prSet presAssocID="{7EBA9FDF-BF97-4C19-AE22-4B8134754904}" presName="invisiNode" presStyleLbl="node1" presStyleIdx="3" presStyleCnt="4"/>
      <dgm:spPr/>
    </dgm:pt>
    <dgm:pt modelId="{A8D193E0-EA42-48DC-A804-5A697685CF6C}" type="pres">
      <dgm:prSet presAssocID="{7EBA9FDF-BF97-4C19-AE22-4B8134754904}"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dgm:spPr>
    </dgm:pt>
  </dgm:ptLst>
  <dgm:cxnLst>
    <dgm:cxn modelId="{3993B045-8F40-4290-9E64-93DB60EB67BF}" type="presOf" srcId="{5242081E-869C-4970-B629-AB8B2305FABA}" destId="{A98D1059-F6FA-45A2-8641-B945DBF19D0F}" srcOrd="0" destOrd="0" presId="urn:microsoft.com/office/officeart/2005/8/layout/pList2"/>
    <dgm:cxn modelId="{7C57E58A-6ADE-4124-8F1F-F4E47F80F6C8}" srcId="{5242081E-869C-4970-B629-AB8B2305FABA}" destId="{FDCDC135-19CE-480F-8ED7-DB16C44A7239}" srcOrd="1" destOrd="0" parTransId="{2A072090-2BEF-4E6F-BF9D-FD22B8E05530}" sibTransId="{66D95BDD-A8BC-4D20-A812-AB28D407FB51}"/>
    <dgm:cxn modelId="{3DA9CA73-E212-4970-BC23-6C6E857069FA}" type="presOf" srcId="{694A02A8-34D1-45ED-B27D-AB57A66DD8A5}" destId="{E5C13197-692E-45DE-999A-84906BFDC254}" srcOrd="0" destOrd="0" presId="urn:microsoft.com/office/officeart/2005/8/layout/pList2"/>
    <dgm:cxn modelId="{6721CC3C-1990-4FBD-BEB8-B98899BAD623}" type="presOf" srcId="{FDCDC135-19CE-480F-8ED7-DB16C44A7239}" destId="{FE98D2E9-1B57-4F16-9EBC-21D29C1DE6A3}" srcOrd="0" destOrd="0" presId="urn:microsoft.com/office/officeart/2005/8/layout/pList2"/>
    <dgm:cxn modelId="{8251560D-7FE5-4208-AC99-819AA3AF1237}" type="presOf" srcId="{87B81D17-5333-4823-863D-3842AC950033}" destId="{46F8D501-C8DF-4237-A190-22092E4DFB6E}" srcOrd="0" destOrd="0" presId="urn:microsoft.com/office/officeart/2005/8/layout/pList2"/>
    <dgm:cxn modelId="{A3CE8784-355F-4D4C-B6BA-BB6BFDE19C85}" srcId="{5242081E-869C-4970-B629-AB8B2305FABA}" destId="{7EBA9FDF-BF97-4C19-AE22-4B8134754904}" srcOrd="3" destOrd="0" parTransId="{E134F455-341A-4041-80FE-C1879DDDEA47}" sibTransId="{46C364B5-4406-49AB-A2BB-9343672BFA7F}"/>
    <dgm:cxn modelId="{4B435077-CAC6-4191-8870-6EEA4767446F}" type="presOf" srcId="{4A5F4988-1157-44B5-92AC-50D8F7807AF1}" destId="{C7F99EA2-347B-49A6-9FAF-8614F0A32CB1}" srcOrd="0" destOrd="0" presId="urn:microsoft.com/office/officeart/2005/8/layout/pList2"/>
    <dgm:cxn modelId="{67E127D7-CD25-4810-AC0B-354544EED735}" type="presOf" srcId="{7EBA9FDF-BF97-4C19-AE22-4B8134754904}" destId="{CFB2C888-EDC8-4BDA-9630-6AEC3D4A9B1D}" srcOrd="0" destOrd="0" presId="urn:microsoft.com/office/officeart/2005/8/layout/pList2"/>
    <dgm:cxn modelId="{819FFC98-0320-488D-BED5-EB8D7A21A2E5}" type="presOf" srcId="{06A9863F-F36A-406B-A685-8C01675CD5D0}" destId="{ED06B012-B8A4-4FC6-A724-895741BCAB6A}" srcOrd="0" destOrd="0" presId="urn:microsoft.com/office/officeart/2005/8/layout/pList2"/>
    <dgm:cxn modelId="{973CA7E9-8889-407A-99B0-D74143185B38}" type="presOf" srcId="{66D95BDD-A8BC-4D20-A812-AB28D407FB51}" destId="{EFB67634-EB77-4F6B-883F-136CE3586C1B}" srcOrd="0" destOrd="0" presId="urn:microsoft.com/office/officeart/2005/8/layout/pList2"/>
    <dgm:cxn modelId="{54AF6E1C-787F-4190-9D7F-B31EB70DC828}" srcId="{5242081E-869C-4970-B629-AB8B2305FABA}" destId="{87B81D17-5333-4823-863D-3842AC950033}" srcOrd="2" destOrd="0" parTransId="{2DC6AD63-49EA-485D-9403-E39ADEAC6434}" sibTransId="{06A9863F-F36A-406B-A685-8C01675CD5D0}"/>
    <dgm:cxn modelId="{CDA2C627-4BAF-4E63-AEEC-1118061C5ACE}" srcId="{5242081E-869C-4970-B629-AB8B2305FABA}" destId="{4A5F4988-1157-44B5-92AC-50D8F7807AF1}" srcOrd="0" destOrd="0" parTransId="{E1D7D70C-D5DD-4FA5-B0D3-86348E6AC23E}" sibTransId="{694A02A8-34D1-45ED-B27D-AB57A66DD8A5}"/>
    <dgm:cxn modelId="{38A3A2D4-CB46-471A-9F4C-6637497F28A3}" type="presParOf" srcId="{A98D1059-F6FA-45A2-8641-B945DBF19D0F}" destId="{7D2BC581-B85F-422F-9D6C-D13210459682}" srcOrd="0" destOrd="0" presId="urn:microsoft.com/office/officeart/2005/8/layout/pList2"/>
    <dgm:cxn modelId="{27FC3160-4B53-494E-AE1D-073D11F8F9A4}" type="presParOf" srcId="{A98D1059-F6FA-45A2-8641-B945DBF19D0F}" destId="{4EB34A53-B90D-4123-A404-B346231A62DC}" srcOrd="1" destOrd="0" presId="urn:microsoft.com/office/officeart/2005/8/layout/pList2"/>
    <dgm:cxn modelId="{94BAF452-5281-415F-B71E-D998A7917EC5}" type="presParOf" srcId="{4EB34A53-B90D-4123-A404-B346231A62DC}" destId="{E19637D0-6D60-4ED2-AE33-ABA52B471592}" srcOrd="0" destOrd="0" presId="urn:microsoft.com/office/officeart/2005/8/layout/pList2"/>
    <dgm:cxn modelId="{BED3C604-71D5-4D62-B400-C77C19B26D8A}" type="presParOf" srcId="{E19637D0-6D60-4ED2-AE33-ABA52B471592}" destId="{C7F99EA2-347B-49A6-9FAF-8614F0A32CB1}" srcOrd="0" destOrd="0" presId="urn:microsoft.com/office/officeart/2005/8/layout/pList2"/>
    <dgm:cxn modelId="{1F25B1BE-390B-4B5B-8D43-665134042CDC}" type="presParOf" srcId="{E19637D0-6D60-4ED2-AE33-ABA52B471592}" destId="{E3A3E9A3-BC09-4EB0-9F8A-62F804A3E3EA}" srcOrd="1" destOrd="0" presId="urn:microsoft.com/office/officeart/2005/8/layout/pList2"/>
    <dgm:cxn modelId="{2B29B86A-7311-4E94-8575-BC92193BFD8A}" type="presParOf" srcId="{E19637D0-6D60-4ED2-AE33-ABA52B471592}" destId="{37AD9A2F-5665-48EA-B734-B7C095B847EC}" srcOrd="2" destOrd="0" presId="urn:microsoft.com/office/officeart/2005/8/layout/pList2"/>
    <dgm:cxn modelId="{B40C8798-2E2D-42E7-A22F-D6A2FF4B6C7A}" type="presParOf" srcId="{4EB34A53-B90D-4123-A404-B346231A62DC}" destId="{E5C13197-692E-45DE-999A-84906BFDC254}" srcOrd="1" destOrd="0" presId="urn:microsoft.com/office/officeart/2005/8/layout/pList2"/>
    <dgm:cxn modelId="{4F4C2EB1-8B41-4453-B6D0-C8B0F613B895}" type="presParOf" srcId="{4EB34A53-B90D-4123-A404-B346231A62DC}" destId="{C791FA6F-225E-4EED-B9CC-7E03EB84EA29}" srcOrd="2" destOrd="0" presId="urn:microsoft.com/office/officeart/2005/8/layout/pList2"/>
    <dgm:cxn modelId="{B6954BBA-3A69-4583-BCF5-3BD03EECA77F}" type="presParOf" srcId="{C791FA6F-225E-4EED-B9CC-7E03EB84EA29}" destId="{FE98D2E9-1B57-4F16-9EBC-21D29C1DE6A3}" srcOrd="0" destOrd="0" presId="urn:microsoft.com/office/officeart/2005/8/layout/pList2"/>
    <dgm:cxn modelId="{4583EB78-F001-448A-84F9-897FA8781609}" type="presParOf" srcId="{C791FA6F-225E-4EED-B9CC-7E03EB84EA29}" destId="{8C16E5B4-5144-489D-83DE-B7E63B107770}" srcOrd="1" destOrd="0" presId="urn:microsoft.com/office/officeart/2005/8/layout/pList2"/>
    <dgm:cxn modelId="{D9CD3CB2-574A-45D8-9EE4-1D835FC1597C}" type="presParOf" srcId="{C791FA6F-225E-4EED-B9CC-7E03EB84EA29}" destId="{324F6C31-9C42-4428-B7C4-28B26B3299A4}" srcOrd="2" destOrd="0" presId="urn:microsoft.com/office/officeart/2005/8/layout/pList2"/>
    <dgm:cxn modelId="{AC7C71D9-F045-4093-AA82-B796169F4923}" type="presParOf" srcId="{4EB34A53-B90D-4123-A404-B346231A62DC}" destId="{EFB67634-EB77-4F6B-883F-136CE3586C1B}" srcOrd="3" destOrd="0" presId="urn:microsoft.com/office/officeart/2005/8/layout/pList2"/>
    <dgm:cxn modelId="{E666C1EF-D11A-4D84-833C-CD64F3A3600B}" type="presParOf" srcId="{4EB34A53-B90D-4123-A404-B346231A62DC}" destId="{84A732F7-459E-487F-B043-4EC11866C0F9}" srcOrd="4" destOrd="0" presId="urn:microsoft.com/office/officeart/2005/8/layout/pList2"/>
    <dgm:cxn modelId="{4CC0DB45-B8B7-44D7-99B2-824F78ECA39A}" type="presParOf" srcId="{84A732F7-459E-487F-B043-4EC11866C0F9}" destId="{46F8D501-C8DF-4237-A190-22092E4DFB6E}" srcOrd="0" destOrd="0" presId="urn:microsoft.com/office/officeart/2005/8/layout/pList2"/>
    <dgm:cxn modelId="{4D210065-FD78-4550-8DCF-D76AAFE953CD}" type="presParOf" srcId="{84A732F7-459E-487F-B043-4EC11866C0F9}" destId="{73610489-0497-466A-819A-46D477E5ADD4}" srcOrd="1" destOrd="0" presId="urn:microsoft.com/office/officeart/2005/8/layout/pList2"/>
    <dgm:cxn modelId="{EFAE5B70-3BDC-4AD6-A848-7CBF99576461}" type="presParOf" srcId="{84A732F7-459E-487F-B043-4EC11866C0F9}" destId="{3F617AC8-2210-46EE-971B-E10F8BC2BC17}" srcOrd="2" destOrd="0" presId="urn:microsoft.com/office/officeart/2005/8/layout/pList2"/>
    <dgm:cxn modelId="{D756DACD-79B4-4AC9-975F-A23F90795E81}" type="presParOf" srcId="{4EB34A53-B90D-4123-A404-B346231A62DC}" destId="{ED06B012-B8A4-4FC6-A724-895741BCAB6A}" srcOrd="5" destOrd="0" presId="urn:microsoft.com/office/officeart/2005/8/layout/pList2"/>
    <dgm:cxn modelId="{8BBE3311-6413-4471-B88C-EA10BF24201B}" type="presParOf" srcId="{4EB34A53-B90D-4123-A404-B346231A62DC}" destId="{AD6E3B86-9EAF-4920-879A-4B6C9E1E26F7}" srcOrd="6" destOrd="0" presId="urn:microsoft.com/office/officeart/2005/8/layout/pList2"/>
    <dgm:cxn modelId="{38410680-9B12-430B-BBF0-D5013B036FEF}" type="presParOf" srcId="{AD6E3B86-9EAF-4920-879A-4B6C9E1E26F7}" destId="{CFB2C888-EDC8-4BDA-9630-6AEC3D4A9B1D}" srcOrd="0" destOrd="0" presId="urn:microsoft.com/office/officeart/2005/8/layout/pList2"/>
    <dgm:cxn modelId="{FCC30274-4820-40D8-BB4C-6E865C0F455E}" type="presParOf" srcId="{AD6E3B86-9EAF-4920-879A-4B6C9E1E26F7}" destId="{30EF13AE-3BA1-4E33-B849-DFCEE630B3C6}" srcOrd="1" destOrd="0" presId="urn:microsoft.com/office/officeart/2005/8/layout/pList2"/>
    <dgm:cxn modelId="{DE68B39B-5853-4FD0-9F96-45423B314BD0}" type="presParOf" srcId="{AD6E3B86-9EAF-4920-879A-4B6C9E1E26F7}" destId="{A8D193E0-EA42-48DC-A804-5A697685CF6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C2A2B-ED45-43B7-B5C0-E030E5A274B9}"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fr-FR"/>
        </a:p>
      </dgm:t>
    </dgm:pt>
    <dgm:pt modelId="{4D7019EB-B35B-48BE-A74D-F5AD503ED271}">
      <dgm:prSet phldrT="[Texte]" custT="1"/>
      <dgm:spPr/>
      <dgm:t>
        <a:bodyPr/>
        <a:lstStyle/>
        <a:p>
          <a:r>
            <a:rPr lang="fr-FR" sz="2000" dirty="0" smtClean="0"/>
            <a:t>NIMP 26</a:t>
          </a:r>
          <a:endParaRPr lang="fr-FR" sz="2000" dirty="0"/>
        </a:p>
      </dgm:t>
    </dgm:pt>
    <dgm:pt modelId="{BAC1B564-2A33-4430-9E46-AA406E35CF15}" type="parTrans" cxnId="{D973B7DE-C444-4269-B4F8-19D0A051AAE7}">
      <dgm:prSet/>
      <dgm:spPr/>
      <dgm:t>
        <a:bodyPr/>
        <a:lstStyle/>
        <a:p>
          <a:endParaRPr lang="fr-FR" sz="1600"/>
        </a:p>
      </dgm:t>
    </dgm:pt>
    <dgm:pt modelId="{A6E40A0A-16F1-4CF8-8E19-11A6BECFEA7D}" type="sibTrans" cxnId="{D973B7DE-C444-4269-B4F8-19D0A051AAE7}">
      <dgm:prSet/>
      <dgm:spPr/>
      <dgm:t>
        <a:bodyPr/>
        <a:lstStyle/>
        <a:p>
          <a:endParaRPr lang="fr-FR" sz="1600"/>
        </a:p>
      </dgm:t>
    </dgm:pt>
    <dgm:pt modelId="{94E88421-2A1C-4179-B40C-F59E7719B7DA}">
      <dgm:prSet phldrT="[Texte]" custT="1"/>
      <dgm:spPr/>
      <dgm:t>
        <a:bodyPr/>
        <a:lstStyle/>
        <a:p>
          <a:r>
            <a:rPr lang="fr-FR" sz="1800" dirty="0" smtClean="0"/>
            <a:t>Établissement de zones exemptes de mouches des fruits (Tephritidae)</a:t>
          </a:r>
          <a:endParaRPr lang="fr-FR" sz="1800" dirty="0"/>
        </a:p>
      </dgm:t>
    </dgm:pt>
    <dgm:pt modelId="{00D5460D-BD83-4A79-80B2-CA21379B2834}" type="parTrans" cxnId="{A5641525-9937-4E32-ACE6-A135AD216A39}">
      <dgm:prSet/>
      <dgm:spPr/>
      <dgm:t>
        <a:bodyPr/>
        <a:lstStyle/>
        <a:p>
          <a:endParaRPr lang="fr-FR" sz="1600"/>
        </a:p>
      </dgm:t>
    </dgm:pt>
    <dgm:pt modelId="{5B999362-71FB-41A3-A092-727A7EDE9018}" type="sibTrans" cxnId="{A5641525-9937-4E32-ACE6-A135AD216A39}">
      <dgm:prSet/>
      <dgm:spPr/>
      <dgm:t>
        <a:bodyPr/>
        <a:lstStyle/>
        <a:p>
          <a:endParaRPr lang="fr-FR" sz="1600"/>
        </a:p>
      </dgm:t>
    </dgm:pt>
    <dgm:pt modelId="{310B6DFB-36B9-466E-9E19-29A19B7D5912}">
      <dgm:prSet phldrT="[Texte]" custT="1"/>
      <dgm:spPr/>
      <dgm:t>
        <a:bodyPr/>
        <a:lstStyle/>
        <a:p>
          <a:r>
            <a:rPr lang="fr-FR" sz="2000" dirty="0" smtClean="0"/>
            <a:t>NIMP 30</a:t>
          </a:r>
          <a:endParaRPr lang="fr-FR" sz="2000" dirty="0"/>
        </a:p>
      </dgm:t>
    </dgm:pt>
    <dgm:pt modelId="{4089E660-E3DF-4A97-9797-3039B6B8A24C}" type="parTrans" cxnId="{1BF3A789-91C5-47D0-A7F8-A4023FBBD984}">
      <dgm:prSet/>
      <dgm:spPr/>
      <dgm:t>
        <a:bodyPr/>
        <a:lstStyle/>
        <a:p>
          <a:endParaRPr lang="fr-FR" sz="1600"/>
        </a:p>
      </dgm:t>
    </dgm:pt>
    <dgm:pt modelId="{4EC33D4F-528F-464B-BC32-B13EE67FD4FB}" type="sibTrans" cxnId="{1BF3A789-91C5-47D0-A7F8-A4023FBBD984}">
      <dgm:prSet/>
      <dgm:spPr/>
      <dgm:t>
        <a:bodyPr/>
        <a:lstStyle/>
        <a:p>
          <a:endParaRPr lang="fr-FR" sz="1600"/>
        </a:p>
      </dgm:t>
    </dgm:pt>
    <dgm:pt modelId="{8E10AAAC-7CF3-45EA-9E16-AA49555787CA}">
      <dgm:prSet phldrT="[Texte]" custT="1"/>
      <dgm:spPr/>
      <dgm:t>
        <a:bodyPr/>
        <a:lstStyle/>
        <a:p>
          <a:r>
            <a:rPr lang="fr-FR" sz="1800" dirty="0" smtClean="0"/>
            <a:t>Mise en place de zones de faible prévalence de parasites pour les mouches des fruits (Tephritidae) </a:t>
          </a:r>
          <a:endParaRPr lang="fr-FR" sz="1800" dirty="0"/>
        </a:p>
      </dgm:t>
    </dgm:pt>
    <dgm:pt modelId="{87414EAD-1E88-4DB6-BDDF-91FD138CF53C}" type="parTrans" cxnId="{EB621980-F65D-4C7E-87CC-B7521FED3A1F}">
      <dgm:prSet/>
      <dgm:spPr/>
      <dgm:t>
        <a:bodyPr/>
        <a:lstStyle/>
        <a:p>
          <a:endParaRPr lang="fr-FR" sz="1600"/>
        </a:p>
      </dgm:t>
    </dgm:pt>
    <dgm:pt modelId="{D85272AB-8159-421D-ADB3-8103733875E0}" type="sibTrans" cxnId="{EB621980-F65D-4C7E-87CC-B7521FED3A1F}">
      <dgm:prSet/>
      <dgm:spPr/>
      <dgm:t>
        <a:bodyPr/>
        <a:lstStyle/>
        <a:p>
          <a:endParaRPr lang="fr-FR" sz="1600"/>
        </a:p>
      </dgm:t>
    </dgm:pt>
    <dgm:pt modelId="{377C00DF-D187-48F4-8A15-E964A0138005}">
      <dgm:prSet phldrT="[Texte]" custT="1"/>
      <dgm:spPr/>
      <dgm:t>
        <a:bodyPr/>
        <a:lstStyle/>
        <a:p>
          <a:r>
            <a:rPr lang="fr-FR" sz="2000" dirty="0" smtClean="0"/>
            <a:t>NIMP 35</a:t>
          </a:r>
          <a:endParaRPr lang="fr-FR" sz="2000" dirty="0"/>
        </a:p>
      </dgm:t>
    </dgm:pt>
    <dgm:pt modelId="{A37F8A5A-C0C6-491E-89D6-D3F5B60E5866}" type="parTrans" cxnId="{23AD1E53-2D76-4E98-AA87-2D6833FE20E8}">
      <dgm:prSet/>
      <dgm:spPr/>
      <dgm:t>
        <a:bodyPr/>
        <a:lstStyle/>
        <a:p>
          <a:endParaRPr lang="fr-FR" sz="1600"/>
        </a:p>
      </dgm:t>
    </dgm:pt>
    <dgm:pt modelId="{5F47BFC1-0F6E-4E72-B5EE-ECAA96AE2710}" type="sibTrans" cxnId="{23AD1E53-2D76-4E98-AA87-2D6833FE20E8}">
      <dgm:prSet/>
      <dgm:spPr/>
      <dgm:t>
        <a:bodyPr/>
        <a:lstStyle/>
        <a:p>
          <a:endParaRPr lang="fr-FR" sz="1600"/>
        </a:p>
      </dgm:t>
    </dgm:pt>
    <dgm:pt modelId="{CE7C2064-3757-451E-A5F1-4871710E6099}">
      <dgm:prSet phldrT="[Texte]" custT="1"/>
      <dgm:spPr/>
      <dgm:t>
        <a:bodyPr/>
        <a:lstStyle/>
        <a:p>
          <a:r>
            <a:rPr lang="fr-FR" sz="1800" dirty="0" smtClean="0"/>
            <a:t>Approche systémique pour la gestion du risque phytosanitaire des mouches des fruits (Tephritidae). </a:t>
          </a:r>
          <a:endParaRPr lang="fr-FR" sz="1800" dirty="0"/>
        </a:p>
      </dgm:t>
    </dgm:pt>
    <dgm:pt modelId="{1A0FB3B5-58B3-4EEA-ACF9-7FAF22EF9074}" type="parTrans" cxnId="{0249C77E-FB11-4DD0-8621-FBA17CE4AAC6}">
      <dgm:prSet/>
      <dgm:spPr/>
      <dgm:t>
        <a:bodyPr/>
        <a:lstStyle/>
        <a:p>
          <a:endParaRPr lang="fr-FR" sz="1600"/>
        </a:p>
      </dgm:t>
    </dgm:pt>
    <dgm:pt modelId="{27AA880D-A7D2-44C0-803F-A1BB79A89E67}" type="sibTrans" cxnId="{0249C77E-FB11-4DD0-8621-FBA17CE4AAC6}">
      <dgm:prSet/>
      <dgm:spPr/>
      <dgm:t>
        <a:bodyPr/>
        <a:lstStyle/>
        <a:p>
          <a:endParaRPr lang="fr-FR" sz="1600"/>
        </a:p>
      </dgm:t>
    </dgm:pt>
    <dgm:pt modelId="{57655A6B-6158-4428-828E-77DF136DD050}" type="pres">
      <dgm:prSet presAssocID="{43FC2A2B-ED45-43B7-B5C0-E030E5A274B9}" presName="Name0" presStyleCnt="0">
        <dgm:presLayoutVars>
          <dgm:dir/>
          <dgm:animLvl val="lvl"/>
          <dgm:resizeHandles val="exact"/>
        </dgm:presLayoutVars>
      </dgm:prSet>
      <dgm:spPr/>
      <dgm:t>
        <a:bodyPr/>
        <a:lstStyle/>
        <a:p>
          <a:endParaRPr lang="fr-FR"/>
        </a:p>
      </dgm:t>
    </dgm:pt>
    <dgm:pt modelId="{B9A4C2F8-C64A-4D1B-B9AD-0D8E308C4720}" type="pres">
      <dgm:prSet presAssocID="{4D7019EB-B35B-48BE-A74D-F5AD503ED271}" presName="linNode" presStyleCnt="0"/>
      <dgm:spPr/>
      <dgm:t>
        <a:bodyPr/>
        <a:lstStyle/>
        <a:p>
          <a:endParaRPr lang="fr-FR"/>
        </a:p>
      </dgm:t>
    </dgm:pt>
    <dgm:pt modelId="{2078378A-5A0C-45CA-A5B1-06663277FEE2}" type="pres">
      <dgm:prSet presAssocID="{4D7019EB-B35B-48BE-A74D-F5AD503ED271}" presName="parentText" presStyleLbl="node1" presStyleIdx="0" presStyleCnt="3" custScaleX="49159" custScaleY="45962">
        <dgm:presLayoutVars>
          <dgm:chMax val="1"/>
          <dgm:bulletEnabled val="1"/>
        </dgm:presLayoutVars>
      </dgm:prSet>
      <dgm:spPr/>
      <dgm:t>
        <a:bodyPr/>
        <a:lstStyle/>
        <a:p>
          <a:endParaRPr lang="fr-FR"/>
        </a:p>
      </dgm:t>
    </dgm:pt>
    <dgm:pt modelId="{6AF4F70C-0DC0-4DFA-86B1-09FC8BF4A794}" type="pres">
      <dgm:prSet presAssocID="{4D7019EB-B35B-48BE-A74D-F5AD503ED271}" presName="descendantText" presStyleLbl="alignAccFollowNode1" presStyleIdx="0" presStyleCnt="3" custScaleX="112005" custScaleY="47680">
        <dgm:presLayoutVars>
          <dgm:bulletEnabled val="1"/>
        </dgm:presLayoutVars>
      </dgm:prSet>
      <dgm:spPr/>
      <dgm:t>
        <a:bodyPr/>
        <a:lstStyle/>
        <a:p>
          <a:endParaRPr lang="fr-FR"/>
        </a:p>
      </dgm:t>
    </dgm:pt>
    <dgm:pt modelId="{FBAE2D6B-E8F2-443B-9313-6BCCADF27D1A}" type="pres">
      <dgm:prSet presAssocID="{A6E40A0A-16F1-4CF8-8E19-11A6BECFEA7D}" presName="sp" presStyleCnt="0"/>
      <dgm:spPr/>
      <dgm:t>
        <a:bodyPr/>
        <a:lstStyle/>
        <a:p>
          <a:endParaRPr lang="fr-FR"/>
        </a:p>
      </dgm:t>
    </dgm:pt>
    <dgm:pt modelId="{6C91A4CA-877F-4016-84FA-12132C84E903}" type="pres">
      <dgm:prSet presAssocID="{310B6DFB-36B9-466E-9E19-29A19B7D5912}" presName="linNode" presStyleCnt="0"/>
      <dgm:spPr/>
      <dgm:t>
        <a:bodyPr/>
        <a:lstStyle/>
        <a:p>
          <a:endParaRPr lang="fr-FR"/>
        </a:p>
      </dgm:t>
    </dgm:pt>
    <dgm:pt modelId="{8B47B4F8-ACD0-4D64-9679-495B2FF5A5E3}" type="pres">
      <dgm:prSet presAssocID="{310B6DFB-36B9-466E-9E19-29A19B7D5912}" presName="parentText" presStyleLbl="node1" presStyleIdx="1" presStyleCnt="3" custScaleX="49159" custScaleY="45962">
        <dgm:presLayoutVars>
          <dgm:chMax val="1"/>
          <dgm:bulletEnabled val="1"/>
        </dgm:presLayoutVars>
      </dgm:prSet>
      <dgm:spPr/>
      <dgm:t>
        <a:bodyPr/>
        <a:lstStyle/>
        <a:p>
          <a:endParaRPr lang="fr-FR"/>
        </a:p>
      </dgm:t>
    </dgm:pt>
    <dgm:pt modelId="{F765FEF5-E8BB-4F02-95E1-87BBAE45E5C8}" type="pres">
      <dgm:prSet presAssocID="{310B6DFB-36B9-466E-9E19-29A19B7D5912}" presName="descendantText" presStyleLbl="alignAccFollowNode1" presStyleIdx="1" presStyleCnt="3" custScaleX="112005" custScaleY="43523">
        <dgm:presLayoutVars>
          <dgm:bulletEnabled val="1"/>
        </dgm:presLayoutVars>
      </dgm:prSet>
      <dgm:spPr/>
      <dgm:t>
        <a:bodyPr/>
        <a:lstStyle/>
        <a:p>
          <a:endParaRPr lang="fr-FR"/>
        </a:p>
      </dgm:t>
    </dgm:pt>
    <dgm:pt modelId="{6697BCCC-71FA-419B-8DC3-E6F86744BBFB}" type="pres">
      <dgm:prSet presAssocID="{4EC33D4F-528F-464B-BC32-B13EE67FD4FB}" presName="sp" presStyleCnt="0"/>
      <dgm:spPr/>
      <dgm:t>
        <a:bodyPr/>
        <a:lstStyle/>
        <a:p>
          <a:endParaRPr lang="fr-FR"/>
        </a:p>
      </dgm:t>
    </dgm:pt>
    <dgm:pt modelId="{1F8A93B0-964B-477B-8B84-5E1E6FBFEC3E}" type="pres">
      <dgm:prSet presAssocID="{377C00DF-D187-48F4-8A15-E964A0138005}" presName="linNode" presStyleCnt="0"/>
      <dgm:spPr/>
      <dgm:t>
        <a:bodyPr/>
        <a:lstStyle/>
        <a:p>
          <a:endParaRPr lang="fr-FR"/>
        </a:p>
      </dgm:t>
    </dgm:pt>
    <dgm:pt modelId="{4DAED5E5-9184-4F77-81EC-9D8D80C4883C}" type="pres">
      <dgm:prSet presAssocID="{377C00DF-D187-48F4-8A15-E964A0138005}" presName="parentText" presStyleLbl="node1" presStyleIdx="2" presStyleCnt="3" custScaleX="49159" custScaleY="45962">
        <dgm:presLayoutVars>
          <dgm:chMax val="1"/>
          <dgm:bulletEnabled val="1"/>
        </dgm:presLayoutVars>
      </dgm:prSet>
      <dgm:spPr/>
      <dgm:t>
        <a:bodyPr/>
        <a:lstStyle/>
        <a:p>
          <a:endParaRPr lang="fr-FR"/>
        </a:p>
      </dgm:t>
    </dgm:pt>
    <dgm:pt modelId="{08B095ED-306D-451E-8CF7-15FE0DE9B45E}" type="pres">
      <dgm:prSet presAssocID="{377C00DF-D187-48F4-8A15-E964A0138005}" presName="descendantText" presStyleLbl="alignAccFollowNode1" presStyleIdx="2" presStyleCnt="3" custScaleX="112005" custScaleY="45800">
        <dgm:presLayoutVars>
          <dgm:bulletEnabled val="1"/>
        </dgm:presLayoutVars>
      </dgm:prSet>
      <dgm:spPr/>
      <dgm:t>
        <a:bodyPr/>
        <a:lstStyle/>
        <a:p>
          <a:endParaRPr lang="fr-FR"/>
        </a:p>
      </dgm:t>
    </dgm:pt>
  </dgm:ptLst>
  <dgm:cxnLst>
    <dgm:cxn modelId="{1BF3A789-91C5-47D0-A7F8-A4023FBBD984}" srcId="{43FC2A2B-ED45-43B7-B5C0-E030E5A274B9}" destId="{310B6DFB-36B9-466E-9E19-29A19B7D5912}" srcOrd="1" destOrd="0" parTransId="{4089E660-E3DF-4A97-9797-3039B6B8A24C}" sibTransId="{4EC33D4F-528F-464B-BC32-B13EE67FD4FB}"/>
    <dgm:cxn modelId="{7ADAD76B-F987-48DB-B715-577F06233AE7}" type="presOf" srcId="{94E88421-2A1C-4179-B40C-F59E7719B7DA}" destId="{6AF4F70C-0DC0-4DFA-86B1-09FC8BF4A794}" srcOrd="0" destOrd="0" presId="urn:microsoft.com/office/officeart/2005/8/layout/vList5"/>
    <dgm:cxn modelId="{0249C77E-FB11-4DD0-8621-FBA17CE4AAC6}" srcId="{377C00DF-D187-48F4-8A15-E964A0138005}" destId="{CE7C2064-3757-451E-A5F1-4871710E6099}" srcOrd="0" destOrd="0" parTransId="{1A0FB3B5-58B3-4EEA-ACF9-7FAF22EF9074}" sibTransId="{27AA880D-A7D2-44C0-803F-A1BB79A89E67}"/>
    <dgm:cxn modelId="{23AD1E53-2D76-4E98-AA87-2D6833FE20E8}" srcId="{43FC2A2B-ED45-43B7-B5C0-E030E5A274B9}" destId="{377C00DF-D187-48F4-8A15-E964A0138005}" srcOrd="2" destOrd="0" parTransId="{A37F8A5A-C0C6-491E-89D6-D3F5B60E5866}" sibTransId="{5F47BFC1-0F6E-4E72-B5EE-ECAA96AE2710}"/>
    <dgm:cxn modelId="{EB621980-F65D-4C7E-87CC-B7521FED3A1F}" srcId="{310B6DFB-36B9-466E-9E19-29A19B7D5912}" destId="{8E10AAAC-7CF3-45EA-9E16-AA49555787CA}" srcOrd="0" destOrd="0" parTransId="{87414EAD-1E88-4DB6-BDDF-91FD138CF53C}" sibTransId="{D85272AB-8159-421D-ADB3-8103733875E0}"/>
    <dgm:cxn modelId="{D6FE747E-2A38-48B5-8DB1-367AB768A4A7}" type="presOf" srcId="{4D7019EB-B35B-48BE-A74D-F5AD503ED271}" destId="{2078378A-5A0C-45CA-A5B1-06663277FEE2}" srcOrd="0" destOrd="0" presId="urn:microsoft.com/office/officeart/2005/8/layout/vList5"/>
    <dgm:cxn modelId="{1DE3B100-8D2E-4326-B292-101DD9FECCC1}" type="presOf" srcId="{310B6DFB-36B9-466E-9E19-29A19B7D5912}" destId="{8B47B4F8-ACD0-4D64-9679-495B2FF5A5E3}" srcOrd="0" destOrd="0" presId="urn:microsoft.com/office/officeart/2005/8/layout/vList5"/>
    <dgm:cxn modelId="{A5641525-9937-4E32-ACE6-A135AD216A39}" srcId="{4D7019EB-B35B-48BE-A74D-F5AD503ED271}" destId="{94E88421-2A1C-4179-B40C-F59E7719B7DA}" srcOrd="0" destOrd="0" parTransId="{00D5460D-BD83-4A79-80B2-CA21379B2834}" sibTransId="{5B999362-71FB-41A3-A092-727A7EDE9018}"/>
    <dgm:cxn modelId="{82EF3C36-AE15-480C-B1C1-4FFDFD10C1DE}" type="presOf" srcId="{377C00DF-D187-48F4-8A15-E964A0138005}" destId="{4DAED5E5-9184-4F77-81EC-9D8D80C4883C}" srcOrd="0" destOrd="0" presId="urn:microsoft.com/office/officeart/2005/8/layout/vList5"/>
    <dgm:cxn modelId="{AA662411-9666-4885-8454-37DAF00801FD}" type="presOf" srcId="{CE7C2064-3757-451E-A5F1-4871710E6099}" destId="{08B095ED-306D-451E-8CF7-15FE0DE9B45E}" srcOrd="0" destOrd="0" presId="urn:microsoft.com/office/officeart/2005/8/layout/vList5"/>
    <dgm:cxn modelId="{97815371-36C1-4B26-AACF-F7A9EFA697BD}" type="presOf" srcId="{43FC2A2B-ED45-43B7-B5C0-E030E5A274B9}" destId="{57655A6B-6158-4428-828E-77DF136DD050}" srcOrd="0" destOrd="0" presId="urn:microsoft.com/office/officeart/2005/8/layout/vList5"/>
    <dgm:cxn modelId="{B0B14309-E9CC-44DD-939C-FC0AEB58F0AE}" type="presOf" srcId="{8E10AAAC-7CF3-45EA-9E16-AA49555787CA}" destId="{F765FEF5-E8BB-4F02-95E1-87BBAE45E5C8}" srcOrd="0" destOrd="0" presId="urn:microsoft.com/office/officeart/2005/8/layout/vList5"/>
    <dgm:cxn modelId="{D973B7DE-C444-4269-B4F8-19D0A051AAE7}" srcId="{43FC2A2B-ED45-43B7-B5C0-E030E5A274B9}" destId="{4D7019EB-B35B-48BE-A74D-F5AD503ED271}" srcOrd="0" destOrd="0" parTransId="{BAC1B564-2A33-4430-9E46-AA406E35CF15}" sibTransId="{A6E40A0A-16F1-4CF8-8E19-11A6BECFEA7D}"/>
    <dgm:cxn modelId="{8CF538B1-E82D-42E5-9756-FCB2DD02D797}" type="presParOf" srcId="{57655A6B-6158-4428-828E-77DF136DD050}" destId="{B9A4C2F8-C64A-4D1B-B9AD-0D8E308C4720}" srcOrd="0" destOrd="0" presId="urn:microsoft.com/office/officeart/2005/8/layout/vList5"/>
    <dgm:cxn modelId="{7409835F-DD5D-4C99-814E-6FFC222C7F96}" type="presParOf" srcId="{B9A4C2F8-C64A-4D1B-B9AD-0D8E308C4720}" destId="{2078378A-5A0C-45CA-A5B1-06663277FEE2}" srcOrd="0" destOrd="0" presId="urn:microsoft.com/office/officeart/2005/8/layout/vList5"/>
    <dgm:cxn modelId="{D167728F-53B4-45A2-9013-8A0CD9662084}" type="presParOf" srcId="{B9A4C2F8-C64A-4D1B-B9AD-0D8E308C4720}" destId="{6AF4F70C-0DC0-4DFA-86B1-09FC8BF4A794}" srcOrd="1" destOrd="0" presId="urn:microsoft.com/office/officeart/2005/8/layout/vList5"/>
    <dgm:cxn modelId="{EE517A93-39D6-4C2F-A295-D389F1344E0F}" type="presParOf" srcId="{57655A6B-6158-4428-828E-77DF136DD050}" destId="{FBAE2D6B-E8F2-443B-9313-6BCCADF27D1A}" srcOrd="1" destOrd="0" presId="urn:microsoft.com/office/officeart/2005/8/layout/vList5"/>
    <dgm:cxn modelId="{D3D73B42-BB11-4634-8B59-E8EF9C7B3830}" type="presParOf" srcId="{57655A6B-6158-4428-828E-77DF136DD050}" destId="{6C91A4CA-877F-4016-84FA-12132C84E903}" srcOrd="2" destOrd="0" presId="urn:microsoft.com/office/officeart/2005/8/layout/vList5"/>
    <dgm:cxn modelId="{500F18F1-A531-4C88-8479-7616BD24B329}" type="presParOf" srcId="{6C91A4CA-877F-4016-84FA-12132C84E903}" destId="{8B47B4F8-ACD0-4D64-9679-495B2FF5A5E3}" srcOrd="0" destOrd="0" presId="urn:microsoft.com/office/officeart/2005/8/layout/vList5"/>
    <dgm:cxn modelId="{EACEA937-8491-4DC2-8961-30AF62B7A53B}" type="presParOf" srcId="{6C91A4CA-877F-4016-84FA-12132C84E903}" destId="{F765FEF5-E8BB-4F02-95E1-87BBAE45E5C8}" srcOrd="1" destOrd="0" presId="urn:microsoft.com/office/officeart/2005/8/layout/vList5"/>
    <dgm:cxn modelId="{FE8D1558-1DCB-4152-AEAF-337114B5BAF1}" type="presParOf" srcId="{57655A6B-6158-4428-828E-77DF136DD050}" destId="{6697BCCC-71FA-419B-8DC3-E6F86744BBFB}" srcOrd="3" destOrd="0" presId="urn:microsoft.com/office/officeart/2005/8/layout/vList5"/>
    <dgm:cxn modelId="{FBE4A256-2791-4F54-9EB3-3889C3B6E2C6}" type="presParOf" srcId="{57655A6B-6158-4428-828E-77DF136DD050}" destId="{1F8A93B0-964B-477B-8B84-5E1E6FBFEC3E}" srcOrd="4" destOrd="0" presId="urn:microsoft.com/office/officeart/2005/8/layout/vList5"/>
    <dgm:cxn modelId="{BDECCC6F-E15A-4D28-BF60-394EAF18EFA9}" type="presParOf" srcId="{1F8A93B0-964B-477B-8B84-5E1E6FBFEC3E}" destId="{4DAED5E5-9184-4F77-81EC-9D8D80C4883C}" srcOrd="0" destOrd="0" presId="urn:microsoft.com/office/officeart/2005/8/layout/vList5"/>
    <dgm:cxn modelId="{6F2BCEA6-7584-4876-8CCE-619B07553AA2}" type="presParOf" srcId="{1F8A93B0-964B-477B-8B84-5E1E6FBFEC3E}" destId="{08B095ED-306D-451E-8CF7-15FE0DE9B4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500DBB-7EEB-4751-8A1C-3D7238414E4F}"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fr-FR"/>
        </a:p>
      </dgm:t>
    </dgm:pt>
    <dgm:pt modelId="{B81B2515-E4AF-4D87-AB4A-29F20B2E54C8}">
      <dgm:prSet phldrT="[Texte]"/>
      <dgm:spPr/>
      <dgm:t>
        <a:bodyPr/>
        <a:lstStyle/>
        <a:p>
          <a:r>
            <a:rPr lang="fr-FR" dirty="0" smtClean="0"/>
            <a:t>Réseau de piégeage</a:t>
          </a:r>
          <a:endParaRPr lang="fr-FR" dirty="0"/>
        </a:p>
      </dgm:t>
    </dgm:pt>
    <dgm:pt modelId="{8174B355-A134-42BC-803F-FCD405118950}" type="parTrans" cxnId="{04D35664-E455-49FB-8E6A-3CB00F4E9F8A}">
      <dgm:prSet/>
      <dgm:spPr/>
      <dgm:t>
        <a:bodyPr/>
        <a:lstStyle/>
        <a:p>
          <a:endParaRPr lang="fr-FR"/>
        </a:p>
      </dgm:t>
    </dgm:pt>
    <dgm:pt modelId="{EFC61CFF-006A-469F-A46E-04CE3B020836}" type="sibTrans" cxnId="{04D35664-E455-49FB-8E6A-3CB00F4E9F8A}">
      <dgm:prSet/>
      <dgm:spPr/>
      <dgm:t>
        <a:bodyPr/>
        <a:lstStyle/>
        <a:p>
          <a:endParaRPr lang="fr-FR"/>
        </a:p>
      </dgm:t>
    </dgm:pt>
    <dgm:pt modelId="{D95FEE43-9572-42C5-B39C-B602D0BFF932}">
      <dgm:prSet phldrT="[Texte]"/>
      <dgm:spPr/>
      <dgm:t>
        <a:bodyPr/>
        <a:lstStyle/>
        <a:p>
          <a:r>
            <a:rPr lang="fr-FR" dirty="0" smtClean="0"/>
            <a:t>Algérie</a:t>
          </a:r>
          <a:endParaRPr lang="fr-FR" dirty="0"/>
        </a:p>
      </dgm:t>
    </dgm:pt>
    <dgm:pt modelId="{F8F55122-7DAE-402F-B9C1-B2163AE0482A}" type="parTrans" cxnId="{85525026-C56A-4C37-A75B-9F0484B836D0}">
      <dgm:prSet/>
      <dgm:spPr/>
      <dgm:t>
        <a:bodyPr/>
        <a:lstStyle/>
        <a:p>
          <a:endParaRPr lang="fr-FR"/>
        </a:p>
      </dgm:t>
    </dgm:pt>
    <dgm:pt modelId="{353CF702-326C-4A1D-8E20-BA256F926699}" type="sibTrans" cxnId="{85525026-C56A-4C37-A75B-9F0484B836D0}">
      <dgm:prSet/>
      <dgm:spPr/>
      <dgm:t>
        <a:bodyPr/>
        <a:lstStyle/>
        <a:p>
          <a:endParaRPr lang="fr-FR"/>
        </a:p>
      </dgm:t>
    </dgm:pt>
    <dgm:pt modelId="{D5D5F78A-1BFA-4D93-B9A7-A387F30152AE}">
      <dgm:prSet phldrT="[Texte]"/>
      <dgm:spPr/>
      <dgm:t>
        <a:bodyPr/>
        <a:lstStyle/>
        <a:p>
          <a:r>
            <a:rPr lang="fr-FR" dirty="0" smtClean="0"/>
            <a:t>Egypte</a:t>
          </a:r>
          <a:endParaRPr lang="fr-FR" dirty="0"/>
        </a:p>
      </dgm:t>
    </dgm:pt>
    <dgm:pt modelId="{C4AF33DA-1DBB-44FF-898B-3483ABD0CAD7}" type="parTrans" cxnId="{FCB7C999-0EFB-4B34-B1C8-79DB74693649}">
      <dgm:prSet/>
      <dgm:spPr/>
      <dgm:t>
        <a:bodyPr/>
        <a:lstStyle/>
        <a:p>
          <a:endParaRPr lang="fr-FR"/>
        </a:p>
      </dgm:t>
    </dgm:pt>
    <dgm:pt modelId="{4049B967-B6EC-4DAA-8D40-0F9997271BCA}" type="sibTrans" cxnId="{FCB7C999-0EFB-4B34-B1C8-79DB74693649}">
      <dgm:prSet/>
      <dgm:spPr/>
      <dgm:t>
        <a:bodyPr/>
        <a:lstStyle/>
        <a:p>
          <a:endParaRPr lang="fr-FR"/>
        </a:p>
      </dgm:t>
    </dgm:pt>
    <dgm:pt modelId="{2E7BEB52-2999-476B-9E9E-D806A5A03F63}">
      <dgm:prSet phldrT="[Texte]"/>
      <dgm:spPr/>
      <dgm:t>
        <a:bodyPr/>
        <a:lstStyle/>
        <a:p>
          <a:r>
            <a:rPr lang="fr-FR" dirty="0" smtClean="0"/>
            <a:t>Jordanie</a:t>
          </a:r>
          <a:endParaRPr lang="fr-FR" dirty="0"/>
        </a:p>
      </dgm:t>
    </dgm:pt>
    <dgm:pt modelId="{F2FF8190-AC62-40DB-BFF8-88D4BB665248}" type="parTrans" cxnId="{E48384BA-6243-4C16-899A-B6CA7834F859}">
      <dgm:prSet/>
      <dgm:spPr/>
      <dgm:t>
        <a:bodyPr/>
        <a:lstStyle/>
        <a:p>
          <a:endParaRPr lang="fr-FR"/>
        </a:p>
      </dgm:t>
    </dgm:pt>
    <dgm:pt modelId="{F4771AAB-D9F0-42C1-B450-E7C950C660CF}" type="sibTrans" cxnId="{E48384BA-6243-4C16-899A-B6CA7834F859}">
      <dgm:prSet/>
      <dgm:spPr/>
      <dgm:t>
        <a:bodyPr/>
        <a:lstStyle/>
        <a:p>
          <a:endParaRPr lang="fr-FR"/>
        </a:p>
      </dgm:t>
    </dgm:pt>
    <dgm:pt modelId="{0DC7C090-8BAB-4368-8406-B8005AFCC597}">
      <dgm:prSet phldrT="[Texte]"/>
      <dgm:spPr/>
      <dgm:t>
        <a:bodyPr/>
        <a:lstStyle/>
        <a:p>
          <a:r>
            <a:rPr lang="fr-FR" dirty="0" smtClean="0"/>
            <a:t>Lybie</a:t>
          </a:r>
          <a:endParaRPr lang="fr-FR" dirty="0"/>
        </a:p>
      </dgm:t>
    </dgm:pt>
    <dgm:pt modelId="{694448F2-D61A-4C44-ADF3-72AF175F6B5C}" type="parTrans" cxnId="{67EEA729-14BF-40E2-A9CB-72D07D1CCDC8}">
      <dgm:prSet/>
      <dgm:spPr/>
      <dgm:t>
        <a:bodyPr/>
        <a:lstStyle/>
        <a:p>
          <a:endParaRPr lang="fr-FR"/>
        </a:p>
      </dgm:t>
    </dgm:pt>
    <dgm:pt modelId="{1AF9C588-2152-4125-B451-BDA2A6F40709}" type="sibTrans" cxnId="{67EEA729-14BF-40E2-A9CB-72D07D1CCDC8}">
      <dgm:prSet/>
      <dgm:spPr/>
      <dgm:t>
        <a:bodyPr/>
        <a:lstStyle/>
        <a:p>
          <a:endParaRPr lang="fr-FR"/>
        </a:p>
      </dgm:t>
    </dgm:pt>
    <dgm:pt modelId="{2806B43D-C998-47E1-81E9-26DB11057DD7}">
      <dgm:prSet/>
      <dgm:spPr/>
      <dgm:t>
        <a:bodyPr/>
        <a:lstStyle/>
        <a:p>
          <a:r>
            <a:rPr lang="fr-FR" dirty="0" smtClean="0"/>
            <a:t>Malte</a:t>
          </a:r>
          <a:endParaRPr lang="fr-FR" dirty="0"/>
        </a:p>
      </dgm:t>
    </dgm:pt>
    <dgm:pt modelId="{409058D6-090C-447F-8B1F-DF58A5C629B5}" type="parTrans" cxnId="{34A9D6B7-BB0C-4395-8171-7CD2F9FCB141}">
      <dgm:prSet/>
      <dgm:spPr/>
      <dgm:t>
        <a:bodyPr/>
        <a:lstStyle/>
        <a:p>
          <a:endParaRPr lang="fr-FR"/>
        </a:p>
      </dgm:t>
    </dgm:pt>
    <dgm:pt modelId="{5E259EFA-37AF-443E-9779-F7ECEF893F79}" type="sibTrans" cxnId="{34A9D6B7-BB0C-4395-8171-7CD2F9FCB141}">
      <dgm:prSet/>
      <dgm:spPr/>
      <dgm:t>
        <a:bodyPr/>
        <a:lstStyle/>
        <a:p>
          <a:endParaRPr lang="fr-FR"/>
        </a:p>
      </dgm:t>
    </dgm:pt>
    <dgm:pt modelId="{95C2B9A4-24F6-4758-B890-870B1F4EEEBB}">
      <dgm:prSet/>
      <dgm:spPr/>
      <dgm:t>
        <a:bodyPr/>
        <a:lstStyle/>
        <a:p>
          <a:r>
            <a:rPr lang="fr-FR" dirty="0" smtClean="0"/>
            <a:t>Maroc</a:t>
          </a:r>
          <a:endParaRPr lang="fr-FR" dirty="0"/>
        </a:p>
      </dgm:t>
    </dgm:pt>
    <dgm:pt modelId="{A56F4C22-E2AD-4635-BF8B-E08551AC7CC1}" type="parTrans" cxnId="{D4A7612C-9407-4C2E-8E80-B6FC7FBBDD8E}">
      <dgm:prSet/>
      <dgm:spPr/>
      <dgm:t>
        <a:bodyPr/>
        <a:lstStyle/>
        <a:p>
          <a:endParaRPr lang="fr-FR"/>
        </a:p>
      </dgm:t>
    </dgm:pt>
    <dgm:pt modelId="{8475F19F-41A8-4630-8BF8-42EB7F77B151}" type="sibTrans" cxnId="{D4A7612C-9407-4C2E-8E80-B6FC7FBBDD8E}">
      <dgm:prSet/>
      <dgm:spPr/>
      <dgm:t>
        <a:bodyPr/>
        <a:lstStyle/>
        <a:p>
          <a:endParaRPr lang="fr-FR"/>
        </a:p>
      </dgm:t>
    </dgm:pt>
    <dgm:pt modelId="{895ACB33-5FBD-4F74-BCF2-0FC766A41A1A}">
      <dgm:prSet/>
      <dgm:spPr/>
      <dgm:t>
        <a:bodyPr/>
        <a:lstStyle/>
        <a:p>
          <a:r>
            <a:rPr lang="fr-FR" dirty="0" smtClean="0"/>
            <a:t>Pakistan</a:t>
          </a:r>
          <a:endParaRPr lang="fr-FR" dirty="0"/>
        </a:p>
      </dgm:t>
    </dgm:pt>
    <dgm:pt modelId="{23281C11-992D-4786-9984-FE21A586A8B2}" type="parTrans" cxnId="{9C18A6F0-825B-4179-B136-C150865B494E}">
      <dgm:prSet/>
      <dgm:spPr/>
      <dgm:t>
        <a:bodyPr/>
        <a:lstStyle/>
        <a:p>
          <a:endParaRPr lang="fr-FR"/>
        </a:p>
      </dgm:t>
    </dgm:pt>
    <dgm:pt modelId="{6D367B5B-8777-40BB-AEA1-F28FEB2C033B}" type="sibTrans" cxnId="{9C18A6F0-825B-4179-B136-C150865B494E}">
      <dgm:prSet/>
      <dgm:spPr/>
      <dgm:t>
        <a:bodyPr/>
        <a:lstStyle/>
        <a:p>
          <a:endParaRPr lang="fr-FR"/>
        </a:p>
      </dgm:t>
    </dgm:pt>
    <dgm:pt modelId="{9A6A4085-16FA-4007-A3B6-972C35A1C480}">
      <dgm:prSet/>
      <dgm:spPr/>
      <dgm:t>
        <a:bodyPr/>
        <a:lstStyle/>
        <a:p>
          <a:r>
            <a:rPr lang="fr-FR" dirty="0" err="1" smtClean="0"/>
            <a:t>Sudan</a:t>
          </a:r>
          <a:endParaRPr lang="fr-FR" dirty="0"/>
        </a:p>
      </dgm:t>
    </dgm:pt>
    <dgm:pt modelId="{74BF0244-B003-43B0-BC45-126B99DD937D}" type="parTrans" cxnId="{FC58918F-5649-4558-A642-B433B4D7E82B}">
      <dgm:prSet/>
      <dgm:spPr/>
      <dgm:t>
        <a:bodyPr/>
        <a:lstStyle/>
        <a:p>
          <a:endParaRPr lang="fr-FR"/>
        </a:p>
      </dgm:t>
    </dgm:pt>
    <dgm:pt modelId="{8DB945DF-4B91-4D9D-B0E7-E408BF3F862B}" type="sibTrans" cxnId="{FC58918F-5649-4558-A642-B433B4D7E82B}">
      <dgm:prSet/>
      <dgm:spPr/>
      <dgm:t>
        <a:bodyPr/>
        <a:lstStyle/>
        <a:p>
          <a:endParaRPr lang="fr-FR"/>
        </a:p>
      </dgm:t>
    </dgm:pt>
    <dgm:pt modelId="{2B619234-F5B0-4E20-92CB-3CCA5D014620}">
      <dgm:prSet/>
      <dgm:spPr/>
      <dgm:t>
        <a:bodyPr/>
        <a:lstStyle/>
        <a:p>
          <a:r>
            <a:rPr lang="fr-FR" dirty="0" smtClean="0"/>
            <a:t>Syrie</a:t>
          </a:r>
          <a:endParaRPr lang="fr-FR" dirty="0"/>
        </a:p>
      </dgm:t>
    </dgm:pt>
    <dgm:pt modelId="{3D0EF79F-1BC9-4EA9-807E-A1A8F7CD7125}" type="parTrans" cxnId="{3AFAE9B3-6CF6-4F55-A53D-3018D580FFB2}">
      <dgm:prSet/>
      <dgm:spPr/>
      <dgm:t>
        <a:bodyPr/>
        <a:lstStyle/>
        <a:p>
          <a:endParaRPr lang="fr-FR"/>
        </a:p>
      </dgm:t>
    </dgm:pt>
    <dgm:pt modelId="{4CF503B6-1D2B-45D5-AD8E-6B6B3476851C}" type="sibTrans" cxnId="{3AFAE9B3-6CF6-4F55-A53D-3018D580FFB2}">
      <dgm:prSet/>
      <dgm:spPr/>
      <dgm:t>
        <a:bodyPr/>
        <a:lstStyle/>
        <a:p>
          <a:endParaRPr lang="fr-FR"/>
        </a:p>
      </dgm:t>
    </dgm:pt>
    <dgm:pt modelId="{45AE1CB3-EF99-4C41-BFE8-EB05ECF798CE}">
      <dgm:prSet/>
      <dgm:spPr/>
      <dgm:t>
        <a:bodyPr/>
        <a:lstStyle/>
        <a:p>
          <a:r>
            <a:rPr lang="fr-FR" dirty="0" smtClean="0"/>
            <a:t>Tunisie</a:t>
          </a:r>
          <a:endParaRPr lang="fr-FR" dirty="0"/>
        </a:p>
      </dgm:t>
    </dgm:pt>
    <dgm:pt modelId="{7DA95AC9-A936-4EA3-912F-A396ABFF7660}" type="parTrans" cxnId="{3FE72127-5240-4A7D-918A-3E3A0E515116}">
      <dgm:prSet/>
      <dgm:spPr/>
      <dgm:t>
        <a:bodyPr/>
        <a:lstStyle/>
        <a:p>
          <a:endParaRPr lang="fr-FR"/>
        </a:p>
      </dgm:t>
    </dgm:pt>
    <dgm:pt modelId="{DB9C4A6D-A56B-4674-9C25-5ED98C84E567}" type="sibTrans" cxnId="{3FE72127-5240-4A7D-918A-3E3A0E515116}">
      <dgm:prSet/>
      <dgm:spPr/>
      <dgm:t>
        <a:bodyPr/>
        <a:lstStyle/>
        <a:p>
          <a:endParaRPr lang="fr-FR"/>
        </a:p>
      </dgm:t>
    </dgm:pt>
    <dgm:pt modelId="{FC9FFFB8-3E64-445D-A731-61410BC2B795}">
      <dgm:prSet/>
      <dgm:spPr/>
      <dgm:t>
        <a:bodyPr/>
        <a:lstStyle/>
        <a:p>
          <a:r>
            <a:rPr lang="fr-FR" dirty="0" smtClean="0"/>
            <a:t>Etc.</a:t>
          </a:r>
          <a:endParaRPr lang="fr-FR" dirty="0"/>
        </a:p>
      </dgm:t>
    </dgm:pt>
    <dgm:pt modelId="{3FA04D13-EAAE-4FCF-9F3C-2C4A01F66609}" type="parTrans" cxnId="{C34EBBBE-1EF8-471D-B16B-747C4BF9BCA3}">
      <dgm:prSet/>
      <dgm:spPr/>
      <dgm:t>
        <a:bodyPr/>
        <a:lstStyle/>
        <a:p>
          <a:endParaRPr lang="fr-FR"/>
        </a:p>
      </dgm:t>
    </dgm:pt>
    <dgm:pt modelId="{1C48073E-4DCF-45EC-9F9B-53918582AAB4}" type="sibTrans" cxnId="{C34EBBBE-1EF8-471D-B16B-747C4BF9BCA3}">
      <dgm:prSet/>
      <dgm:spPr/>
      <dgm:t>
        <a:bodyPr/>
        <a:lstStyle/>
        <a:p>
          <a:endParaRPr lang="fr-FR"/>
        </a:p>
      </dgm:t>
    </dgm:pt>
    <dgm:pt modelId="{E4795A91-4E4F-4A5E-BFF3-30E017F6C26E}" type="pres">
      <dgm:prSet presAssocID="{DA500DBB-7EEB-4751-8A1C-3D7238414E4F}" presName="Name0" presStyleCnt="0">
        <dgm:presLayoutVars>
          <dgm:chMax val="1"/>
          <dgm:dir/>
          <dgm:animLvl val="ctr"/>
          <dgm:resizeHandles val="exact"/>
        </dgm:presLayoutVars>
      </dgm:prSet>
      <dgm:spPr/>
      <dgm:t>
        <a:bodyPr/>
        <a:lstStyle/>
        <a:p>
          <a:endParaRPr lang="fr-FR"/>
        </a:p>
      </dgm:t>
    </dgm:pt>
    <dgm:pt modelId="{E55D5DC0-DEDD-419B-807A-67350333CD9A}" type="pres">
      <dgm:prSet presAssocID="{B81B2515-E4AF-4D87-AB4A-29F20B2E54C8}" presName="centerShape" presStyleLbl="node0" presStyleIdx="0" presStyleCnt="1"/>
      <dgm:spPr/>
      <dgm:t>
        <a:bodyPr/>
        <a:lstStyle/>
        <a:p>
          <a:endParaRPr lang="fr-FR"/>
        </a:p>
      </dgm:t>
    </dgm:pt>
    <dgm:pt modelId="{927447A3-D845-41D5-9161-2EF341F7975D}" type="pres">
      <dgm:prSet presAssocID="{D95FEE43-9572-42C5-B39C-B602D0BFF932}" presName="node" presStyleLbl="node1" presStyleIdx="0" presStyleCnt="11">
        <dgm:presLayoutVars>
          <dgm:bulletEnabled val="1"/>
        </dgm:presLayoutVars>
      </dgm:prSet>
      <dgm:spPr/>
      <dgm:t>
        <a:bodyPr/>
        <a:lstStyle/>
        <a:p>
          <a:endParaRPr lang="fr-FR"/>
        </a:p>
      </dgm:t>
    </dgm:pt>
    <dgm:pt modelId="{63088FD4-B535-42DD-81EB-5B3D74113FD3}" type="pres">
      <dgm:prSet presAssocID="{D95FEE43-9572-42C5-B39C-B602D0BFF932}" presName="dummy" presStyleCnt="0"/>
      <dgm:spPr/>
      <dgm:t>
        <a:bodyPr/>
        <a:lstStyle/>
        <a:p>
          <a:endParaRPr lang="fr-FR"/>
        </a:p>
      </dgm:t>
    </dgm:pt>
    <dgm:pt modelId="{4BC2DC9B-D8C3-49DE-8DDE-1DE771E7F81C}" type="pres">
      <dgm:prSet presAssocID="{353CF702-326C-4A1D-8E20-BA256F926699}" presName="sibTrans" presStyleLbl="sibTrans2D1" presStyleIdx="0" presStyleCnt="11"/>
      <dgm:spPr/>
      <dgm:t>
        <a:bodyPr/>
        <a:lstStyle/>
        <a:p>
          <a:endParaRPr lang="fr-FR"/>
        </a:p>
      </dgm:t>
    </dgm:pt>
    <dgm:pt modelId="{544E3708-1F84-40EA-A0DB-6F3BC9A2564F}" type="pres">
      <dgm:prSet presAssocID="{D5D5F78A-1BFA-4D93-B9A7-A387F30152AE}" presName="node" presStyleLbl="node1" presStyleIdx="1" presStyleCnt="11">
        <dgm:presLayoutVars>
          <dgm:bulletEnabled val="1"/>
        </dgm:presLayoutVars>
      </dgm:prSet>
      <dgm:spPr/>
      <dgm:t>
        <a:bodyPr/>
        <a:lstStyle/>
        <a:p>
          <a:endParaRPr lang="fr-FR"/>
        </a:p>
      </dgm:t>
    </dgm:pt>
    <dgm:pt modelId="{8F6249FD-20D0-4258-9C2C-139C38B22114}" type="pres">
      <dgm:prSet presAssocID="{D5D5F78A-1BFA-4D93-B9A7-A387F30152AE}" presName="dummy" presStyleCnt="0"/>
      <dgm:spPr/>
      <dgm:t>
        <a:bodyPr/>
        <a:lstStyle/>
        <a:p>
          <a:endParaRPr lang="fr-FR"/>
        </a:p>
      </dgm:t>
    </dgm:pt>
    <dgm:pt modelId="{EB3BE9C9-9952-427B-A3A9-4835E84BA5A6}" type="pres">
      <dgm:prSet presAssocID="{4049B967-B6EC-4DAA-8D40-0F9997271BCA}" presName="sibTrans" presStyleLbl="sibTrans2D1" presStyleIdx="1" presStyleCnt="11"/>
      <dgm:spPr/>
      <dgm:t>
        <a:bodyPr/>
        <a:lstStyle/>
        <a:p>
          <a:endParaRPr lang="fr-FR"/>
        </a:p>
      </dgm:t>
    </dgm:pt>
    <dgm:pt modelId="{FDAADEAD-74A5-4C74-9380-CABD79554477}" type="pres">
      <dgm:prSet presAssocID="{2E7BEB52-2999-476B-9E9E-D806A5A03F63}" presName="node" presStyleLbl="node1" presStyleIdx="2" presStyleCnt="11">
        <dgm:presLayoutVars>
          <dgm:bulletEnabled val="1"/>
        </dgm:presLayoutVars>
      </dgm:prSet>
      <dgm:spPr/>
      <dgm:t>
        <a:bodyPr/>
        <a:lstStyle/>
        <a:p>
          <a:endParaRPr lang="fr-FR"/>
        </a:p>
      </dgm:t>
    </dgm:pt>
    <dgm:pt modelId="{18A9B1A8-174D-4551-8F20-C29E068040A0}" type="pres">
      <dgm:prSet presAssocID="{2E7BEB52-2999-476B-9E9E-D806A5A03F63}" presName="dummy" presStyleCnt="0"/>
      <dgm:spPr/>
      <dgm:t>
        <a:bodyPr/>
        <a:lstStyle/>
        <a:p>
          <a:endParaRPr lang="fr-FR"/>
        </a:p>
      </dgm:t>
    </dgm:pt>
    <dgm:pt modelId="{1C42AA42-E632-4EBE-A902-4F421C4B21C2}" type="pres">
      <dgm:prSet presAssocID="{F4771AAB-D9F0-42C1-B450-E7C950C660CF}" presName="sibTrans" presStyleLbl="sibTrans2D1" presStyleIdx="2" presStyleCnt="11"/>
      <dgm:spPr/>
      <dgm:t>
        <a:bodyPr/>
        <a:lstStyle/>
        <a:p>
          <a:endParaRPr lang="fr-FR"/>
        </a:p>
      </dgm:t>
    </dgm:pt>
    <dgm:pt modelId="{AFE79CBA-D3F5-4A12-BE35-56BAD7E51E87}" type="pres">
      <dgm:prSet presAssocID="{0DC7C090-8BAB-4368-8406-B8005AFCC597}" presName="node" presStyleLbl="node1" presStyleIdx="3" presStyleCnt="11">
        <dgm:presLayoutVars>
          <dgm:bulletEnabled val="1"/>
        </dgm:presLayoutVars>
      </dgm:prSet>
      <dgm:spPr/>
      <dgm:t>
        <a:bodyPr/>
        <a:lstStyle/>
        <a:p>
          <a:endParaRPr lang="fr-FR"/>
        </a:p>
      </dgm:t>
    </dgm:pt>
    <dgm:pt modelId="{D76FABF7-19C1-4FD5-81F5-DDC4B81A5150}" type="pres">
      <dgm:prSet presAssocID="{0DC7C090-8BAB-4368-8406-B8005AFCC597}" presName="dummy" presStyleCnt="0"/>
      <dgm:spPr/>
      <dgm:t>
        <a:bodyPr/>
        <a:lstStyle/>
        <a:p>
          <a:endParaRPr lang="fr-FR"/>
        </a:p>
      </dgm:t>
    </dgm:pt>
    <dgm:pt modelId="{950E959A-8502-4852-8E3D-5D1CA5FB8EAF}" type="pres">
      <dgm:prSet presAssocID="{1AF9C588-2152-4125-B451-BDA2A6F40709}" presName="sibTrans" presStyleLbl="sibTrans2D1" presStyleIdx="3" presStyleCnt="11"/>
      <dgm:spPr/>
      <dgm:t>
        <a:bodyPr/>
        <a:lstStyle/>
        <a:p>
          <a:endParaRPr lang="fr-FR"/>
        </a:p>
      </dgm:t>
    </dgm:pt>
    <dgm:pt modelId="{F1F04748-2682-40AF-9C25-FF320934483B}" type="pres">
      <dgm:prSet presAssocID="{2806B43D-C998-47E1-81E9-26DB11057DD7}" presName="node" presStyleLbl="node1" presStyleIdx="4" presStyleCnt="11">
        <dgm:presLayoutVars>
          <dgm:bulletEnabled val="1"/>
        </dgm:presLayoutVars>
      </dgm:prSet>
      <dgm:spPr/>
      <dgm:t>
        <a:bodyPr/>
        <a:lstStyle/>
        <a:p>
          <a:endParaRPr lang="fr-FR"/>
        </a:p>
      </dgm:t>
    </dgm:pt>
    <dgm:pt modelId="{EA683C41-40CE-4C99-8FB9-F87D908F167C}" type="pres">
      <dgm:prSet presAssocID="{2806B43D-C998-47E1-81E9-26DB11057DD7}" presName="dummy" presStyleCnt="0"/>
      <dgm:spPr/>
      <dgm:t>
        <a:bodyPr/>
        <a:lstStyle/>
        <a:p>
          <a:endParaRPr lang="fr-FR"/>
        </a:p>
      </dgm:t>
    </dgm:pt>
    <dgm:pt modelId="{31C55A9C-F16C-4261-AF40-815D283E6437}" type="pres">
      <dgm:prSet presAssocID="{5E259EFA-37AF-443E-9779-F7ECEF893F79}" presName="sibTrans" presStyleLbl="sibTrans2D1" presStyleIdx="4" presStyleCnt="11"/>
      <dgm:spPr/>
      <dgm:t>
        <a:bodyPr/>
        <a:lstStyle/>
        <a:p>
          <a:endParaRPr lang="fr-FR"/>
        </a:p>
      </dgm:t>
    </dgm:pt>
    <dgm:pt modelId="{BB69B742-B2C4-485A-B724-B294E2287E7C}" type="pres">
      <dgm:prSet presAssocID="{95C2B9A4-24F6-4758-B890-870B1F4EEEBB}" presName="node" presStyleLbl="node1" presStyleIdx="5" presStyleCnt="11">
        <dgm:presLayoutVars>
          <dgm:bulletEnabled val="1"/>
        </dgm:presLayoutVars>
      </dgm:prSet>
      <dgm:spPr/>
      <dgm:t>
        <a:bodyPr/>
        <a:lstStyle/>
        <a:p>
          <a:endParaRPr lang="fr-FR"/>
        </a:p>
      </dgm:t>
    </dgm:pt>
    <dgm:pt modelId="{E815E3E2-090D-4E0F-B51B-9FD0E20F819B}" type="pres">
      <dgm:prSet presAssocID="{95C2B9A4-24F6-4758-B890-870B1F4EEEBB}" presName="dummy" presStyleCnt="0"/>
      <dgm:spPr/>
      <dgm:t>
        <a:bodyPr/>
        <a:lstStyle/>
        <a:p>
          <a:endParaRPr lang="fr-FR"/>
        </a:p>
      </dgm:t>
    </dgm:pt>
    <dgm:pt modelId="{687ACFC5-26F3-4815-B3A5-73F2B1C01FA6}" type="pres">
      <dgm:prSet presAssocID="{8475F19F-41A8-4630-8BF8-42EB7F77B151}" presName="sibTrans" presStyleLbl="sibTrans2D1" presStyleIdx="5" presStyleCnt="11"/>
      <dgm:spPr/>
      <dgm:t>
        <a:bodyPr/>
        <a:lstStyle/>
        <a:p>
          <a:endParaRPr lang="fr-FR"/>
        </a:p>
      </dgm:t>
    </dgm:pt>
    <dgm:pt modelId="{9A28048D-5C91-4D40-98D9-358AFF24C3FA}" type="pres">
      <dgm:prSet presAssocID="{895ACB33-5FBD-4F74-BCF2-0FC766A41A1A}" presName="node" presStyleLbl="node1" presStyleIdx="6" presStyleCnt="11">
        <dgm:presLayoutVars>
          <dgm:bulletEnabled val="1"/>
        </dgm:presLayoutVars>
      </dgm:prSet>
      <dgm:spPr/>
      <dgm:t>
        <a:bodyPr/>
        <a:lstStyle/>
        <a:p>
          <a:endParaRPr lang="fr-FR"/>
        </a:p>
      </dgm:t>
    </dgm:pt>
    <dgm:pt modelId="{2FC94CF3-CBBE-48DB-8707-85542F3D6363}" type="pres">
      <dgm:prSet presAssocID="{895ACB33-5FBD-4F74-BCF2-0FC766A41A1A}" presName="dummy" presStyleCnt="0"/>
      <dgm:spPr/>
      <dgm:t>
        <a:bodyPr/>
        <a:lstStyle/>
        <a:p>
          <a:endParaRPr lang="fr-FR"/>
        </a:p>
      </dgm:t>
    </dgm:pt>
    <dgm:pt modelId="{569CA4D8-1A49-4F3A-A8FE-AEBC0048D54A}" type="pres">
      <dgm:prSet presAssocID="{6D367B5B-8777-40BB-AEA1-F28FEB2C033B}" presName="sibTrans" presStyleLbl="sibTrans2D1" presStyleIdx="6" presStyleCnt="11"/>
      <dgm:spPr/>
      <dgm:t>
        <a:bodyPr/>
        <a:lstStyle/>
        <a:p>
          <a:endParaRPr lang="fr-FR"/>
        </a:p>
      </dgm:t>
    </dgm:pt>
    <dgm:pt modelId="{ACF05E32-A9C5-477B-A050-25C592F3BD26}" type="pres">
      <dgm:prSet presAssocID="{9A6A4085-16FA-4007-A3B6-972C35A1C480}" presName="node" presStyleLbl="node1" presStyleIdx="7" presStyleCnt="11">
        <dgm:presLayoutVars>
          <dgm:bulletEnabled val="1"/>
        </dgm:presLayoutVars>
      </dgm:prSet>
      <dgm:spPr/>
      <dgm:t>
        <a:bodyPr/>
        <a:lstStyle/>
        <a:p>
          <a:endParaRPr lang="fr-FR"/>
        </a:p>
      </dgm:t>
    </dgm:pt>
    <dgm:pt modelId="{1EDE77D0-F5FC-4331-B89C-AA888C63E9D5}" type="pres">
      <dgm:prSet presAssocID="{9A6A4085-16FA-4007-A3B6-972C35A1C480}" presName="dummy" presStyleCnt="0"/>
      <dgm:spPr/>
      <dgm:t>
        <a:bodyPr/>
        <a:lstStyle/>
        <a:p>
          <a:endParaRPr lang="fr-FR"/>
        </a:p>
      </dgm:t>
    </dgm:pt>
    <dgm:pt modelId="{F8B0B5C4-AA4D-4B88-82CF-0BEBE0E9CA1C}" type="pres">
      <dgm:prSet presAssocID="{8DB945DF-4B91-4D9D-B0E7-E408BF3F862B}" presName="sibTrans" presStyleLbl="sibTrans2D1" presStyleIdx="7" presStyleCnt="11"/>
      <dgm:spPr/>
      <dgm:t>
        <a:bodyPr/>
        <a:lstStyle/>
        <a:p>
          <a:endParaRPr lang="fr-FR"/>
        </a:p>
      </dgm:t>
    </dgm:pt>
    <dgm:pt modelId="{93901703-F75E-4ACD-82AC-E2E01D1F328A}" type="pres">
      <dgm:prSet presAssocID="{2B619234-F5B0-4E20-92CB-3CCA5D014620}" presName="node" presStyleLbl="node1" presStyleIdx="8" presStyleCnt="11">
        <dgm:presLayoutVars>
          <dgm:bulletEnabled val="1"/>
        </dgm:presLayoutVars>
      </dgm:prSet>
      <dgm:spPr/>
      <dgm:t>
        <a:bodyPr/>
        <a:lstStyle/>
        <a:p>
          <a:endParaRPr lang="fr-FR"/>
        </a:p>
      </dgm:t>
    </dgm:pt>
    <dgm:pt modelId="{DA2A0991-3BA5-4B94-AFF7-7B91802FC138}" type="pres">
      <dgm:prSet presAssocID="{2B619234-F5B0-4E20-92CB-3CCA5D014620}" presName="dummy" presStyleCnt="0"/>
      <dgm:spPr/>
      <dgm:t>
        <a:bodyPr/>
        <a:lstStyle/>
        <a:p>
          <a:endParaRPr lang="fr-FR"/>
        </a:p>
      </dgm:t>
    </dgm:pt>
    <dgm:pt modelId="{732B21AD-A153-4672-BA3D-61C7BE597151}" type="pres">
      <dgm:prSet presAssocID="{4CF503B6-1D2B-45D5-AD8E-6B6B3476851C}" presName="sibTrans" presStyleLbl="sibTrans2D1" presStyleIdx="8" presStyleCnt="11"/>
      <dgm:spPr/>
      <dgm:t>
        <a:bodyPr/>
        <a:lstStyle/>
        <a:p>
          <a:endParaRPr lang="fr-FR"/>
        </a:p>
      </dgm:t>
    </dgm:pt>
    <dgm:pt modelId="{D641AD24-4273-4C57-9E7E-6776690D6BA2}" type="pres">
      <dgm:prSet presAssocID="{45AE1CB3-EF99-4C41-BFE8-EB05ECF798CE}" presName="node" presStyleLbl="node1" presStyleIdx="9" presStyleCnt="11">
        <dgm:presLayoutVars>
          <dgm:bulletEnabled val="1"/>
        </dgm:presLayoutVars>
      </dgm:prSet>
      <dgm:spPr/>
      <dgm:t>
        <a:bodyPr/>
        <a:lstStyle/>
        <a:p>
          <a:endParaRPr lang="fr-FR"/>
        </a:p>
      </dgm:t>
    </dgm:pt>
    <dgm:pt modelId="{EC8B51E6-0115-4A87-9DA9-F01EA4F4A417}" type="pres">
      <dgm:prSet presAssocID="{45AE1CB3-EF99-4C41-BFE8-EB05ECF798CE}" presName="dummy" presStyleCnt="0"/>
      <dgm:spPr/>
      <dgm:t>
        <a:bodyPr/>
        <a:lstStyle/>
        <a:p>
          <a:endParaRPr lang="fr-FR"/>
        </a:p>
      </dgm:t>
    </dgm:pt>
    <dgm:pt modelId="{CC8DE832-82B1-41FA-80C9-55CCB906AC11}" type="pres">
      <dgm:prSet presAssocID="{DB9C4A6D-A56B-4674-9C25-5ED98C84E567}" presName="sibTrans" presStyleLbl="sibTrans2D1" presStyleIdx="9" presStyleCnt="11"/>
      <dgm:spPr/>
      <dgm:t>
        <a:bodyPr/>
        <a:lstStyle/>
        <a:p>
          <a:endParaRPr lang="fr-FR"/>
        </a:p>
      </dgm:t>
    </dgm:pt>
    <dgm:pt modelId="{D4E0D0FB-CB27-444F-B3C4-677FB694D3B0}" type="pres">
      <dgm:prSet presAssocID="{FC9FFFB8-3E64-445D-A731-61410BC2B795}" presName="node" presStyleLbl="node1" presStyleIdx="10" presStyleCnt="11">
        <dgm:presLayoutVars>
          <dgm:bulletEnabled val="1"/>
        </dgm:presLayoutVars>
      </dgm:prSet>
      <dgm:spPr/>
      <dgm:t>
        <a:bodyPr/>
        <a:lstStyle/>
        <a:p>
          <a:endParaRPr lang="fr-FR"/>
        </a:p>
      </dgm:t>
    </dgm:pt>
    <dgm:pt modelId="{B27EC3C5-7DDD-4F86-8377-9CC2214D4EE5}" type="pres">
      <dgm:prSet presAssocID="{FC9FFFB8-3E64-445D-A731-61410BC2B795}" presName="dummy" presStyleCnt="0"/>
      <dgm:spPr/>
      <dgm:t>
        <a:bodyPr/>
        <a:lstStyle/>
        <a:p>
          <a:endParaRPr lang="fr-FR"/>
        </a:p>
      </dgm:t>
    </dgm:pt>
    <dgm:pt modelId="{9E0AF142-88F5-4763-8E88-F2E632502D19}" type="pres">
      <dgm:prSet presAssocID="{1C48073E-4DCF-45EC-9F9B-53918582AAB4}" presName="sibTrans" presStyleLbl="sibTrans2D1" presStyleIdx="10" presStyleCnt="11"/>
      <dgm:spPr/>
      <dgm:t>
        <a:bodyPr/>
        <a:lstStyle/>
        <a:p>
          <a:endParaRPr lang="fr-FR"/>
        </a:p>
      </dgm:t>
    </dgm:pt>
  </dgm:ptLst>
  <dgm:cxnLst>
    <dgm:cxn modelId="{6EE18CCB-E6C7-4EBE-99B7-407C34E1A5AC}" type="presOf" srcId="{4049B967-B6EC-4DAA-8D40-0F9997271BCA}" destId="{EB3BE9C9-9952-427B-A3A9-4835E84BA5A6}" srcOrd="0" destOrd="0" presId="urn:microsoft.com/office/officeart/2005/8/layout/radial6"/>
    <dgm:cxn modelId="{5ABB5D5B-1032-4B6D-8440-43DC9B98155A}" type="presOf" srcId="{8DB945DF-4B91-4D9D-B0E7-E408BF3F862B}" destId="{F8B0B5C4-AA4D-4B88-82CF-0BEBE0E9CA1C}" srcOrd="0" destOrd="0" presId="urn:microsoft.com/office/officeart/2005/8/layout/radial6"/>
    <dgm:cxn modelId="{85525026-C56A-4C37-A75B-9F0484B836D0}" srcId="{B81B2515-E4AF-4D87-AB4A-29F20B2E54C8}" destId="{D95FEE43-9572-42C5-B39C-B602D0BFF932}" srcOrd="0" destOrd="0" parTransId="{F8F55122-7DAE-402F-B9C1-B2163AE0482A}" sibTransId="{353CF702-326C-4A1D-8E20-BA256F926699}"/>
    <dgm:cxn modelId="{C77DD1C0-9D60-494C-9C09-B568430E2257}" type="presOf" srcId="{2E7BEB52-2999-476B-9E9E-D806A5A03F63}" destId="{FDAADEAD-74A5-4C74-9380-CABD79554477}" srcOrd="0" destOrd="0" presId="urn:microsoft.com/office/officeart/2005/8/layout/radial6"/>
    <dgm:cxn modelId="{1AD9BC3E-268B-4539-8313-E772D91F82E8}" type="presOf" srcId="{D5D5F78A-1BFA-4D93-B9A7-A387F30152AE}" destId="{544E3708-1F84-40EA-A0DB-6F3BC9A2564F}" srcOrd="0" destOrd="0" presId="urn:microsoft.com/office/officeart/2005/8/layout/radial6"/>
    <dgm:cxn modelId="{82D9683A-DCE5-4CA7-BDD7-AFFB57BD4F23}" type="presOf" srcId="{DB9C4A6D-A56B-4674-9C25-5ED98C84E567}" destId="{CC8DE832-82B1-41FA-80C9-55CCB906AC11}" srcOrd="0" destOrd="0" presId="urn:microsoft.com/office/officeart/2005/8/layout/radial6"/>
    <dgm:cxn modelId="{4F17F796-D40A-453B-ABC5-202B3B667487}" type="presOf" srcId="{F4771AAB-D9F0-42C1-B450-E7C950C660CF}" destId="{1C42AA42-E632-4EBE-A902-4F421C4B21C2}" srcOrd="0" destOrd="0" presId="urn:microsoft.com/office/officeart/2005/8/layout/radial6"/>
    <dgm:cxn modelId="{432719C2-E21A-4471-AAF5-6E4AD2C63196}" type="presOf" srcId="{0DC7C090-8BAB-4368-8406-B8005AFCC597}" destId="{AFE79CBA-D3F5-4A12-BE35-56BAD7E51E87}" srcOrd="0" destOrd="0" presId="urn:microsoft.com/office/officeart/2005/8/layout/radial6"/>
    <dgm:cxn modelId="{F00F2B2B-7A21-4717-A48A-096A5F6602DB}" type="presOf" srcId="{4CF503B6-1D2B-45D5-AD8E-6B6B3476851C}" destId="{732B21AD-A153-4672-BA3D-61C7BE597151}" srcOrd="0" destOrd="0" presId="urn:microsoft.com/office/officeart/2005/8/layout/radial6"/>
    <dgm:cxn modelId="{0EB1E38B-BE01-44F6-88E4-02A00BF04F2B}" type="presOf" srcId="{1AF9C588-2152-4125-B451-BDA2A6F40709}" destId="{950E959A-8502-4852-8E3D-5D1CA5FB8EAF}" srcOrd="0" destOrd="0" presId="urn:microsoft.com/office/officeart/2005/8/layout/radial6"/>
    <dgm:cxn modelId="{E48384BA-6243-4C16-899A-B6CA7834F859}" srcId="{B81B2515-E4AF-4D87-AB4A-29F20B2E54C8}" destId="{2E7BEB52-2999-476B-9E9E-D806A5A03F63}" srcOrd="2" destOrd="0" parTransId="{F2FF8190-AC62-40DB-BFF8-88D4BB665248}" sibTransId="{F4771AAB-D9F0-42C1-B450-E7C950C660CF}"/>
    <dgm:cxn modelId="{9C18A6F0-825B-4179-B136-C150865B494E}" srcId="{B81B2515-E4AF-4D87-AB4A-29F20B2E54C8}" destId="{895ACB33-5FBD-4F74-BCF2-0FC766A41A1A}" srcOrd="6" destOrd="0" parTransId="{23281C11-992D-4786-9984-FE21A586A8B2}" sibTransId="{6D367B5B-8777-40BB-AEA1-F28FEB2C033B}"/>
    <dgm:cxn modelId="{57D22BAA-2114-4965-AE50-956523FA704D}" type="presOf" srcId="{8475F19F-41A8-4630-8BF8-42EB7F77B151}" destId="{687ACFC5-26F3-4815-B3A5-73F2B1C01FA6}" srcOrd="0" destOrd="0" presId="urn:microsoft.com/office/officeart/2005/8/layout/radial6"/>
    <dgm:cxn modelId="{FC58918F-5649-4558-A642-B433B4D7E82B}" srcId="{B81B2515-E4AF-4D87-AB4A-29F20B2E54C8}" destId="{9A6A4085-16FA-4007-A3B6-972C35A1C480}" srcOrd="7" destOrd="0" parTransId="{74BF0244-B003-43B0-BC45-126B99DD937D}" sibTransId="{8DB945DF-4B91-4D9D-B0E7-E408BF3F862B}"/>
    <dgm:cxn modelId="{E37CCE48-E4C6-446C-9675-DAE00A2BD372}" type="presOf" srcId="{45AE1CB3-EF99-4C41-BFE8-EB05ECF798CE}" destId="{D641AD24-4273-4C57-9E7E-6776690D6BA2}" srcOrd="0" destOrd="0" presId="urn:microsoft.com/office/officeart/2005/8/layout/radial6"/>
    <dgm:cxn modelId="{6142F285-A366-4F80-80DD-93FCA632CF9F}" type="presOf" srcId="{DA500DBB-7EEB-4751-8A1C-3D7238414E4F}" destId="{E4795A91-4E4F-4A5E-BFF3-30E017F6C26E}" srcOrd="0" destOrd="0" presId="urn:microsoft.com/office/officeart/2005/8/layout/radial6"/>
    <dgm:cxn modelId="{FCB7C999-0EFB-4B34-B1C8-79DB74693649}" srcId="{B81B2515-E4AF-4D87-AB4A-29F20B2E54C8}" destId="{D5D5F78A-1BFA-4D93-B9A7-A387F30152AE}" srcOrd="1" destOrd="0" parTransId="{C4AF33DA-1DBB-44FF-898B-3483ABD0CAD7}" sibTransId="{4049B967-B6EC-4DAA-8D40-0F9997271BCA}"/>
    <dgm:cxn modelId="{727EFCF2-4442-498E-BB5D-079C7DF0ED0C}" type="presOf" srcId="{6D367B5B-8777-40BB-AEA1-F28FEB2C033B}" destId="{569CA4D8-1A49-4F3A-A8FE-AEBC0048D54A}" srcOrd="0" destOrd="0" presId="urn:microsoft.com/office/officeart/2005/8/layout/radial6"/>
    <dgm:cxn modelId="{C34EBBBE-1EF8-471D-B16B-747C4BF9BCA3}" srcId="{B81B2515-E4AF-4D87-AB4A-29F20B2E54C8}" destId="{FC9FFFB8-3E64-445D-A731-61410BC2B795}" srcOrd="10" destOrd="0" parTransId="{3FA04D13-EAAE-4FCF-9F3C-2C4A01F66609}" sibTransId="{1C48073E-4DCF-45EC-9F9B-53918582AAB4}"/>
    <dgm:cxn modelId="{DED0C47A-403E-4FED-9BDC-28A1B2131098}" type="presOf" srcId="{9A6A4085-16FA-4007-A3B6-972C35A1C480}" destId="{ACF05E32-A9C5-477B-A050-25C592F3BD26}" srcOrd="0" destOrd="0" presId="urn:microsoft.com/office/officeart/2005/8/layout/radial6"/>
    <dgm:cxn modelId="{3AFAE9B3-6CF6-4F55-A53D-3018D580FFB2}" srcId="{B81B2515-E4AF-4D87-AB4A-29F20B2E54C8}" destId="{2B619234-F5B0-4E20-92CB-3CCA5D014620}" srcOrd="8" destOrd="0" parTransId="{3D0EF79F-1BC9-4EA9-807E-A1A8F7CD7125}" sibTransId="{4CF503B6-1D2B-45D5-AD8E-6B6B3476851C}"/>
    <dgm:cxn modelId="{F999E856-1537-4360-9676-D2099D6CC34F}" type="presOf" srcId="{B81B2515-E4AF-4D87-AB4A-29F20B2E54C8}" destId="{E55D5DC0-DEDD-419B-807A-67350333CD9A}" srcOrd="0" destOrd="0" presId="urn:microsoft.com/office/officeart/2005/8/layout/radial6"/>
    <dgm:cxn modelId="{D4A7612C-9407-4C2E-8E80-B6FC7FBBDD8E}" srcId="{B81B2515-E4AF-4D87-AB4A-29F20B2E54C8}" destId="{95C2B9A4-24F6-4758-B890-870B1F4EEEBB}" srcOrd="5" destOrd="0" parTransId="{A56F4C22-E2AD-4635-BF8B-E08551AC7CC1}" sibTransId="{8475F19F-41A8-4630-8BF8-42EB7F77B151}"/>
    <dgm:cxn modelId="{937612BC-59D4-4A29-B01B-A420318B278A}" type="presOf" srcId="{2806B43D-C998-47E1-81E9-26DB11057DD7}" destId="{F1F04748-2682-40AF-9C25-FF320934483B}" srcOrd="0" destOrd="0" presId="urn:microsoft.com/office/officeart/2005/8/layout/radial6"/>
    <dgm:cxn modelId="{04D35664-E455-49FB-8E6A-3CB00F4E9F8A}" srcId="{DA500DBB-7EEB-4751-8A1C-3D7238414E4F}" destId="{B81B2515-E4AF-4D87-AB4A-29F20B2E54C8}" srcOrd="0" destOrd="0" parTransId="{8174B355-A134-42BC-803F-FCD405118950}" sibTransId="{EFC61CFF-006A-469F-A46E-04CE3B020836}"/>
    <dgm:cxn modelId="{9F8B2D2F-B083-4556-8F7A-B1F72FE5F1DA}" type="presOf" srcId="{2B619234-F5B0-4E20-92CB-3CCA5D014620}" destId="{93901703-F75E-4ACD-82AC-E2E01D1F328A}" srcOrd="0" destOrd="0" presId="urn:microsoft.com/office/officeart/2005/8/layout/radial6"/>
    <dgm:cxn modelId="{96DEA967-C9CA-4DA3-B5DD-6273312C9FC6}" type="presOf" srcId="{353CF702-326C-4A1D-8E20-BA256F926699}" destId="{4BC2DC9B-D8C3-49DE-8DDE-1DE771E7F81C}" srcOrd="0" destOrd="0" presId="urn:microsoft.com/office/officeart/2005/8/layout/radial6"/>
    <dgm:cxn modelId="{3FE72127-5240-4A7D-918A-3E3A0E515116}" srcId="{B81B2515-E4AF-4D87-AB4A-29F20B2E54C8}" destId="{45AE1CB3-EF99-4C41-BFE8-EB05ECF798CE}" srcOrd="9" destOrd="0" parTransId="{7DA95AC9-A936-4EA3-912F-A396ABFF7660}" sibTransId="{DB9C4A6D-A56B-4674-9C25-5ED98C84E567}"/>
    <dgm:cxn modelId="{34A9D6B7-BB0C-4395-8171-7CD2F9FCB141}" srcId="{B81B2515-E4AF-4D87-AB4A-29F20B2E54C8}" destId="{2806B43D-C998-47E1-81E9-26DB11057DD7}" srcOrd="4" destOrd="0" parTransId="{409058D6-090C-447F-8B1F-DF58A5C629B5}" sibTransId="{5E259EFA-37AF-443E-9779-F7ECEF893F79}"/>
    <dgm:cxn modelId="{67EEA729-14BF-40E2-A9CB-72D07D1CCDC8}" srcId="{B81B2515-E4AF-4D87-AB4A-29F20B2E54C8}" destId="{0DC7C090-8BAB-4368-8406-B8005AFCC597}" srcOrd="3" destOrd="0" parTransId="{694448F2-D61A-4C44-ADF3-72AF175F6B5C}" sibTransId="{1AF9C588-2152-4125-B451-BDA2A6F40709}"/>
    <dgm:cxn modelId="{5D71CC73-C0A5-4C86-A55A-CE1AC6CFD230}" type="presOf" srcId="{95C2B9A4-24F6-4758-B890-870B1F4EEEBB}" destId="{BB69B742-B2C4-485A-B724-B294E2287E7C}" srcOrd="0" destOrd="0" presId="urn:microsoft.com/office/officeart/2005/8/layout/radial6"/>
    <dgm:cxn modelId="{73FFC731-6BD2-4FC3-9F67-8E1147D3A841}" type="presOf" srcId="{FC9FFFB8-3E64-445D-A731-61410BC2B795}" destId="{D4E0D0FB-CB27-444F-B3C4-677FB694D3B0}" srcOrd="0" destOrd="0" presId="urn:microsoft.com/office/officeart/2005/8/layout/radial6"/>
    <dgm:cxn modelId="{5B606E44-6900-4BB8-AA3B-A65F143E188B}" type="presOf" srcId="{1C48073E-4DCF-45EC-9F9B-53918582AAB4}" destId="{9E0AF142-88F5-4763-8E88-F2E632502D19}" srcOrd="0" destOrd="0" presId="urn:microsoft.com/office/officeart/2005/8/layout/radial6"/>
    <dgm:cxn modelId="{D1983A79-39ED-4AE4-9B87-7F4F6A0F350C}" type="presOf" srcId="{D95FEE43-9572-42C5-B39C-B602D0BFF932}" destId="{927447A3-D845-41D5-9161-2EF341F7975D}" srcOrd="0" destOrd="0" presId="urn:microsoft.com/office/officeart/2005/8/layout/radial6"/>
    <dgm:cxn modelId="{C8E9C3BD-F723-49A0-819D-525F9801A35C}" type="presOf" srcId="{5E259EFA-37AF-443E-9779-F7ECEF893F79}" destId="{31C55A9C-F16C-4261-AF40-815D283E6437}" srcOrd="0" destOrd="0" presId="urn:microsoft.com/office/officeart/2005/8/layout/radial6"/>
    <dgm:cxn modelId="{A6A6725E-867E-4F40-87CB-CA3331B98EFE}" type="presOf" srcId="{895ACB33-5FBD-4F74-BCF2-0FC766A41A1A}" destId="{9A28048D-5C91-4D40-98D9-358AFF24C3FA}" srcOrd="0" destOrd="0" presId="urn:microsoft.com/office/officeart/2005/8/layout/radial6"/>
    <dgm:cxn modelId="{86FA54A2-6432-4114-B6BE-41DE9104F29B}" type="presParOf" srcId="{E4795A91-4E4F-4A5E-BFF3-30E017F6C26E}" destId="{E55D5DC0-DEDD-419B-807A-67350333CD9A}" srcOrd="0" destOrd="0" presId="urn:microsoft.com/office/officeart/2005/8/layout/radial6"/>
    <dgm:cxn modelId="{096240C6-A2B6-4EB4-9167-6EFB94F3FCC5}" type="presParOf" srcId="{E4795A91-4E4F-4A5E-BFF3-30E017F6C26E}" destId="{927447A3-D845-41D5-9161-2EF341F7975D}" srcOrd="1" destOrd="0" presId="urn:microsoft.com/office/officeart/2005/8/layout/radial6"/>
    <dgm:cxn modelId="{6424D1B2-7172-4093-AC53-4A6816AF8D09}" type="presParOf" srcId="{E4795A91-4E4F-4A5E-BFF3-30E017F6C26E}" destId="{63088FD4-B535-42DD-81EB-5B3D74113FD3}" srcOrd="2" destOrd="0" presId="urn:microsoft.com/office/officeart/2005/8/layout/radial6"/>
    <dgm:cxn modelId="{C4B42FAB-0FC9-4B84-A2DD-FF1B120BF606}" type="presParOf" srcId="{E4795A91-4E4F-4A5E-BFF3-30E017F6C26E}" destId="{4BC2DC9B-D8C3-49DE-8DDE-1DE771E7F81C}" srcOrd="3" destOrd="0" presId="urn:microsoft.com/office/officeart/2005/8/layout/radial6"/>
    <dgm:cxn modelId="{A4FD5DAF-A3CC-4975-9490-76A2C07C52A7}" type="presParOf" srcId="{E4795A91-4E4F-4A5E-BFF3-30E017F6C26E}" destId="{544E3708-1F84-40EA-A0DB-6F3BC9A2564F}" srcOrd="4" destOrd="0" presId="urn:microsoft.com/office/officeart/2005/8/layout/radial6"/>
    <dgm:cxn modelId="{7FB0BACE-3B2E-4C3B-ACB8-CF6DF9958772}" type="presParOf" srcId="{E4795A91-4E4F-4A5E-BFF3-30E017F6C26E}" destId="{8F6249FD-20D0-4258-9C2C-139C38B22114}" srcOrd="5" destOrd="0" presId="urn:microsoft.com/office/officeart/2005/8/layout/radial6"/>
    <dgm:cxn modelId="{DF20BAA5-A6A1-4F2B-8437-92AC1567FB24}" type="presParOf" srcId="{E4795A91-4E4F-4A5E-BFF3-30E017F6C26E}" destId="{EB3BE9C9-9952-427B-A3A9-4835E84BA5A6}" srcOrd="6" destOrd="0" presId="urn:microsoft.com/office/officeart/2005/8/layout/radial6"/>
    <dgm:cxn modelId="{75C91EA0-4CE5-454D-AF67-AAED190D49D0}" type="presParOf" srcId="{E4795A91-4E4F-4A5E-BFF3-30E017F6C26E}" destId="{FDAADEAD-74A5-4C74-9380-CABD79554477}" srcOrd="7" destOrd="0" presId="urn:microsoft.com/office/officeart/2005/8/layout/radial6"/>
    <dgm:cxn modelId="{DCA7403B-76E6-4723-827A-BA3C29BD3EC5}" type="presParOf" srcId="{E4795A91-4E4F-4A5E-BFF3-30E017F6C26E}" destId="{18A9B1A8-174D-4551-8F20-C29E068040A0}" srcOrd="8" destOrd="0" presId="urn:microsoft.com/office/officeart/2005/8/layout/radial6"/>
    <dgm:cxn modelId="{1D4A8302-A568-4BB4-AA6A-CD0AED45FD16}" type="presParOf" srcId="{E4795A91-4E4F-4A5E-BFF3-30E017F6C26E}" destId="{1C42AA42-E632-4EBE-A902-4F421C4B21C2}" srcOrd="9" destOrd="0" presId="urn:microsoft.com/office/officeart/2005/8/layout/radial6"/>
    <dgm:cxn modelId="{3BE818C0-DABA-4077-97FF-4A029B6276BE}" type="presParOf" srcId="{E4795A91-4E4F-4A5E-BFF3-30E017F6C26E}" destId="{AFE79CBA-D3F5-4A12-BE35-56BAD7E51E87}" srcOrd="10" destOrd="0" presId="urn:microsoft.com/office/officeart/2005/8/layout/radial6"/>
    <dgm:cxn modelId="{C914F2DA-5BC8-4F23-A6AC-5BAD6106A2CE}" type="presParOf" srcId="{E4795A91-4E4F-4A5E-BFF3-30E017F6C26E}" destId="{D76FABF7-19C1-4FD5-81F5-DDC4B81A5150}" srcOrd="11" destOrd="0" presId="urn:microsoft.com/office/officeart/2005/8/layout/radial6"/>
    <dgm:cxn modelId="{321B5AC2-3EEC-4F69-8E5B-E3026B4589E5}" type="presParOf" srcId="{E4795A91-4E4F-4A5E-BFF3-30E017F6C26E}" destId="{950E959A-8502-4852-8E3D-5D1CA5FB8EAF}" srcOrd="12" destOrd="0" presId="urn:microsoft.com/office/officeart/2005/8/layout/radial6"/>
    <dgm:cxn modelId="{6D787AFB-6D66-4131-AF27-95E06CD34335}" type="presParOf" srcId="{E4795A91-4E4F-4A5E-BFF3-30E017F6C26E}" destId="{F1F04748-2682-40AF-9C25-FF320934483B}" srcOrd="13" destOrd="0" presId="urn:microsoft.com/office/officeart/2005/8/layout/radial6"/>
    <dgm:cxn modelId="{625DE748-5589-41B3-91A8-D7D201395B04}" type="presParOf" srcId="{E4795A91-4E4F-4A5E-BFF3-30E017F6C26E}" destId="{EA683C41-40CE-4C99-8FB9-F87D908F167C}" srcOrd="14" destOrd="0" presId="urn:microsoft.com/office/officeart/2005/8/layout/radial6"/>
    <dgm:cxn modelId="{2F0B2CA7-A461-4449-BEA7-0C3E1547E21E}" type="presParOf" srcId="{E4795A91-4E4F-4A5E-BFF3-30E017F6C26E}" destId="{31C55A9C-F16C-4261-AF40-815D283E6437}" srcOrd="15" destOrd="0" presId="urn:microsoft.com/office/officeart/2005/8/layout/radial6"/>
    <dgm:cxn modelId="{46E95841-1692-40C4-86E7-93210716FA43}" type="presParOf" srcId="{E4795A91-4E4F-4A5E-BFF3-30E017F6C26E}" destId="{BB69B742-B2C4-485A-B724-B294E2287E7C}" srcOrd="16" destOrd="0" presId="urn:microsoft.com/office/officeart/2005/8/layout/radial6"/>
    <dgm:cxn modelId="{817D273C-0B7B-4691-B755-9B57F130AF20}" type="presParOf" srcId="{E4795A91-4E4F-4A5E-BFF3-30E017F6C26E}" destId="{E815E3E2-090D-4E0F-B51B-9FD0E20F819B}" srcOrd="17" destOrd="0" presId="urn:microsoft.com/office/officeart/2005/8/layout/radial6"/>
    <dgm:cxn modelId="{3A55BDD2-7F36-4FED-AEA9-B06324DD12C0}" type="presParOf" srcId="{E4795A91-4E4F-4A5E-BFF3-30E017F6C26E}" destId="{687ACFC5-26F3-4815-B3A5-73F2B1C01FA6}" srcOrd="18" destOrd="0" presId="urn:microsoft.com/office/officeart/2005/8/layout/radial6"/>
    <dgm:cxn modelId="{142296D4-2E82-4905-AB36-E2201C2A26C2}" type="presParOf" srcId="{E4795A91-4E4F-4A5E-BFF3-30E017F6C26E}" destId="{9A28048D-5C91-4D40-98D9-358AFF24C3FA}" srcOrd="19" destOrd="0" presId="urn:microsoft.com/office/officeart/2005/8/layout/radial6"/>
    <dgm:cxn modelId="{82917992-FE77-428B-B2B6-98A223F40AEE}" type="presParOf" srcId="{E4795A91-4E4F-4A5E-BFF3-30E017F6C26E}" destId="{2FC94CF3-CBBE-48DB-8707-85542F3D6363}" srcOrd="20" destOrd="0" presId="urn:microsoft.com/office/officeart/2005/8/layout/radial6"/>
    <dgm:cxn modelId="{7AB187DE-9A40-4802-B7E2-EF67940E3610}" type="presParOf" srcId="{E4795A91-4E4F-4A5E-BFF3-30E017F6C26E}" destId="{569CA4D8-1A49-4F3A-A8FE-AEBC0048D54A}" srcOrd="21" destOrd="0" presId="urn:microsoft.com/office/officeart/2005/8/layout/radial6"/>
    <dgm:cxn modelId="{3FF3EA55-17F6-413B-85E3-09F54327EA7A}" type="presParOf" srcId="{E4795A91-4E4F-4A5E-BFF3-30E017F6C26E}" destId="{ACF05E32-A9C5-477B-A050-25C592F3BD26}" srcOrd="22" destOrd="0" presId="urn:microsoft.com/office/officeart/2005/8/layout/radial6"/>
    <dgm:cxn modelId="{0EF16B94-85B3-4B6A-88F7-EB600BE083D0}" type="presParOf" srcId="{E4795A91-4E4F-4A5E-BFF3-30E017F6C26E}" destId="{1EDE77D0-F5FC-4331-B89C-AA888C63E9D5}" srcOrd="23" destOrd="0" presId="urn:microsoft.com/office/officeart/2005/8/layout/radial6"/>
    <dgm:cxn modelId="{97AF8D21-85C3-4952-9465-39E593416DF4}" type="presParOf" srcId="{E4795A91-4E4F-4A5E-BFF3-30E017F6C26E}" destId="{F8B0B5C4-AA4D-4B88-82CF-0BEBE0E9CA1C}" srcOrd="24" destOrd="0" presId="urn:microsoft.com/office/officeart/2005/8/layout/radial6"/>
    <dgm:cxn modelId="{C52E404E-2AEC-4936-A941-83E52D7B9FBD}" type="presParOf" srcId="{E4795A91-4E4F-4A5E-BFF3-30E017F6C26E}" destId="{93901703-F75E-4ACD-82AC-E2E01D1F328A}" srcOrd="25" destOrd="0" presId="urn:microsoft.com/office/officeart/2005/8/layout/radial6"/>
    <dgm:cxn modelId="{204EF5A8-D76C-4D4F-BC4A-E5ADC281175B}" type="presParOf" srcId="{E4795A91-4E4F-4A5E-BFF3-30E017F6C26E}" destId="{DA2A0991-3BA5-4B94-AFF7-7B91802FC138}" srcOrd="26" destOrd="0" presId="urn:microsoft.com/office/officeart/2005/8/layout/radial6"/>
    <dgm:cxn modelId="{B51F5519-AD77-47EC-BB59-203DB776828E}" type="presParOf" srcId="{E4795A91-4E4F-4A5E-BFF3-30E017F6C26E}" destId="{732B21AD-A153-4672-BA3D-61C7BE597151}" srcOrd="27" destOrd="0" presId="urn:microsoft.com/office/officeart/2005/8/layout/radial6"/>
    <dgm:cxn modelId="{A5EE328D-BC64-4E3B-B484-5B3D78883169}" type="presParOf" srcId="{E4795A91-4E4F-4A5E-BFF3-30E017F6C26E}" destId="{D641AD24-4273-4C57-9E7E-6776690D6BA2}" srcOrd="28" destOrd="0" presId="urn:microsoft.com/office/officeart/2005/8/layout/radial6"/>
    <dgm:cxn modelId="{1F8CC057-5077-4191-984E-3AFB4A37FAC9}" type="presParOf" srcId="{E4795A91-4E4F-4A5E-BFF3-30E017F6C26E}" destId="{EC8B51E6-0115-4A87-9DA9-F01EA4F4A417}" srcOrd="29" destOrd="0" presId="urn:microsoft.com/office/officeart/2005/8/layout/radial6"/>
    <dgm:cxn modelId="{9A3AFC86-B296-495F-8D35-939B0FCAFFA7}" type="presParOf" srcId="{E4795A91-4E4F-4A5E-BFF3-30E017F6C26E}" destId="{CC8DE832-82B1-41FA-80C9-55CCB906AC11}" srcOrd="30" destOrd="0" presId="urn:microsoft.com/office/officeart/2005/8/layout/radial6"/>
    <dgm:cxn modelId="{29043C93-3592-45E9-9D80-7BB05E262EAA}" type="presParOf" srcId="{E4795A91-4E4F-4A5E-BFF3-30E017F6C26E}" destId="{D4E0D0FB-CB27-444F-B3C4-677FB694D3B0}" srcOrd="31" destOrd="0" presId="urn:microsoft.com/office/officeart/2005/8/layout/radial6"/>
    <dgm:cxn modelId="{8A8126AD-5B3E-4445-8389-14D679212219}" type="presParOf" srcId="{E4795A91-4E4F-4A5E-BFF3-30E017F6C26E}" destId="{B27EC3C5-7DDD-4F86-8377-9CC2214D4EE5}" srcOrd="32" destOrd="0" presId="urn:microsoft.com/office/officeart/2005/8/layout/radial6"/>
    <dgm:cxn modelId="{17109485-9CA2-4230-AF68-71F3FD40BBD2}" type="presParOf" srcId="{E4795A91-4E4F-4A5E-BFF3-30E017F6C26E}" destId="{9E0AF142-88F5-4763-8E88-F2E632502D19}"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BC581-B85F-422F-9D6C-D13210459682}">
      <dsp:nvSpPr>
        <dsp:cNvPr id="0" name=""/>
        <dsp:cNvSpPr/>
      </dsp:nvSpPr>
      <dsp:spPr>
        <a:xfrm>
          <a:off x="0" y="0"/>
          <a:ext cx="7200799" cy="1976619"/>
        </a:xfrm>
        <a:prstGeom prst="roundRect">
          <a:avLst>
            <a:gd name="adj" fmla="val 10000"/>
          </a:avLst>
        </a:prstGeom>
        <a:solidFill>
          <a:schemeClr val="accent5">
            <a:tint val="40000"/>
            <a:alpha val="90000"/>
            <a:hueOff val="0"/>
            <a:satOff val="0"/>
            <a:lumOff val="0"/>
            <a:alphaOff val="0"/>
          </a:schemeClr>
        </a:solidFill>
        <a:ln>
          <a:noFill/>
        </a:ln>
        <a:effectLst>
          <a:outerShdw blurRad="50800" dist="20000" dir="5400000" rotWithShape="0">
            <a:srgbClr val="000000">
              <a:alpha val="42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sp>
    <dsp:sp modelId="{37AD9A2F-5665-48EA-B734-B7C095B847EC}">
      <dsp:nvSpPr>
        <dsp:cNvPr id="0" name=""/>
        <dsp:cNvSpPr/>
      </dsp:nvSpPr>
      <dsp:spPr>
        <a:xfrm>
          <a:off x="218007" y="263549"/>
          <a:ext cx="1573206" cy="1449521"/>
        </a:xfrm>
        <a:prstGeom prst="roundRect">
          <a:avLst>
            <a:gd name="adj" fmla="val 10000"/>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 modelId="{C7F99EA2-347B-49A6-9FAF-8614F0A32CB1}">
      <dsp:nvSpPr>
        <dsp:cNvPr id="0" name=""/>
        <dsp:cNvSpPr/>
      </dsp:nvSpPr>
      <dsp:spPr>
        <a:xfrm rot="10800000">
          <a:off x="194267" y="1976619"/>
          <a:ext cx="1573206" cy="2415868"/>
        </a:xfrm>
        <a:prstGeom prst="round2SameRect">
          <a:avLst>
            <a:gd name="adj1" fmla="val 10500"/>
            <a:gd name="adj2" fmla="val 0"/>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sp3d extrusionH="28000" prstMaterial="matte"/>
        </a:bodyPr>
        <a:lstStyle/>
        <a:p>
          <a:pPr lvl="0" algn="ctr" defTabSz="533400">
            <a:lnSpc>
              <a:spcPct val="90000"/>
            </a:lnSpc>
            <a:spcBef>
              <a:spcPct val="0"/>
            </a:spcBef>
            <a:spcAft>
              <a:spcPct val="35000"/>
            </a:spcAft>
          </a:pPr>
          <a:r>
            <a:rPr lang="fr-FR" sz="1200" i="1" kern="1200" dirty="0" err="1" smtClean="0"/>
            <a:t>Ceratitis</a:t>
          </a:r>
          <a:r>
            <a:rPr lang="fr-FR" sz="1200" i="1" kern="1200" dirty="0" smtClean="0"/>
            <a:t> </a:t>
          </a:r>
          <a:r>
            <a:rPr lang="fr-FR" sz="1200" i="1" kern="1200" dirty="0" err="1" smtClean="0"/>
            <a:t>capitata</a:t>
          </a:r>
          <a:endParaRPr lang="fr-FR" sz="1200" i="1" kern="1200" dirty="0" smtClean="0"/>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b="1" kern="1200" dirty="0" err="1" smtClean="0"/>
            <a:t>Origine</a:t>
          </a:r>
          <a:r>
            <a:rPr lang="en-US" sz="1200" kern="1200" dirty="0" smtClean="0"/>
            <a:t>: Africa</a:t>
          </a:r>
        </a:p>
        <a:p>
          <a:pPr lvl="0" algn="l" defTabSz="533400">
            <a:lnSpc>
              <a:spcPct val="90000"/>
            </a:lnSpc>
            <a:spcBef>
              <a:spcPct val="0"/>
            </a:spcBef>
            <a:spcAft>
              <a:spcPct val="35000"/>
            </a:spcAft>
          </a:pPr>
          <a:r>
            <a:rPr lang="en-US" sz="1200" b="1" kern="1200" dirty="0" err="1" smtClean="0"/>
            <a:t>Plantes</a:t>
          </a:r>
          <a:r>
            <a:rPr lang="en-US" sz="1200" b="1" kern="1200" dirty="0" smtClean="0"/>
            <a:t> </a:t>
          </a:r>
          <a:r>
            <a:rPr lang="en-US" sz="1200" b="1" kern="1200" dirty="0" err="1" smtClean="0"/>
            <a:t>hôtes</a:t>
          </a:r>
          <a:r>
            <a:rPr lang="en-US" sz="1200" kern="1200" dirty="0" smtClean="0"/>
            <a:t>: 250 </a:t>
          </a:r>
          <a:r>
            <a:rPr lang="en-US" sz="1200" kern="1200" dirty="0" err="1" smtClean="0"/>
            <a:t>espèces</a:t>
          </a:r>
          <a:r>
            <a:rPr lang="en-US" sz="1200" kern="1200" dirty="0" smtClean="0"/>
            <a:t> . </a:t>
          </a:r>
          <a:endParaRPr lang="fr-FR" sz="1200" i="1" kern="1200" dirty="0"/>
        </a:p>
      </dsp:txBody>
      <dsp:txXfrm rot="10800000">
        <a:off x="242649" y="1976619"/>
        <a:ext cx="1476442" cy="2367486"/>
      </dsp:txXfrm>
    </dsp:sp>
    <dsp:sp modelId="{324F6C31-9C42-4428-B7C4-28B26B3299A4}">
      <dsp:nvSpPr>
        <dsp:cNvPr id="0" name=""/>
        <dsp:cNvSpPr/>
      </dsp:nvSpPr>
      <dsp:spPr>
        <a:xfrm>
          <a:off x="1948533" y="263549"/>
          <a:ext cx="1573206" cy="144952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noFill/>
        </a:ln>
        <a:effectLst/>
        <a:sp3d prstMaterial="matte"/>
      </dsp:spPr>
      <dsp:style>
        <a:lnRef idx="0">
          <a:scrgbClr r="0" g="0" b="0"/>
        </a:lnRef>
        <a:fillRef idx="1">
          <a:scrgbClr r="0" g="0" b="0"/>
        </a:fillRef>
        <a:effectRef idx="0">
          <a:scrgbClr r="0" g="0" b="0"/>
        </a:effectRef>
        <a:fontRef idx="minor"/>
      </dsp:style>
    </dsp:sp>
    <dsp:sp modelId="{FE98D2E9-1B57-4F16-9EBC-21D29C1DE6A3}">
      <dsp:nvSpPr>
        <dsp:cNvPr id="0" name=""/>
        <dsp:cNvSpPr/>
      </dsp:nvSpPr>
      <dsp:spPr>
        <a:xfrm rot="10800000">
          <a:off x="1948533" y="1976619"/>
          <a:ext cx="1573206" cy="2415868"/>
        </a:xfrm>
        <a:prstGeom prst="round2SameRect">
          <a:avLst>
            <a:gd name="adj1" fmla="val 10500"/>
            <a:gd name="adj2" fmla="val 0"/>
          </a:avLst>
        </a:prstGeom>
        <a:solidFill>
          <a:schemeClr val="accent5">
            <a:hueOff val="288306"/>
            <a:satOff val="-14547"/>
            <a:lumOff val="-1046"/>
            <a:alphaOff val="0"/>
          </a:schemeClr>
        </a:solidFill>
        <a:ln>
          <a:noFill/>
        </a:ln>
        <a:effectLst>
          <a:outerShdw blurRad="50800" dist="20000" dir="5400000" rotWithShape="0">
            <a:srgbClr val="000000">
              <a:alpha val="42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sp3d extrusionH="28000" prstMaterial="matte"/>
        </a:bodyPr>
        <a:lstStyle/>
        <a:p>
          <a:pPr lvl="0" algn="ctr" defTabSz="533400">
            <a:lnSpc>
              <a:spcPct val="90000"/>
            </a:lnSpc>
            <a:spcBef>
              <a:spcPct val="0"/>
            </a:spcBef>
            <a:spcAft>
              <a:spcPct val="35000"/>
            </a:spcAft>
          </a:pPr>
          <a:r>
            <a:rPr lang="fr-FR" sz="1200" i="1" kern="1200" smtClean="0"/>
            <a:t>Bactrocera zonata</a:t>
          </a:r>
        </a:p>
        <a:p>
          <a:pPr lvl="0" algn="l" defTabSz="533400">
            <a:lnSpc>
              <a:spcPct val="90000"/>
            </a:lnSpc>
            <a:spcBef>
              <a:spcPct val="0"/>
            </a:spcBef>
            <a:spcAft>
              <a:spcPct val="35000"/>
            </a:spcAft>
          </a:pPr>
          <a:endParaRPr lang="fr-FR" sz="1200" kern="1200" smtClean="0"/>
        </a:p>
        <a:p>
          <a:pPr lvl="0" algn="l" defTabSz="533400">
            <a:lnSpc>
              <a:spcPct val="90000"/>
            </a:lnSpc>
            <a:spcBef>
              <a:spcPct val="0"/>
            </a:spcBef>
            <a:spcAft>
              <a:spcPct val="35000"/>
            </a:spcAft>
          </a:pPr>
          <a:r>
            <a:rPr lang="fr-FR" sz="1200" b="1" kern="1200" smtClean="0"/>
            <a:t>Origine</a:t>
          </a:r>
          <a:r>
            <a:rPr lang="fr-FR" sz="1200" kern="1200" smtClean="0"/>
            <a:t>: Sud et du Sud -Est asiatique</a:t>
          </a:r>
        </a:p>
        <a:p>
          <a:pPr lvl="0" algn="l" defTabSz="533400">
            <a:lnSpc>
              <a:spcPct val="90000"/>
            </a:lnSpc>
            <a:spcBef>
              <a:spcPct val="0"/>
            </a:spcBef>
            <a:spcAft>
              <a:spcPct val="35000"/>
            </a:spcAft>
          </a:pPr>
          <a:r>
            <a:rPr lang="fr-FR" sz="1200" b="1" kern="1200" smtClean="0"/>
            <a:t>Plantes Hôtes</a:t>
          </a:r>
          <a:r>
            <a:rPr lang="fr-FR" sz="1200" kern="1200" smtClean="0"/>
            <a:t>: + 50 espèces </a:t>
          </a:r>
        </a:p>
        <a:p>
          <a:pPr lvl="0" algn="l" defTabSz="533400">
            <a:lnSpc>
              <a:spcPct val="90000"/>
            </a:lnSpc>
            <a:spcBef>
              <a:spcPct val="0"/>
            </a:spcBef>
            <a:spcAft>
              <a:spcPct val="35000"/>
            </a:spcAft>
          </a:pPr>
          <a:r>
            <a:rPr lang="fr-FR" sz="1200" kern="1200" smtClean="0"/>
            <a:t>	</a:t>
          </a:r>
          <a:endParaRPr lang="fr-FR" sz="1200" kern="1200" dirty="0"/>
        </a:p>
      </dsp:txBody>
      <dsp:txXfrm rot="10800000">
        <a:off x="1996915" y="1976619"/>
        <a:ext cx="1476442" cy="2367486"/>
      </dsp:txXfrm>
    </dsp:sp>
    <dsp:sp modelId="{3F617AC8-2210-46EE-971B-E10F8BC2BC17}">
      <dsp:nvSpPr>
        <dsp:cNvPr id="0" name=""/>
        <dsp:cNvSpPr/>
      </dsp:nvSpPr>
      <dsp:spPr>
        <a:xfrm>
          <a:off x="3679060" y="263549"/>
          <a:ext cx="1573206" cy="14495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a:noFill/>
        </a:ln>
        <a:effectLst/>
        <a:sp3d prstMaterial="matte"/>
      </dsp:spPr>
      <dsp:style>
        <a:lnRef idx="0">
          <a:scrgbClr r="0" g="0" b="0"/>
        </a:lnRef>
        <a:fillRef idx="1">
          <a:scrgbClr r="0" g="0" b="0"/>
        </a:fillRef>
        <a:effectRef idx="0">
          <a:scrgbClr r="0" g="0" b="0"/>
        </a:effectRef>
        <a:fontRef idx="minor"/>
      </dsp:style>
    </dsp:sp>
    <dsp:sp modelId="{46F8D501-C8DF-4237-A190-22092E4DFB6E}">
      <dsp:nvSpPr>
        <dsp:cNvPr id="0" name=""/>
        <dsp:cNvSpPr/>
      </dsp:nvSpPr>
      <dsp:spPr>
        <a:xfrm rot="10800000">
          <a:off x="3679060" y="1976619"/>
          <a:ext cx="1573206" cy="2415868"/>
        </a:xfrm>
        <a:prstGeom prst="round2SameRect">
          <a:avLst>
            <a:gd name="adj1" fmla="val 10500"/>
            <a:gd name="adj2" fmla="val 0"/>
          </a:avLst>
        </a:prstGeom>
        <a:solidFill>
          <a:schemeClr val="accent5">
            <a:hueOff val="576613"/>
            <a:satOff val="-29093"/>
            <a:lumOff val="-2092"/>
            <a:alphaOff val="0"/>
          </a:schemeClr>
        </a:solidFill>
        <a:ln>
          <a:noFill/>
        </a:ln>
        <a:effectLst>
          <a:outerShdw blurRad="50800" dist="20000" dir="5400000" rotWithShape="0">
            <a:srgbClr val="000000">
              <a:alpha val="42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sp3d extrusionH="28000" prstMaterial="matte"/>
        </a:bodyPr>
        <a:lstStyle/>
        <a:p>
          <a:pPr lvl="0" algn="ctr" defTabSz="533400">
            <a:lnSpc>
              <a:spcPct val="90000"/>
            </a:lnSpc>
            <a:spcBef>
              <a:spcPct val="0"/>
            </a:spcBef>
            <a:spcAft>
              <a:spcPct val="35000"/>
            </a:spcAft>
          </a:pPr>
          <a:r>
            <a:rPr lang="fr-FR" sz="1200" i="1" kern="1200" dirty="0" err="1" smtClean="0"/>
            <a:t>Bactrocera</a:t>
          </a:r>
          <a:r>
            <a:rPr lang="fr-FR" sz="1200" i="1" kern="1200" dirty="0" smtClean="0"/>
            <a:t> </a:t>
          </a:r>
          <a:r>
            <a:rPr lang="fr-FR" sz="1200" i="1" kern="1200" dirty="0" err="1" smtClean="0"/>
            <a:t>invadens</a:t>
          </a:r>
          <a:endParaRPr lang="fr-FR" sz="1200" i="1" kern="1200" dirty="0" smtClean="0"/>
        </a:p>
        <a:p>
          <a:pPr lvl="0" algn="l" defTabSz="533400">
            <a:lnSpc>
              <a:spcPct val="90000"/>
            </a:lnSpc>
            <a:spcBef>
              <a:spcPct val="0"/>
            </a:spcBef>
            <a:spcAft>
              <a:spcPct val="35000"/>
            </a:spcAft>
          </a:pPr>
          <a:endParaRPr lang="fr-FR" sz="1200" kern="1200" dirty="0" smtClean="0"/>
        </a:p>
        <a:p>
          <a:pPr lvl="0" algn="l" defTabSz="533400">
            <a:lnSpc>
              <a:spcPct val="90000"/>
            </a:lnSpc>
            <a:spcBef>
              <a:spcPct val="0"/>
            </a:spcBef>
            <a:spcAft>
              <a:spcPct val="35000"/>
            </a:spcAft>
          </a:pPr>
          <a:r>
            <a:rPr lang="fr-FR" sz="1200" b="1" kern="1200" dirty="0" smtClean="0"/>
            <a:t>Origine</a:t>
          </a:r>
          <a:r>
            <a:rPr lang="fr-FR" sz="1200" kern="1200" dirty="0" smtClean="0"/>
            <a:t>: Asie</a:t>
          </a:r>
        </a:p>
        <a:p>
          <a:pPr lvl="0" algn="l" defTabSz="533400">
            <a:lnSpc>
              <a:spcPct val="90000"/>
            </a:lnSpc>
            <a:spcBef>
              <a:spcPct val="0"/>
            </a:spcBef>
            <a:spcAft>
              <a:spcPct val="35000"/>
            </a:spcAft>
          </a:pPr>
          <a:r>
            <a:rPr lang="fr-FR" sz="1200" b="1" kern="1200" dirty="0" smtClean="0"/>
            <a:t>Plantes hôtes</a:t>
          </a:r>
          <a:r>
            <a:rPr lang="fr-FR" sz="1200" kern="1200" dirty="0" smtClean="0"/>
            <a:t>: 41 espèces</a:t>
          </a:r>
        </a:p>
        <a:p>
          <a:pPr lvl="0" algn="l" defTabSz="533400">
            <a:lnSpc>
              <a:spcPct val="90000"/>
            </a:lnSpc>
            <a:spcBef>
              <a:spcPct val="0"/>
            </a:spcBef>
            <a:spcAft>
              <a:spcPct val="35000"/>
            </a:spcAft>
          </a:pPr>
          <a:endParaRPr lang="fr-FR" sz="1200" i="1" kern="1200" dirty="0"/>
        </a:p>
      </dsp:txBody>
      <dsp:txXfrm rot="10800000">
        <a:off x="3727442" y="1976619"/>
        <a:ext cx="1476442" cy="2367486"/>
      </dsp:txXfrm>
    </dsp:sp>
    <dsp:sp modelId="{A8D193E0-EA42-48DC-A804-5A697685CF6C}">
      <dsp:nvSpPr>
        <dsp:cNvPr id="0" name=""/>
        <dsp:cNvSpPr/>
      </dsp:nvSpPr>
      <dsp:spPr>
        <a:xfrm>
          <a:off x="5409586" y="263549"/>
          <a:ext cx="1573206" cy="144952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a:noFill/>
        </a:ln>
        <a:effectLst/>
        <a:sp3d prstMaterial="matte"/>
      </dsp:spPr>
      <dsp:style>
        <a:lnRef idx="0">
          <a:scrgbClr r="0" g="0" b="0"/>
        </a:lnRef>
        <a:fillRef idx="1">
          <a:scrgbClr r="0" g="0" b="0"/>
        </a:fillRef>
        <a:effectRef idx="0">
          <a:scrgbClr r="0" g="0" b="0"/>
        </a:effectRef>
        <a:fontRef idx="minor"/>
      </dsp:style>
    </dsp:sp>
    <dsp:sp modelId="{CFB2C888-EDC8-4BDA-9630-6AEC3D4A9B1D}">
      <dsp:nvSpPr>
        <dsp:cNvPr id="0" name=""/>
        <dsp:cNvSpPr/>
      </dsp:nvSpPr>
      <dsp:spPr>
        <a:xfrm rot="10800000">
          <a:off x="5409586" y="1976619"/>
          <a:ext cx="1573206" cy="2415868"/>
        </a:xfrm>
        <a:prstGeom prst="round2SameRect">
          <a:avLst>
            <a:gd name="adj1" fmla="val 10500"/>
            <a:gd name="adj2" fmla="val 0"/>
          </a:avLst>
        </a:prstGeom>
        <a:solidFill>
          <a:schemeClr val="accent5">
            <a:hueOff val="864919"/>
            <a:satOff val="-43640"/>
            <a:lumOff val="-3138"/>
            <a:alphaOff val="0"/>
          </a:schemeClr>
        </a:solidFill>
        <a:ln>
          <a:noFill/>
        </a:ln>
        <a:effectLst>
          <a:outerShdw blurRad="50800" dist="20000" dir="5400000" rotWithShape="0">
            <a:srgbClr val="000000">
              <a:alpha val="42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sp3d extrusionH="28000" prstMaterial="matte"/>
        </a:bodyPr>
        <a:lstStyle/>
        <a:p>
          <a:pPr lvl="0" algn="ctr" defTabSz="533400">
            <a:lnSpc>
              <a:spcPct val="90000"/>
            </a:lnSpc>
            <a:spcBef>
              <a:spcPct val="0"/>
            </a:spcBef>
            <a:spcAft>
              <a:spcPct val="35000"/>
            </a:spcAft>
          </a:pPr>
          <a:r>
            <a:rPr lang="fr-FR" sz="1200" i="1" kern="1200" smtClean="0"/>
            <a:t>Anatsrepha sp</a:t>
          </a:r>
        </a:p>
        <a:p>
          <a:pPr lvl="0" algn="ctr" defTabSz="533400">
            <a:lnSpc>
              <a:spcPct val="90000"/>
            </a:lnSpc>
            <a:spcBef>
              <a:spcPct val="0"/>
            </a:spcBef>
            <a:spcAft>
              <a:spcPct val="35000"/>
            </a:spcAft>
          </a:pPr>
          <a:endParaRPr lang="fr-FR" sz="1200" i="1" kern="1200" smtClean="0"/>
        </a:p>
        <a:p>
          <a:pPr lvl="0" algn="l" defTabSz="533400">
            <a:lnSpc>
              <a:spcPct val="90000"/>
            </a:lnSpc>
            <a:spcBef>
              <a:spcPct val="0"/>
            </a:spcBef>
            <a:spcAft>
              <a:spcPct val="35000"/>
            </a:spcAft>
          </a:pPr>
          <a:endParaRPr lang="fr-FR" sz="1200" b="1" i="0" kern="1200" smtClean="0"/>
        </a:p>
        <a:p>
          <a:pPr lvl="0" algn="l" defTabSz="533400">
            <a:lnSpc>
              <a:spcPct val="90000"/>
            </a:lnSpc>
            <a:spcBef>
              <a:spcPct val="0"/>
            </a:spcBef>
            <a:spcAft>
              <a:spcPct val="35000"/>
            </a:spcAft>
          </a:pPr>
          <a:r>
            <a:rPr lang="fr-FR" sz="1200" b="1" i="0" kern="1200" smtClean="0"/>
            <a:t>Origine</a:t>
          </a:r>
          <a:r>
            <a:rPr lang="fr-FR" sz="1200" i="1" kern="1200" smtClean="0"/>
            <a:t>: </a:t>
          </a:r>
          <a:r>
            <a:rPr lang="fr-FR" sz="1200" i="0" kern="1200" smtClean="0"/>
            <a:t>Amériques</a:t>
          </a:r>
        </a:p>
        <a:p>
          <a:pPr lvl="0" algn="l" defTabSz="533400">
            <a:lnSpc>
              <a:spcPct val="90000"/>
            </a:lnSpc>
            <a:spcBef>
              <a:spcPct val="0"/>
            </a:spcBef>
            <a:spcAft>
              <a:spcPct val="35000"/>
            </a:spcAft>
          </a:pPr>
          <a:r>
            <a:rPr lang="fr-FR" sz="1200" b="1" i="0" kern="1200" smtClean="0"/>
            <a:t>Plantes hôtes:</a:t>
          </a:r>
        </a:p>
        <a:p>
          <a:pPr lvl="0" algn="l" defTabSz="533400">
            <a:lnSpc>
              <a:spcPct val="90000"/>
            </a:lnSpc>
            <a:spcBef>
              <a:spcPct val="0"/>
            </a:spcBef>
            <a:spcAft>
              <a:spcPct val="35000"/>
            </a:spcAft>
          </a:pPr>
          <a:r>
            <a:rPr lang="fr-FR" sz="1200" b="1" i="0" kern="1200" smtClean="0"/>
            <a:t>Risque : importation des fruits d’Amérique Latine </a:t>
          </a:r>
        </a:p>
        <a:p>
          <a:pPr lvl="0" algn="l" defTabSz="533400">
            <a:lnSpc>
              <a:spcPct val="90000"/>
            </a:lnSpc>
            <a:spcBef>
              <a:spcPct val="0"/>
            </a:spcBef>
            <a:spcAft>
              <a:spcPct val="35000"/>
            </a:spcAft>
          </a:pPr>
          <a:endParaRPr lang="fr-FR" sz="1200" i="1" kern="1200" dirty="0"/>
        </a:p>
      </dsp:txBody>
      <dsp:txXfrm rot="10800000">
        <a:off x="5457968" y="1976619"/>
        <a:ext cx="1476442" cy="2367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4F70C-0DC0-4DFA-86B1-09FC8BF4A794}">
      <dsp:nvSpPr>
        <dsp:cNvPr id="0" name=""/>
        <dsp:cNvSpPr/>
      </dsp:nvSpPr>
      <dsp:spPr>
        <a:xfrm rot="5400000">
          <a:off x="4157364" y="-2154453"/>
          <a:ext cx="1262182" cy="58327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Établissement de zones exemptes de mouches des fruits (Tephritidae)</a:t>
          </a:r>
          <a:endParaRPr lang="fr-FR" sz="1800" kern="1200" dirty="0"/>
        </a:p>
      </dsp:txBody>
      <dsp:txXfrm rot="-5400000">
        <a:off x="1872059" y="192467"/>
        <a:ext cx="5771178" cy="1138952"/>
      </dsp:txXfrm>
    </dsp:sp>
    <dsp:sp modelId="{2078378A-5A0C-45CA-A5B1-06663277FEE2}">
      <dsp:nvSpPr>
        <dsp:cNvPr id="0" name=""/>
        <dsp:cNvSpPr/>
      </dsp:nvSpPr>
      <dsp:spPr>
        <a:xfrm>
          <a:off x="432051" y="1503"/>
          <a:ext cx="1440007" cy="1520879"/>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NIMP 26</a:t>
          </a:r>
          <a:endParaRPr lang="fr-FR" sz="2000" kern="1200" dirty="0"/>
        </a:p>
      </dsp:txBody>
      <dsp:txXfrm>
        <a:off x="502346" y="71798"/>
        <a:ext cx="1299417" cy="1380289"/>
      </dsp:txXfrm>
    </dsp:sp>
    <dsp:sp modelId="{F765FEF5-E8BB-4F02-95E1-87BBAE45E5C8}">
      <dsp:nvSpPr>
        <dsp:cNvPr id="0" name=""/>
        <dsp:cNvSpPr/>
      </dsp:nvSpPr>
      <dsp:spPr>
        <a:xfrm rot="5400000">
          <a:off x="4212386" y="-468124"/>
          <a:ext cx="1152138" cy="58327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Mise en place de zones de faible prévalence de parasites pour les mouches des fruits (Tephritidae) </a:t>
          </a:r>
          <a:endParaRPr lang="fr-FR" sz="1800" kern="1200" dirty="0"/>
        </a:p>
      </dsp:txBody>
      <dsp:txXfrm rot="-5400000">
        <a:off x="1872059" y="1928446"/>
        <a:ext cx="5776550" cy="1039652"/>
      </dsp:txXfrm>
    </dsp:sp>
    <dsp:sp modelId="{8B47B4F8-ACD0-4D64-9679-495B2FF5A5E3}">
      <dsp:nvSpPr>
        <dsp:cNvPr id="0" name=""/>
        <dsp:cNvSpPr/>
      </dsp:nvSpPr>
      <dsp:spPr>
        <a:xfrm>
          <a:off x="432051" y="1687832"/>
          <a:ext cx="1440007" cy="1520879"/>
        </a:xfrm>
        <a:prstGeom prst="roundRect">
          <a:avLst/>
        </a:prstGeom>
        <a:solidFill>
          <a:schemeClr val="accent1">
            <a:shade val="80000"/>
            <a:hueOff val="217492"/>
            <a:satOff val="-11886"/>
            <a:lumOff val="15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NIMP 30</a:t>
          </a:r>
          <a:endParaRPr lang="fr-FR" sz="2000" kern="1200" dirty="0"/>
        </a:p>
      </dsp:txBody>
      <dsp:txXfrm>
        <a:off x="502346" y="1758127"/>
        <a:ext cx="1299417" cy="1380289"/>
      </dsp:txXfrm>
    </dsp:sp>
    <dsp:sp modelId="{08B095ED-306D-451E-8CF7-15FE0DE9B45E}">
      <dsp:nvSpPr>
        <dsp:cNvPr id="0" name=""/>
        <dsp:cNvSpPr/>
      </dsp:nvSpPr>
      <dsp:spPr>
        <a:xfrm rot="5400000">
          <a:off x="4182248" y="1218204"/>
          <a:ext cx="1212414" cy="58327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Approche systémique pour la gestion du risque phytosanitaire des mouches des fruits (Tephritidae). </a:t>
          </a:r>
          <a:endParaRPr lang="fr-FR" sz="1800" kern="1200" dirty="0"/>
        </a:p>
      </dsp:txBody>
      <dsp:txXfrm rot="-5400000">
        <a:off x="1872059" y="3587579"/>
        <a:ext cx="5773608" cy="1094044"/>
      </dsp:txXfrm>
    </dsp:sp>
    <dsp:sp modelId="{4DAED5E5-9184-4F77-81EC-9D8D80C4883C}">
      <dsp:nvSpPr>
        <dsp:cNvPr id="0" name=""/>
        <dsp:cNvSpPr/>
      </dsp:nvSpPr>
      <dsp:spPr>
        <a:xfrm>
          <a:off x="432051" y="3374161"/>
          <a:ext cx="1440007" cy="1520879"/>
        </a:xfrm>
        <a:prstGeom prst="roundRect">
          <a:avLst/>
        </a:prstGeom>
        <a:solidFill>
          <a:schemeClr val="accent1">
            <a:shade val="80000"/>
            <a:hueOff val="434984"/>
            <a:satOff val="-23773"/>
            <a:lumOff val="310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NIMP 35</a:t>
          </a:r>
          <a:endParaRPr lang="fr-FR" sz="2000" kern="1200" dirty="0"/>
        </a:p>
      </dsp:txBody>
      <dsp:txXfrm>
        <a:off x="502346" y="3444456"/>
        <a:ext cx="1299417" cy="1380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AF142-88F5-4763-8E88-F2E632502D19}">
      <dsp:nvSpPr>
        <dsp:cNvPr id="0" name=""/>
        <dsp:cNvSpPr/>
      </dsp:nvSpPr>
      <dsp:spPr>
        <a:xfrm>
          <a:off x="151019" y="351064"/>
          <a:ext cx="2002216" cy="2002216"/>
        </a:xfrm>
        <a:prstGeom prst="blockArc">
          <a:avLst>
            <a:gd name="adj1" fmla="val 14236364"/>
            <a:gd name="adj2" fmla="val 16200000"/>
            <a:gd name="adj3" fmla="val 248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DE832-82B1-41FA-80C9-55CCB906AC11}">
      <dsp:nvSpPr>
        <dsp:cNvPr id="0" name=""/>
        <dsp:cNvSpPr/>
      </dsp:nvSpPr>
      <dsp:spPr>
        <a:xfrm>
          <a:off x="151019" y="351064"/>
          <a:ext cx="2002216" cy="2002216"/>
        </a:xfrm>
        <a:prstGeom prst="blockArc">
          <a:avLst>
            <a:gd name="adj1" fmla="val 12272727"/>
            <a:gd name="adj2" fmla="val 14236364"/>
            <a:gd name="adj3" fmla="val 248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B21AD-A153-4672-BA3D-61C7BE597151}">
      <dsp:nvSpPr>
        <dsp:cNvPr id="0" name=""/>
        <dsp:cNvSpPr/>
      </dsp:nvSpPr>
      <dsp:spPr>
        <a:xfrm>
          <a:off x="151019" y="351064"/>
          <a:ext cx="2002216" cy="2002216"/>
        </a:xfrm>
        <a:prstGeom prst="blockArc">
          <a:avLst>
            <a:gd name="adj1" fmla="val 10309091"/>
            <a:gd name="adj2" fmla="val 12272727"/>
            <a:gd name="adj3" fmla="val 248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0B5C4-AA4D-4B88-82CF-0BEBE0E9CA1C}">
      <dsp:nvSpPr>
        <dsp:cNvPr id="0" name=""/>
        <dsp:cNvSpPr/>
      </dsp:nvSpPr>
      <dsp:spPr>
        <a:xfrm>
          <a:off x="151019" y="351064"/>
          <a:ext cx="2002216" cy="2002216"/>
        </a:xfrm>
        <a:prstGeom prst="blockArc">
          <a:avLst>
            <a:gd name="adj1" fmla="val 8345455"/>
            <a:gd name="adj2" fmla="val 10309091"/>
            <a:gd name="adj3" fmla="val 24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CA4D8-1A49-4F3A-A8FE-AEBC0048D54A}">
      <dsp:nvSpPr>
        <dsp:cNvPr id="0" name=""/>
        <dsp:cNvSpPr/>
      </dsp:nvSpPr>
      <dsp:spPr>
        <a:xfrm>
          <a:off x="151019" y="351064"/>
          <a:ext cx="2002216" cy="2002216"/>
        </a:xfrm>
        <a:prstGeom prst="blockArc">
          <a:avLst>
            <a:gd name="adj1" fmla="val 6381818"/>
            <a:gd name="adj2" fmla="val 8345455"/>
            <a:gd name="adj3" fmla="val 248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ACFC5-26F3-4815-B3A5-73F2B1C01FA6}">
      <dsp:nvSpPr>
        <dsp:cNvPr id="0" name=""/>
        <dsp:cNvSpPr/>
      </dsp:nvSpPr>
      <dsp:spPr>
        <a:xfrm>
          <a:off x="151019" y="351064"/>
          <a:ext cx="2002216" cy="2002216"/>
        </a:xfrm>
        <a:prstGeom prst="blockArc">
          <a:avLst>
            <a:gd name="adj1" fmla="val 4418182"/>
            <a:gd name="adj2" fmla="val 6381818"/>
            <a:gd name="adj3" fmla="val 248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C55A9C-F16C-4261-AF40-815D283E6437}">
      <dsp:nvSpPr>
        <dsp:cNvPr id="0" name=""/>
        <dsp:cNvSpPr/>
      </dsp:nvSpPr>
      <dsp:spPr>
        <a:xfrm>
          <a:off x="151019" y="351064"/>
          <a:ext cx="2002216" cy="2002216"/>
        </a:xfrm>
        <a:prstGeom prst="blockArc">
          <a:avLst>
            <a:gd name="adj1" fmla="val 2454545"/>
            <a:gd name="adj2" fmla="val 4418182"/>
            <a:gd name="adj3" fmla="val 248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0E959A-8502-4852-8E3D-5D1CA5FB8EAF}">
      <dsp:nvSpPr>
        <dsp:cNvPr id="0" name=""/>
        <dsp:cNvSpPr/>
      </dsp:nvSpPr>
      <dsp:spPr>
        <a:xfrm>
          <a:off x="151019" y="351064"/>
          <a:ext cx="2002216" cy="2002216"/>
        </a:xfrm>
        <a:prstGeom prst="blockArc">
          <a:avLst>
            <a:gd name="adj1" fmla="val 490909"/>
            <a:gd name="adj2" fmla="val 2454545"/>
            <a:gd name="adj3" fmla="val 248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2AA42-E632-4EBE-A902-4F421C4B21C2}">
      <dsp:nvSpPr>
        <dsp:cNvPr id="0" name=""/>
        <dsp:cNvSpPr/>
      </dsp:nvSpPr>
      <dsp:spPr>
        <a:xfrm>
          <a:off x="151019" y="351064"/>
          <a:ext cx="2002216" cy="2002216"/>
        </a:xfrm>
        <a:prstGeom prst="blockArc">
          <a:avLst>
            <a:gd name="adj1" fmla="val 20127273"/>
            <a:gd name="adj2" fmla="val 490909"/>
            <a:gd name="adj3" fmla="val 24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3BE9C9-9952-427B-A3A9-4835E84BA5A6}">
      <dsp:nvSpPr>
        <dsp:cNvPr id="0" name=""/>
        <dsp:cNvSpPr/>
      </dsp:nvSpPr>
      <dsp:spPr>
        <a:xfrm>
          <a:off x="151019" y="351064"/>
          <a:ext cx="2002216" cy="2002216"/>
        </a:xfrm>
        <a:prstGeom prst="blockArc">
          <a:avLst>
            <a:gd name="adj1" fmla="val 18163636"/>
            <a:gd name="adj2" fmla="val 20127273"/>
            <a:gd name="adj3" fmla="val 248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C2DC9B-D8C3-49DE-8DDE-1DE771E7F81C}">
      <dsp:nvSpPr>
        <dsp:cNvPr id="0" name=""/>
        <dsp:cNvSpPr/>
      </dsp:nvSpPr>
      <dsp:spPr>
        <a:xfrm>
          <a:off x="151019" y="351064"/>
          <a:ext cx="2002216" cy="2002216"/>
        </a:xfrm>
        <a:prstGeom prst="blockArc">
          <a:avLst>
            <a:gd name="adj1" fmla="val 16200000"/>
            <a:gd name="adj2" fmla="val 18163636"/>
            <a:gd name="adj3" fmla="val 248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5D5DC0-DEDD-419B-807A-67350333CD9A}">
      <dsp:nvSpPr>
        <dsp:cNvPr id="0" name=""/>
        <dsp:cNvSpPr/>
      </dsp:nvSpPr>
      <dsp:spPr>
        <a:xfrm>
          <a:off x="905725" y="1105770"/>
          <a:ext cx="492804" cy="4928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smtClean="0"/>
            <a:t>Réseau de piégeage</a:t>
          </a:r>
          <a:endParaRPr lang="fr-FR" sz="600" kern="1200" dirty="0"/>
        </a:p>
      </dsp:txBody>
      <dsp:txXfrm>
        <a:off x="977894" y="1177939"/>
        <a:ext cx="348466" cy="348466"/>
      </dsp:txXfrm>
    </dsp:sp>
    <dsp:sp modelId="{927447A3-D845-41D5-9161-2EF341F7975D}">
      <dsp:nvSpPr>
        <dsp:cNvPr id="0" name=""/>
        <dsp:cNvSpPr/>
      </dsp:nvSpPr>
      <dsp:spPr>
        <a:xfrm>
          <a:off x="979646" y="191001"/>
          <a:ext cx="344963" cy="3449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Algérie</a:t>
          </a:r>
          <a:endParaRPr lang="fr-FR" sz="500" kern="1200" dirty="0"/>
        </a:p>
      </dsp:txBody>
      <dsp:txXfrm>
        <a:off x="1030165" y="241520"/>
        <a:ext cx="243925" cy="243925"/>
      </dsp:txXfrm>
    </dsp:sp>
    <dsp:sp modelId="{544E3708-1F84-40EA-A0DB-6F3BC9A2564F}">
      <dsp:nvSpPr>
        <dsp:cNvPr id="0" name=""/>
        <dsp:cNvSpPr/>
      </dsp:nvSpPr>
      <dsp:spPr>
        <a:xfrm>
          <a:off x="1514172" y="347952"/>
          <a:ext cx="344963" cy="3449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Egypte</a:t>
          </a:r>
          <a:endParaRPr lang="fr-FR" sz="500" kern="1200" dirty="0"/>
        </a:p>
      </dsp:txBody>
      <dsp:txXfrm>
        <a:off x="1564691" y="398471"/>
        <a:ext cx="243925" cy="243925"/>
      </dsp:txXfrm>
    </dsp:sp>
    <dsp:sp modelId="{FDAADEAD-74A5-4C74-9380-CABD79554477}">
      <dsp:nvSpPr>
        <dsp:cNvPr id="0" name=""/>
        <dsp:cNvSpPr/>
      </dsp:nvSpPr>
      <dsp:spPr>
        <a:xfrm>
          <a:off x="1878989" y="768974"/>
          <a:ext cx="344963" cy="34496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Jordanie</a:t>
          </a:r>
          <a:endParaRPr lang="fr-FR" sz="500" kern="1200" dirty="0"/>
        </a:p>
      </dsp:txBody>
      <dsp:txXfrm>
        <a:off x="1929508" y="819493"/>
        <a:ext cx="243925" cy="243925"/>
      </dsp:txXfrm>
    </dsp:sp>
    <dsp:sp modelId="{AFE79CBA-D3F5-4A12-BE35-56BAD7E51E87}">
      <dsp:nvSpPr>
        <dsp:cNvPr id="0" name=""/>
        <dsp:cNvSpPr/>
      </dsp:nvSpPr>
      <dsp:spPr>
        <a:xfrm>
          <a:off x="1958272" y="1320395"/>
          <a:ext cx="344963" cy="34496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Lybie</a:t>
          </a:r>
          <a:endParaRPr lang="fr-FR" sz="500" kern="1200" dirty="0"/>
        </a:p>
      </dsp:txBody>
      <dsp:txXfrm>
        <a:off x="2008791" y="1370914"/>
        <a:ext cx="243925" cy="243925"/>
      </dsp:txXfrm>
    </dsp:sp>
    <dsp:sp modelId="{F1F04748-2682-40AF-9C25-FF320934483B}">
      <dsp:nvSpPr>
        <dsp:cNvPr id="0" name=""/>
        <dsp:cNvSpPr/>
      </dsp:nvSpPr>
      <dsp:spPr>
        <a:xfrm>
          <a:off x="1726848" y="1827144"/>
          <a:ext cx="344963" cy="34496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Malte</a:t>
          </a:r>
          <a:endParaRPr lang="fr-FR" sz="500" kern="1200" dirty="0"/>
        </a:p>
      </dsp:txBody>
      <dsp:txXfrm>
        <a:off x="1777367" y="1877663"/>
        <a:ext cx="243925" cy="243925"/>
      </dsp:txXfrm>
    </dsp:sp>
    <dsp:sp modelId="{BB69B742-B2C4-485A-B724-B294E2287E7C}">
      <dsp:nvSpPr>
        <dsp:cNvPr id="0" name=""/>
        <dsp:cNvSpPr/>
      </dsp:nvSpPr>
      <dsp:spPr>
        <a:xfrm>
          <a:off x="1258192" y="2128331"/>
          <a:ext cx="344963" cy="3449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Maroc</a:t>
          </a:r>
          <a:endParaRPr lang="fr-FR" sz="500" kern="1200" dirty="0"/>
        </a:p>
      </dsp:txBody>
      <dsp:txXfrm>
        <a:off x="1308711" y="2178850"/>
        <a:ext cx="243925" cy="243925"/>
      </dsp:txXfrm>
    </dsp:sp>
    <dsp:sp modelId="{9A28048D-5C91-4D40-98D9-358AFF24C3FA}">
      <dsp:nvSpPr>
        <dsp:cNvPr id="0" name=""/>
        <dsp:cNvSpPr/>
      </dsp:nvSpPr>
      <dsp:spPr>
        <a:xfrm>
          <a:off x="701100" y="2128331"/>
          <a:ext cx="344963" cy="3449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Pakistan</a:t>
          </a:r>
          <a:endParaRPr lang="fr-FR" sz="500" kern="1200" dirty="0"/>
        </a:p>
      </dsp:txBody>
      <dsp:txXfrm>
        <a:off x="751619" y="2178850"/>
        <a:ext cx="243925" cy="243925"/>
      </dsp:txXfrm>
    </dsp:sp>
    <dsp:sp modelId="{ACF05E32-A9C5-477B-A050-25C592F3BD26}">
      <dsp:nvSpPr>
        <dsp:cNvPr id="0" name=""/>
        <dsp:cNvSpPr/>
      </dsp:nvSpPr>
      <dsp:spPr>
        <a:xfrm>
          <a:off x="232444" y="1827144"/>
          <a:ext cx="344963" cy="34496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err="1" smtClean="0"/>
            <a:t>Sudan</a:t>
          </a:r>
          <a:endParaRPr lang="fr-FR" sz="500" kern="1200" dirty="0"/>
        </a:p>
      </dsp:txBody>
      <dsp:txXfrm>
        <a:off x="282963" y="1877663"/>
        <a:ext cx="243925" cy="243925"/>
      </dsp:txXfrm>
    </dsp:sp>
    <dsp:sp modelId="{93901703-F75E-4ACD-82AC-E2E01D1F328A}">
      <dsp:nvSpPr>
        <dsp:cNvPr id="0" name=""/>
        <dsp:cNvSpPr/>
      </dsp:nvSpPr>
      <dsp:spPr>
        <a:xfrm>
          <a:off x="1020" y="1320395"/>
          <a:ext cx="344963" cy="34496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Syrie</a:t>
          </a:r>
          <a:endParaRPr lang="fr-FR" sz="500" kern="1200" dirty="0"/>
        </a:p>
      </dsp:txBody>
      <dsp:txXfrm>
        <a:off x="51539" y="1370914"/>
        <a:ext cx="243925" cy="243925"/>
      </dsp:txXfrm>
    </dsp:sp>
    <dsp:sp modelId="{D641AD24-4273-4C57-9E7E-6776690D6BA2}">
      <dsp:nvSpPr>
        <dsp:cNvPr id="0" name=""/>
        <dsp:cNvSpPr/>
      </dsp:nvSpPr>
      <dsp:spPr>
        <a:xfrm>
          <a:off x="80302" y="768974"/>
          <a:ext cx="344963" cy="34496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Tunisie</a:t>
          </a:r>
          <a:endParaRPr lang="fr-FR" sz="500" kern="1200" dirty="0"/>
        </a:p>
      </dsp:txBody>
      <dsp:txXfrm>
        <a:off x="130821" y="819493"/>
        <a:ext cx="243925" cy="243925"/>
      </dsp:txXfrm>
    </dsp:sp>
    <dsp:sp modelId="{D4E0D0FB-CB27-444F-B3C4-677FB694D3B0}">
      <dsp:nvSpPr>
        <dsp:cNvPr id="0" name=""/>
        <dsp:cNvSpPr/>
      </dsp:nvSpPr>
      <dsp:spPr>
        <a:xfrm>
          <a:off x="445120" y="347952"/>
          <a:ext cx="344963" cy="3449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Etc.</a:t>
          </a:r>
          <a:endParaRPr lang="fr-FR" sz="500" kern="1200" dirty="0"/>
        </a:p>
      </dsp:txBody>
      <dsp:txXfrm>
        <a:off x="495639" y="398471"/>
        <a:ext cx="243925" cy="24392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61481" cy="498951"/>
          </a:xfrm>
          <a:prstGeom prst="rect">
            <a:avLst/>
          </a:prstGeom>
        </p:spPr>
        <p:txBody>
          <a:bodyPr vert="horz" lIns="91915" tIns="45958" rIns="91915" bIns="45958" rtlCol="0"/>
          <a:lstStyle>
            <a:lvl1pPr algn="l">
              <a:defRPr sz="1200"/>
            </a:lvl1pPr>
          </a:lstStyle>
          <a:p>
            <a:endParaRPr lang="fr-FR"/>
          </a:p>
        </p:txBody>
      </p:sp>
      <p:sp>
        <p:nvSpPr>
          <p:cNvPr id="3" name="Espace réservé de la date 2"/>
          <p:cNvSpPr>
            <a:spLocks noGrp="1"/>
          </p:cNvSpPr>
          <p:nvPr>
            <p:ph type="dt" sz="quarter" idx="1"/>
          </p:nvPr>
        </p:nvSpPr>
        <p:spPr>
          <a:xfrm>
            <a:off x="3871126" y="1"/>
            <a:ext cx="2961481" cy="498951"/>
          </a:xfrm>
          <a:prstGeom prst="rect">
            <a:avLst/>
          </a:prstGeom>
        </p:spPr>
        <p:txBody>
          <a:bodyPr vert="horz" lIns="91915" tIns="45958" rIns="91915" bIns="45958" rtlCol="0"/>
          <a:lstStyle>
            <a:lvl1pPr algn="r">
              <a:defRPr sz="1200"/>
            </a:lvl1pPr>
          </a:lstStyle>
          <a:p>
            <a:fld id="{23376A43-1D6A-472C-97DB-3B7481C69E08}" type="datetimeFigureOut">
              <a:rPr lang="fr-FR" smtClean="0"/>
              <a:t>05/11/2012</a:t>
            </a:fld>
            <a:endParaRPr lang="fr-FR"/>
          </a:p>
        </p:txBody>
      </p:sp>
      <p:sp>
        <p:nvSpPr>
          <p:cNvPr id="4" name="Espace réservé du pied de page 3"/>
          <p:cNvSpPr>
            <a:spLocks noGrp="1"/>
          </p:cNvSpPr>
          <p:nvPr>
            <p:ph type="ftr" sz="quarter" idx="2"/>
          </p:nvPr>
        </p:nvSpPr>
        <p:spPr>
          <a:xfrm>
            <a:off x="1" y="9478343"/>
            <a:ext cx="2961481" cy="498951"/>
          </a:xfrm>
          <a:prstGeom prst="rect">
            <a:avLst/>
          </a:prstGeom>
        </p:spPr>
        <p:txBody>
          <a:bodyPr vert="horz" lIns="91915" tIns="45958" rIns="91915" bIns="4595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71126" y="9478343"/>
            <a:ext cx="2961481" cy="498951"/>
          </a:xfrm>
          <a:prstGeom prst="rect">
            <a:avLst/>
          </a:prstGeom>
        </p:spPr>
        <p:txBody>
          <a:bodyPr vert="horz" lIns="91915" tIns="45958" rIns="91915" bIns="45958" rtlCol="0" anchor="b"/>
          <a:lstStyle>
            <a:lvl1pPr algn="r">
              <a:defRPr sz="1200"/>
            </a:lvl1pPr>
          </a:lstStyle>
          <a:p>
            <a:fld id="{7D5026AE-A943-4655-93AD-01EDC626E7EF}" type="slidenum">
              <a:rPr lang="fr-FR" smtClean="0"/>
              <a:t>‹N°›</a:t>
            </a:fld>
            <a:endParaRPr lang="fr-FR"/>
          </a:p>
        </p:txBody>
      </p:sp>
    </p:spTree>
    <p:extLst>
      <p:ext uri="{BB962C8B-B14F-4D97-AF65-F5344CB8AC3E}">
        <p14:creationId xmlns:p14="http://schemas.microsoft.com/office/powerpoint/2010/main" val="3694961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61481" cy="498951"/>
          </a:xfrm>
          <a:prstGeom prst="rect">
            <a:avLst/>
          </a:prstGeom>
        </p:spPr>
        <p:txBody>
          <a:bodyPr vert="horz" lIns="91915" tIns="45958" rIns="91915" bIns="45958" rtlCol="0"/>
          <a:lstStyle>
            <a:lvl1pPr algn="l">
              <a:defRPr sz="1200"/>
            </a:lvl1pPr>
          </a:lstStyle>
          <a:p>
            <a:endParaRPr lang="fr-FR"/>
          </a:p>
        </p:txBody>
      </p:sp>
      <p:sp>
        <p:nvSpPr>
          <p:cNvPr id="3" name="Espace réservé de la date 2"/>
          <p:cNvSpPr>
            <a:spLocks noGrp="1"/>
          </p:cNvSpPr>
          <p:nvPr>
            <p:ph type="dt" idx="1"/>
          </p:nvPr>
        </p:nvSpPr>
        <p:spPr>
          <a:xfrm>
            <a:off x="3871126" y="1"/>
            <a:ext cx="2961481" cy="498951"/>
          </a:xfrm>
          <a:prstGeom prst="rect">
            <a:avLst/>
          </a:prstGeom>
        </p:spPr>
        <p:txBody>
          <a:bodyPr vert="horz" lIns="91915" tIns="45958" rIns="91915" bIns="45958" rtlCol="0"/>
          <a:lstStyle>
            <a:lvl1pPr algn="r">
              <a:defRPr sz="1200"/>
            </a:lvl1pPr>
          </a:lstStyle>
          <a:p>
            <a:fld id="{F5075EC8-2AFA-4B4D-82FA-77E789401936}" type="datetimeFigureOut">
              <a:rPr lang="fr-FR" smtClean="0"/>
              <a:t>05/11/2012</a:t>
            </a:fld>
            <a:endParaRPr lang="fr-FR"/>
          </a:p>
        </p:txBody>
      </p:sp>
      <p:sp>
        <p:nvSpPr>
          <p:cNvPr id="4" name="Espace réservé de l'image des diapositives 3"/>
          <p:cNvSpPr>
            <a:spLocks noGrp="1" noRot="1" noChangeAspect="1"/>
          </p:cNvSpPr>
          <p:nvPr>
            <p:ph type="sldImg" idx="2"/>
          </p:nvPr>
        </p:nvSpPr>
        <p:spPr>
          <a:xfrm>
            <a:off x="922338" y="747713"/>
            <a:ext cx="4989512" cy="3741737"/>
          </a:xfrm>
          <a:prstGeom prst="rect">
            <a:avLst/>
          </a:prstGeom>
          <a:noFill/>
          <a:ln w="12700">
            <a:solidFill>
              <a:prstClr val="black"/>
            </a:solidFill>
          </a:ln>
        </p:spPr>
        <p:txBody>
          <a:bodyPr vert="horz" lIns="91915" tIns="45958" rIns="91915" bIns="45958" rtlCol="0" anchor="ctr"/>
          <a:lstStyle/>
          <a:p>
            <a:endParaRPr lang="fr-FR"/>
          </a:p>
        </p:txBody>
      </p:sp>
      <p:sp>
        <p:nvSpPr>
          <p:cNvPr id="5" name="Espace réservé des commentaires 4"/>
          <p:cNvSpPr>
            <a:spLocks noGrp="1"/>
          </p:cNvSpPr>
          <p:nvPr>
            <p:ph type="body" sz="quarter" idx="3"/>
          </p:nvPr>
        </p:nvSpPr>
        <p:spPr>
          <a:xfrm>
            <a:off x="683420" y="4740038"/>
            <a:ext cx="5467350" cy="4490561"/>
          </a:xfrm>
          <a:prstGeom prst="rect">
            <a:avLst/>
          </a:prstGeom>
        </p:spPr>
        <p:txBody>
          <a:bodyPr vert="horz" lIns="91915" tIns="45958" rIns="91915" bIns="4595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78343"/>
            <a:ext cx="2961481" cy="498951"/>
          </a:xfrm>
          <a:prstGeom prst="rect">
            <a:avLst/>
          </a:prstGeom>
        </p:spPr>
        <p:txBody>
          <a:bodyPr vert="horz" lIns="91915" tIns="45958" rIns="91915" bIns="4595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71126" y="9478343"/>
            <a:ext cx="2961481" cy="498951"/>
          </a:xfrm>
          <a:prstGeom prst="rect">
            <a:avLst/>
          </a:prstGeom>
        </p:spPr>
        <p:txBody>
          <a:bodyPr vert="horz" lIns="91915" tIns="45958" rIns="91915" bIns="45958" rtlCol="0" anchor="b"/>
          <a:lstStyle>
            <a:lvl1pPr algn="r">
              <a:defRPr sz="1200"/>
            </a:lvl1pPr>
          </a:lstStyle>
          <a:p>
            <a:fld id="{3AA65726-A8A4-4EED-887F-D07276E65AD4}" type="slidenum">
              <a:rPr lang="fr-FR" smtClean="0"/>
              <a:t>‹N°›</a:t>
            </a:fld>
            <a:endParaRPr lang="fr-FR"/>
          </a:p>
        </p:txBody>
      </p:sp>
    </p:spTree>
    <p:extLst>
      <p:ext uri="{BB962C8B-B14F-4D97-AF65-F5344CB8AC3E}">
        <p14:creationId xmlns:p14="http://schemas.microsoft.com/office/powerpoint/2010/main" val="155951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1</a:t>
            </a:fld>
            <a:endParaRPr lang="fr-FR"/>
          </a:p>
        </p:txBody>
      </p:sp>
    </p:spTree>
    <p:extLst>
      <p:ext uri="{BB962C8B-B14F-4D97-AF65-F5344CB8AC3E}">
        <p14:creationId xmlns:p14="http://schemas.microsoft.com/office/powerpoint/2010/main" val="288681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NIMP 28 TRAITEMENTS PHYTOSANITAIRES. </a:t>
            </a:r>
          </a:p>
          <a:p>
            <a:pPr lvl="1"/>
            <a:r>
              <a:rPr lang="fr-FR" dirty="0" smtClean="0"/>
              <a:t>TP 7: Traitement par irradiation contre les mouches des fruits de la famille Tephritidae (générique)(2009</a:t>
            </a:r>
          </a:p>
          <a:p>
            <a:pPr lvl="1"/>
            <a:r>
              <a:rPr lang="fr-FR" dirty="0" smtClean="0"/>
              <a:t> TP 14:  Traitement par irradiation contre </a:t>
            </a:r>
            <a:r>
              <a:rPr lang="fr-FR" i="1" dirty="0" err="1" smtClean="0"/>
              <a:t>Ceratitis</a:t>
            </a:r>
            <a:r>
              <a:rPr lang="fr-FR" dirty="0" smtClean="0"/>
              <a:t> </a:t>
            </a:r>
            <a:r>
              <a:rPr lang="fr-FR" i="1" dirty="0" err="1" smtClean="0"/>
              <a:t>capitata</a:t>
            </a:r>
            <a:r>
              <a:rPr lang="fr-FR" dirty="0" smtClean="0"/>
              <a:t> </a:t>
            </a:r>
            <a:r>
              <a:rPr lang="fr-FR" b="1" dirty="0" smtClean="0"/>
              <a:t>(2011)</a:t>
            </a:r>
          </a:p>
          <a:p>
            <a:r>
              <a:rPr lang="fr-FR" b="1" dirty="0" smtClean="0"/>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10</a:t>
            </a:fld>
            <a:endParaRPr lang="fr-FR"/>
          </a:p>
        </p:txBody>
      </p:sp>
    </p:spTree>
    <p:extLst>
      <p:ext uri="{BB962C8B-B14F-4D97-AF65-F5344CB8AC3E}">
        <p14:creationId xmlns:p14="http://schemas.microsoft.com/office/powerpoint/2010/main" val="31019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11</a:t>
            </a:fld>
            <a:endParaRPr lang="fr-FR"/>
          </a:p>
        </p:txBody>
      </p:sp>
    </p:spTree>
    <p:extLst>
      <p:ext uri="{BB962C8B-B14F-4D97-AF65-F5344CB8AC3E}">
        <p14:creationId xmlns:p14="http://schemas.microsoft.com/office/powerpoint/2010/main" val="293574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12</a:t>
            </a:fld>
            <a:endParaRPr lang="fr-FR"/>
          </a:p>
        </p:txBody>
      </p:sp>
    </p:spTree>
    <p:extLst>
      <p:ext uri="{BB962C8B-B14F-4D97-AF65-F5344CB8AC3E}">
        <p14:creationId xmlns:p14="http://schemas.microsoft.com/office/powerpoint/2010/main" val="156035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13</a:t>
            </a:fld>
            <a:endParaRPr lang="fr-FR"/>
          </a:p>
        </p:txBody>
      </p:sp>
    </p:spTree>
    <p:extLst>
      <p:ext uri="{BB962C8B-B14F-4D97-AF65-F5344CB8AC3E}">
        <p14:creationId xmlns:p14="http://schemas.microsoft.com/office/powerpoint/2010/main" val="55233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9155">
              <a:defRPr/>
            </a:pPr>
            <a:r>
              <a:rPr lang="fr-FR" dirty="0" smtClean="0"/>
              <a:t>Mise en place d’un système d’échange d’information en temps réels pour permettre aux pays de prendre  rapidement les mesures phytosanitaires appropriées</a:t>
            </a:r>
          </a:p>
          <a:p>
            <a:pPr defTabSz="919155">
              <a:defRPr/>
            </a:pPr>
            <a:r>
              <a:rPr lang="fr-FR" dirty="0" smtClean="0"/>
              <a:t>Organisation d’atelier de travail pour l’élaboration d </a:t>
            </a:r>
            <a:r>
              <a:rPr lang="fr-FR" dirty="0" err="1" smtClean="0"/>
              <a:t>emesures</a:t>
            </a:r>
            <a:r>
              <a:rPr lang="fr-FR" dirty="0" smtClean="0"/>
              <a:t> phytosanitaires </a:t>
            </a:r>
            <a:r>
              <a:rPr lang="fr-FR" dirty="0" err="1" smtClean="0"/>
              <a:t>harmonsiées</a:t>
            </a:r>
            <a:r>
              <a:rPr lang="fr-FR" dirty="0" smtClean="0"/>
              <a:t> entre les pays de la région en vue de faciliter les échanges commerciaux avec les pays infestés de B. </a:t>
            </a:r>
            <a:r>
              <a:rPr lang="fr-FR" dirty="0" err="1" smtClean="0"/>
              <a:t>zonata</a:t>
            </a:r>
            <a:endParaRPr lang="fr-FR" dirty="0" smtClean="0"/>
          </a:p>
          <a:p>
            <a:pPr defTabSz="919155">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14</a:t>
            </a:fld>
            <a:endParaRPr lang="fr-FR"/>
          </a:p>
        </p:txBody>
      </p:sp>
    </p:spTree>
    <p:extLst>
      <p:ext uri="{BB962C8B-B14F-4D97-AF65-F5344CB8AC3E}">
        <p14:creationId xmlns:p14="http://schemas.microsoft.com/office/powerpoint/2010/main" val="4274848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15</a:t>
            </a:fld>
            <a:endParaRPr lang="fr-FR"/>
          </a:p>
        </p:txBody>
      </p:sp>
    </p:spTree>
    <p:extLst>
      <p:ext uri="{BB962C8B-B14F-4D97-AF65-F5344CB8AC3E}">
        <p14:creationId xmlns:p14="http://schemas.microsoft.com/office/powerpoint/2010/main" val="416595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16</a:t>
            </a:fld>
            <a:endParaRPr lang="fr-FR"/>
          </a:p>
        </p:txBody>
      </p:sp>
    </p:spTree>
    <p:extLst>
      <p:ext uri="{BB962C8B-B14F-4D97-AF65-F5344CB8AC3E}">
        <p14:creationId xmlns:p14="http://schemas.microsoft.com/office/powerpoint/2010/main" val="234614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2</a:t>
            </a:fld>
            <a:endParaRPr lang="fr-FR"/>
          </a:p>
        </p:txBody>
      </p:sp>
    </p:spTree>
    <p:extLst>
      <p:ext uri="{BB962C8B-B14F-4D97-AF65-F5344CB8AC3E}">
        <p14:creationId xmlns:p14="http://schemas.microsoft.com/office/powerpoint/2010/main" val="4144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S’il n’y a pas de mesures de lutte: Les pertes de fruits annuelles sont estimées à 365 MUS</a:t>
            </a:r>
          </a:p>
          <a:p>
            <a:r>
              <a:rPr lang="fr-FR" dirty="0" smtClean="0"/>
              <a:t>EN cas de programme</a:t>
            </a:r>
            <a:r>
              <a:rPr lang="fr-FR" baseline="0" dirty="0" smtClean="0"/>
              <a:t> de lutte, les dégâts directs (perte de rendement, coûts de lutte) et dégâts indirects (impact environnemental et perte de marché d’export) = 192 MUS$ (</a:t>
            </a:r>
            <a:r>
              <a:rPr lang="fr-FR" baseline="0" dirty="0" err="1" smtClean="0"/>
              <a:t>Enkerlin</a:t>
            </a:r>
            <a:r>
              <a:rPr lang="fr-FR" baseline="0" dirty="0" smtClean="0"/>
              <a:t> and </a:t>
            </a:r>
            <a:r>
              <a:rPr lang="fr-FR" baseline="0" dirty="0" err="1" smtClean="0"/>
              <a:t>Mumford</a:t>
            </a:r>
            <a:r>
              <a:rPr lang="fr-FR" baseline="0" dirty="0" smtClean="0"/>
              <a:t>, 1997)</a:t>
            </a:r>
            <a:endParaRPr lang="fr-FR" dirty="0"/>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3</a:t>
            </a:fld>
            <a:endParaRPr lang="fr-FR"/>
          </a:p>
        </p:txBody>
      </p:sp>
    </p:spTree>
    <p:extLst>
      <p:ext uri="{BB962C8B-B14F-4D97-AF65-F5344CB8AC3E}">
        <p14:creationId xmlns:p14="http://schemas.microsoft.com/office/powerpoint/2010/main" val="132332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9155">
              <a:defRPr/>
            </a:pPr>
            <a:r>
              <a:rPr lang="fr-FR" dirty="0" smtClean="0"/>
              <a:t>B. </a:t>
            </a:r>
            <a:r>
              <a:rPr lang="fr-FR" dirty="0" err="1" smtClean="0"/>
              <a:t>zonata</a:t>
            </a:r>
            <a:r>
              <a:rPr lang="fr-FR" dirty="0" smtClean="0"/>
              <a:t>: originaire du Sud et du Sud -Est asiatique</a:t>
            </a:r>
          </a:p>
          <a:p>
            <a:endParaRPr lang="fr-FR" dirty="0"/>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4</a:t>
            </a:fld>
            <a:endParaRPr lang="fr-FR"/>
          </a:p>
        </p:txBody>
      </p:sp>
    </p:spTree>
    <p:extLst>
      <p:ext uri="{BB962C8B-B14F-4D97-AF65-F5344CB8AC3E}">
        <p14:creationId xmlns:p14="http://schemas.microsoft.com/office/powerpoint/2010/main" val="169552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Fellah, H., 1996</a:t>
            </a:r>
            <a:r>
              <a:rPr lang="fr-FR" dirty="0" smtClean="0"/>
              <a:t>. Contribution à l'étude de la bioécologique de la mouche méditerranéenne des fruits </a:t>
            </a:r>
            <a:r>
              <a:rPr lang="fr-FR" dirty="0" err="1" smtClean="0"/>
              <a:t>ceratitis</a:t>
            </a:r>
            <a:r>
              <a:rPr lang="fr-FR" dirty="0" smtClean="0"/>
              <a:t> </a:t>
            </a:r>
            <a:r>
              <a:rPr lang="fr-FR" dirty="0" err="1" smtClean="0"/>
              <a:t>capitata</a:t>
            </a:r>
            <a:r>
              <a:rPr lang="fr-FR" dirty="0" smtClean="0"/>
              <a:t> </a:t>
            </a:r>
            <a:r>
              <a:rPr lang="fr-FR" dirty="0" err="1" smtClean="0"/>
              <a:t>Weidemann</a:t>
            </a:r>
            <a:r>
              <a:rPr lang="fr-FR" dirty="0" smtClean="0"/>
              <a:t> (</a:t>
            </a:r>
            <a:r>
              <a:rPr lang="fr-FR" dirty="0" err="1" smtClean="0"/>
              <a:t>Diptera</a:t>
            </a:r>
            <a:r>
              <a:rPr lang="fr-FR" dirty="0" smtClean="0"/>
              <a:t> :</a:t>
            </a:r>
            <a:r>
              <a:rPr lang="fr-FR" dirty="0" err="1" smtClean="0"/>
              <a:t>Trphritidae</a:t>
            </a:r>
            <a:r>
              <a:rPr lang="fr-FR" dirty="0" smtClean="0"/>
              <a:t>) sur fruits d'été. Mémoire de fin du cycle de spécialisation de L'INAT.</a:t>
            </a:r>
          </a:p>
          <a:p>
            <a:r>
              <a:rPr lang="fr-FR" dirty="0" smtClean="0"/>
              <a:t>Les pertes totales évaluées à 3.838.290 Dollars américains constituent les coûts directs des pertes causées par la mouche des fruits. En Tunisie, cette estimation ne tient pas compte des autres pertes indirectes, qui sont très importantes et qui sont dues aux écarts de triage de la production destinée à l'exportation et des refoulements sur le marché intérieur </a:t>
            </a:r>
            <a:r>
              <a:rPr lang="fr-FR" b="1" dirty="0" smtClean="0"/>
              <a:t>(1) </a:t>
            </a:r>
            <a:r>
              <a:rPr lang="fr-FR" dirty="0" smtClean="0"/>
              <a:t>(Tableau 5)</a:t>
            </a:r>
            <a:r>
              <a:rPr lang="fr-FR" b="1" dirty="0" smtClean="0"/>
              <a:t>.</a:t>
            </a:r>
            <a:endParaRPr lang="fr-FR" dirty="0" smtClean="0"/>
          </a:p>
          <a:p>
            <a:r>
              <a:rPr lang="fr-FR" dirty="0" smtClean="0"/>
              <a:t>Pour le secteur des agrumes ces pertes ont été estimées à 1.403.500 dinars Tunisiens en 1990. Pour les agrumes les écarts de triage représentent en Tunisie 30 à 35 % du tonnage de fruits reçus dans les stations de conditionnement et constituent des manques à gagner, car ils sont vendus sur le marché local avec une partie destinée à la transformation</a:t>
            </a:r>
            <a:r>
              <a:rPr lang="fr-FR" b="1" dirty="0" smtClean="0"/>
              <a:t> (1).</a:t>
            </a:r>
            <a:endParaRPr lang="fr-FR" dirty="0" smtClean="0"/>
          </a:p>
          <a:p>
            <a:endParaRPr lang="fr-FR" dirty="0" smtClean="0"/>
          </a:p>
          <a:p>
            <a:r>
              <a:rPr lang="fr-FR" dirty="0" smtClean="0"/>
              <a:t>(17) </a:t>
            </a:r>
            <a:r>
              <a:rPr lang="fr-FR" b="1" dirty="0" err="1" smtClean="0"/>
              <a:t>Driouchi</a:t>
            </a:r>
            <a:r>
              <a:rPr lang="fr-FR" b="1" dirty="0" smtClean="0"/>
              <a:t> A., 1990</a:t>
            </a:r>
            <a:r>
              <a:rPr lang="fr-FR" dirty="0" smtClean="0"/>
              <a:t>. Evaluation économique des pertes causées par la mouche méditerranéenne des fruits: Cas de l'économie agricole Tunisienne Rapport de mission d'un expert consultant </a:t>
            </a:r>
            <a:r>
              <a:rPr lang="fr-FR" dirty="0" err="1" smtClean="0"/>
              <a:t>AlEA</a:t>
            </a:r>
            <a:r>
              <a:rPr lang="fr-FR" dirty="0" smtClean="0"/>
              <a:t>/FAO. Division de l'assistance technique et de la coopération, 22p.</a:t>
            </a:r>
          </a:p>
          <a:p>
            <a:r>
              <a:rPr lang="fr-FR" dirty="0" smtClean="0"/>
              <a:t>Dans la région du Maghreb (Algérie, Libye, Maroc, et la Tunisie), les pertes financières imposées par la mouche des fruits sont de 67 et 100 millions de dollars américains chaque année </a:t>
            </a:r>
            <a:r>
              <a:rPr lang="fr-FR" b="1" dirty="0" smtClean="0"/>
              <a:t>(17).</a:t>
            </a:r>
            <a:endParaRPr lang="fr-FR" dirty="0"/>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5</a:t>
            </a:fld>
            <a:endParaRPr lang="fr-FR"/>
          </a:p>
        </p:txBody>
      </p:sp>
    </p:spTree>
    <p:extLst>
      <p:ext uri="{BB962C8B-B14F-4D97-AF65-F5344CB8AC3E}">
        <p14:creationId xmlns:p14="http://schemas.microsoft.com/office/powerpoint/2010/main" val="264638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6</a:t>
            </a:fld>
            <a:endParaRPr lang="fr-FR"/>
          </a:p>
        </p:txBody>
      </p:sp>
    </p:spTree>
    <p:extLst>
      <p:ext uri="{BB962C8B-B14F-4D97-AF65-F5344CB8AC3E}">
        <p14:creationId xmlns:p14="http://schemas.microsoft.com/office/powerpoint/2010/main" val="333068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7</a:t>
            </a:fld>
            <a:endParaRPr lang="fr-FR"/>
          </a:p>
        </p:txBody>
      </p:sp>
    </p:spTree>
    <p:extLst>
      <p:ext uri="{BB962C8B-B14F-4D97-AF65-F5344CB8AC3E}">
        <p14:creationId xmlns:p14="http://schemas.microsoft.com/office/powerpoint/2010/main" val="108127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8</a:t>
            </a:fld>
            <a:endParaRPr lang="fr-FR"/>
          </a:p>
        </p:txBody>
      </p:sp>
    </p:spTree>
    <p:extLst>
      <p:ext uri="{BB962C8B-B14F-4D97-AF65-F5344CB8AC3E}">
        <p14:creationId xmlns:p14="http://schemas.microsoft.com/office/powerpoint/2010/main" val="372678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A65726-A8A4-4EED-887F-D07276E65AD4}" type="slidenum">
              <a:rPr lang="fr-FR" smtClean="0"/>
              <a:t>9</a:t>
            </a:fld>
            <a:endParaRPr lang="fr-FR"/>
          </a:p>
        </p:txBody>
      </p:sp>
    </p:spTree>
    <p:extLst>
      <p:ext uri="{BB962C8B-B14F-4D97-AF65-F5344CB8AC3E}">
        <p14:creationId xmlns:p14="http://schemas.microsoft.com/office/powerpoint/2010/main" val="293028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15CE851-0120-45C8-A874-AF2721725726}" type="datetime1">
              <a:rPr lang="fr-FR" smtClean="0"/>
              <a:t>05/11/2012</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8661548F-B0DE-4E8D-8724-E08223E618E8}" type="slidenum">
              <a:rPr lang="fr-FR" smtClean="0"/>
              <a:t>‹N°›</a:t>
            </a:fld>
            <a:endParaRPr lang="fr-F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C434E49-9630-4470-8AFD-15E9AA078287}"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8F479F6-BE2E-4230-A1CE-7A84AC3F946C}"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5CCBB829-414F-4CEE-812D-0D8C31A78747}"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E5221DF1-76B1-41A7-A69C-786A0F899C06}"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
        <p:nvSpPr>
          <p:cNvPr id="7" name="Rectangle 6"/>
          <p:cNvSpPr/>
          <p:nvPr userDrawn="1"/>
        </p:nvSpPr>
        <p:spPr>
          <a:xfrm rot="16200000">
            <a:off x="5921206" y="3554069"/>
            <a:ext cx="6120680" cy="253916"/>
          </a:xfrm>
          <a:prstGeom prst="rect">
            <a:avLst/>
          </a:prstGeom>
        </p:spPr>
        <p:txBody>
          <a:bodyPr wrap="square">
            <a:spAutoFit/>
          </a:bodyPr>
          <a:lstStyle/>
          <a:p>
            <a:pPr algn="ctr"/>
            <a:r>
              <a:rPr lang="fr-FR" sz="1050" dirty="0"/>
              <a:t>Symposium régional sur la gestion des mouches des </a:t>
            </a:r>
            <a:r>
              <a:rPr lang="fr-FR" sz="1050" dirty="0" smtClean="0"/>
              <a:t>fruits, Hammamet </a:t>
            </a:r>
            <a:r>
              <a:rPr lang="fr-FR" sz="1050" dirty="0"/>
              <a:t>(Tunisie): 6-8/11/2012</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C6736A95-FAA5-4FF6-8B95-64D9759D7E6A}"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8E88D02D-3CE4-4256-933D-86E39EA90210}"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CE61DC2-970A-4BA0-8931-122223FC1B86}"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25ABBFA5-511F-483E-832F-5874EEFA881A}"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0C14CFB5-B803-4063-AAA2-611CE8FD3BFF}"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
        <p:nvSpPr>
          <p:cNvPr id="7" name="Rectangle 6"/>
          <p:cNvSpPr/>
          <p:nvPr userDrawn="1"/>
        </p:nvSpPr>
        <p:spPr>
          <a:xfrm rot="16200000">
            <a:off x="5921206" y="3554069"/>
            <a:ext cx="6120680" cy="253916"/>
          </a:xfrm>
          <a:prstGeom prst="rect">
            <a:avLst/>
          </a:prstGeom>
        </p:spPr>
        <p:txBody>
          <a:bodyPr wrap="square">
            <a:spAutoFit/>
          </a:bodyPr>
          <a:lstStyle/>
          <a:p>
            <a:pPr algn="ctr"/>
            <a:r>
              <a:rPr lang="fr-FR" sz="1050" dirty="0"/>
              <a:t>Symposium régional sur la gestion des mouches des </a:t>
            </a:r>
            <a:r>
              <a:rPr lang="fr-FR" sz="1050" dirty="0" smtClean="0"/>
              <a:t>fruits, Hammamet </a:t>
            </a:r>
            <a:r>
              <a:rPr lang="fr-FR" sz="1050" dirty="0"/>
              <a:t>(Tunisie): 6-8/11/2012</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F19737AA-96FC-48FC-92D2-0B3AE3E8AF35}"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25971421-0501-48D7-9EAC-90F3AC33E87D}" type="datetime1">
              <a:rPr lang="fr-FR" smtClean="0"/>
              <a:t>05/11/2012</a:t>
            </a:fld>
            <a:endParaRPr lang="fr-FR"/>
          </a:p>
        </p:txBody>
      </p:sp>
      <p:sp>
        <p:nvSpPr>
          <p:cNvPr id="9" name="Espace réservé du numéro de diapositive 8"/>
          <p:cNvSpPr>
            <a:spLocks noGrp="1"/>
          </p:cNvSpPr>
          <p:nvPr>
            <p:ph type="sldNum" sz="quarter" idx="15"/>
          </p:nvPr>
        </p:nvSpPr>
        <p:spPr/>
        <p:txBody>
          <a:bodyPr rtlCol="0"/>
          <a:lstStyle/>
          <a:p>
            <a:fld id="{8661548F-B0DE-4E8D-8724-E08223E618E8}"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AF12D3BF-D7BE-426B-A0C3-B5A56C49EE4E}"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69CDF7CE-6736-4063-968C-C6B03F392BC2}"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5D53B761-BF05-44E9-A7D0-174774D1BEE5}"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12530FE8-2E2D-4702-912A-803C090F2A2E}" type="datetime1">
              <a:rPr lang="fr-FR" smtClean="0"/>
              <a:t>05/11/2012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E8489B67-A3A5-4E72-8208-643A4AA2714E}" type="datetime1">
              <a:rPr lang="fr-FR" smtClean="0"/>
              <a:t>05/11/2012</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8661548F-B0DE-4E8D-8724-E08223E618E8}"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C912B41F-94BE-4D44-A799-69028D2D97A1}" type="datetime1">
              <a:rPr lang="fr-FR" smtClean="0"/>
              <a:t>05/11/2012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61548F-B0DE-4E8D-8724-E08223E618E8}" type="slidenum">
              <a:rPr lang="fr-FR" smtClean="0"/>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16EE7E01-882D-45E3-8AE6-68B9767AC095}" type="datetime1">
              <a:rPr lang="fr-FR" smtClean="0"/>
              <a:t>05/11/2012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61548F-B0DE-4E8D-8724-E08223E618E8}" type="slidenum">
              <a:rPr lang="fr-FR" smtClean="0"/>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B4FFBDCE-E58E-41AA-BD78-60959FBF7998}" type="datetime1">
              <a:rPr lang="fr-FR" smtClean="0"/>
              <a:t>05/11/2012</a:t>
            </a:fld>
            <a:endParaRPr lang="fr-FR"/>
          </a:p>
        </p:txBody>
      </p:sp>
      <p:sp>
        <p:nvSpPr>
          <p:cNvPr id="7" name="Espace réservé du numéro de diapositive 6"/>
          <p:cNvSpPr>
            <a:spLocks noGrp="1"/>
          </p:cNvSpPr>
          <p:nvPr>
            <p:ph type="sldNum" sz="quarter" idx="11"/>
          </p:nvPr>
        </p:nvSpPr>
        <p:spPr/>
        <p:txBody>
          <a:bodyPr rtlCol="0"/>
          <a:lstStyle/>
          <a:p>
            <a:fld id="{8661548F-B0DE-4E8D-8724-E08223E618E8}"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CCF3FF-59D5-4BA5-8786-4811B08D1EDB}" type="datetime1">
              <a:rPr lang="fr-FR" smtClean="0"/>
              <a:t>05/11/2012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61548F-B0DE-4E8D-8724-E08223E618E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038B4C48-F71A-4E34-8401-5AF81F1A874E}" type="datetime1">
              <a:rPr lang="fr-FR" smtClean="0"/>
              <a:t>05/11/2012</a:t>
            </a:fld>
            <a:endParaRPr lang="fr-FR"/>
          </a:p>
        </p:txBody>
      </p:sp>
      <p:sp>
        <p:nvSpPr>
          <p:cNvPr id="22" name="Espace réservé du numéro de diapositive 21"/>
          <p:cNvSpPr>
            <a:spLocks noGrp="1"/>
          </p:cNvSpPr>
          <p:nvPr>
            <p:ph type="sldNum" sz="quarter" idx="15"/>
          </p:nvPr>
        </p:nvSpPr>
        <p:spPr/>
        <p:txBody>
          <a:bodyPr rtlCol="0"/>
          <a:lstStyle/>
          <a:p>
            <a:fld id="{8661548F-B0DE-4E8D-8724-E08223E618E8}"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
        <p:nvSpPr>
          <p:cNvPr id="15" name="Rectangle 14"/>
          <p:cNvSpPr/>
          <p:nvPr userDrawn="1"/>
        </p:nvSpPr>
        <p:spPr>
          <a:xfrm rot="16200000">
            <a:off x="5921206" y="3554069"/>
            <a:ext cx="6120680" cy="253916"/>
          </a:xfrm>
          <a:prstGeom prst="rect">
            <a:avLst/>
          </a:prstGeom>
        </p:spPr>
        <p:txBody>
          <a:bodyPr wrap="square">
            <a:spAutoFit/>
          </a:bodyPr>
          <a:lstStyle/>
          <a:p>
            <a:pPr algn="ctr"/>
            <a:r>
              <a:rPr lang="fr-FR" sz="1050" dirty="0"/>
              <a:t>Symposium régional sur la gestion des mouches des </a:t>
            </a:r>
            <a:r>
              <a:rPr lang="fr-FR" sz="1050" dirty="0" smtClean="0"/>
              <a:t>fruits, Hammamet </a:t>
            </a:r>
            <a:r>
              <a:rPr lang="fr-FR" sz="1050" dirty="0"/>
              <a:t>(Tunisie): 6-8/11/2012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37C8ACD0-2B67-4A73-B910-EC40A7685513}" type="datetime1">
              <a:rPr lang="fr-FR" smtClean="0"/>
              <a:t>05/11/2012</a:t>
            </a:fld>
            <a:endParaRPr lang="fr-FR"/>
          </a:p>
        </p:txBody>
      </p:sp>
      <p:sp>
        <p:nvSpPr>
          <p:cNvPr id="18" name="Espace réservé du numéro de diapositive 17"/>
          <p:cNvSpPr>
            <a:spLocks noGrp="1"/>
          </p:cNvSpPr>
          <p:nvPr>
            <p:ph type="sldNum" sz="quarter" idx="11"/>
          </p:nvPr>
        </p:nvSpPr>
        <p:spPr/>
        <p:txBody>
          <a:bodyPr rtlCol="0"/>
          <a:lstStyle/>
          <a:p>
            <a:fld id="{8661548F-B0DE-4E8D-8724-E08223E618E8}"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dirty="0"/>
          </a:p>
        </p:txBody>
      </p:sp>
      <p:sp>
        <p:nvSpPr>
          <p:cNvPr id="15" name="Rectangle 14"/>
          <p:cNvSpPr/>
          <p:nvPr userDrawn="1"/>
        </p:nvSpPr>
        <p:spPr>
          <a:xfrm rot="16200000">
            <a:off x="5921206" y="3554069"/>
            <a:ext cx="6120680" cy="253916"/>
          </a:xfrm>
          <a:prstGeom prst="rect">
            <a:avLst/>
          </a:prstGeom>
        </p:spPr>
        <p:txBody>
          <a:bodyPr wrap="square">
            <a:spAutoFit/>
          </a:bodyPr>
          <a:lstStyle/>
          <a:p>
            <a:pPr algn="ctr"/>
            <a:r>
              <a:rPr lang="fr-FR" sz="1050" dirty="0"/>
              <a:t>Symposium régional sur la gestion des mouches des </a:t>
            </a:r>
            <a:r>
              <a:rPr lang="fr-FR" sz="1050" dirty="0" smtClean="0"/>
              <a:t>fruits, Hammamet </a:t>
            </a:r>
            <a:r>
              <a:rPr lang="fr-FR" sz="1050" dirty="0"/>
              <a:t>(Tunisie): 6-8/11/2012</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A35D53C-582E-46A0-BE08-E0CB66FB5D93}" type="datetime1">
              <a:rPr lang="fr-FR" smtClean="0"/>
              <a:t>05/11/2012</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61548F-B0DE-4E8D-8724-E08223E618E8}" type="slidenum">
              <a:rPr lang="fr-FR" smtClean="0"/>
              <a:t>‹N°›</a:t>
            </a:fld>
            <a:endParaRPr lang="fr-FR"/>
          </a:p>
        </p:txBody>
      </p:sp>
      <p:pic>
        <p:nvPicPr>
          <p:cNvPr id="17" name="Image 16" descr="Description : NEPPOLogo.jpg"/>
          <p:cNvPicPr/>
          <p:nvPr userDrawn="1"/>
        </p:nvPicPr>
        <p:blipFill>
          <a:blip r:embed="rId25" cstate="print">
            <a:extLst>
              <a:ext uri="{28A0092B-C50C-407E-A947-70E740481C1C}">
                <a14:useLocalDpi xmlns:a14="http://schemas.microsoft.com/office/drawing/2010/main" val="0"/>
              </a:ext>
            </a:extLst>
          </a:blip>
          <a:srcRect l="1447" t="2539" r="52831" b="64844"/>
          <a:stretch>
            <a:fillRect/>
          </a:stretch>
        </p:blipFill>
        <p:spPr bwMode="auto">
          <a:xfrm>
            <a:off x="66641" y="54721"/>
            <a:ext cx="1152128" cy="648072"/>
          </a:xfrm>
          <a:prstGeom prst="rect">
            <a:avLst/>
          </a:prstGeom>
          <a:noFill/>
          <a:ln>
            <a:noFill/>
          </a:ln>
        </p:spPr>
      </p:pic>
      <p:sp>
        <p:nvSpPr>
          <p:cNvPr id="15" name="Rectangle 14"/>
          <p:cNvSpPr/>
          <p:nvPr userDrawn="1"/>
        </p:nvSpPr>
        <p:spPr>
          <a:xfrm rot="16200000">
            <a:off x="5921206" y="3554069"/>
            <a:ext cx="6120680" cy="253916"/>
          </a:xfrm>
          <a:prstGeom prst="rect">
            <a:avLst/>
          </a:prstGeom>
        </p:spPr>
        <p:txBody>
          <a:bodyPr wrap="square">
            <a:spAutoFit/>
          </a:bodyPr>
          <a:lstStyle/>
          <a:p>
            <a:pPr algn="ctr"/>
            <a:r>
              <a:rPr lang="fr-FR" sz="1050" dirty="0"/>
              <a:t>Symposium régional sur la gestion des mouches des </a:t>
            </a:r>
            <a:r>
              <a:rPr lang="fr-FR" sz="1050" dirty="0" smtClean="0"/>
              <a:t>fruits, Hammamet </a:t>
            </a:r>
            <a:r>
              <a:rPr lang="fr-FR" sz="1050" dirty="0"/>
              <a:t>(Tunisie): 6-8/11/2012</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Lst>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gif"/><Relationship Id="rId12"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9.gif"/><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5.emf"/><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1419453"/>
            <a:ext cx="6172200" cy="1894362"/>
          </a:xfrm>
        </p:spPr>
        <p:txBody>
          <a:bodyPr>
            <a:normAutofit fontScale="90000"/>
          </a:bodyPr>
          <a:lstStyle/>
          <a:p>
            <a:r>
              <a:rPr lang="fr-FR" sz="3200" dirty="0" smtClean="0"/>
              <a:t>Mouches des fruits et rôle des organisations régionales de la protection des végétaux dans la reduction de leur impact</a:t>
            </a:r>
            <a:endParaRPr lang="fr-FR" sz="3200" dirty="0"/>
          </a:p>
        </p:txBody>
      </p:sp>
      <p:sp>
        <p:nvSpPr>
          <p:cNvPr id="3" name="Sous-titre 2"/>
          <p:cNvSpPr>
            <a:spLocks noGrp="1"/>
          </p:cNvSpPr>
          <p:nvPr>
            <p:ph type="subTitle" idx="1"/>
          </p:nvPr>
        </p:nvSpPr>
        <p:spPr>
          <a:xfrm>
            <a:off x="2560854" y="3861048"/>
            <a:ext cx="6400800" cy="432048"/>
          </a:xfrm>
        </p:spPr>
        <p:txBody>
          <a:bodyPr>
            <a:normAutofit/>
          </a:bodyPr>
          <a:lstStyle/>
          <a:p>
            <a:r>
              <a:rPr lang="fr-FR" dirty="0" err="1" smtClean="0"/>
              <a:t>Mekki</a:t>
            </a:r>
            <a:r>
              <a:rPr lang="fr-FR" dirty="0" smtClean="0"/>
              <a:t> CHOUIBANI</a:t>
            </a:r>
          </a:p>
        </p:txBody>
      </p:sp>
      <p:pic>
        <p:nvPicPr>
          <p:cNvPr id="4" name="Image 3" descr="Description : NEPPOLogo.jpg"/>
          <p:cNvPicPr/>
          <p:nvPr/>
        </p:nvPicPr>
        <p:blipFill>
          <a:blip r:embed="rId3" cstate="print">
            <a:extLst>
              <a:ext uri="{28A0092B-C50C-407E-A947-70E740481C1C}">
                <a14:useLocalDpi xmlns:a14="http://schemas.microsoft.com/office/drawing/2010/main" val="0"/>
              </a:ext>
            </a:extLst>
          </a:blip>
          <a:srcRect l="1447" t="2539" r="52831" b="64844"/>
          <a:stretch>
            <a:fillRect/>
          </a:stretch>
        </p:blipFill>
        <p:spPr bwMode="auto">
          <a:xfrm>
            <a:off x="281524" y="125979"/>
            <a:ext cx="1152128" cy="648072"/>
          </a:xfrm>
          <a:prstGeom prst="rect">
            <a:avLst/>
          </a:prstGeom>
          <a:noFill/>
          <a:ln>
            <a:noFill/>
          </a:ln>
        </p:spPr>
      </p:pic>
      <p:sp>
        <p:nvSpPr>
          <p:cNvPr id="5" name="Rectangle 4"/>
          <p:cNvSpPr/>
          <p:nvPr/>
        </p:nvSpPr>
        <p:spPr>
          <a:xfrm>
            <a:off x="2447479" y="5875531"/>
            <a:ext cx="6300983" cy="646331"/>
          </a:xfrm>
          <a:prstGeom prst="rect">
            <a:avLst/>
          </a:prstGeom>
        </p:spPr>
        <p:txBody>
          <a:bodyPr wrap="square">
            <a:spAutoFit/>
          </a:bodyPr>
          <a:lstStyle/>
          <a:p>
            <a:pPr algn="ctr"/>
            <a:r>
              <a:rPr lang="fr-FR" dirty="0"/>
              <a:t>Symposium régional sur la gestion des mouches des fruits.</a:t>
            </a:r>
          </a:p>
          <a:p>
            <a:pPr algn="ctr"/>
            <a:r>
              <a:rPr lang="fr-FR" dirty="0"/>
              <a:t>Hammamet (Tunisie): 6-8/11/2012</a:t>
            </a:r>
          </a:p>
        </p:txBody>
      </p:sp>
      <p:pic>
        <p:nvPicPr>
          <p:cNvPr id="7" name="Image 6"/>
          <p:cNvPicPr>
            <a:picLocks noChangeAspect="1"/>
          </p:cNvPicPr>
          <p:nvPr/>
        </p:nvPicPr>
        <p:blipFill>
          <a:blip r:embed="rId4">
            <a:clrChange>
              <a:clrFrom>
                <a:srgbClr val="FFF2D1"/>
              </a:clrFrom>
              <a:clrTo>
                <a:srgbClr val="FFF2D1">
                  <a:alpha val="0"/>
                </a:srgbClr>
              </a:clrTo>
            </a:clrChange>
            <a:grayscl/>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26655" y="3789040"/>
            <a:ext cx="924105" cy="536577"/>
          </a:xfrm>
          <a:prstGeom prst="rect">
            <a:avLst/>
          </a:prstGeom>
        </p:spPr>
      </p:pic>
      <p:sp>
        <p:nvSpPr>
          <p:cNvPr id="6" name="Espace réservé du numéro de diapositive 5"/>
          <p:cNvSpPr>
            <a:spLocks noGrp="1"/>
          </p:cNvSpPr>
          <p:nvPr>
            <p:ph type="sldNum" sz="quarter" idx="12"/>
          </p:nvPr>
        </p:nvSpPr>
        <p:spPr/>
        <p:txBody>
          <a:bodyPr/>
          <a:lstStyle/>
          <a:p>
            <a:fld id="{8661548F-B0DE-4E8D-8724-E08223E618E8}" type="slidenum">
              <a:rPr lang="fr-FR" smtClean="0"/>
              <a:t>1</a:t>
            </a:fld>
            <a:endParaRPr lang="fr-FR" dirty="0"/>
          </a:p>
        </p:txBody>
      </p:sp>
    </p:spTree>
    <p:extLst>
      <p:ext uri="{BB962C8B-B14F-4D97-AF65-F5344CB8AC3E}">
        <p14:creationId xmlns:p14="http://schemas.microsoft.com/office/powerpoint/2010/main" val="210189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484368" cy="1143000"/>
          </a:xfrm>
        </p:spPr>
        <p:txBody>
          <a:bodyPr>
            <a:normAutofit/>
          </a:bodyPr>
          <a:lstStyle/>
          <a:p>
            <a:pPr marL="0" indent="0"/>
            <a:r>
              <a:rPr lang="fr-FR" sz="2800" dirty="0" smtClean="0"/>
              <a:t>NIMP</a:t>
            </a:r>
            <a:endParaRPr lang="fr-FR" sz="2800" dirty="0"/>
          </a:p>
        </p:txBody>
      </p:sp>
      <p:graphicFrame>
        <p:nvGraphicFramePr>
          <p:cNvPr id="4" name="Diagramme 3"/>
          <p:cNvGraphicFramePr/>
          <p:nvPr>
            <p:extLst>
              <p:ext uri="{D42A27DB-BD31-4B8C-83A1-F6EECF244321}">
                <p14:modId xmlns:p14="http://schemas.microsoft.com/office/powerpoint/2010/main" val="348352443"/>
              </p:ext>
            </p:extLst>
          </p:nvPr>
        </p:nvGraphicFramePr>
        <p:xfrm>
          <a:off x="467544" y="1628800"/>
          <a:ext cx="813690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12"/>
          </p:nvPr>
        </p:nvSpPr>
        <p:spPr/>
        <p:txBody>
          <a:bodyPr/>
          <a:lstStyle/>
          <a:p>
            <a:fld id="{8661548F-B0DE-4E8D-8724-E08223E618E8}" type="slidenum">
              <a:rPr lang="fr-FR" smtClean="0"/>
              <a:t>10</a:t>
            </a:fld>
            <a:endParaRPr lang="fr-FR"/>
          </a:p>
        </p:txBody>
      </p:sp>
    </p:spTree>
    <p:extLst>
      <p:ext uri="{BB962C8B-B14F-4D97-AF65-F5344CB8AC3E}">
        <p14:creationId xmlns:p14="http://schemas.microsoft.com/office/powerpoint/2010/main" val="88827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p:cNvSpPr>
            <a:spLocks noGrp="1"/>
          </p:cNvSpPr>
          <p:nvPr>
            <p:ph type="sldNum" sz="quarter" idx="12"/>
          </p:nvPr>
        </p:nvSpPr>
        <p:spPr/>
        <p:txBody>
          <a:bodyPr/>
          <a:lstStyle/>
          <a:p>
            <a:pPr>
              <a:defRPr/>
            </a:pPr>
            <a:fld id="{0F31CA91-DC7D-4CD9-94CE-E20314476478}" type="slidenum">
              <a:rPr lang="fr-FR"/>
              <a:pPr>
                <a:defRPr/>
              </a:pPr>
              <a:t>11</a:t>
            </a:fld>
            <a:endParaRPr lang="fr-FR"/>
          </a:p>
        </p:txBody>
      </p:sp>
      <p:sp>
        <p:nvSpPr>
          <p:cNvPr id="24580" name="Oval 5"/>
          <p:cNvSpPr>
            <a:spLocks noChangeArrowheads="1"/>
          </p:cNvSpPr>
          <p:nvPr/>
        </p:nvSpPr>
        <p:spPr bwMode="auto">
          <a:xfrm>
            <a:off x="1763713" y="1628775"/>
            <a:ext cx="71437" cy="71438"/>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4588" name="Oval 13"/>
          <p:cNvSpPr>
            <a:spLocks noChangeArrowheads="1"/>
          </p:cNvSpPr>
          <p:nvPr/>
        </p:nvSpPr>
        <p:spPr bwMode="auto">
          <a:xfrm rot="-1685847">
            <a:off x="2373313" y="3205163"/>
            <a:ext cx="936625" cy="792162"/>
          </a:xfrm>
          <a:prstGeom prst="ellipse">
            <a:avLst/>
          </a:prstGeom>
          <a:noFill/>
          <a:ln w="38100">
            <a:solidFill>
              <a:srgbClr val="FF0000"/>
            </a:solidFill>
            <a:round/>
            <a:headEnd/>
            <a:tailEnd/>
          </a:ln>
        </p:spPr>
        <p:txBody>
          <a:bodyPr wrap="none" anchor="ctr"/>
          <a:lstStyle/>
          <a:p>
            <a:endParaRPr lang="fr-FR"/>
          </a:p>
        </p:txBody>
      </p:sp>
      <p:grpSp>
        <p:nvGrpSpPr>
          <p:cNvPr id="29" name="Groupe 28"/>
          <p:cNvGrpSpPr/>
          <p:nvPr/>
        </p:nvGrpSpPr>
        <p:grpSpPr>
          <a:xfrm>
            <a:off x="333868" y="1134680"/>
            <a:ext cx="8069400" cy="3596414"/>
            <a:chOff x="-139700" y="1557338"/>
            <a:chExt cx="9321800" cy="4429156"/>
          </a:xfrm>
        </p:grpSpPr>
        <p:pic>
          <p:nvPicPr>
            <p:cNvPr id="24579" name="Picture 4" descr="Monde"/>
            <p:cNvPicPr>
              <a:picLocks noChangeAspect="1" noChangeArrowheads="1"/>
            </p:cNvPicPr>
            <p:nvPr/>
          </p:nvPicPr>
          <p:blipFill>
            <a:blip r:embed="rId3" cstate="print"/>
            <a:srcRect b="6155"/>
            <a:stretch>
              <a:fillRect/>
            </a:stretch>
          </p:blipFill>
          <p:spPr bwMode="auto">
            <a:xfrm>
              <a:off x="0" y="1557338"/>
              <a:ext cx="9144000" cy="4429156"/>
            </a:xfrm>
            <a:prstGeom prst="rect">
              <a:avLst/>
            </a:prstGeom>
            <a:noFill/>
            <a:ln w="9525">
              <a:noFill/>
              <a:miter lim="800000"/>
              <a:headEnd/>
              <a:tailEnd/>
            </a:ln>
          </p:spPr>
        </p:pic>
        <p:sp>
          <p:nvSpPr>
            <p:cNvPr id="24581" name="Oval 6"/>
            <p:cNvSpPr>
              <a:spLocks noChangeArrowheads="1"/>
            </p:cNvSpPr>
            <p:nvPr/>
          </p:nvSpPr>
          <p:spPr bwMode="auto">
            <a:xfrm>
              <a:off x="684213" y="1700213"/>
              <a:ext cx="2016125" cy="2016125"/>
            </a:xfrm>
            <a:prstGeom prst="ellipse">
              <a:avLst/>
            </a:prstGeom>
            <a:noFill/>
            <a:ln w="38100">
              <a:solidFill>
                <a:srgbClr val="FF0000"/>
              </a:solidFill>
              <a:round/>
              <a:headEnd/>
              <a:tailEnd/>
            </a:ln>
          </p:spPr>
          <p:txBody>
            <a:bodyPr wrap="none" anchor="ctr"/>
            <a:lstStyle/>
            <a:p>
              <a:endParaRPr lang="fr-FR"/>
            </a:p>
          </p:txBody>
        </p:sp>
        <p:sp>
          <p:nvSpPr>
            <p:cNvPr id="24582" name="Text Box 7"/>
            <p:cNvSpPr txBox="1">
              <a:spLocks noChangeArrowheads="1"/>
            </p:cNvSpPr>
            <p:nvPr/>
          </p:nvSpPr>
          <p:spPr bwMode="auto">
            <a:xfrm>
              <a:off x="971550" y="2205039"/>
              <a:ext cx="1512888" cy="379042"/>
            </a:xfrm>
            <a:prstGeom prst="rect">
              <a:avLst/>
            </a:prstGeom>
            <a:noFill/>
            <a:ln w="9525">
              <a:noFill/>
              <a:miter lim="800000"/>
              <a:headEnd/>
              <a:tailEnd/>
            </a:ln>
          </p:spPr>
          <p:txBody>
            <a:bodyPr>
              <a:spAutoFit/>
            </a:bodyPr>
            <a:lstStyle/>
            <a:p>
              <a:pPr>
                <a:spcBef>
                  <a:spcPct val="50000"/>
                </a:spcBef>
              </a:pPr>
              <a:r>
                <a:rPr lang="fr-FR" sz="1400" b="1" dirty="0">
                  <a:solidFill>
                    <a:srgbClr val="C00000"/>
                  </a:solidFill>
                  <a:latin typeface="Verdana" pitchFamily="34" charset="0"/>
                </a:rPr>
                <a:t>NAPPO</a:t>
              </a:r>
            </a:p>
          </p:txBody>
        </p:sp>
        <p:sp>
          <p:nvSpPr>
            <p:cNvPr id="24583" name="Oval 8"/>
            <p:cNvSpPr>
              <a:spLocks noChangeArrowheads="1"/>
            </p:cNvSpPr>
            <p:nvPr/>
          </p:nvSpPr>
          <p:spPr bwMode="auto">
            <a:xfrm rot="20501587">
              <a:off x="3519197" y="2141207"/>
              <a:ext cx="2439987" cy="1296987"/>
            </a:xfrm>
            <a:prstGeom prst="ellipse">
              <a:avLst/>
            </a:prstGeom>
            <a:noFill/>
            <a:ln w="38100">
              <a:solidFill>
                <a:srgbClr val="FF0000"/>
              </a:solidFill>
              <a:round/>
              <a:headEnd/>
              <a:tailEnd/>
            </a:ln>
          </p:spPr>
          <p:txBody>
            <a:bodyPr wrap="none" anchor="ctr"/>
            <a:lstStyle/>
            <a:p>
              <a:endParaRPr lang="fr-FR"/>
            </a:p>
          </p:txBody>
        </p:sp>
        <p:sp>
          <p:nvSpPr>
            <p:cNvPr id="24584" name="Oval 9"/>
            <p:cNvSpPr>
              <a:spLocks noChangeArrowheads="1"/>
            </p:cNvSpPr>
            <p:nvPr/>
          </p:nvSpPr>
          <p:spPr bwMode="auto">
            <a:xfrm rot="-4564117">
              <a:off x="3587750" y="3451225"/>
              <a:ext cx="2054225" cy="1520825"/>
            </a:xfrm>
            <a:prstGeom prst="ellipse">
              <a:avLst/>
            </a:prstGeom>
            <a:noFill/>
            <a:ln w="38100">
              <a:solidFill>
                <a:srgbClr val="FF0000"/>
              </a:solidFill>
              <a:round/>
              <a:headEnd/>
              <a:tailEnd/>
            </a:ln>
          </p:spPr>
          <p:txBody>
            <a:bodyPr wrap="none" anchor="ctr"/>
            <a:lstStyle/>
            <a:p>
              <a:endParaRPr lang="fr-FR" dirty="0"/>
            </a:p>
          </p:txBody>
        </p:sp>
        <p:sp>
          <p:nvSpPr>
            <p:cNvPr id="24585" name="Oval 10"/>
            <p:cNvSpPr>
              <a:spLocks noChangeArrowheads="1"/>
            </p:cNvSpPr>
            <p:nvPr/>
          </p:nvSpPr>
          <p:spPr bwMode="auto">
            <a:xfrm rot="19914153">
              <a:off x="2221784" y="4805560"/>
              <a:ext cx="1389063" cy="802083"/>
            </a:xfrm>
            <a:prstGeom prst="ellipse">
              <a:avLst/>
            </a:prstGeom>
            <a:noFill/>
            <a:ln w="38100">
              <a:solidFill>
                <a:srgbClr val="FF0000"/>
              </a:solidFill>
              <a:round/>
              <a:headEnd/>
              <a:tailEnd/>
            </a:ln>
          </p:spPr>
          <p:txBody>
            <a:bodyPr wrap="none" anchor="ctr"/>
            <a:lstStyle/>
            <a:p>
              <a:endParaRPr lang="fr-FR"/>
            </a:p>
          </p:txBody>
        </p:sp>
        <p:sp>
          <p:nvSpPr>
            <p:cNvPr id="24586" name="Oval 11"/>
            <p:cNvSpPr>
              <a:spLocks noChangeArrowheads="1"/>
            </p:cNvSpPr>
            <p:nvPr/>
          </p:nvSpPr>
          <p:spPr bwMode="auto">
            <a:xfrm rot="-1685847">
              <a:off x="2051050" y="4221163"/>
              <a:ext cx="1152525" cy="936625"/>
            </a:xfrm>
            <a:prstGeom prst="ellipse">
              <a:avLst/>
            </a:prstGeom>
            <a:noFill/>
            <a:ln w="38100">
              <a:solidFill>
                <a:srgbClr val="FF0000"/>
              </a:solidFill>
              <a:round/>
              <a:headEnd/>
              <a:tailEnd/>
            </a:ln>
          </p:spPr>
          <p:txBody>
            <a:bodyPr wrap="none" anchor="ctr"/>
            <a:lstStyle/>
            <a:p>
              <a:endParaRPr lang="fr-FR"/>
            </a:p>
          </p:txBody>
        </p:sp>
        <p:sp>
          <p:nvSpPr>
            <p:cNvPr id="24587" name="Oval 12"/>
            <p:cNvSpPr>
              <a:spLocks noChangeArrowheads="1"/>
            </p:cNvSpPr>
            <p:nvPr/>
          </p:nvSpPr>
          <p:spPr bwMode="auto">
            <a:xfrm rot="-1685847">
              <a:off x="1403350" y="3716338"/>
              <a:ext cx="1223963" cy="865187"/>
            </a:xfrm>
            <a:prstGeom prst="ellipse">
              <a:avLst/>
            </a:prstGeom>
            <a:noFill/>
            <a:ln w="38100">
              <a:solidFill>
                <a:srgbClr val="FF0000"/>
              </a:solidFill>
              <a:round/>
              <a:headEnd/>
              <a:tailEnd/>
            </a:ln>
          </p:spPr>
          <p:txBody>
            <a:bodyPr wrap="none" anchor="ctr"/>
            <a:lstStyle/>
            <a:p>
              <a:endParaRPr lang="fr-FR"/>
            </a:p>
          </p:txBody>
        </p:sp>
        <p:sp>
          <p:nvSpPr>
            <p:cNvPr id="24589" name="Oval 14"/>
            <p:cNvSpPr>
              <a:spLocks noChangeArrowheads="1"/>
            </p:cNvSpPr>
            <p:nvPr/>
          </p:nvSpPr>
          <p:spPr bwMode="auto">
            <a:xfrm rot="-4564117">
              <a:off x="5928309" y="2446022"/>
              <a:ext cx="2460625" cy="3100387"/>
            </a:xfrm>
            <a:prstGeom prst="ellipse">
              <a:avLst/>
            </a:prstGeom>
            <a:noFill/>
            <a:ln w="38100">
              <a:solidFill>
                <a:srgbClr val="FF0000"/>
              </a:solidFill>
              <a:round/>
              <a:headEnd/>
              <a:tailEnd/>
            </a:ln>
          </p:spPr>
          <p:txBody>
            <a:bodyPr wrap="none" anchor="ctr"/>
            <a:lstStyle/>
            <a:p>
              <a:endParaRPr lang="fr-FR"/>
            </a:p>
          </p:txBody>
        </p:sp>
        <p:sp>
          <p:nvSpPr>
            <p:cNvPr id="24590" name="Text Box 16"/>
            <p:cNvSpPr txBox="1">
              <a:spLocks noChangeArrowheads="1"/>
            </p:cNvSpPr>
            <p:nvPr/>
          </p:nvSpPr>
          <p:spPr bwMode="auto">
            <a:xfrm>
              <a:off x="6011863" y="3789363"/>
              <a:ext cx="1296988" cy="379042"/>
            </a:xfrm>
            <a:prstGeom prst="rect">
              <a:avLst/>
            </a:prstGeom>
            <a:noFill/>
            <a:ln w="9525">
              <a:noFill/>
              <a:miter lim="800000"/>
              <a:headEnd/>
              <a:tailEnd/>
            </a:ln>
          </p:spPr>
          <p:txBody>
            <a:bodyPr>
              <a:spAutoFit/>
            </a:bodyPr>
            <a:lstStyle/>
            <a:p>
              <a:pPr>
                <a:spcBef>
                  <a:spcPct val="50000"/>
                </a:spcBef>
              </a:pPr>
              <a:r>
                <a:rPr lang="fr-FR" sz="1400" b="1" dirty="0">
                  <a:solidFill>
                    <a:srgbClr val="C00000"/>
                  </a:solidFill>
                  <a:latin typeface="Verdana" pitchFamily="34" charset="0"/>
                </a:rPr>
                <a:t>APPPC</a:t>
              </a:r>
            </a:p>
          </p:txBody>
        </p:sp>
        <p:sp>
          <p:nvSpPr>
            <p:cNvPr id="24591" name="Text Box 17"/>
            <p:cNvSpPr txBox="1">
              <a:spLocks noChangeArrowheads="1"/>
            </p:cNvSpPr>
            <p:nvPr/>
          </p:nvSpPr>
          <p:spPr bwMode="auto">
            <a:xfrm>
              <a:off x="3995738" y="4292600"/>
              <a:ext cx="1008062" cy="379042"/>
            </a:xfrm>
            <a:prstGeom prst="rect">
              <a:avLst/>
            </a:prstGeom>
            <a:noFill/>
            <a:ln w="9525">
              <a:noFill/>
              <a:miter lim="800000"/>
              <a:headEnd/>
              <a:tailEnd/>
            </a:ln>
          </p:spPr>
          <p:txBody>
            <a:bodyPr>
              <a:spAutoFit/>
            </a:bodyPr>
            <a:lstStyle/>
            <a:p>
              <a:pPr>
                <a:spcBef>
                  <a:spcPct val="50000"/>
                </a:spcBef>
              </a:pPr>
              <a:r>
                <a:rPr lang="fr-FR" sz="1400" b="1" dirty="0">
                  <a:solidFill>
                    <a:schemeClr val="accent2"/>
                  </a:solidFill>
                  <a:latin typeface="Verdana" pitchFamily="34" charset="0"/>
                </a:rPr>
                <a:t>IAPSC</a:t>
              </a:r>
            </a:p>
          </p:txBody>
        </p:sp>
        <p:sp>
          <p:nvSpPr>
            <p:cNvPr id="24592" name="Text Box 18"/>
            <p:cNvSpPr txBox="1">
              <a:spLocks noChangeArrowheads="1"/>
            </p:cNvSpPr>
            <p:nvPr/>
          </p:nvSpPr>
          <p:spPr bwMode="auto">
            <a:xfrm>
              <a:off x="3779838" y="2565401"/>
              <a:ext cx="1008062" cy="379042"/>
            </a:xfrm>
            <a:prstGeom prst="rect">
              <a:avLst/>
            </a:prstGeom>
            <a:noFill/>
            <a:ln w="9525">
              <a:noFill/>
              <a:miter lim="800000"/>
              <a:headEnd/>
              <a:tailEnd/>
            </a:ln>
          </p:spPr>
          <p:txBody>
            <a:bodyPr>
              <a:spAutoFit/>
            </a:bodyPr>
            <a:lstStyle/>
            <a:p>
              <a:pPr>
                <a:spcBef>
                  <a:spcPct val="50000"/>
                </a:spcBef>
              </a:pPr>
              <a:r>
                <a:rPr lang="fr-FR" sz="1400" b="1" dirty="0" smtClean="0">
                  <a:solidFill>
                    <a:srgbClr val="C00000"/>
                  </a:solidFill>
                  <a:latin typeface="Verdana" pitchFamily="34" charset="0"/>
                </a:rPr>
                <a:t>EPPO</a:t>
              </a:r>
              <a:endParaRPr lang="fr-FR" sz="1400" b="1" dirty="0">
                <a:solidFill>
                  <a:srgbClr val="C00000"/>
                </a:solidFill>
                <a:latin typeface="Verdana" pitchFamily="34" charset="0"/>
              </a:endParaRPr>
            </a:p>
          </p:txBody>
        </p:sp>
        <p:sp>
          <p:nvSpPr>
            <p:cNvPr id="24593" name="Text Box 19"/>
            <p:cNvSpPr txBox="1">
              <a:spLocks noChangeArrowheads="1"/>
            </p:cNvSpPr>
            <p:nvPr/>
          </p:nvSpPr>
          <p:spPr bwMode="auto">
            <a:xfrm rot="20129756">
              <a:off x="2270357" y="4999055"/>
              <a:ext cx="1295400" cy="416945"/>
            </a:xfrm>
            <a:prstGeom prst="rect">
              <a:avLst/>
            </a:prstGeom>
            <a:noFill/>
            <a:ln w="9525">
              <a:noFill/>
              <a:miter lim="800000"/>
              <a:headEnd/>
              <a:tailEnd/>
            </a:ln>
          </p:spPr>
          <p:txBody>
            <a:bodyPr>
              <a:spAutoFit/>
            </a:bodyPr>
            <a:lstStyle/>
            <a:p>
              <a:pPr>
                <a:spcBef>
                  <a:spcPct val="50000"/>
                </a:spcBef>
              </a:pPr>
              <a:r>
                <a:rPr lang="fr-FR" sz="1600" b="1" dirty="0">
                  <a:solidFill>
                    <a:srgbClr val="C00000"/>
                  </a:solidFill>
                  <a:latin typeface="Verdana" pitchFamily="34" charset="0"/>
                </a:rPr>
                <a:t>COSAVE</a:t>
              </a:r>
            </a:p>
          </p:txBody>
        </p:sp>
        <p:sp>
          <p:nvSpPr>
            <p:cNvPr id="24594" name="Text Box 20"/>
            <p:cNvSpPr txBox="1">
              <a:spLocks noChangeArrowheads="1"/>
            </p:cNvSpPr>
            <p:nvPr/>
          </p:nvSpPr>
          <p:spPr bwMode="auto">
            <a:xfrm>
              <a:off x="2124075" y="4581524"/>
              <a:ext cx="792164" cy="379042"/>
            </a:xfrm>
            <a:prstGeom prst="rect">
              <a:avLst/>
            </a:prstGeom>
            <a:noFill/>
            <a:ln w="9525">
              <a:noFill/>
              <a:miter lim="800000"/>
              <a:headEnd/>
              <a:tailEnd/>
            </a:ln>
          </p:spPr>
          <p:txBody>
            <a:bodyPr>
              <a:spAutoFit/>
            </a:bodyPr>
            <a:lstStyle/>
            <a:p>
              <a:pPr>
                <a:spcBef>
                  <a:spcPct val="50000"/>
                </a:spcBef>
              </a:pPr>
              <a:r>
                <a:rPr lang="fr-FR" sz="1400" b="1" dirty="0">
                  <a:solidFill>
                    <a:srgbClr val="C00000"/>
                  </a:solidFill>
                  <a:latin typeface="Verdana" pitchFamily="34" charset="0"/>
                </a:rPr>
                <a:t>CA</a:t>
              </a:r>
            </a:p>
          </p:txBody>
        </p:sp>
        <p:sp>
          <p:nvSpPr>
            <p:cNvPr id="24595" name="Text Box 21"/>
            <p:cNvSpPr txBox="1">
              <a:spLocks noChangeArrowheads="1"/>
            </p:cNvSpPr>
            <p:nvPr/>
          </p:nvSpPr>
          <p:spPr bwMode="auto">
            <a:xfrm>
              <a:off x="1395390" y="4057668"/>
              <a:ext cx="1223962" cy="416945"/>
            </a:xfrm>
            <a:prstGeom prst="rect">
              <a:avLst/>
            </a:prstGeom>
            <a:noFill/>
            <a:ln w="9525">
              <a:noFill/>
              <a:miter lim="800000"/>
              <a:headEnd/>
              <a:tailEnd/>
            </a:ln>
          </p:spPr>
          <p:txBody>
            <a:bodyPr>
              <a:spAutoFit/>
            </a:bodyPr>
            <a:lstStyle/>
            <a:p>
              <a:pPr>
                <a:spcBef>
                  <a:spcPct val="50000"/>
                </a:spcBef>
              </a:pPr>
              <a:r>
                <a:rPr lang="fr-FR" sz="1400" b="1" dirty="0">
                  <a:solidFill>
                    <a:srgbClr val="C00000"/>
                  </a:solidFill>
                  <a:latin typeface="Verdana" pitchFamily="34" charset="0"/>
                </a:rPr>
                <a:t>OIARS</a:t>
              </a:r>
              <a:r>
                <a:rPr lang="fr-FR" sz="1600" b="1" dirty="0">
                  <a:solidFill>
                    <a:srgbClr val="C00000"/>
                  </a:solidFill>
                  <a:latin typeface="Verdana" pitchFamily="34" charset="0"/>
                </a:rPr>
                <a:t>A</a:t>
              </a:r>
            </a:p>
          </p:txBody>
        </p:sp>
        <p:sp>
          <p:nvSpPr>
            <p:cNvPr id="24596" name="Text Box 22"/>
            <p:cNvSpPr txBox="1">
              <a:spLocks noChangeArrowheads="1"/>
            </p:cNvSpPr>
            <p:nvPr/>
          </p:nvSpPr>
          <p:spPr bwMode="auto">
            <a:xfrm>
              <a:off x="2500298" y="3500438"/>
              <a:ext cx="936625" cy="366712"/>
            </a:xfrm>
            <a:prstGeom prst="rect">
              <a:avLst/>
            </a:prstGeom>
            <a:noFill/>
            <a:ln w="9525">
              <a:noFill/>
              <a:miter lim="800000"/>
              <a:headEnd/>
              <a:tailEnd/>
            </a:ln>
          </p:spPr>
          <p:txBody>
            <a:bodyPr>
              <a:spAutoFit/>
            </a:bodyPr>
            <a:lstStyle/>
            <a:p>
              <a:pPr>
                <a:spcBef>
                  <a:spcPct val="50000"/>
                </a:spcBef>
              </a:pPr>
              <a:r>
                <a:rPr lang="fr-FR" b="1" dirty="0">
                  <a:solidFill>
                    <a:schemeClr val="accent2"/>
                  </a:solidFill>
                  <a:latin typeface="Verdana" pitchFamily="34" charset="0"/>
                </a:rPr>
                <a:t>CPPC</a:t>
              </a:r>
            </a:p>
          </p:txBody>
        </p:sp>
        <p:sp>
          <p:nvSpPr>
            <p:cNvPr id="24597" name="Freeform 25"/>
            <p:cNvSpPr>
              <a:spLocks/>
            </p:cNvSpPr>
            <p:nvPr/>
          </p:nvSpPr>
          <p:spPr bwMode="auto">
            <a:xfrm>
              <a:off x="7210425" y="2667000"/>
              <a:ext cx="1971675" cy="3211513"/>
            </a:xfrm>
            <a:custGeom>
              <a:avLst/>
              <a:gdLst>
                <a:gd name="T0" fmla="*/ 1218 w 1242"/>
                <a:gd name="T1" fmla="*/ 0 h 2023"/>
                <a:gd name="T2" fmla="*/ 966 w 1242"/>
                <a:gd name="T3" fmla="*/ 120 h 2023"/>
                <a:gd name="T4" fmla="*/ 918 w 1242"/>
                <a:gd name="T5" fmla="*/ 156 h 2023"/>
                <a:gd name="T6" fmla="*/ 846 w 1242"/>
                <a:gd name="T7" fmla="*/ 180 h 2023"/>
                <a:gd name="T8" fmla="*/ 774 w 1242"/>
                <a:gd name="T9" fmla="*/ 228 h 2023"/>
                <a:gd name="T10" fmla="*/ 642 w 1242"/>
                <a:gd name="T11" fmla="*/ 324 h 2023"/>
                <a:gd name="T12" fmla="*/ 558 w 1242"/>
                <a:gd name="T13" fmla="*/ 348 h 2023"/>
                <a:gd name="T14" fmla="*/ 486 w 1242"/>
                <a:gd name="T15" fmla="*/ 408 h 2023"/>
                <a:gd name="T16" fmla="*/ 414 w 1242"/>
                <a:gd name="T17" fmla="*/ 432 h 2023"/>
                <a:gd name="T18" fmla="*/ 342 w 1242"/>
                <a:gd name="T19" fmla="*/ 492 h 2023"/>
                <a:gd name="T20" fmla="*/ 246 w 1242"/>
                <a:gd name="T21" fmla="*/ 588 h 2023"/>
                <a:gd name="T22" fmla="*/ 234 w 1242"/>
                <a:gd name="T23" fmla="*/ 624 h 2023"/>
                <a:gd name="T24" fmla="*/ 162 w 1242"/>
                <a:gd name="T25" fmla="*/ 648 h 2023"/>
                <a:gd name="T26" fmla="*/ 150 w 1242"/>
                <a:gd name="T27" fmla="*/ 684 h 2023"/>
                <a:gd name="T28" fmla="*/ 114 w 1242"/>
                <a:gd name="T29" fmla="*/ 708 h 2023"/>
                <a:gd name="T30" fmla="*/ 90 w 1242"/>
                <a:gd name="T31" fmla="*/ 780 h 2023"/>
                <a:gd name="T32" fmla="*/ 78 w 1242"/>
                <a:gd name="T33" fmla="*/ 816 h 2023"/>
                <a:gd name="T34" fmla="*/ 66 w 1242"/>
                <a:gd name="T35" fmla="*/ 852 h 2023"/>
                <a:gd name="T36" fmla="*/ 210 w 1242"/>
                <a:gd name="T37" fmla="*/ 1740 h 2023"/>
                <a:gd name="T38" fmla="*/ 366 w 1242"/>
                <a:gd name="T39" fmla="*/ 1860 h 2023"/>
                <a:gd name="T40" fmla="*/ 438 w 1242"/>
                <a:gd name="T41" fmla="*/ 1872 h 2023"/>
                <a:gd name="T42" fmla="*/ 678 w 1242"/>
                <a:gd name="T43" fmla="*/ 1908 h 2023"/>
                <a:gd name="T44" fmla="*/ 846 w 1242"/>
                <a:gd name="T45" fmla="*/ 1956 h 2023"/>
                <a:gd name="T46" fmla="*/ 1242 w 1242"/>
                <a:gd name="T47" fmla="*/ 2016 h 20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2"/>
                <a:gd name="T73" fmla="*/ 0 h 2023"/>
                <a:gd name="T74" fmla="*/ 1242 w 1242"/>
                <a:gd name="T75" fmla="*/ 2023 h 20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2" h="2023">
                  <a:moveTo>
                    <a:pt x="1218" y="0"/>
                  </a:moveTo>
                  <a:cubicBezTo>
                    <a:pt x="1128" y="18"/>
                    <a:pt x="1042" y="69"/>
                    <a:pt x="966" y="120"/>
                  </a:cubicBezTo>
                  <a:cubicBezTo>
                    <a:pt x="949" y="131"/>
                    <a:pt x="936" y="147"/>
                    <a:pt x="918" y="156"/>
                  </a:cubicBezTo>
                  <a:cubicBezTo>
                    <a:pt x="895" y="167"/>
                    <a:pt x="846" y="180"/>
                    <a:pt x="846" y="180"/>
                  </a:cubicBezTo>
                  <a:cubicBezTo>
                    <a:pt x="743" y="283"/>
                    <a:pt x="870" y="167"/>
                    <a:pt x="774" y="228"/>
                  </a:cubicBezTo>
                  <a:cubicBezTo>
                    <a:pt x="728" y="257"/>
                    <a:pt x="692" y="303"/>
                    <a:pt x="642" y="324"/>
                  </a:cubicBezTo>
                  <a:cubicBezTo>
                    <a:pt x="615" y="335"/>
                    <a:pt x="586" y="339"/>
                    <a:pt x="558" y="348"/>
                  </a:cubicBezTo>
                  <a:cubicBezTo>
                    <a:pt x="535" y="371"/>
                    <a:pt x="516" y="395"/>
                    <a:pt x="486" y="408"/>
                  </a:cubicBezTo>
                  <a:cubicBezTo>
                    <a:pt x="463" y="418"/>
                    <a:pt x="414" y="432"/>
                    <a:pt x="414" y="432"/>
                  </a:cubicBezTo>
                  <a:cubicBezTo>
                    <a:pt x="392" y="454"/>
                    <a:pt x="364" y="470"/>
                    <a:pt x="342" y="492"/>
                  </a:cubicBezTo>
                  <a:cubicBezTo>
                    <a:pt x="304" y="530"/>
                    <a:pt x="296" y="555"/>
                    <a:pt x="246" y="588"/>
                  </a:cubicBezTo>
                  <a:cubicBezTo>
                    <a:pt x="242" y="600"/>
                    <a:pt x="244" y="617"/>
                    <a:pt x="234" y="624"/>
                  </a:cubicBezTo>
                  <a:cubicBezTo>
                    <a:pt x="213" y="639"/>
                    <a:pt x="162" y="648"/>
                    <a:pt x="162" y="648"/>
                  </a:cubicBezTo>
                  <a:cubicBezTo>
                    <a:pt x="158" y="660"/>
                    <a:pt x="158" y="674"/>
                    <a:pt x="150" y="684"/>
                  </a:cubicBezTo>
                  <a:cubicBezTo>
                    <a:pt x="141" y="695"/>
                    <a:pt x="122" y="696"/>
                    <a:pt x="114" y="708"/>
                  </a:cubicBezTo>
                  <a:cubicBezTo>
                    <a:pt x="101" y="729"/>
                    <a:pt x="98" y="756"/>
                    <a:pt x="90" y="780"/>
                  </a:cubicBezTo>
                  <a:cubicBezTo>
                    <a:pt x="86" y="792"/>
                    <a:pt x="82" y="804"/>
                    <a:pt x="78" y="816"/>
                  </a:cubicBezTo>
                  <a:cubicBezTo>
                    <a:pt x="74" y="828"/>
                    <a:pt x="66" y="852"/>
                    <a:pt x="66" y="852"/>
                  </a:cubicBezTo>
                  <a:cubicBezTo>
                    <a:pt x="70" y="1055"/>
                    <a:pt x="0" y="1530"/>
                    <a:pt x="210" y="1740"/>
                  </a:cubicBezTo>
                  <a:cubicBezTo>
                    <a:pt x="255" y="1785"/>
                    <a:pt x="314" y="1825"/>
                    <a:pt x="366" y="1860"/>
                  </a:cubicBezTo>
                  <a:cubicBezTo>
                    <a:pt x="386" y="1873"/>
                    <a:pt x="414" y="1868"/>
                    <a:pt x="438" y="1872"/>
                  </a:cubicBezTo>
                  <a:cubicBezTo>
                    <a:pt x="527" y="1888"/>
                    <a:pt x="578" y="1900"/>
                    <a:pt x="678" y="1908"/>
                  </a:cubicBezTo>
                  <a:cubicBezTo>
                    <a:pt x="739" y="1932"/>
                    <a:pt x="781" y="1945"/>
                    <a:pt x="846" y="1956"/>
                  </a:cubicBezTo>
                  <a:cubicBezTo>
                    <a:pt x="979" y="2023"/>
                    <a:pt x="1082" y="2016"/>
                    <a:pt x="1242" y="2016"/>
                  </a:cubicBezTo>
                </a:path>
              </a:pathLst>
            </a:custGeom>
            <a:noFill/>
            <a:ln w="38100">
              <a:solidFill>
                <a:schemeClr val="accent2"/>
              </a:solidFill>
              <a:round/>
              <a:headEnd/>
              <a:tailEnd/>
            </a:ln>
          </p:spPr>
          <p:txBody>
            <a:bodyPr/>
            <a:lstStyle/>
            <a:p>
              <a:endParaRPr lang="fr-FR"/>
            </a:p>
          </p:txBody>
        </p:sp>
        <p:sp>
          <p:nvSpPr>
            <p:cNvPr id="24598" name="Freeform 26"/>
            <p:cNvSpPr>
              <a:spLocks/>
            </p:cNvSpPr>
            <p:nvPr/>
          </p:nvSpPr>
          <p:spPr bwMode="auto">
            <a:xfrm>
              <a:off x="-139700" y="3390900"/>
              <a:ext cx="1263650" cy="2020888"/>
            </a:xfrm>
            <a:custGeom>
              <a:avLst/>
              <a:gdLst>
                <a:gd name="T0" fmla="*/ 100 w 796"/>
                <a:gd name="T1" fmla="*/ 0 h 1273"/>
                <a:gd name="T2" fmla="*/ 340 w 796"/>
                <a:gd name="T3" fmla="*/ 156 h 1273"/>
                <a:gd name="T4" fmla="*/ 400 w 796"/>
                <a:gd name="T5" fmla="*/ 228 h 1273"/>
                <a:gd name="T6" fmla="*/ 508 w 796"/>
                <a:gd name="T7" fmla="*/ 432 h 1273"/>
                <a:gd name="T8" fmla="*/ 568 w 796"/>
                <a:gd name="T9" fmla="*/ 492 h 1273"/>
                <a:gd name="T10" fmla="*/ 592 w 796"/>
                <a:gd name="T11" fmla="*/ 528 h 1273"/>
                <a:gd name="T12" fmla="*/ 664 w 796"/>
                <a:gd name="T13" fmla="*/ 588 h 1273"/>
                <a:gd name="T14" fmla="*/ 724 w 796"/>
                <a:gd name="T15" fmla="*/ 708 h 1273"/>
                <a:gd name="T16" fmla="*/ 772 w 796"/>
                <a:gd name="T17" fmla="*/ 780 h 1273"/>
                <a:gd name="T18" fmla="*/ 796 w 796"/>
                <a:gd name="T19" fmla="*/ 924 h 1273"/>
                <a:gd name="T20" fmla="*/ 784 w 796"/>
                <a:gd name="T21" fmla="*/ 1116 h 1273"/>
                <a:gd name="T22" fmla="*/ 376 w 796"/>
                <a:gd name="T23" fmla="*/ 1248 h 1273"/>
                <a:gd name="T24" fmla="*/ 64 w 796"/>
                <a:gd name="T25" fmla="*/ 1272 h 12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6"/>
                <a:gd name="T40" fmla="*/ 0 h 1273"/>
                <a:gd name="T41" fmla="*/ 796 w 796"/>
                <a:gd name="T42" fmla="*/ 1273 h 12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6" h="1273">
                  <a:moveTo>
                    <a:pt x="100" y="0"/>
                  </a:moveTo>
                  <a:cubicBezTo>
                    <a:pt x="193" y="31"/>
                    <a:pt x="253" y="127"/>
                    <a:pt x="340" y="156"/>
                  </a:cubicBezTo>
                  <a:cubicBezTo>
                    <a:pt x="363" y="179"/>
                    <a:pt x="387" y="198"/>
                    <a:pt x="400" y="228"/>
                  </a:cubicBezTo>
                  <a:cubicBezTo>
                    <a:pt x="439" y="315"/>
                    <a:pt x="425" y="376"/>
                    <a:pt x="508" y="432"/>
                  </a:cubicBezTo>
                  <a:cubicBezTo>
                    <a:pt x="572" y="528"/>
                    <a:pt x="488" y="412"/>
                    <a:pt x="568" y="492"/>
                  </a:cubicBezTo>
                  <a:cubicBezTo>
                    <a:pt x="578" y="502"/>
                    <a:pt x="582" y="518"/>
                    <a:pt x="592" y="528"/>
                  </a:cubicBezTo>
                  <a:cubicBezTo>
                    <a:pt x="614" y="550"/>
                    <a:pt x="642" y="566"/>
                    <a:pt x="664" y="588"/>
                  </a:cubicBezTo>
                  <a:cubicBezTo>
                    <a:pt x="678" y="630"/>
                    <a:pt x="701" y="670"/>
                    <a:pt x="724" y="708"/>
                  </a:cubicBezTo>
                  <a:cubicBezTo>
                    <a:pt x="739" y="733"/>
                    <a:pt x="772" y="780"/>
                    <a:pt x="772" y="780"/>
                  </a:cubicBezTo>
                  <a:cubicBezTo>
                    <a:pt x="779" y="828"/>
                    <a:pt x="796" y="875"/>
                    <a:pt x="796" y="924"/>
                  </a:cubicBezTo>
                  <a:cubicBezTo>
                    <a:pt x="796" y="988"/>
                    <a:pt x="794" y="1053"/>
                    <a:pt x="784" y="1116"/>
                  </a:cubicBezTo>
                  <a:cubicBezTo>
                    <a:pt x="760" y="1268"/>
                    <a:pt x="417" y="1245"/>
                    <a:pt x="376" y="1248"/>
                  </a:cubicBezTo>
                  <a:cubicBezTo>
                    <a:pt x="0" y="1273"/>
                    <a:pt x="204" y="1272"/>
                    <a:pt x="64" y="1272"/>
                  </a:cubicBezTo>
                </a:path>
              </a:pathLst>
            </a:custGeom>
            <a:noFill/>
            <a:ln w="38100">
              <a:solidFill>
                <a:schemeClr val="accent2"/>
              </a:solidFill>
              <a:round/>
              <a:headEnd/>
              <a:tailEnd/>
            </a:ln>
          </p:spPr>
          <p:txBody>
            <a:bodyPr/>
            <a:lstStyle/>
            <a:p>
              <a:endParaRPr lang="fr-FR"/>
            </a:p>
          </p:txBody>
        </p:sp>
        <p:sp>
          <p:nvSpPr>
            <p:cNvPr id="24599" name="Text Box 27"/>
            <p:cNvSpPr txBox="1">
              <a:spLocks noChangeArrowheads="1"/>
            </p:cNvSpPr>
            <p:nvPr/>
          </p:nvSpPr>
          <p:spPr bwMode="auto">
            <a:xfrm>
              <a:off x="-36513" y="5013325"/>
              <a:ext cx="936626" cy="379042"/>
            </a:xfrm>
            <a:prstGeom prst="rect">
              <a:avLst/>
            </a:prstGeom>
            <a:noFill/>
            <a:ln w="9525">
              <a:noFill/>
              <a:miter lim="800000"/>
              <a:headEnd/>
              <a:tailEnd/>
            </a:ln>
          </p:spPr>
          <p:txBody>
            <a:bodyPr>
              <a:spAutoFit/>
            </a:bodyPr>
            <a:lstStyle/>
            <a:p>
              <a:pPr>
                <a:spcBef>
                  <a:spcPct val="50000"/>
                </a:spcBef>
              </a:pPr>
              <a:r>
                <a:rPr lang="fr-FR" sz="1400" b="1" dirty="0">
                  <a:solidFill>
                    <a:srgbClr val="C00000"/>
                  </a:solidFill>
                  <a:latin typeface="Verdana" pitchFamily="34" charset="0"/>
                </a:rPr>
                <a:t>PPPO</a:t>
              </a:r>
            </a:p>
          </p:txBody>
        </p:sp>
        <p:sp>
          <p:nvSpPr>
            <p:cNvPr id="24600" name="Text Box 28"/>
            <p:cNvSpPr txBox="1">
              <a:spLocks noChangeArrowheads="1"/>
            </p:cNvSpPr>
            <p:nvPr/>
          </p:nvSpPr>
          <p:spPr bwMode="auto">
            <a:xfrm>
              <a:off x="7956550" y="3573463"/>
              <a:ext cx="936625" cy="379042"/>
            </a:xfrm>
            <a:prstGeom prst="rect">
              <a:avLst/>
            </a:prstGeom>
            <a:noFill/>
            <a:ln w="9525">
              <a:noFill/>
              <a:miter lim="800000"/>
              <a:headEnd/>
              <a:tailEnd/>
            </a:ln>
          </p:spPr>
          <p:txBody>
            <a:bodyPr>
              <a:spAutoFit/>
            </a:bodyPr>
            <a:lstStyle/>
            <a:p>
              <a:pPr>
                <a:spcBef>
                  <a:spcPct val="50000"/>
                </a:spcBef>
              </a:pPr>
              <a:r>
                <a:rPr lang="fr-FR" sz="1400" b="1" dirty="0">
                  <a:solidFill>
                    <a:srgbClr val="C00000"/>
                  </a:solidFill>
                  <a:latin typeface="Verdana" pitchFamily="34" charset="0"/>
                </a:rPr>
                <a:t>PPPO</a:t>
              </a:r>
            </a:p>
          </p:txBody>
        </p:sp>
        <p:sp>
          <p:nvSpPr>
            <p:cNvPr id="26" name="Ellipse 25"/>
            <p:cNvSpPr/>
            <p:nvPr/>
          </p:nvSpPr>
          <p:spPr>
            <a:xfrm rot="20612623">
              <a:off x="3700434" y="3028648"/>
              <a:ext cx="2456747" cy="76397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4357686" y="3214686"/>
              <a:ext cx="1214446" cy="379042"/>
            </a:xfrm>
            <a:prstGeom prst="rect">
              <a:avLst/>
            </a:prstGeom>
            <a:noFill/>
          </p:spPr>
          <p:txBody>
            <a:bodyPr wrap="square" rtlCol="0">
              <a:spAutoFit/>
            </a:bodyPr>
            <a:lstStyle/>
            <a:p>
              <a:r>
                <a:rPr lang="fr-FR" sz="1400" b="1" dirty="0" smtClean="0">
                  <a:solidFill>
                    <a:srgbClr val="0000FF"/>
                  </a:solidFill>
                </a:rPr>
                <a:t>NEPPO</a:t>
              </a:r>
              <a:endParaRPr lang="fr-FR" sz="1400" b="1" dirty="0">
                <a:solidFill>
                  <a:srgbClr val="0000FF"/>
                </a:solidFill>
              </a:endParaRPr>
            </a:p>
          </p:txBody>
        </p:sp>
      </p:grpSp>
      <p:sp>
        <p:nvSpPr>
          <p:cNvPr id="28" name="Rectangle 27"/>
          <p:cNvSpPr/>
          <p:nvPr/>
        </p:nvSpPr>
        <p:spPr>
          <a:xfrm>
            <a:off x="1357290" y="116632"/>
            <a:ext cx="7442823" cy="954107"/>
          </a:xfrm>
          <a:prstGeom prst="rect">
            <a:avLst/>
          </a:prstGeom>
        </p:spPr>
        <p:txBody>
          <a:bodyPr wrap="square">
            <a:spAutoFit/>
          </a:bodyPr>
          <a:lstStyle/>
          <a:p>
            <a:r>
              <a:rPr lang="fr-FR" sz="2800" dirty="0" smtClean="0">
                <a:solidFill>
                  <a:schemeClr val="tx2"/>
                </a:solidFill>
                <a:effectLst>
                  <a:outerShdw blurRad="31750" dist="25400" dir="5400000" algn="tl" rotWithShape="0">
                    <a:srgbClr val="000000">
                      <a:alpha val="25000"/>
                    </a:srgbClr>
                  </a:outerShdw>
                </a:effectLst>
                <a:latin typeface="+mj-lt"/>
                <a:ea typeface="+mj-ea"/>
              </a:rPr>
              <a:t>10 Organisations régionales de la  Protection des Plantes</a:t>
            </a:r>
          </a:p>
        </p:txBody>
      </p:sp>
      <p:graphicFrame>
        <p:nvGraphicFramePr>
          <p:cNvPr id="32" name="Tableau 31"/>
          <p:cNvGraphicFramePr>
            <a:graphicFrameLocks noGrp="1"/>
          </p:cNvGraphicFramePr>
          <p:nvPr>
            <p:extLst>
              <p:ext uri="{D42A27DB-BD31-4B8C-83A1-F6EECF244321}">
                <p14:modId xmlns:p14="http://schemas.microsoft.com/office/powerpoint/2010/main" val="442630080"/>
              </p:ext>
            </p:extLst>
          </p:nvPr>
        </p:nvGraphicFramePr>
        <p:xfrm>
          <a:off x="302226" y="4869160"/>
          <a:ext cx="8496944" cy="1442084"/>
        </p:xfrm>
        <a:graphic>
          <a:graphicData uri="http://schemas.openxmlformats.org/drawingml/2006/table">
            <a:tbl>
              <a:tblPr firstRow="1" bandRow="1">
                <a:tableStyleId>{5C22544A-7EE6-4342-B048-85BDC9FD1C3A}</a:tableStyleId>
              </a:tblPr>
              <a:tblGrid>
                <a:gridCol w="4248472"/>
                <a:gridCol w="4248472"/>
              </a:tblGrid>
              <a:tr h="1442084">
                <a:tc>
                  <a:txBody>
                    <a:bodyPr/>
                    <a:lstStyle/>
                    <a:p>
                      <a:pPr marL="265113" marR="0" indent="-265113" algn="l" defTabSz="914400" rtl="0" eaLnBrk="1" fontAlgn="auto" latinLnBrk="0" hangingPunct="1">
                        <a:lnSpc>
                          <a:spcPct val="100000"/>
                        </a:lnSpc>
                        <a:spcBef>
                          <a:spcPts val="0"/>
                        </a:spcBef>
                        <a:spcAft>
                          <a:spcPts val="0"/>
                        </a:spcAft>
                        <a:buClrTx/>
                        <a:buSzTx/>
                        <a:buFont typeface="+mj-lt"/>
                        <a:buAutoNum type="arabicParenR"/>
                        <a:tabLst/>
                        <a:defRPr/>
                      </a:pPr>
                      <a:r>
                        <a:rPr lang="fr-FR" sz="1100" dirty="0" smtClean="0">
                          <a:solidFill>
                            <a:schemeClr val="tx1"/>
                          </a:solidFill>
                          <a:cs typeface="+mn-cs"/>
                        </a:rPr>
                        <a:t>Inter-</a:t>
                      </a:r>
                      <a:r>
                        <a:rPr lang="fr-FR" sz="1100" dirty="0" err="1" smtClean="0">
                          <a:solidFill>
                            <a:schemeClr val="tx1"/>
                          </a:solidFill>
                          <a:cs typeface="+mn-cs"/>
                        </a:rPr>
                        <a:t>African</a:t>
                      </a:r>
                      <a:r>
                        <a:rPr lang="fr-FR" sz="1100" dirty="0" smtClean="0">
                          <a:solidFill>
                            <a:schemeClr val="tx1"/>
                          </a:solidFill>
                          <a:cs typeface="+mn-cs"/>
                        </a:rPr>
                        <a:t> </a:t>
                      </a:r>
                      <a:r>
                        <a:rPr lang="fr-FR" sz="1100" dirty="0" err="1" smtClean="0">
                          <a:solidFill>
                            <a:schemeClr val="tx1"/>
                          </a:solidFill>
                          <a:cs typeface="+mn-cs"/>
                        </a:rPr>
                        <a:t>Phytosanaitry</a:t>
                      </a:r>
                      <a:r>
                        <a:rPr lang="fr-FR" sz="1100" dirty="0" smtClean="0">
                          <a:solidFill>
                            <a:schemeClr val="tx1"/>
                          </a:solidFill>
                          <a:cs typeface="+mn-cs"/>
                        </a:rPr>
                        <a:t> Council   </a:t>
                      </a:r>
                      <a:r>
                        <a:rPr lang="fr-FR" sz="1200" dirty="0" smtClean="0">
                          <a:solidFill>
                            <a:schemeClr val="tx1"/>
                          </a:solidFill>
                          <a:cs typeface="+mn-cs"/>
                        </a:rPr>
                        <a:t>(</a:t>
                      </a:r>
                      <a:r>
                        <a:rPr lang="fr-FR" sz="1100" dirty="0" smtClean="0">
                          <a:solidFill>
                            <a:srgbClr val="0000FF"/>
                          </a:solidFill>
                          <a:cs typeface="+mn-cs"/>
                        </a:rPr>
                        <a:t>IAPSC</a:t>
                      </a:r>
                      <a:r>
                        <a:rPr lang="fr-FR" sz="1100" dirty="0" smtClean="0">
                          <a:solidFill>
                            <a:schemeClr val="tx1"/>
                          </a:solidFill>
                          <a:cs typeface="+mn-cs"/>
                        </a:rPr>
                        <a:t>)</a:t>
                      </a:r>
                      <a:endParaRPr lang="fr-FR" sz="1200" dirty="0" smtClean="0">
                        <a:solidFill>
                          <a:schemeClr val="tx1"/>
                        </a:solidFill>
                        <a:cs typeface="+mn-cs"/>
                      </a:endParaRPr>
                    </a:p>
                    <a:p>
                      <a:pPr marL="265113" marR="0" indent="-265113" algn="l" defTabSz="914400" rtl="0" eaLnBrk="1" fontAlgn="auto" latinLnBrk="0" hangingPunct="1">
                        <a:lnSpc>
                          <a:spcPct val="100000"/>
                        </a:lnSpc>
                        <a:spcBef>
                          <a:spcPts val="0"/>
                        </a:spcBef>
                        <a:spcAft>
                          <a:spcPts val="0"/>
                        </a:spcAft>
                        <a:buClrTx/>
                        <a:buSzTx/>
                        <a:buFont typeface="+mj-lt"/>
                        <a:buAutoNum type="arabicParenR"/>
                        <a:tabLst/>
                        <a:defRPr/>
                      </a:pPr>
                      <a:r>
                        <a:rPr lang="en-US" sz="1100" dirty="0" smtClean="0">
                          <a:solidFill>
                            <a:schemeClr val="tx1"/>
                          </a:solidFill>
                          <a:cs typeface="+mn-cs"/>
                        </a:rPr>
                        <a:t>North America Plant Protection Organization</a:t>
                      </a:r>
                      <a:r>
                        <a:rPr lang="en-US" sz="1200" dirty="0" smtClean="0">
                          <a:solidFill>
                            <a:schemeClr val="tx1"/>
                          </a:solidFill>
                          <a:cs typeface="+mn-cs"/>
                        </a:rPr>
                        <a:t>  </a:t>
                      </a:r>
                      <a:r>
                        <a:rPr lang="fr-FR" sz="1200" dirty="0" smtClean="0">
                          <a:solidFill>
                            <a:schemeClr val="tx1"/>
                          </a:solidFill>
                          <a:cs typeface="+mn-cs"/>
                        </a:rPr>
                        <a:t>(</a:t>
                      </a:r>
                      <a:r>
                        <a:rPr lang="fr-FR" sz="1100" dirty="0" smtClean="0">
                          <a:solidFill>
                            <a:srgbClr val="0000FF"/>
                          </a:solidFill>
                          <a:cs typeface="+mn-cs"/>
                        </a:rPr>
                        <a:t>NAPPO</a:t>
                      </a:r>
                      <a:r>
                        <a:rPr lang="fr-FR" sz="1100" dirty="0" smtClean="0">
                          <a:solidFill>
                            <a:schemeClr val="tx1"/>
                          </a:solidFill>
                          <a:cs typeface="+mn-cs"/>
                        </a:rPr>
                        <a:t>)</a:t>
                      </a:r>
                      <a:endParaRPr lang="fr-FR" sz="1200" dirty="0" smtClean="0">
                        <a:solidFill>
                          <a:schemeClr val="tx1"/>
                        </a:solidFill>
                        <a:cs typeface="+mn-cs"/>
                      </a:endParaRPr>
                    </a:p>
                    <a:p>
                      <a:pPr marL="265113" marR="0" indent="-265113" algn="l" defTabSz="914400" rtl="0" eaLnBrk="1" fontAlgn="auto" latinLnBrk="0" hangingPunct="1">
                        <a:lnSpc>
                          <a:spcPct val="100000"/>
                        </a:lnSpc>
                        <a:spcBef>
                          <a:spcPts val="0"/>
                        </a:spcBef>
                        <a:spcAft>
                          <a:spcPts val="0"/>
                        </a:spcAft>
                        <a:buClrTx/>
                        <a:buSzTx/>
                        <a:buFont typeface="+mj-lt"/>
                        <a:buAutoNum type="arabicParenR"/>
                        <a:tabLst/>
                        <a:defRPr/>
                      </a:pPr>
                      <a:r>
                        <a:rPr kumimoji="0" lang="fr-FR" sz="1100" b="1" kern="1200" dirty="0" err="1" smtClean="0">
                          <a:solidFill>
                            <a:schemeClr val="tx1"/>
                          </a:solidFill>
                          <a:latin typeface="+mn-lt"/>
                          <a:ea typeface="+mn-ea"/>
                          <a:cs typeface="+mn-cs"/>
                        </a:rPr>
                        <a:t>Organismo</a:t>
                      </a:r>
                      <a:r>
                        <a:rPr kumimoji="0" lang="fr-FR" sz="1100" b="1" kern="1200" dirty="0" smtClean="0">
                          <a:solidFill>
                            <a:schemeClr val="tx1"/>
                          </a:solidFill>
                          <a:latin typeface="+mn-lt"/>
                          <a:ea typeface="+mn-ea"/>
                          <a:cs typeface="+mn-cs"/>
                        </a:rPr>
                        <a:t> </a:t>
                      </a:r>
                      <a:r>
                        <a:rPr kumimoji="0" lang="fr-FR" sz="1100" b="1" kern="1200" dirty="0" err="1" smtClean="0">
                          <a:solidFill>
                            <a:schemeClr val="tx1"/>
                          </a:solidFill>
                          <a:latin typeface="+mn-lt"/>
                          <a:ea typeface="+mn-ea"/>
                          <a:cs typeface="+mn-cs"/>
                        </a:rPr>
                        <a:t>Internacional</a:t>
                      </a:r>
                      <a:r>
                        <a:rPr kumimoji="0" lang="fr-FR" sz="1100" b="1" kern="1200" dirty="0" smtClean="0">
                          <a:solidFill>
                            <a:schemeClr val="tx1"/>
                          </a:solidFill>
                          <a:latin typeface="+mn-lt"/>
                          <a:ea typeface="+mn-ea"/>
                          <a:cs typeface="+mn-cs"/>
                        </a:rPr>
                        <a:t> </a:t>
                      </a:r>
                      <a:r>
                        <a:rPr kumimoji="0" lang="fr-FR" sz="1100" b="1" kern="1200" dirty="0" err="1" smtClean="0">
                          <a:solidFill>
                            <a:schemeClr val="tx1"/>
                          </a:solidFill>
                          <a:latin typeface="+mn-lt"/>
                          <a:ea typeface="+mn-ea"/>
                          <a:cs typeface="+mn-cs"/>
                        </a:rPr>
                        <a:t>Regional</a:t>
                      </a:r>
                      <a:r>
                        <a:rPr kumimoji="0" lang="fr-FR" sz="1100" b="1" kern="1200" dirty="0" smtClean="0">
                          <a:solidFill>
                            <a:schemeClr val="tx1"/>
                          </a:solidFill>
                          <a:latin typeface="+mn-lt"/>
                          <a:ea typeface="+mn-ea"/>
                          <a:cs typeface="+mn-cs"/>
                        </a:rPr>
                        <a:t> de </a:t>
                      </a:r>
                      <a:r>
                        <a:rPr kumimoji="0" lang="fr-FR" sz="1100" b="1" kern="1200" dirty="0" err="1" smtClean="0">
                          <a:solidFill>
                            <a:schemeClr val="tx1"/>
                          </a:solidFill>
                          <a:latin typeface="+mn-lt"/>
                          <a:ea typeface="+mn-ea"/>
                          <a:cs typeface="+mn-cs"/>
                        </a:rPr>
                        <a:t>Sanidad</a:t>
                      </a:r>
                      <a:r>
                        <a:rPr kumimoji="0" lang="fr-FR" sz="1100" b="1" kern="1200" dirty="0" smtClean="0">
                          <a:solidFill>
                            <a:schemeClr val="tx1"/>
                          </a:solidFill>
                          <a:latin typeface="+mn-lt"/>
                          <a:ea typeface="+mn-ea"/>
                          <a:cs typeface="+mn-cs"/>
                        </a:rPr>
                        <a:t> </a:t>
                      </a:r>
                      <a:r>
                        <a:rPr kumimoji="0" lang="fr-FR" sz="1100" b="1" kern="1200" dirty="0" err="1" smtClean="0">
                          <a:solidFill>
                            <a:schemeClr val="tx1"/>
                          </a:solidFill>
                          <a:latin typeface="+mn-lt"/>
                          <a:ea typeface="+mn-ea"/>
                          <a:cs typeface="+mn-cs"/>
                        </a:rPr>
                        <a:t>Agropecuria</a:t>
                      </a:r>
                      <a:r>
                        <a:rPr kumimoji="0" lang="fr-FR" sz="1100" b="1" kern="1200" dirty="0" smtClean="0">
                          <a:solidFill>
                            <a:schemeClr val="tx1"/>
                          </a:solidFill>
                          <a:latin typeface="+mn-lt"/>
                          <a:ea typeface="+mn-ea"/>
                          <a:cs typeface="+mn-cs"/>
                        </a:rPr>
                        <a:t>   (</a:t>
                      </a:r>
                      <a:r>
                        <a:rPr kumimoji="0" lang="fr-FR" sz="1100" b="1" kern="1200" dirty="0" smtClean="0">
                          <a:solidFill>
                            <a:srgbClr val="0000FF"/>
                          </a:solidFill>
                          <a:latin typeface="+mn-lt"/>
                          <a:ea typeface="+mn-ea"/>
                          <a:cs typeface="+mn-cs"/>
                        </a:rPr>
                        <a:t>OIRSA</a:t>
                      </a:r>
                      <a:r>
                        <a:rPr kumimoji="0" lang="fr-FR" sz="1100" b="1" kern="1200" dirty="0" smtClean="0">
                          <a:solidFill>
                            <a:schemeClr val="tx1"/>
                          </a:solidFill>
                          <a:latin typeface="+mn-lt"/>
                          <a:ea typeface="+mn-ea"/>
                          <a:cs typeface="+mn-cs"/>
                        </a:rPr>
                        <a:t>)</a:t>
                      </a:r>
                    </a:p>
                    <a:p>
                      <a:pPr marL="265113" marR="0" indent="-265113" algn="l" defTabSz="914400" rtl="0" eaLnBrk="1" fontAlgn="auto" latinLnBrk="0" hangingPunct="1">
                        <a:lnSpc>
                          <a:spcPct val="100000"/>
                        </a:lnSpc>
                        <a:spcBef>
                          <a:spcPts val="0"/>
                        </a:spcBef>
                        <a:spcAft>
                          <a:spcPts val="0"/>
                        </a:spcAft>
                        <a:buClrTx/>
                        <a:buSzTx/>
                        <a:buFont typeface="+mj-lt"/>
                        <a:buAutoNum type="arabicParenR"/>
                        <a:tabLst/>
                        <a:defRPr/>
                      </a:pPr>
                      <a:r>
                        <a:rPr kumimoji="0" lang="fr-FR" sz="1100" b="1" kern="1200" dirty="0" smtClean="0">
                          <a:solidFill>
                            <a:schemeClr val="tx1"/>
                          </a:solidFill>
                          <a:latin typeface="+mn-lt"/>
                          <a:ea typeface="+mn-ea"/>
                          <a:cs typeface="+mn-cs"/>
                        </a:rPr>
                        <a:t>Pacific Plant Protection </a:t>
                      </a:r>
                      <a:r>
                        <a:rPr kumimoji="0" lang="fr-FR" sz="1100" b="1" kern="1200" dirty="0" err="1" smtClean="0">
                          <a:solidFill>
                            <a:schemeClr val="tx1"/>
                          </a:solidFill>
                          <a:latin typeface="+mn-lt"/>
                          <a:ea typeface="+mn-ea"/>
                          <a:cs typeface="+mn-cs"/>
                        </a:rPr>
                        <a:t>Organization</a:t>
                      </a:r>
                      <a:r>
                        <a:rPr kumimoji="0" lang="fr-FR" sz="1100" b="1" kern="1200" dirty="0" smtClean="0">
                          <a:solidFill>
                            <a:schemeClr val="tx1"/>
                          </a:solidFill>
                          <a:latin typeface="+mn-lt"/>
                          <a:ea typeface="+mn-ea"/>
                          <a:cs typeface="+mn-cs"/>
                        </a:rPr>
                        <a:t>  (</a:t>
                      </a:r>
                      <a:r>
                        <a:rPr kumimoji="0" lang="fr-FR" sz="1100" b="1" kern="1200" dirty="0" smtClean="0">
                          <a:solidFill>
                            <a:srgbClr val="0000FF"/>
                          </a:solidFill>
                          <a:latin typeface="+mn-lt"/>
                          <a:ea typeface="+mn-ea"/>
                          <a:cs typeface="+mn-cs"/>
                        </a:rPr>
                        <a:t>PPPO</a:t>
                      </a:r>
                      <a:r>
                        <a:rPr kumimoji="0" lang="fr-FR" sz="1100" b="1" kern="1200" dirty="0" smtClean="0">
                          <a:solidFill>
                            <a:schemeClr val="tx1"/>
                          </a:solidFill>
                          <a:latin typeface="+mn-lt"/>
                          <a:ea typeface="+mn-ea"/>
                          <a:cs typeface="+mn-cs"/>
                        </a:rPr>
                        <a:t>)</a:t>
                      </a:r>
                      <a:endParaRPr kumimoji="0" lang="ar-MA" sz="1100" b="1" kern="1200" dirty="0" smtClean="0">
                        <a:solidFill>
                          <a:schemeClr val="tx1"/>
                        </a:solidFill>
                        <a:latin typeface="+mn-lt"/>
                        <a:ea typeface="+mn-ea"/>
                        <a:cs typeface="+mn-cs"/>
                      </a:endParaRPr>
                    </a:p>
                    <a:p>
                      <a:pPr marL="265113" marR="0" indent="-265113" algn="l" defTabSz="914400" rtl="0" eaLnBrk="1" fontAlgn="auto" latinLnBrk="0" hangingPunct="1">
                        <a:lnSpc>
                          <a:spcPct val="100000"/>
                        </a:lnSpc>
                        <a:spcBef>
                          <a:spcPts val="0"/>
                        </a:spcBef>
                        <a:spcAft>
                          <a:spcPts val="0"/>
                        </a:spcAft>
                        <a:buClrTx/>
                        <a:buSzTx/>
                        <a:buFont typeface="+mj-lt"/>
                        <a:buAutoNum type="arabicParenR"/>
                        <a:tabLst/>
                        <a:defRPr/>
                      </a:pPr>
                      <a:r>
                        <a:rPr kumimoji="0" lang="fr-FR" sz="1100" b="1" kern="1200" dirty="0" err="1" smtClean="0">
                          <a:solidFill>
                            <a:schemeClr val="tx1"/>
                          </a:solidFill>
                          <a:latin typeface="+mn-lt"/>
                          <a:ea typeface="+mn-ea"/>
                          <a:cs typeface="+mn-cs"/>
                        </a:rPr>
                        <a:t>Near</a:t>
                      </a:r>
                      <a:r>
                        <a:rPr kumimoji="0" lang="fr-FR" sz="1100" b="1" kern="1200" dirty="0" smtClean="0">
                          <a:solidFill>
                            <a:schemeClr val="tx1"/>
                          </a:solidFill>
                          <a:latin typeface="+mn-lt"/>
                          <a:ea typeface="+mn-ea"/>
                          <a:cs typeface="+mn-cs"/>
                        </a:rPr>
                        <a:t> East Plant protection </a:t>
                      </a:r>
                      <a:r>
                        <a:rPr kumimoji="0" lang="fr-FR" sz="1100" b="1" kern="1200" dirty="0" err="1" smtClean="0">
                          <a:solidFill>
                            <a:schemeClr val="tx1"/>
                          </a:solidFill>
                          <a:latin typeface="+mn-lt"/>
                          <a:ea typeface="+mn-ea"/>
                          <a:cs typeface="+mn-cs"/>
                        </a:rPr>
                        <a:t>Organization</a:t>
                      </a:r>
                      <a:r>
                        <a:rPr kumimoji="0" lang="ar-MA" sz="1100" b="1" kern="1200" dirty="0" smtClean="0">
                          <a:solidFill>
                            <a:schemeClr val="tx1"/>
                          </a:solidFill>
                          <a:latin typeface="+mn-lt"/>
                          <a:ea typeface="+mn-ea"/>
                          <a:cs typeface="+mn-cs"/>
                        </a:rPr>
                        <a:t> </a:t>
                      </a:r>
                      <a:r>
                        <a:rPr kumimoji="0" lang="fr-FR" sz="1100" b="1" kern="1200" dirty="0" smtClean="0">
                          <a:solidFill>
                            <a:schemeClr val="tx1"/>
                          </a:solidFill>
                          <a:latin typeface="+mn-lt"/>
                          <a:ea typeface="+mn-ea"/>
                          <a:cs typeface="+mn-cs"/>
                        </a:rPr>
                        <a:t>(</a:t>
                      </a:r>
                      <a:r>
                        <a:rPr kumimoji="0" lang="fr-FR" sz="1100" b="1" kern="1200" dirty="0" smtClean="0">
                          <a:solidFill>
                            <a:srgbClr val="0000FF"/>
                          </a:solidFill>
                          <a:latin typeface="+mn-lt"/>
                          <a:ea typeface="+mn-ea"/>
                          <a:cs typeface="+mn-cs"/>
                        </a:rPr>
                        <a:t>NEPPO</a:t>
                      </a:r>
                      <a:r>
                        <a:rPr kumimoji="0" lang="fr-FR" sz="1100" b="1" kern="1200" dirty="0" smtClean="0">
                          <a:solidFill>
                            <a:schemeClr val="tx1"/>
                          </a:solidFill>
                          <a:latin typeface="+mn-lt"/>
                          <a:ea typeface="+mn-ea"/>
                          <a:cs typeface="+mn-cs"/>
                        </a:rPr>
                        <a:t>)</a:t>
                      </a:r>
                      <a:endParaRPr kumimoji="0" lang="fr-FR" sz="1100" b="1" kern="1200" dirty="0">
                        <a:solidFill>
                          <a:schemeClr val="tx1"/>
                        </a:solidFill>
                        <a:latin typeface="+mn-lt"/>
                        <a:ea typeface="+mn-ea"/>
                        <a:cs typeface="+mn-cs"/>
                      </a:endParaRPr>
                    </a:p>
                  </a:txBody>
                  <a:tcPr>
                    <a:noFill/>
                  </a:tcPr>
                </a:tc>
                <a:tc>
                  <a:txBody>
                    <a:bodyPr/>
                    <a:lstStyle/>
                    <a:p>
                      <a:pPr marL="265113" marR="0" indent="-265113" algn="l" defTabSz="914400" rtl="0" eaLnBrk="1" fontAlgn="auto" latinLnBrk="0" hangingPunct="1">
                        <a:lnSpc>
                          <a:spcPct val="100000"/>
                        </a:lnSpc>
                        <a:spcBef>
                          <a:spcPts val="0"/>
                        </a:spcBef>
                        <a:spcAft>
                          <a:spcPts val="0"/>
                        </a:spcAft>
                        <a:buClrTx/>
                        <a:buSzTx/>
                        <a:buFont typeface="+mj-lt"/>
                        <a:buAutoNum type="arabicParenR" startAt="6"/>
                        <a:tabLst/>
                        <a:defRPr/>
                      </a:pPr>
                      <a:r>
                        <a:rPr kumimoji="0" lang="en-US" sz="1100" b="1" kern="1200" dirty="0" smtClean="0">
                          <a:solidFill>
                            <a:schemeClr val="tx1"/>
                          </a:solidFill>
                          <a:latin typeface="+mn-lt"/>
                          <a:ea typeface="+mn-ea"/>
                          <a:cs typeface="+mn-cs"/>
                        </a:rPr>
                        <a:t>Asia and Pacific Plant Protection Commission  (</a:t>
                      </a:r>
                      <a:r>
                        <a:rPr kumimoji="0" lang="fr-FR" sz="1100" b="1" kern="1200" dirty="0" smtClean="0">
                          <a:solidFill>
                            <a:srgbClr val="0000FF"/>
                          </a:solidFill>
                          <a:latin typeface="+mn-lt"/>
                          <a:ea typeface="+mn-ea"/>
                          <a:cs typeface="+mn-cs"/>
                        </a:rPr>
                        <a:t>APPPC</a:t>
                      </a:r>
                      <a:r>
                        <a:rPr kumimoji="0" lang="fr-FR" sz="1100" b="1" kern="1200" dirty="0" smtClean="0">
                          <a:solidFill>
                            <a:schemeClr val="tx1"/>
                          </a:solidFill>
                          <a:latin typeface="+mn-lt"/>
                          <a:ea typeface="+mn-ea"/>
                          <a:cs typeface="+mn-cs"/>
                        </a:rPr>
                        <a:t>)</a:t>
                      </a:r>
                      <a:endParaRPr kumimoji="0" lang="ar-MA" sz="1100" b="1" kern="1200" dirty="0" smtClean="0">
                        <a:solidFill>
                          <a:schemeClr val="tx1"/>
                        </a:solidFill>
                        <a:latin typeface="+mn-lt"/>
                        <a:ea typeface="+mn-ea"/>
                        <a:cs typeface="+mn-cs"/>
                      </a:endParaRPr>
                    </a:p>
                    <a:p>
                      <a:pPr marL="265113" marR="0" indent="-265113" algn="l" defTabSz="914400" rtl="0" eaLnBrk="1" fontAlgn="auto" latinLnBrk="0" hangingPunct="1">
                        <a:lnSpc>
                          <a:spcPct val="100000"/>
                        </a:lnSpc>
                        <a:spcBef>
                          <a:spcPts val="0"/>
                        </a:spcBef>
                        <a:spcAft>
                          <a:spcPts val="0"/>
                        </a:spcAft>
                        <a:buClrTx/>
                        <a:buSzTx/>
                        <a:buFont typeface="+mj-lt"/>
                        <a:buAutoNum type="arabicParenR" startAt="6"/>
                        <a:tabLst/>
                        <a:defRPr/>
                      </a:pPr>
                      <a:r>
                        <a:rPr kumimoji="0" lang="fr-FR" sz="1100" b="1" kern="1200" dirty="0" err="1" smtClean="0">
                          <a:solidFill>
                            <a:schemeClr val="tx1"/>
                          </a:solidFill>
                          <a:latin typeface="+mn-lt"/>
                          <a:ea typeface="+mn-ea"/>
                          <a:cs typeface="+mn-cs"/>
                        </a:rPr>
                        <a:t>Comunidad</a:t>
                      </a:r>
                      <a:r>
                        <a:rPr kumimoji="0" lang="fr-FR" sz="1100" b="1" kern="1200" dirty="0" smtClean="0">
                          <a:solidFill>
                            <a:schemeClr val="tx1"/>
                          </a:solidFill>
                          <a:latin typeface="+mn-lt"/>
                          <a:ea typeface="+mn-ea"/>
                          <a:cs typeface="+mn-cs"/>
                        </a:rPr>
                        <a:t> </a:t>
                      </a:r>
                      <a:r>
                        <a:rPr kumimoji="0" lang="fr-FR" sz="1100" b="1" kern="1200" dirty="0" err="1" smtClean="0">
                          <a:solidFill>
                            <a:schemeClr val="tx1"/>
                          </a:solidFill>
                          <a:latin typeface="+mn-lt"/>
                          <a:ea typeface="+mn-ea"/>
                          <a:cs typeface="+mn-cs"/>
                        </a:rPr>
                        <a:t>Andina</a:t>
                      </a:r>
                      <a:r>
                        <a:rPr kumimoji="0" lang="fr-FR" sz="1100" b="1" kern="1200" dirty="0" smtClean="0">
                          <a:solidFill>
                            <a:schemeClr val="tx1"/>
                          </a:solidFill>
                          <a:latin typeface="+mn-lt"/>
                          <a:ea typeface="+mn-ea"/>
                          <a:cs typeface="+mn-cs"/>
                        </a:rPr>
                        <a:t>  (</a:t>
                      </a:r>
                      <a:r>
                        <a:rPr kumimoji="0" lang="fr-FR" sz="1100" b="1" kern="1200" dirty="0" smtClean="0">
                          <a:solidFill>
                            <a:srgbClr val="0000FF"/>
                          </a:solidFill>
                          <a:latin typeface="+mn-lt"/>
                          <a:ea typeface="+mn-ea"/>
                          <a:cs typeface="+mn-cs"/>
                        </a:rPr>
                        <a:t>CA</a:t>
                      </a:r>
                      <a:r>
                        <a:rPr kumimoji="0" lang="fr-FR" sz="1100" b="1" kern="1200" dirty="0" smtClean="0">
                          <a:solidFill>
                            <a:schemeClr val="tx1"/>
                          </a:solidFill>
                          <a:latin typeface="+mn-lt"/>
                          <a:ea typeface="+mn-ea"/>
                          <a:cs typeface="+mn-cs"/>
                        </a:rPr>
                        <a:t>)</a:t>
                      </a:r>
                      <a:endParaRPr kumimoji="0" lang="ar-MA" sz="1100" b="1" kern="1200" dirty="0" smtClean="0">
                        <a:solidFill>
                          <a:schemeClr val="tx1"/>
                        </a:solidFill>
                        <a:latin typeface="+mn-lt"/>
                        <a:ea typeface="+mn-ea"/>
                        <a:cs typeface="+mn-cs"/>
                      </a:endParaRPr>
                    </a:p>
                    <a:p>
                      <a:pPr marL="265113" marR="0" indent="-265113" algn="l" defTabSz="914400" rtl="0" eaLnBrk="1" fontAlgn="auto" latinLnBrk="0" hangingPunct="1">
                        <a:lnSpc>
                          <a:spcPct val="100000"/>
                        </a:lnSpc>
                        <a:spcBef>
                          <a:spcPts val="0"/>
                        </a:spcBef>
                        <a:spcAft>
                          <a:spcPts val="0"/>
                        </a:spcAft>
                        <a:buClrTx/>
                        <a:buSzTx/>
                        <a:buFont typeface="+mj-lt"/>
                        <a:buAutoNum type="arabicParenR" startAt="6"/>
                        <a:tabLst/>
                        <a:defRPr/>
                      </a:pPr>
                      <a:r>
                        <a:rPr kumimoji="0" lang="fr-FR" sz="1100" b="1" kern="1200" dirty="0" smtClean="0">
                          <a:solidFill>
                            <a:schemeClr val="tx1"/>
                          </a:solidFill>
                          <a:latin typeface="+mn-lt"/>
                          <a:ea typeface="+mn-ea"/>
                          <a:cs typeface="+mn-cs"/>
                        </a:rPr>
                        <a:t> </a:t>
                      </a:r>
                      <a:r>
                        <a:rPr kumimoji="0" lang="es-ES" sz="1100" b="1" kern="1200" dirty="0" err="1" smtClean="0">
                          <a:solidFill>
                            <a:schemeClr val="tx1"/>
                          </a:solidFill>
                          <a:latin typeface="+mn-lt"/>
                          <a:ea typeface="+mn-ea"/>
                          <a:cs typeface="+mn-cs"/>
                        </a:rPr>
                        <a:t>Comite</a:t>
                      </a:r>
                      <a:r>
                        <a:rPr kumimoji="0" lang="es-ES" sz="1100" b="1" kern="1200" dirty="0" smtClean="0">
                          <a:solidFill>
                            <a:schemeClr val="tx1"/>
                          </a:solidFill>
                          <a:latin typeface="+mn-lt"/>
                          <a:ea typeface="+mn-ea"/>
                          <a:cs typeface="+mn-cs"/>
                        </a:rPr>
                        <a:t> Regional de Sanidad Vegetal para el Cono Sur (</a:t>
                      </a:r>
                      <a:r>
                        <a:rPr kumimoji="0" lang="fr-FR" sz="1100" b="1" kern="1200" dirty="0" smtClean="0">
                          <a:solidFill>
                            <a:srgbClr val="0000FF"/>
                          </a:solidFill>
                          <a:latin typeface="+mn-lt"/>
                          <a:ea typeface="+mn-ea"/>
                          <a:cs typeface="+mn-cs"/>
                        </a:rPr>
                        <a:t>COSAVE</a:t>
                      </a:r>
                      <a:r>
                        <a:rPr kumimoji="0" lang="fr-FR" sz="1100" b="1" kern="1200" dirty="0" smtClean="0">
                          <a:solidFill>
                            <a:schemeClr val="tx1"/>
                          </a:solidFill>
                          <a:latin typeface="+mn-lt"/>
                          <a:ea typeface="+mn-ea"/>
                          <a:cs typeface="+mn-cs"/>
                        </a:rPr>
                        <a:t>)</a:t>
                      </a:r>
                    </a:p>
                    <a:p>
                      <a:pPr marL="265113" marR="0" indent="-265113" algn="l" defTabSz="914400" rtl="0" eaLnBrk="1" fontAlgn="auto" latinLnBrk="0" hangingPunct="1">
                        <a:lnSpc>
                          <a:spcPct val="100000"/>
                        </a:lnSpc>
                        <a:spcBef>
                          <a:spcPts val="0"/>
                        </a:spcBef>
                        <a:spcAft>
                          <a:spcPts val="0"/>
                        </a:spcAft>
                        <a:buClrTx/>
                        <a:buSzTx/>
                        <a:buFont typeface="+mj-lt"/>
                        <a:buAutoNum type="arabicParenR" startAt="6"/>
                        <a:tabLst/>
                        <a:defRPr/>
                      </a:pPr>
                      <a:r>
                        <a:rPr kumimoji="0" lang="fr-FR" sz="1100" b="1" kern="1200" dirty="0" err="1" smtClean="0">
                          <a:solidFill>
                            <a:schemeClr val="tx1"/>
                          </a:solidFill>
                          <a:latin typeface="+mn-lt"/>
                          <a:ea typeface="+mn-ea"/>
                          <a:cs typeface="+mn-cs"/>
                        </a:rPr>
                        <a:t>Caribbean</a:t>
                      </a:r>
                      <a:r>
                        <a:rPr kumimoji="0" lang="fr-FR" sz="1100" b="1" kern="1200" dirty="0" smtClean="0">
                          <a:solidFill>
                            <a:schemeClr val="tx1"/>
                          </a:solidFill>
                          <a:latin typeface="+mn-lt"/>
                          <a:ea typeface="+mn-ea"/>
                          <a:cs typeface="+mn-cs"/>
                        </a:rPr>
                        <a:t> Plant Protection Commission  (</a:t>
                      </a:r>
                      <a:r>
                        <a:rPr kumimoji="0" lang="fr-FR" sz="1100" b="1" kern="1200" dirty="0" smtClean="0">
                          <a:solidFill>
                            <a:srgbClr val="0000FF"/>
                          </a:solidFill>
                          <a:latin typeface="+mn-lt"/>
                          <a:ea typeface="+mn-ea"/>
                          <a:cs typeface="+mn-cs"/>
                        </a:rPr>
                        <a:t>CPPC</a:t>
                      </a:r>
                      <a:r>
                        <a:rPr kumimoji="0" lang="fr-FR" sz="1100" b="1" kern="1200" dirty="0" smtClean="0">
                          <a:solidFill>
                            <a:schemeClr val="tx1"/>
                          </a:solidFill>
                          <a:latin typeface="+mn-lt"/>
                          <a:ea typeface="+mn-ea"/>
                          <a:cs typeface="+mn-cs"/>
                        </a:rPr>
                        <a:t>)</a:t>
                      </a:r>
                    </a:p>
                    <a:p>
                      <a:pPr marL="265113" marR="0" indent="-265113" algn="l" defTabSz="914400" rtl="0" eaLnBrk="1" fontAlgn="auto" latinLnBrk="0" hangingPunct="1">
                        <a:lnSpc>
                          <a:spcPct val="100000"/>
                        </a:lnSpc>
                        <a:spcBef>
                          <a:spcPts val="0"/>
                        </a:spcBef>
                        <a:spcAft>
                          <a:spcPts val="0"/>
                        </a:spcAft>
                        <a:buClrTx/>
                        <a:buSzTx/>
                        <a:buFont typeface="+mj-lt"/>
                        <a:buAutoNum type="arabicParenR" startAt="6"/>
                        <a:tabLst/>
                        <a:defRPr/>
                      </a:pPr>
                      <a:r>
                        <a:rPr kumimoji="0" lang="en-US" sz="1100" b="1" kern="1200" dirty="0" smtClean="0">
                          <a:solidFill>
                            <a:schemeClr val="tx1"/>
                          </a:solidFill>
                          <a:latin typeface="+mn-lt"/>
                          <a:ea typeface="+mn-ea"/>
                          <a:cs typeface="+mn-cs"/>
                        </a:rPr>
                        <a:t>European and Mediterranean Plant Protection Organization (</a:t>
                      </a:r>
                      <a:r>
                        <a:rPr kumimoji="0" lang="fr-FR" sz="1100" b="1" kern="1200" dirty="0" smtClean="0">
                          <a:solidFill>
                            <a:srgbClr val="0000FF"/>
                          </a:solidFill>
                          <a:latin typeface="+mn-lt"/>
                          <a:ea typeface="+mn-ea"/>
                          <a:cs typeface="+mn-cs"/>
                        </a:rPr>
                        <a:t>EPPO</a:t>
                      </a:r>
                      <a:r>
                        <a:rPr kumimoji="0" lang="fr-FR" sz="1100" b="1" kern="1200" dirty="0" smtClean="0">
                          <a:solidFill>
                            <a:schemeClr val="tx1"/>
                          </a:solidFill>
                          <a:latin typeface="+mn-lt"/>
                          <a:ea typeface="+mn-ea"/>
                          <a:cs typeface="+mn-cs"/>
                        </a:rPr>
                        <a:t>)</a:t>
                      </a:r>
                      <a:endParaRPr lang="fr-FR" sz="1200" dirty="0">
                        <a:solidFill>
                          <a:schemeClr val="tx1"/>
                        </a:solidFill>
                        <a:cs typeface="+mn-cs"/>
                      </a:endParaRPr>
                    </a:p>
                  </a:txBody>
                  <a:tcPr>
                    <a:noFill/>
                  </a:tcPr>
                </a:tc>
              </a:tr>
            </a:tbl>
          </a:graphicData>
        </a:graphic>
      </p:graphicFrame>
    </p:spTree>
    <p:extLst>
      <p:ext uri="{BB962C8B-B14F-4D97-AF65-F5344CB8AC3E}">
        <p14:creationId xmlns:p14="http://schemas.microsoft.com/office/powerpoint/2010/main" val="957142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7912" y="287728"/>
            <a:ext cx="7772400" cy="1143000"/>
          </a:xfrm>
        </p:spPr>
        <p:txBody>
          <a:bodyPr>
            <a:normAutofit/>
          </a:bodyPr>
          <a:lstStyle/>
          <a:p>
            <a:r>
              <a:rPr lang="fr-FR" sz="2800" dirty="0" smtClean="0"/>
              <a:t>NEPPO</a:t>
            </a:r>
            <a:endParaRPr lang="fr-FR" sz="2800" dirty="0"/>
          </a:p>
        </p:txBody>
      </p:sp>
      <p:sp>
        <p:nvSpPr>
          <p:cNvPr id="3" name="Espace réservé du contenu 2"/>
          <p:cNvSpPr>
            <a:spLocks noGrp="1"/>
          </p:cNvSpPr>
          <p:nvPr>
            <p:ph sz="quarter" idx="4294967295"/>
          </p:nvPr>
        </p:nvSpPr>
        <p:spPr>
          <a:xfrm>
            <a:off x="598512" y="1349375"/>
            <a:ext cx="6781800" cy="4572000"/>
          </a:xfrm>
        </p:spPr>
        <p:txBody>
          <a:bodyPr>
            <a:normAutofit fontScale="92500" lnSpcReduction="20000"/>
          </a:bodyPr>
          <a:lstStyle/>
          <a:p>
            <a:pPr>
              <a:lnSpc>
                <a:spcPct val="150000"/>
              </a:lnSpc>
            </a:pPr>
            <a:r>
              <a:rPr lang="fr-FR" sz="1800" dirty="0" smtClean="0"/>
              <a:t>Accord signé en </a:t>
            </a:r>
            <a:r>
              <a:rPr lang="fr-FR" sz="1800" b="1" dirty="0" smtClean="0"/>
              <a:t>1993</a:t>
            </a:r>
          </a:p>
          <a:p>
            <a:pPr>
              <a:lnSpc>
                <a:spcPct val="150000"/>
              </a:lnSpc>
            </a:pPr>
            <a:r>
              <a:rPr lang="fr-FR" sz="1800" dirty="0" smtClean="0"/>
              <a:t>Entrée en vigueur en </a:t>
            </a:r>
            <a:r>
              <a:rPr lang="fr-FR" sz="1800" b="1" dirty="0" smtClean="0"/>
              <a:t>2009. </a:t>
            </a:r>
            <a:r>
              <a:rPr lang="fr-FR" sz="1800" b="1" dirty="0" smtClean="0">
                <a:solidFill>
                  <a:srgbClr val="000099"/>
                </a:solidFill>
              </a:rPr>
              <a:t>Reconnue en mars 2012 (7CPM)</a:t>
            </a:r>
            <a:endParaRPr lang="fr-FR" sz="1800" b="1" dirty="0" smtClean="0">
              <a:solidFill>
                <a:srgbClr val="000099"/>
              </a:solidFill>
            </a:endParaRPr>
          </a:p>
          <a:p>
            <a:pPr>
              <a:lnSpc>
                <a:spcPct val="150000"/>
              </a:lnSpc>
            </a:pPr>
            <a:r>
              <a:rPr lang="fr-FR" sz="1800" b="1" dirty="0" smtClean="0"/>
              <a:t>Pays membres</a:t>
            </a:r>
            <a:r>
              <a:rPr lang="fr-FR" sz="1800" dirty="0" smtClean="0"/>
              <a:t>: 10 </a:t>
            </a:r>
          </a:p>
          <a:p>
            <a:pPr lvl="1">
              <a:lnSpc>
                <a:spcPct val="150000"/>
              </a:lnSpc>
            </a:pPr>
            <a:r>
              <a:rPr lang="fr-FR" sz="1800" dirty="0" smtClean="0"/>
              <a:t>Algérie, Egypte, Jordanie, Libye, malte, Maroc, Pakistan, Soudan, Syrie, Tunisie.</a:t>
            </a:r>
          </a:p>
          <a:p>
            <a:pPr lvl="1">
              <a:lnSpc>
                <a:spcPct val="150000"/>
              </a:lnSpc>
            </a:pPr>
            <a:r>
              <a:rPr lang="fr-FR" sz="1800" dirty="0" smtClean="0"/>
              <a:t>Iran, Mauritanie, Yémen: signé, pas ratifié</a:t>
            </a:r>
          </a:p>
          <a:p>
            <a:pPr>
              <a:lnSpc>
                <a:spcPct val="150000"/>
              </a:lnSpc>
            </a:pPr>
            <a:r>
              <a:rPr lang="fr-FR" sz="1800" b="1" dirty="0" smtClean="0"/>
              <a:t>Siège</a:t>
            </a:r>
            <a:r>
              <a:rPr lang="fr-FR" sz="1800" dirty="0" smtClean="0"/>
              <a:t>: </a:t>
            </a:r>
          </a:p>
          <a:p>
            <a:pPr lvl="1">
              <a:lnSpc>
                <a:spcPct val="150000"/>
              </a:lnSpc>
            </a:pPr>
            <a:r>
              <a:rPr lang="fr-FR" sz="1800" dirty="0" smtClean="0"/>
              <a:t>Rabat (Royaume du </a:t>
            </a:r>
            <a:r>
              <a:rPr lang="fr-FR" sz="1800" dirty="0" smtClean="0"/>
              <a:t>Maroc)</a:t>
            </a:r>
            <a:endParaRPr lang="fr-FR" sz="1800" dirty="0" smtClean="0"/>
          </a:p>
          <a:p>
            <a:pPr>
              <a:lnSpc>
                <a:spcPct val="150000"/>
              </a:lnSpc>
            </a:pPr>
            <a:r>
              <a:rPr lang="fr-FR" sz="1800" b="1" dirty="0" smtClean="0"/>
              <a:t>Comité Exécutif</a:t>
            </a:r>
            <a:r>
              <a:rPr lang="fr-FR" sz="1800" dirty="0" smtClean="0"/>
              <a:t>: </a:t>
            </a:r>
          </a:p>
          <a:p>
            <a:pPr lvl="1">
              <a:lnSpc>
                <a:spcPct val="150000"/>
              </a:lnSpc>
            </a:pPr>
            <a:r>
              <a:rPr lang="fr-FR" sz="1800" dirty="0" smtClean="0"/>
              <a:t>Algérie, Jordanie, Libye, Pakistan, Syrie et Tunisie</a:t>
            </a:r>
          </a:p>
          <a:p>
            <a:pPr>
              <a:lnSpc>
                <a:spcPct val="150000"/>
              </a:lnSpc>
            </a:pPr>
            <a:r>
              <a:rPr lang="fr-FR" sz="1800" b="1" dirty="0" smtClean="0"/>
              <a:t>Site</a:t>
            </a:r>
            <a:r>
              <a:rPr lang="fr-FR" sz="1800" dirty="0" smtClean="0"/>
              <a:t>: www.neppo.ma</a:t>
            </a:r>
            <a:endParaRPr lang="fr-FR" sz="18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3441" y="980728"/>
            <a:ext cx="817153" cy="54000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359" y="1952936"/>
            <a:ext cx="810000" cy="540000"/>
          </a:xfrm>
          <a:prstGeom prst="rect">
            <a:avLst/>
          </a:prstGeom>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r="7832"/>
          <a:stretch/>
        </p:blipFill>
        <p:spPr>
          <a:xfrm>
            <a:off x="7796210" y="2924944"/>
            <a:ext cx="847853" cy="540000"/>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5359" y="3861048"/>
            <a:ext cx="810000" cy="540000"/>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7184" y="4797152"/>
            <a:ext cx="799272" cy="540000"/>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5" y="5805264"/>
            <a:ext cx="817152" cy="540000"/>
          </a:xfrm>
          <a:prstGeom prst="rect">
            <a:avLst/>
          </a:prstGeom>
        </p:spPr>
      </p:pic>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9672" y="5805264"/>
            <a:ext cx="810000" cy="540000"/>
          </a:xfrm>
          <a:prstGeom prst="rect">
            <a:avLst/>
          </a:prstGeom>
        </p:spPr>
      </p:pic>
      <p:pic>
        <p:nvPicPr>
          <p:cNvPr id="14" name="Image 13"/>
          <p:cNvPicPr>
            <a:picLocks noChangeAspect="1"/>
          </p:cNvPicPr>
          <p:nvPr/>
        </p:nvPicPr>
        <p:blipFill rotWithShape="1">
          <a:blip r:embed="rId10" cstate="print">
            <a:extLst>
              <a:ext uri="{28A0092B-C50C-407E-A947-70E740481C1C}">
                <a14:useLocalDpi xmlns:a14="http://schemas.microsoft.com/office/drawing/2010/main" val="0"/>
              </a:ext>
            </a:extLst>
          </a:blip>
          <a:srcRect r="13207"/>
          <a:stretch/>
        </p:blipFill>
        <p:spPr>
          <a:xfrm>
            <a:off x="3131845" y="5805264"/>
            <a:ext cx="937362" cy="540000"/>
          </a:xfrm>
          <a:prstGeom prst="rect">
            <a:avLst/>
          </a:prstGeom>
        </p:spPr>
      </p:pic>
      <p:pic>
        <p:nvPicPr>
          <p:cNvPr id="15" name="Imag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8029" y="5805264"/>
            <a:ext cx="847549" cy="540000"/>
          </a:xfrm>
          <a:prstGeom prst="rect">
            <a:avLst/>
          </a:prstGeom>
        </p:spPr>
      </p:pic>
      <p:pic>
        <p:nvPicPr>
          <p:cNvPr id="16" name="Espace réservé du contenu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8184" y="5805264"/>
            <a:ext cx="810000" cy="540000"/>
          </a:xfrm>
          <a:prstGeom prst="rect">
            <a:avLst/>
          </a:prstGeom>
        </p:spPr>
      </p:pic>
      <p:sp>
        <p:nvSpPr>
          <p:cNvPr id="4" name="Espace réservé du numéro de diapositive 3"/>
          <p:cNvSpPr>
            <a:spLocks noGrp="1"/>
          </p:cNvSpPr>
          <p:nvPr>
            <p:ph type="sldNum" sz="quarter" idx="12"/>
          </p:nvPr>
        </p:nvSpPr>
        <p:spPr/>
        <p:txBody>
          <a:bodyPr/>
          <a:lstStyle/>
          <a:p>
            <a:fld id="{8661548F-B0DE-4E8D-8724-E08223E618E8}" type="slidenum">
              <a:rPr lang="fr-FR" smtClean="0"/>
              <a:t>12</a:t>
            </a:fld>
            <a:endParaRPr lang="fr-FR"/>
          </a:p>
        </p:txBody>
      </p:sp>
    </p:spTree>
    <p:extLst>
      <p:ext uri="{BB962C8B-B14F-4D97-AF65-F5344CB8AC3E}">
        <p14:creationId xmlns:p14="http://schemas.microsoft.com/office/powerpoint/2010/main" val="908314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cap="none" dirty="0"/>
              <a:t>Objectifs</a:t>
            </a:r>
          </a:p>
        </p:txBody>
      </p:sp>
      <p:sp>
        <p:nvSpPr>
          <p:cNvPr id="5" name="Espace réservé du contenu 4"/>
          <p:cNvSpPr>
            <a:spLocks noGrp="1"/>
          </p:cNvSpPr>
          <p:nvPr>
            <p:ph sz="quarter" idx="4294967295"/>
          </p:nvPr>
        </p:nvSpPr>
        <p:spPr>
          <a:xfrm>
            <a:off x="899592" y="1412776"/>
            <a:ext cx="7772400" cy="4572000"/>
          </a:xfrm>
        </p:spPr>
        <p:txBody>
          <a:bodyPr>
            <a:normAutofit/>
          </a:bodyPr>
          <a:lstStyle/>
          <a:p>
            <a:pPr marL="0" indent="0">
              <a:buNone/>
            </a:pPr>
            <a:r>
              <a:rPr lang="fr-FR" sz="2000" dirty="0" smtClean="0"/>
              <a:t>Promouvoir </a:t>
            </a:r>
            <a:r>
              <a:rPr lang="fr-FR" sz="2000" dirty="0"/>
              <a:t>la coopération phytosanitaire dans la région grâce à un renforcement des activités et capacités concernant la protection des végétaux.</a:t>
            </a:r>
          </a:p>
          <a:p>
            <a:pPr marL="0" indent="0">
              <a:buNone/>
            </a:pPr>
            <a:r>
              <a:rPr lang="fr-FR" sz="2000" dirty="0"/>
              <a:t> </a:t>
            </a:r>
          </a:p>
          <a:p>
            <a:pPr marL="0" indent="0">
              <a:buNone/>
            </a:pPr>
            <a:r>
              <a:rPr lang="fr-FR" sz="2000" dirty="0" smtClean="0"/>
              <a:t>En vue de :</a:t>
            </a:r>
            <a:endParaRPr lang="fr-FR" sz="2000" dirty="0"/>
          </a:p>
          <a:p>
            <a:pPr marL="0" indent="0">
              <a:buNone/>
            </a:pPr>
            <a:r>
              <a:rPr lang="fr-FR" sz="2000" dirty="0"/>
              <a:t> </a:t>
            </a:r>
          </a:p>
          <a:p>
            <a:pPr lvl="0">
              <a:buFont typeface="Wingdings" pitchFamily="2" charset="2"/>
              <a:buChar char="q"/>
            </a:pPr>
            <a:r>
              <a:rPr lang="fr-FR" sz="2000" dirty="0"/>
              <a:t>lutter de manière appropriée contre </a:t>
            </a:r>
            <a:r>
              <a:rPr lang="fr-FR" sz="2000" dirty="0" smtClean="0"/>
              <a:t>les organismes nuisibles des </a:t>
            </a:r>
            <a:r>
              <a:rPr lang="fr-FR" sz="2000" dirty="0"/>
              <a:t>végétaux et des produits végétaux;</a:t>
            </a:r>
          </a:p>
          <a:p>
            <a:pPr lvl="0">
              <a:buFont typeface="Wingdings" pitchFamily="2" charset="2"/>
              <a:buChar char="q"/>
            </a:pPr>
            <a:r>
              <a:rPr lang="fr-FR" sz="2000" dirty="0"/>
              <a:t>prévenir </a:t>
            </a:r>
            <a:r>
              <a:rPr lang="fr-FR" sz="2000" dirty="0" smtClean="0"/>
              <a:t>l’introduction et la dissémination des organismes nuisibles, </a:t>
            </a:r>
            <a:r>
              <a:rPr lang="fr-FR" sz="2000" dirty="0"/>
              <a:t>notamment au-delà des frontières nationales; </a:t>
            </a:r>
          </a:p>
          <a:p>
            <a:pPr lvl="0">
              <a:buFont typeface="Wingdings" pitchFamily="2" charset="2"/>
              <a:buChar char="q"/>
            </a:pPr>
            <a:r>
              <a:rPr lang="fr-FR" sz="2000" dirty="0"/>
              <a:t>faire en sorte que les mesures phytosanitaires </a:t>
            </a:r>
            <a:r>
              <a:rPr lang="fr-FR" sz="2000" dirty="0" smtClean="0"/>
              <a:t>n’entravent pas le </a:t>
            </a:r>
            <a:r>
              <a:rPr lang="fr-FR" sz="2000" dirty="0"/>
              <a:t>commerce international.</a:t>
            </a:r>
            <a:r>
              <a:rPr lang="fr-FR" sz="2000" b="1" dirty="0"/>
              <a:t> </a:t>
            </a:r>
            <a:endParaRPr lang="fr-FR" sz="2000" dirty="0"/>
          </a:p>
          <a:p>
            <a:endParaRPr lang="fr-FR" sz="2000" dirty="0"/>
          </a:p>
        </p:txBody>
      </p:sp>
      <p:sp>
        <p:nvSpPr>
          <p:cNvPr id="3" name="Espace réservé du numéro de diapositive 2"/>
          <p:cNvSpPr>
            <a:spLocks noGrp="1"/>
          </p:cNvSpPr>
          <p:nvPr>
            <p:ph type="sldNum" sz="quarter" idx="12"/>
          </p:nvPr>
        </p:nvSpPr>
        <p:spPr/>
        <p:txBody>
          <a:bodyPr/>
          <a:lstStyle/>
          <a:p>
            <a:fld id="{8661548F-B0DE-4E8D-8724-E08223E618E8}" type="slidenum">
              <a:rPr lang="fr-FR" smtClean="0"/>
              <a:t>13</a:t>
            </a:fld>
            <a:endParaRPr lang="fr-FR"/>
          </a:p>
        </p:txBody>
      </p:sp>
    </p:spTree>
    <p:extLst>
      <p:ext uri="{BB962C8B-B14F-4D97-AF65-F5344CB8AC3E}">
        <p14:creationId xmlns:p14="http://schemas.microsoft.com/office/powerpoint/2010/main" val="1257075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p:cNvGraphicFramePr>
            <a:graphicFrameLocks/>
          </p:cNvGraphicFramePr>
          <p:nvPr>
            <p:extLst>
              <p:ext uri="{D42A27DB-BD31-4B8C-83A1-F6EECF244321}">
                <p14:modId xmlns:p14="http://schemas.microsoft.com/office/powerpoint/2010/main" val="1386165875"/>
              </p:ext>
            </p:extLst>
          </p:nvPr>
        </p:nvGraphicFramePr>
        <p:xfrm>
          <a:off x="6444208" y="2780928"/>
          <a:ext cx="2304256"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p:txBody>
          <a:bodyPr>
            <a:normAutofit/>
          </a:bodyPr>
          <a:lstStyle/>
          <a:p>
            <a:r>
              <a:rPr lang="fr-FR" sz="2800" cap="none" dirty="0" smtClean="0"/>
              <a:t>Rôle au Proche Orient</a:t>
            </a:r>
            <a:endParaRPr lang="fr-FR" sz="2800" cap="none" dirty="0"/>
          </a:p>
        </p:txBody>
      </p:sp>
      <p:sp>
        <p:nvSpPr>
          <p:cNvPr id="3" name="Espace réservé du contenu 2"/>
          <p:cNvSpPr>
            <a:spLocks noGrp="1"/>
          </p:cNvSpPr>
          <p:nvPr>
            <p:ph sz="quarter" idx="4294967295"/>
          </p:nvPr>
        </p:nvSpPr>
        <p:spPr>
          <a:xfrm>
            <a:off x="539552" y="1520155"/>
            <a:ext cx="5543550" cy="4464050"/>
          </a:xfrm>
        </p:spPr>
        <p:txBody>
          <a:bodyPr>
            <a:normAutofit fontScale="92500" lnSpcReduction="10000"/>
          </a:bodyPr>
          <a:lstStyle/>
          <a:p>
            <a:pPr>
              <a:lnSpc>
                <a:spcPct val="150000"/>
              </a:lnSpc>
            </a:pPr>
            <a:r>
              <a:rPr lang="fr-FR" sz="1800" dirty="0" smtClean="0"/>
              <a:t>Stratégie </a:t>
            </a:r>
            <a:r>
              <a:rPr lang="fr-FR" sz="1800" dirty="0"/>
              <a:t>régionale </a:t>
            </a:r>
            <a:r>
              <a:rPr lang="fr-FR" sz="1800" dirty="0" smtClean="0"/>
              <a:t>pour surveiller </a:t>
            </a:r>
            <a:r>
              <a:rPr lang="fr-FR" sz="1800" dirty="0"/>
              <a:t>et </a:t>
            </a:r>
            <a:r>
              <a:rPr lang="fr-FR" sz="1800" dirty="0" smtClean="0"/>
              <a:t>suivre les mouches des fruits;</a:t>
            </a:r>
          </a:p>
          <a:p>
            <a:pPr>
              <a:lnSpc>
                <a:spcPct val="150000"/>
              </a:lnSpc>
            </a:pPr>
            <a:r>
              <a:rPr lang="fr-FR" sz="1800" dirty="0" smtClean="0"/>
              <a:t>Renforcement des capacités: identification, etc. </a:t>
            </a:r>
          </a:p>
          <a:p>
            <a:pPr>
              <a:lnSpc>
                <a:spcPct val="150000"/>
              </a:lnSpc>
            </a:pPr>
            <a:r>
              <a:rPr lang="fr-FR" sz="1800" dirty="0" smtClean="0"/>
              <a:t>Encourager la mise en place d’un réseau de surveillance et de suivi des mouches des fruits </a:t>
            </a:r>
          </a:p>
          <a:p>
            <a:pPr>
              <a:lnSpc>
                <a:spcPct val="150000"/>
              </a:lnSpc>
            </a:pPr>
            <a:r>
              <a:rPr lang="fr-FR" sz="1800" dirty="0" smtClean="0"/>
              <a:t>Mise en place d’un système d’échange d’information en temps réels</a:t>
            </a:r>
          </a:p>
          <a:p>
            <a:pPr>
              <a:lnSpc>
                <a:spcPct val="150000"/>
              </a:lnSpc>
            </a:pPr>
            <a:r>
              <a:rPr lang="fr-FR" sz="1800" dirty="0" smtClean="0"/>
              <a:t>élaboration de mesures phytosanitaires harmonisées entre les pays de la région</a:t>
            </a:r>
          </a:p>
          <a:p>
            <a:pPr>
              <a:lnSpc>
                <a:spcPct val="150000"/>
              </a:lnSpc>
            </a:pPr>
            <a:r>
              <a:rPr lang="fr-FR" sz="1800" dirty="0" smtClean="0"/>
              <a:t>Renforcement de la collaboration avec les autres ORPV , notamment EPPO </a:t>
            </a:r>
          </a:p>
        </p:txBody>
      </p:sp>
      <p:pic>
        <p:nvPicPr>
          <p:cNvPr id="7" name="Picture 16" descr="D:\Tijani\Photos\Piège cératite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1484784"/>
            <a:ext cx="1404030" cy="106260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8661548F-B0DE-4E8D-8724-E08223E618E8}" type="slidenum">
              <a:rPr lang="fr-FR" smtClean="0"/>
              <a:t>14</a:t>
            </a:fld>
            <a:endParaRPr lang="fr-FR"/>
          </a:p>
        </p:txBody>
      </p:sp>
    </p:spTree>
    <p:extLst>
      <p:ext uri="{BB962C8B-B14F-4D97-AF65-F5344CB8AC3E}">
        <p14:creationId xmlns:p14="http://schemas.microsoft.com/office/powerpoint/2010/main" val="2012689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cap="none" dirty="0" smtClean="0"/>
              <a:t>Conclusion</a:t>
            </a:r>
            <a:endParaRPr lang="fr-FR" sz="2800" cap="none" dirty="0"/>
          </a:p>
        </p:txBody>
      </p:sp>
      <p:sp>
        <p:nvSpPr>
          <p:cNvPr id="7" name="Espace réservé du contenu 6"/>
          <p:cNvSpPr>
            <a:spLocks noGrp="1"/>
          </p:cNvSpPr>
          <p:nvPr>
            <p:ph sz="quarter" idx="4294967295"/>
          </p:nvPr>
        </p:nvSpPr>
        <p:spPr>
          <a:xfrm>
            <a:off x="395536" y="1447800"/>
            <a:ext cx="7920880" cy="5077544"/>
          </a:xfrm>
        </p:spPr>
        <p:txBody>
          <a:bodyPr>
            <a:normAutofit fontScale="62500" lnSpcReduction="20000"/>
          </a:bodyPr>
          <a:lstStyle/>
          <a:p>
            <a:pPr>
              <a:lnSpc>
                <a:spcPct val="170000"/>
              </a:lnSpc>
            </a:pPr>
            <a:r>
              <a:rPr lang="fr-FR" sz="2900" dirty="0" smtClean="0"/>
              <a:t>Les mouches des fruits: organismes nuisibles transfrontières constituent une </a:t>
            </a:r>
            <a:r>
              <a:rPr lang="fr-FR" sz="2900" dirty="0"/>
              <a:t>menace majeure pour </a:t>
            </a:r>
            <a:r>
              <a:rPr lang="fr-FR" sz="2900" dirty="0" smtClean="0"/>
              <a:t>les pays de la région (production, exportation);</a:t>
            </a:r>
          </a:p>
          <a:p>
            <a:pPr>
              <a:lnSpc>
                <a:spcPct val="170000"/>
              </a:lnSpc>
            </a:pPr>
            <a:r>
              <a:rPr lang="fr-FR" sz="2900" dirty="0" smtClean="0"/>
              <a:t>La coopération représente une priorité, et peut être facilitée par l’appui des ORPV</a:t>
            </a:r>
            <a:r>
              <a:rPr lang="fr-FR" dirty="0" smtClean="0"/>
              <a:t>:</a:t>
            </a:r>
          </a:p>
          <a:p>
            <a:pPr lvl="1">
              <a:lnSpc>
                <a:spcPct val="170000"/>
              </a:lnSpc>
            </a:pPr>
            <a:r>
              <a:rPr lang="fr-FR" sz="2200" dirty="0" smtClean="0"/>
              <a:t>analyse </a:t>
            </a:r>
            <a:r>
              <a:rPr lang="fr-FR" sz="2200" dirty="0"/>
              <a:t>des risques, </a:t>
            </a:r>
            <a:endParaRPr lang="fr-FR" sz="2200" dirty="0" smtClean="0"/>
          </a:p>
          <a:p>
            <a:pPr lvl="1">
              <a:lnSpc>
                <a:spcPct val="170000"/>
              </a:lnSpc>
            </a:pPr>
            <a:r>
              <a:rPr lang="fr-FR" sz="2200" dirty="0" smtClean="0"/>
              <a:t>échange </a:t>
            </a:r>
            <a:r>
              <a:rPr lang="fr-FR" sz="2200" dirty="0"/>
              <a:t>d'informations et d'expériences, </a:t>
            </a:r>
            <a:endParaRPr lang="fr-FR" sz="2200" dirty="0" smtClean="0"/>
          </a:p>
          <a:p>
            <a:pPr lvl="1">
              <a:lnSpc>
                <a:spcPct val="170000"/>
              </a:lnSpc>
            </a:pPr>
            <a:r>
              <a:rPr lang="fr-FR" sz="2200" dirty="0" smtClean="0"/>
              <a:t>renforcement des </a:t>
            </a:r>
            <a:r>
              <a:rPr lang="fr-FR" sz="2200" dirty="0"/>
              <a:t>capacités </a:t>
            </a:r>
            <a:r>
              <a:rPr lang="fr-FR" sz="2200" dirty="0" smtClean="0"/>
              <a:t>nationales</a:t>
            </a:r>
            <a:r>
              <a:rPr lang="fr-FR" dirty="0" smtClean="0"/>
              <a:t>. </a:t>
            </a:r>
          </a:p>
          <a:p>
            <a:pPr>
              <a:lnSpc>
                <a:spcPct val="170000"/>
              </a:lnSpc>
            </a:pPr>
            <a:r>
              <a:rPr lang="fr-FR" sz="2900" dirty="0" smtClean="0"/>
              <a:t>Une stratégie régionale constitue une nécessité pour faire face à ces </a:t>
            </a:r>
            <a:r>
              <a:rPr lang="fr-FR" sz="2900" dirty="0"/>
              <a:t>organismes </a:t>
            </a:r>
            <a:r>
              <a:rPr lang="fr-FR" sz="2900" dirty="0" smtClean="0"/>
              <a:t>nuisibles, </a:t>
            </a:r>
          </a:p>
          <a:p>
            <a:pPr>
              <a:lnSpc>
                <a:spcPct val="170000"/>
              </a:lnSpc>
            </a:pPr>
            <a:r>
              <a:rPr lang="fr-FR" sz="2900" dirty="0"/>
              <a:t>La Coordination et l’appui, dans la mesure </a:t>
            </a:r>
            <a:r>
              <a:rPr lang="fr-FR" sz="2900" dirty="0" smtClean="0"/>
              <a:t>du possible</a:t>
            </a:r>
            <a:r>
              <a:rPr lang="fr-FR" sz="2900" dirty="0"/>
              <a:t>, des  campagnes </a:t>
            </a:r>
            <a:r>
              <a:rPr lang="fr-FR" sz="2900" dirty="0" smtClean="0"/>
              <a:t>régionales de </a:t>
            </a:r>
            <a:r>
              <a:rPr lang="fr-FR" sz="2900" dirty="0"/>
              <a:t>lutte contre </a:t>
            </a:r>
            <a:r>
              <a:rPr lang="fr-FR" sz="2900" dirty="0" smtClean="0"/>
              <a:t>ces </a:t>
            </a:r>
            <a:r>
              <a:rPr lang="fr-FR" sz="2900" dirty="0"/>
              <a:t>organismes </a:t>
            </a:r>
            <a:r>
              <a:rPr lang="fr-FR" sz="2900" dirty="0" smtClean="0"/>
              <a:t>nuisibles.</a:t>
            </a:r>
            <a:endParaRPr lang="fr-FR" sz="2900" dirty="0"/>
          </a:p>
        </p:txBody>
      </p:sp>
      <p:sp>
        <p:nvSpPr>
          <p:cNvPr id="3" name="Espace réservé du numéro de diapositive 2"/>
          <p:cNvSpPr>
            <a:spLocks noGrp="1"/>
          </p:cNvSpPr>
          <p:nvPr>
            <p:ph type="sldNum" sz="quarter" idx="12"/>
          </p:nvPr>
        </p:nvSpPr>
        <p:spPr/>
        <p:txBody>
          <a:bodyPr/>
          <a:lstStyle/>
          <a:p>
            <a:fld id="{8661548F-B0DE-4E8D-8724-E08223E618E8}" type="slidenum">
              <a:rPr lang="fr-FR" smtClean="0"/>
              <a:t>15</a:t>
            </a:fld>
            <a:endParaRPr lang="fr-FR"/>
          </a:p>
        </p:txBody>
      </p:sp>
    </p:spTree>
    <p:extLst>
      <p:ext uri="{BB962C8B-B14F-4D97-AF65-F5344CB8AC3E}">
        <p14:creationId xmlns:p14="http://schemas.microsoft.com/office/powerpoint/2010/main" val="2505543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8661548F-B0DE-4E8D-8724-E08223E618E8}" type="slidenum">
              <a:rPr lang="fr-FR" smtClean="0"/>
              <a:t>16</a:t>
            </a:fld>
            <a:endParaRPr lang="fr-FR"/>
          </a:p>
        </p:txBody>
      </p:sp>
      <p:sp>
        <p:nvSpPr>
          <p:cNvPr id="5" name="ZoneTexte 4"/>
          <p:cNvSpPr txBox="1"/>
          <p:nvPr/>
        </p:nvSpPr>
        <p:spPr>
          <a:xfrm>
            <a:off x="2051720" y="2780928"/>
            <a:ext cx="3924436" cy="1077218"/>
          </a:xfrm>
          <a:prstGeom prst="rect">
            <a:avLst/>
          </a:prstGeom>
          <a:noFill/>
        </p:spPr>
        <p:txBody>
          <a:bodyPr wrap="square" rtlCol="0">
            <a:spAutoFit/>
          </a:bodyPr>
          <a:lstStyle/>
          <a:p>
            <a:pPr algn="ctr"/>
            <a:r>
              <a:rPr lang="fr-FR" sz="3200" dirty="0" smtClean="0"/>
              <a:t>Merci pour votre attention</a:t>
            </a:r>
            <a:endParaRPr lang="fr-FR" sz="3200" dirty="0"/>
          </a:p>
        </p:txBody>
      </p:sp>
    </p:spTree>
    <p:extLst>
      <p:ext uri="{BB962C8B-B14F-4D97-AF65-F5344CB8AC3E}">
        <p14:creationId xmlns:p14="http://schemas.microsoft.com/office/powerpoint/2010/main" val="672736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cap="none" dirty="0" smtClean="0"/>
              <a:t>Introduction</a:t>
            </a:r>
            <a:endParaRPr lang="fr-FR" sz="3200" cap="none" dirty="0"/>
          </a:p>
        </p:txBody>
      </p:sp>
      <p:sp>
        <p:nvSpPr>
          <p:cNvPr id="3" name="Espace réservé du contenu 2"/>
          <p:cNvSpPr>
            <a:spLocks noGrp="1"/>
          </p:cNvSpPr>
          <p:nvPr>
            <p:ph sz="quarter" idx="4294967295"/>
          </p:nvPr>
        </p:nvSpPr>
        <p:spPr>
          <a:xfrm>
            <a:off x="216024" y="1628800"/>
            <a:ext cx="4572000" cy="4525963"/>
          </a:xfrm>
        </p:spPr>
        <p:txBody>
          <a:bodyPr>
            <a:noAutofit/>
          </a:bodyPr>
          <a:lstStyle/>
          <a:p>
            <a:pPr>
              <a:lnSpc>
                <a:spcPct val="150000"/>
              </a:lnSpc>
              <a:buSzPct val="70000"/>
              <a:buFont typeface="Wingdings" pitchFamily="2" charset="2"/>
              <a:buChar char="q"/>
            </a:pPr>
            <a:r>
              <a:rPr lang="fr-FR" sz="1800" dirty="0" smtClean="0">
                <a:latin typeface="Arial" pitchFamily="34" charset="0"/>
                <a:cs typeface="Arial" pitchFamily="34" charset="0"/>
              </a:rPr>
              <a:t>La </a:t>
            </a:r>
            <a:r>
              <a:rPr lang="fr-FR" sz="1800" dirty="0">
                <a:latin typeface="Arial" pitchFamily="34" charset="0"/>
                <a:cs typeface="Arial" pitchFamily="34" charset="0"/>
              </a:rPr>
              <a:t>production </a:t>
            </a:r>
            <a:r>
              <a:rPr lang="fr-FR" sz="1800" dirty="0" smtClean="0">
                <a:latin typeface="Arial" pitchFamily="34" charset="0"/>
                <a:cs typeface="Arial" pitchFamily="34" charset="0"/>
              </a:rPr>
              <a:t>agricole= partie </a:t>
            </a:r>
            <a:r>
              <a:rPr lang="fr-FR" sz="1800" dirty="0">
                <a:latin typeface="Arial" pitchFamily="34" charset="0"/>
                <a:cs typeface="Arial" pitchFamily="34" charset="0"/>
              </a:rPr>
              <a:t>importante du revenu national </a:t>
            </a:r>
            <a:r>
              <a:rPr lang="fr-FR" sz="1800" dirty="0" smtClean="0">
                <a:latin typeface="Arial" pitchFamily="34" charset="0"/>
                <a:cs typeface="Arial" pitchFamily="34" charset="0"/>
              </a:rPr>
              <a:t>total; </a:t>
            </a:r>
          </a:p>
          <a:p>
            <a:pPr>
              <a:lnSpc>
                <a:spcPct val="150000"/>
              </a:lnSpc>
              <a:buSzPct val="70000"/>
              <a:buFont typeface="Wingdings" pitchFamily="2" charset="2"/>
              <a:buChar char="q"/>
            </a:pPr>
            <a:r>
              <a:rPr lang="fr-FR" sz="1800" dirty="0" smtClean="0">
                <a:solidFill>
                  <a:srgbClr val="000000"/>
                </a:solidFill>
                <a:latin typeface="Arial" pitchFamily="34" charset="0"/>
                <a:cs typeface="Arial" pitchFamily="34" charset="0"/>
              </a:rPr>
              <a:t>Importance de la superficie emblavée par les cultures fruitières et légumières;</a:t>
            </a:r>
          </a:p>
          <a:p>
            <a:pPr>
              <a:lnSpc>
                <a:spcPct val="150000"/>
              </a:lnSpc>
              <a:buSzPct val="70000"/>
              <a:buFont typeface="Wingdings" pitchFamily="2" charset="2"/>
              <a:buChar char="q"/>
            </a:pPr>
            <a:r>
              <a:rPr lang="fr-FR" sz="1800" dirty="0" smtClean="0">
                <a:solidFill>
                  <a:srgbClr val="000000"/>
                </a:solidFill>
                <a:latin typeface="Arial" pitchFamily="34" charset="0"/>
                <a:cs typeface="Arial" pitchFamily="34" charset="0"/>
              </a:rPr>
              <a:t>Exportation= composante importante pour stimuler l’économie des pays de la région;</a:t>
            </a:r>
          </a:p>
          <a:p>
            <a:pPr>
              <a:lnSpc>
                <a:spcPct val="150000"/>
              </a:lnSpc>
              <a:buSzPct val="70000"/>
              <a:buFont typeface="Wingdings" pitchFamily="2" charset="2"/>
              <a:buChar char="q"/>
            </a:pPr>
            <a:r>
              <a:rPr lang="fr-FR" sz="1800" dirty="0" smtClean="0">
                <a:solidFill>
                  <a:srgbClr val="000000"/>
                </a:solidFill>
                <a:latin typeface="Arial" pitchFamily="34" charset="0"/>
                <a:cs typeface="Arial" pitchFamily="34" charset="0"/>
              </a:rPr>
              <a:t>70% fruits frais et légumes vers l’Union Européenne (</a:t>
            </a:r>
            <a:r>
              <a:rPr lang="fr-FR" sz="1800" b="1" dirty="0" smtClean="0">
                <a:solidFill>
                  <a:srgbClr val="000000"/>
                </a:solidFill>
                <a:latin typeface="Arial" pitchFamily="34" charset="0"/>
                <a:cs typeface="Arial" pitchFamily="34" charset="0"/>
              </a:rPr>
              <a:t>32%</a:t>
            </a:r>
            <a:r>
              <a:rPr lang="fr-FR" sz="1800" dirty="0" smtClean="0">
                <a:solidFill>
                  <a:srgbClr val="000000"/>
                </a:solidFill>
                <a:latin typeface="Arial" pitchFamily="34" charset="0"/>
                <a:cs typeface="Arial" pitchFamily="34" charset="0"/>
              </a:rPr>
              <a:t> besoins en légumes: </a:t>
            </a:r>
            <a:r>
              <a:rPr lang="fr-FR" sz="1800" b="1" dirty="0" smtClean="0">
                <a:solidFill>
                  <a:srgbClr val="000000"/>
                </a:solidFill>
                <a:latin typeface="Arial" pitchFamily="34" charset="0"/>
                <a:cs typeface="Arial" pitchFamily="34" charset="0"/>
              </a:rPr>
              <a:t>3</a:t>
            </a:r>
            <a:r>
              <a:rPr lang="fr-FR" sz="1800" dirty="0" smtClean="0">
                <a:solidFill>
                  <a:srgbClr val="000000"/>
                </a:solidFill>
                <a:latin typeface="Arial" pitchFamily="34" charset="0"/>
                <a:cs typeface="Arial" pitchFamily="34" charset="0"/>
              </a:rPr>
              <a:t> pays du PO);</a:t>
            </a:r>
          </a:p>
        </p:txBody>
      </p:sp>
      <p:graphicFrame>
        <p:nvGraphicFramePr>
          <p:cNvPr id="5" name="Graphique 4"/>
          <p:cNvGraphicFramePr>
            <a:graphicFrameLocks/>
          </p:cNvGraphicFramePr>
          <p:nvPr>
            <p:extLst>
              <p:ext uri="{D42A27DB-BD31-4B8C-83A1-F6EECF244321}">
                <p14:modId xmlns:p14="http://schemas.microsoft.com/office/powerpoint/2010/main" val="3306793676"/>
              </p:ext>
            </p:extLst>
          </p:nvPr>
        </p:nvGraphicFramePr>
        <p:xfrm>
          <a:off x="4860032" y="607746"/>
          <a:ext cx="3730922"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1848648654"/>
              </p:ext>
            </p:extLst>
          </p:nvPr>
        </p:nvGraphicFramePr>
        <p:xfrm>
          <a:off x="4860032" y="3429000"/>
          <a:ext cx="3730922"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rot="16200000">
            <a:off x="5921206" y="3554069"/>
            <a:ext cx="6120680" cy="253916"/>
          </a:xfrm>
          <a:prstGeom prst="rect">
            <a:avLst/>
          </a:prstGeom>
        </p:spPr>
        <p:txBody>
          <a:bodyPr wrap="square">
            <a:spAutoFit/>
          </a:bodyPr>
          <a:lstStyle/>
          <a:p>
            <a:pPr algn="ctr"/>
            <a:r>
              <a:rPr lang="fr-FR" sz="1050" dirty="0"/>
              <a:t>Symposium régional sur la gestion des mouches des </a:t>
            </a:r>
            <a:r>
              <a:rPr lang="fr-FR" sz="1050" dirty="0" smtClean="0"/>
              <a:t>fruits, Hammamet </a:t>
            </a:r>
            <a:r>
              <a:rPr lang="fr-FR" sz="1050" dirty="0"/>
              <a:t>(Tunisie): 6-8/11/2012</a:t>
            </a:r>
          </a:p>
        </p:txBody>
      </p:sp>
      <p:sp>
        <p:nvSpPr>
          <p:cNvPr id="7" name="Espace réservé du numéro de diapositive 6"/>
          <p:cNvSpPr>
            <a:spLocks noGrp="1"/>
          </p:cNvSpPr>
          <p:nvPr>
            <p:ph type="sldNum" sz="quarter" idx="12"/>
          </p:nvPr>
        </p:nvSpPr>
        <p:spPr/>
        <p:txBody>
          <a:bodyPr/>
          <a:lstStyle/>
          <a:p>
            <a:fld id="{8661548F-B0DE-4E8D-8724-E08223E618E8}" type="slidenum">
              <a:rPr lang="fr-FR" smtClean="0"/>
              <a:t>2</a:t>
            </a:fld>
            <a:endParaRPr lang="fr-FR"/>
          </a:p>
        </p:txBody>
      </p:sp>
    </p:spTree>
    <p:extLst>
      <p:ext uri="{BB962C8B-B14F-4D97-AF65-F5344CB8AC3E}">
        <p14:creationId xmlns:p14="http://schemas.microsoft.com/office/powerpoint/2010/main" val="3081142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8"/>
            <a:ext cx="7499176" cy="1143000"/>
          </a:xfrm>
        </p:spPr>
        <p:txBody>
          <a:bodyPr>
            <a:normAutofit/>
          </a:bodyPr>
          <a:lstStyle/>
          <a:p>
            <a:r>
              <a:rPr lang="fr-FR" sz="2800" cap="none" dirty="0"/>
              <a:t>Handicap majeur</a:t>
            </a:r>
            <a:r>
              <a:rPr lang="fr-FR" sz="2800" cap="none" dirty="0" smtClean="0"/>
              <a:t>: Les mouches </a:t>
            </a:r>
            <a:r>
              <a:rPr lang="fr-FR" sz="2800" cap="none" dirty="0"/>
              <a:t>des fruits </a:t>
            </a:r>
          </a:p>
        </p:txBody>
      </p:sp>
      <p:sp>
        <p:nvSpPr>
          <p:cNvPr id="3" name="Espace réservé du contenu 2"/>
          <p:cNvSpPr>
            <a:spLocks noGrp="1"/>
          </p:cNvSpPr>
          <p:nvPr>
            <p:ph sz="quarter" idx="4294967295"/>
          </p:nvPr>
        </p:nvSpPr>
        <p:spPr>
          <a:xfrm>
            <a:off x="251520" y="1744663"/>
            <a:ext cx="6624736" cy="4572000"/>
          </a:xfrm>
        </p:spPr>
        <p:txBody>
          <a:bodyPr>
            <a:normAutofit fontScale="77500" lnSpcReduction="20000"/>
          </a:bodyPr>
          <a:lstStyle/>
          <a:p>
            <a:pPr>
              <a:lnSpc>
                <a:spcPct val="150000"/>
              </a:lnSpc>
            </a:pPr>
            <a:r>
              <a:rPr lang="fr-FR" dirty="0" smtClean="0"/>
              <a:t>Très polyphages;</a:t>
            </a:r>
          </a:p>
          <a:p>
            <a:pPr>
              <a:lnSpc>
                <a:spcPct val="150000"/>
              </a:lnSpc>
            </a:pPr>
            <a:r>
              <a:rPr lang="fr-FR" dirty="0" smtClean="0"/>
              <a:t>Impact économique:</a:t>
            </a:r>
          </a:p>
          <a:p>
            <a:pPr lvl="2">
              <a:lnSpc>
                <a:spcPct val="150000"/>
              </a:lnSpc>
            </a:pPr>
            <a:r>
              <a:rPr lang="fr-FR" dirty="0" smtClean="0"/>
              <a:t>Dégâts : de production en Millions de Dollars chaque année</a:t>
            </a:r>
          </a:p>
          <a:p>
            <a:pPr lvl="3">
              <a:lnSpc>
                <a:spcPct val="150000"/>
              </a:lnSpc>
            </a:pPr>
            <a:r>
              <a:rPr lang="fr-FR" dirty="0" smtClean="0"/>
              <a:t>Bassin méditerranéen</a:t>
            </a:r>
            <a:r>
              <a:rPr lang="fr-FR" dirty="0"/>
              <a:t>: </a:t>
            </a:r>
            <a:r>
              <a:rPr lang="fr-FR" dirty="0" smtClean="0"/>
              <a:t>Cératites :192 - 365 M$/an </a:t>
            </a:r>
          </a:p>
          <a:p>
            <a:pPr lvl="3">
              <a:lnSpc>
                <a:spcPct val="150000"/>
              </a:lnSpc>
            </a:pPr>
            <a:r>
              <a:rPr lang="fr-FR" dirty="0" smtClean="0"/>
              <a:t>Tunisie: 50% si pas de traitement</a:t>
            </a:r>
          </a:p>
          <a:p>
            <a:pPr lvl="3">
              <a:lnSpc>
                <a:spcPct val="150000"/>
              </a:lnSpc>
            </a:pPr>
            <a:r>
              <a:rPr lang="fr-FR" dirty="0" smtClean="0"/>
              <a:t>Egypte: </a:t>
            </a:r>
            <a:r>
              <a:rPr lang="fr-FR" i="1" dirty="0" smtClean="0"/>
              <a:t>B. </a:t>
            </a:r>
            <a:r>
              <a:rPr lang="fr-FR" i="1" dirty="0" err="1" smtClean="0"/>
              <a:t>zonata</a:t>
            </a:r>
            <a:r>
              <a:rPr lang="fr-FR" dirty="0" smtClean="0"/>
              <a:t>: 190 M</a:t>
            </a:r>
            <a:r>
              <a:rPr lang="fr-FR" dirty="0" smtClean="0">
                <a:latin typeface="Times New Roman"/>
                <a:cs typeface="Times New Roman"/>
              </a:rPr>
              <a:t>€/an</a:t>
            </a:r>
            <a:endParaRPr lang="fr-FR" dirty="0" smtClean="0"/>
          </a:p>
          <a:p>
            <a:pPr lvl="2">
              <a:lnSpc>
                <a:spcPct val="150000"/>
              </a:lnSpc>
            </a:pPr>
            <a:r>
              <a:rPr lang="fr-FR" dirty="0" smtClean="0"/>
              <a:t>Coûts des interventions élevés avec risque sur l’environnement </a:t>
            </a:r>
          </a:p>
          <a:p>
            <a:pPr lvl="2">
              <a:lnSpc>
                <a:spcPct val="150000"/>
              </a:lnSpc>
            </a:pPr>
            <a:r>
              <a:rPr lang="fr-FR" dirty="0" smtClean="0"/>
              <a:t>Perte des marchés: USA, Russie, Europe, etc</a:t>
            </a:r>
            <a:r>
              <a:rPr lang="fr-FR" dirty="0"/>
              <a:t>. (</a:t>
            </a:r>
            <a:r>
              <a:rPr lang="fr-FR" b="1" dirty="0"/>
              <a:t>UE:</a:t>
            </a:r>
            <a:r>
              <a:rPr lang="fr-FR" b="1" dirty="0">
                <a:solidFill>
                  <a:srgbClr val="FF0000"/>
                </a:solidFill>
              </a:rPr>
              <a:t>158</a:t>
            </a:r>
            <a:r>
              <a:rPr lang="fr-FR" dirty="0">
                <a:solidFill>
                  <a:srgbClr val="FF0000"/>
                </a:solidFill>
              </a:rPr>
              <a:t> </a:t>
            </a:r>
            <a:r>
              <a:rPr lang="fr-FR" i="1" dirty="0" err="1"/>
              <a:t>B.spp</a:t>
            </a:r>
            <a:r>
              <a:rPr lang="fr-FR" dirty="0"/>
              <a:t> </a:t>
            </a:r>
            <a:r>
              <a:rPr lang="fr-FR" dirty="0" smtClean="0"/>
              <a:t>93-09 </a:t>
            </a:r>
            <a:r>
              <a:rPr lang="fr-FR" b="1" dirty="0"/>
              <a:t>France</a:t>
            </a:r>
            <a:r>
              <a:rPr lang="fr-FR" dirty="0" smtClean="0"/>
              <a:t>: </a:t>
            </a:r>
            <a:r>
              <a:rPr lang="fr-FR" b="1" dirty="0" smtClean="0">
                <a:solidFill>
                  <a:srgbClr val="FF0000"/>
                </a:solidFill>
              </a:rPr>
              <a:t>77</a:t>
            </a:r>
            <a:r>
              <a:rPr lang="fr-FR" dirty="0" smtClean="0">
                <a:solidFill>
                  <a:srgbClr val="FF0000"/>
                </a:solidFill>
              </a:rPr>
              <a:t> </a:t>
            </a:r>
            <a:r>
              <a:rPr lang="fr-FR" dirty="0" smtClean="0"/>
              <a:t>interceptions </a:t>
            </a:r>
            <a:r>
              <a:rPr lang="fr-FR" i="1" dirty="0" err="1" smtClean="0"/>
              <a:t>B.invadens</a:t>
            </a:r>
            <a:r>
              <a:rPr lang="fr-FR" i="1" dirty="0" smtClean="0"/>
              <a:t> </a:t>
            </a:r>
            <a:r>
              <a:rPr lang="fr-FR" dirty="0" smtClean="0"/>
              <a:t>entre </a:t>
            </a:r>
            <a:r>
              <a:rPr lang="fr-FR" dirty="0" smtClean="0"/>
              <a:t>2007 et 2010,)</a:t>
            </a:r>
          </a:p>
          <a:p>
            <a:pPr>
              <a:lnSpc>
                <a:spcPct val="150000"/>
              </a:lnSpc>
            </a:pPr>
            <a:r>
              <a:rPr lang="fr-FR" dirty="0" smtClean="0"/>
              <a:t>Potentiel d’introduction:</a:t>
            </a:r>
          </a:p>
          <a:p>
            <a:pPr lvl="2">
              <a:lnSpc>
                <a:spcPct val="150000"/>
              </a:lnSpc>
            </a:pPr>
            <a:r>
              <a:rPr lang="fr-FR" dirty="0" smtClean="0"/>
              <a:t>Echanges commerciaux, </a:t>
            </a:r>
          </a:p>
          <a:p>
            <a:pPr lvl="2">
              <a:lnSpc>
                <a:spcPct val="150000"/>
              </a:lnSpc>
            </a:pPr>
            <a:r>
              <a:rPr lang="fr-FR" dirty="0" smtClean="0"/>
              <a:t>Mouvement des personnes  </a:t>
            </a:r>
          </a:p>
          <a:p>
            <a:pPr marL="274320" lvl="1" indent="-274320">
              <a:spcBef>
                <a:spcPts val="580"/>
              </a:spcBef>
              <a:buClr>
                <a:schemeClr val="accent1"/>
              </a:buClr>
            </a:pPr>
            <a:r>
              <a:rPr lang="fr-FR" dirty="0"/>
              <a:t>Potentiel d’établissement et de </a:t>
            </a:r>
            <a:r>
              <a:rPr lang="fr-FR" dirty="0" smtClean="0"/>
              <a:t>dissémination</a:t>
            </a:r>
            <a:endParaRPr lang="fr-FR" dirty="0"/>
          </a:p>
        </p:txBody>
      </p:sp>
      <p:pic>
        <p:nvPicPr>
          <p:cNvPr id="2050" name="Picture 2" descr="C:\Users\Admin\AppData\Local\Microsoft\Windows\Temporary Internet Files\Content.IE5\7M3LUMXS\MC9003463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41" y="764704"/>
            <a:ext cx="695085" cy="5568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23695" y="6275697"/>
            <a:ext cx="3980577" cy="456535"/>
          </a:xfrm>
          <a:prstGeom prst="rect">
            <a:avLst/>
          </a:prstGeom>
        </p:spPr>
        <p:txBody>
          <a:bodyPr wrap="none">
            <a:spAutoFit/>
          </a:bodyPr>
          <a:lstStyle/>
          <a:p>
            <a:pPr marL="0" lvl="1" algn="ctr">
              <a:lnSpc>
                <a:spcPct val="150000"/>
              </a:lnSpc>
            </a:pPr>
            <a:r>
              <a:rPr lang="fr-FR" b="1" dirty="0" smtClean="0">
                <a:solidFill>
                  <a:srgbClr val="FF0000"/>
                </a:solidFill>
              </a:rPr>
              <a:t>Exigences phytosanitaires </a:t>
            </a:r>
            <a:r>
              <a:rPr lang="fr-FR" b="1" dirty="0">
                <a:solidFill>
                  <a:srgbClr val="FF0000"/>
                </a:solidFill>
              </a:rPr>
              <a:t>strictes</a:t>
            </a:r>
          </a:p>
        </p:txBody>
      </p:sp>
      <p:grpSp>
        <p:nvGrpSpPr>
          <p:cNvPr id="13" name="Groupe 12"/>
          <p:cNvGrpSpPr/>
          <p:nvPr/>
        </p:nvGrpSpPr>
        <p:grpSpPr>
          <a:xfrm>
            <a:off x="7144717" y="4653136"/>
            <a:ext cx="1280853" cy="792000"/>
            <a:chOff x="6963555" y="4653136"/>
            <a:chExt cx="1280853" cy="792000"/>
          </a:xfrm>
        </p:grpSpPr>
        <p:pic>
          <p:nvPicPr>
            <p:cNvPr id="9" name="Picture 3" descr="47MAND-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98" r="23518" b="54338"/>
            <a:stretch/>
          </p:blipFill>
          <p:spPr bwMode="auto">
            <a:xfrm>
              <a:off x="6963555" y="4653136"/>
              <a:ext cx="1280853"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6993382" y="5239021"/>
              <a:ext cx="794235" cy="200055"/>
            </a:xfrm>
            <a:prstGeom prst="rect">
              <a:avLst/>
            </a:prstGeom>
            <a:noFill/>
          </p:spPr>
          <p:txBody>
            <a:bodyPr wrap="square" rtlCol="0">
              <a:spAutoFit/>
            </a:bodyPr>
            <a:lstStyle/>
            <a:p>
              <a:r>
                <a:rPr lang="fr-FR" sz="700" dirty="0" err="1" smtClean="0">
                  <a:solidFill>
                    <a:srgbClr val="FFFF00"/>
                  </a:solidFill>
                </a:rPr>
                <a:t>Roistacker</a:t>
              </a:r>
              <a:endParaRPr lang="fr-FR" sz="700" dirty="0">
                <a:solidFill>
                  <a:srgbClr val="FFFF00"/>
                </a:solidFill>
              </a:endParaRPr>
            </a:p>
          </p:txBody>
        </p:sp>
      </p:gr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1130" y="1844824"/>
            <a:ext cx="1030374" cy="900000"/>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317" y="3068960"/>
            <a:ext cx="1200000" cy="900000"/>
          </a:xfrm>
          <a:prstGeom prst="rect">
            <a:avLst/>
          </a:prstGeom>
        </p:spPr>
      </p:pic>
      <p:sp>
        <p:nvSpPr>
          <p:cNvPr id="8" name="Espace réservé du numéro de diapositive 7"/>
          <p:cNvSpPr>
            <a:spLocks noGrp="1"/>
          </p:cNvSpPr>
          <p:nvPr>
            <p:ph type="sldNum" sz="quarter" idx="12"/>
          </p:nvPr>
        </p:nvSpPr>
        <p:spPr/>
        <p:txBody>
          <a:bodyPr/>
          <a:lstStyle/>
          <a:p>
            <a:fld id="{8661548F-B0DE-4E8D-8724-E08223E618E8}" type="slidenum">
              <a:rPr lang="fr-FR" smtClean="0"/>
              <a:t>3</a:t>
            </a:fld>
            <a:endParaRPr lang="fr-FR"/>
          </a:p>
        </p:txBody>
      </p:sp>
    </p:spTree>
    <p:extLst>
      <p:ext uri="{BB962C8B-B14F-4D97-AF65-F5344CB8AC3E}">
        <p14:creationId xmlns:p14="http://schemas.microsoft.com/office/powerpoint/2010/main" val="2278019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cap="none" dirty="0" smtClean="0"/>
              <a:t>Mouches des fruits</a:t>
            </a:r>
            <a:endParaRPr lang="fr-FR" sz="2800" cap="none" dirty="0"/>
          </a:p>
        </p:txBody>
      </p:sp>
      <p:graphicFrame>
        <p:nvGraphicFramePr>
          <p:cNvPr id="16" name="Diagramme 15"/>
          <p:cNvGraphicFramePr/>
          <p:nvPr>
            <p:extLst>
              <p:ext uri="{D42A27DB-BD31-4B8C-83A1-F6EECF244321}">
                <p14:modId xmlns:p14="http://schemas.microsoft.com/office/powerpoint/2010/main" val="3179540456"/>
              </p:ext>
            </p:extLst>
          </p:nvPr>
        </p:nvGraphicFramePr>
        <p:xfrm>
          <a:off x="683568" y="1700808"/>
          <a:ext cx="72008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1835696" y="2986423"/>
            <a:ext cx="576064" cy="369332"/>
          </a:xfrm>
          <a:prstGeom prst="rect">
            <a:avLst/>
          </a:prstGeom>
          <a:noFill/>
        </p:spPr>
        <p:txBody>
          <a:bodyPr wrap="square" rtlCol="0">
            <a:spAutoFit/>
          </a:bodyPr>
          <a:lstStyle/>
          <a:p>
            <a:r>
              <a:rPr lang="fr-FR" sz="600" dirty="0" err="1" smtClean="0"/>
              <a:t>Mazih</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8661548F-B0DE-4E8D-8724-E08223E618E8}" type="slidenum">
              <a:rPr lang="fr-FR" smtClean="0"/>
              <a:t>4</a:t>
            </a:fld>
            <a:endParaRPr lang="fr-FR"/>
          </a:p>
        </p:txBody>
      </p:sp>
    </p:spTree>
    <p:extLst>
      <p:ext uri="{BB962C8B-B14F-4D97-AF65-F5344CB8AC3E}">
        <p14:creationId xmlns:p14="http://schemas.microsoft.com/office/powerpoint/2010/main" val="3828360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03191"/>
            <a:ext cx="8136904" cy="1143000"/>
          </a:xfrm>
        </p:spPr>
        <p:txBody>
          <a:bodyPr>
            <a:normAutofit/>
          </a:bodyPr>
          <a:lstStyle/>
          <a:p>
            <a:r>
              <a:rPr lang="fr-FR" sz="2800" i="1" cap="none" dirty="0" err="1" smtClean="0"/>
              <a:t>Ceratitis</a:t>
            </a:r>
            <a:r>
              <a:rPr lang="fr-FR" sz="2800" i="1" dirty="0" smtClean="0"/>
              <a:t> </a:t>
            </a:r>
            <a:r>
              <a:rPr lang="fr-FR" sz="2800" i="1" cap="none" dirty="0" err="1" smtClean="0"/>
              <a:t>capitata</a:t>
            </a:r>
            <a:r>
              <a:rPr lang="fr-FR" sz="2800" i="1" dirty="0" smtClean="0"/>
              <a:t> </a:t>
            </a:r>
            <a:r>
              <a:rPr lang="fr-FR" sz="3200" dirty="0" smtClean="0"/>
              <a:t>(</a:t>
            </a:r>
            <a:r>
              <a:rPr lang="fr-FR" sz="2400" cap="none" dirty="0" err="1"/>
              <a:t>Wiedemann</a:t>
            </a:r>
            <a:r>
              <a:rPr lang="fr-FR" sz="3200" dirty="0" smtClean="0"/>
              <a:t>)</a:t>
            </a:r>
            <a:endParaRPr lang="fr-FR" sz="3200" dirty="0"/>
          </a:p>
        </p:txBody>
      </p:sp>
      <p:sp>
        <p:nvSpPr>
          <p:cNvPr id="3" name="Espace réservé du contenu 2"/>
          <p:cNvSpPr>
            <a:spLocks noGrp="1"/>
          </p:cNvSpPr>
          <p:nvPr>
            <p:ph sz="quarter" idx="4294967295"/>
          </p:nvPr>
        </p:nvSpPr>
        <p:spPr>
          <a:xfrm>
            <a:off x="179512" y="1196975"/>
            <a:ext cx="5003676" cy="5400377"/>
          </a:xfrm>
        </p:spPr>
        <p:txBody>
          <a:bodyPr>
            <a:normAutofit fontScale="92500" lnSpcReduction="10000"/>
          </a:bodyPr>
          <a:lstStyle/>
          <a:p>
            <a:pPr>
              <a:lnSpc>
                <a:spcPct val="150000"/>
              </a:lnSpc>
            </a:pPr>
            <a:r>
              <a:rPr lang="en-US" sz="1800" dirty="0"/>
              <a:t>250 </a:t>
            </a:r>
            <a:r>
              <a:rPr lang="fr-FR" sz="1800" dirty="0" smtClean="0"/>
              <a:t>espèces fruitières, légumières ou d’autres plantes. </a:t>
            </a:r>
          </a:p>
          <a:p>
            <a:pPr>
              <a:lnSpc>
                <a:spcPct val="150000"/>
              </a:lnSpc>
            </a:pPr>
            <a:r>
              <a:rPr lang="fr-FR" sz="1800" dirty="0" smtClean="0"/>
              <a:t>Pertes</a:t>
            </a:r>
            <a:r>
              <a:rPr lang="en-US" sz="1600" dirty="0" smtClean="0"/>
              <a:t>: </a:t>
            </a:r>
          </a:p>
          <a:p>
            <a:pPr lvl="1">
              <a:lnSpc>
                <a:spcPct val="150000"/>
              </a:lnSpc>
            </a:pPr>
            <a:r>
              <a:rPr lang="fr-FR" sz="1600" dirty="0" smtClean="0"/>
              <a:t>Exportation: à </a:t>
            </a:r>
            <a:r>
              <a:rPr lang="fr-FR" sz="1600" dirty="0"/>
              <a:t>près de 25,8 </a:t>
            </a:r>
            <a:r>
              <a:rPr lang="fr-FR" sz="1600" dirty="0" smtClean="0"/>
              <a:t>millions $US. (IPPC)</a:t>
            </a:r>
          </a:p>
          <a:p>
            <a:pPr lvl="1">
              <a:lnSpc>
                <a:spcPct val="150000"/>
              </a:lnSpc>
            </a:pPr>
            <a:r>
              <a:rPr lang="fr-FR" sz="1600" dirty="0" smtClean="0"/>
              <a:t>Méditerranée: 192 M à 365 M$US</a:t>
            </a:r>
          </a:p>
          <a:p>
            <a:pPr lvl="1">
              <a:lnSpc>
                <a:spcPct val="150000"/>
              </a:lnSpc>
            </a:pPr>
            <a:r>
              <a:rPr lang="fr-FR" sz="1600" dirty="0" smtClean="0"/>
              <a:t>Tunisie: </a:t>
            </a:r>
            <a:r>
              <a:rPr lang="fr-FR" sz="1400" dirty="0"/>
              <a:t>3.838.290 Dollars américains </a:t>
            </a:r>
            <a:r>
              <a:rPr lang="fr-FR" sz="1400" dirty="0" smtClean="0"/>
              <a:t>(1990)</a:t>
            </a:r>
            <a:endParaRPr lang="fr-FR" sz="1600" dirty="0" smtClean="0"/>
          </a:p>
          <a:p>
            <a:pPr lvl="1">
              <a:lnSpc>
                <a:spcPct val="150000"/>
              </a:lnSpc>
            </a:pPr>
            <a:r>
              <a:rPr lang="fr-FR" sz="1600" dirty="0" smtClean="0"/>
              <a:t>Afrique du Nord: 67-100MUS$/an (1990)</a:t>
            </a:r>
          </a:p>
          <a:p>
            <a:pPr lvl="1">
              <a:lnSpc>
                <a:spcPct val="150000"/>
              </a:lnSpc>
            </a:pPr>
            <a:r>
              <a:rPr lang="fr-FR" sz="1600" dirty="0" smtClean="0"/>
              <a:t>Programme éradication USA: 150 M$US</a:t>
            </a:r>
            <a:endParaRPr lang="en-US" sz="1600" dirty="0" smtClean="0"/>
          </a:p>
          <a:p>
            <a:pPr>
              <a:lnSpc>
                <a:spcPct val="150000"/>
              </a:lnSpc>
            </a:pPr>
            <a:r>
              <a:rPr lang="fr-FR" sz="1800" dirty="0" smtClean="0"/>
              <a:t>Organisme de quarantaine partout dans le monde</a:t>
            </a:r>
          </a:p>
          <a:p>
            <a:pPr>
              <a:lnSpc>
                <a:spcPct val="150000"/>
              </a:lnSpc>
            </a:pPr>
            <a:r>
              <a:rPr lang="fr-FR" sz="1800" dirty="0" smtClean="0"/>
              <a:t>Accès aux marchés: Exigences phytosanitaires contraignantes (USA, Russe, etc. </a:t>
            </a:r>
            <a:r>
              <a:rPr lang="en-US" sz="1800" dirty="0" smtClean="0"/>
              <a:t>)</a:t>
            </a:r>
          </a:p>
          <a:p>
            <a:pPr>
              <a:lnSpc>
                <a:spcPct val="150000"/>
              </a:lnSpc>
            </a:pPr>
            <a:r>
              <a:rPr lang="fr-FR" sz="1800" dirty="0" smtClean="0"/>
              <a:t>Contrôle phytosanitaire </a:t>
            </a:r>
            <a:r>
              <a:rPr lang="fr-FR" sz="1800" dirty="0"/>
              <a:t>rigoureux et </a:t>
            </a:r>
            <a:r>
              <a:rPr lang="fr-FR" sz="1800" dirty="0" smtClean="0"/>
              <a:t>coûteux</a:t>
            </a:r>
            <a:endParaRPr lang="en-US" sz="1200" dirty="0" smtClean="0"/>
          </a:p>
          <a:p>
            <a:endParaRPr lang="fr-FR" sz="12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373" y="1534292"/>
            <a:ext cx="1296144" cy="1145335"/>
          </a:xfrm>
          <a:prstGeom prst="rect">
            <a:avLst/>
          </a:prstGeom>
        </p:spPr>
      </p:pic>
      <p:pic>
        <p:nvPicPr>
          <p:cNvPr id="9" name="Picture 8" descr="I:\Agrumes\Images\ceratite piege.jpg"/>
          <p:cNvPicPr>
            <a:picLocks noChangeAspect="1" noChangeArrowheads="1"/>
          </p:cNvPicPr>
          <p:nvPr/>
        </p:nvPicPr>
        <p:blipFill>
          <a:blip r:embed="rId4" cstate="print">
            <a:extLst>
              <a:ext uri="{28A0092B-C50C-407E-A947-70E740481C1C}">
                <a14:useLocalDpi xmlns:a14="http://schemas.microsoft.com/office/drawing/2010/main" val="0"/>
              </a:ext>
            </a:extLst>
          </a:blip>
          <a:srcRect l="29265" t="18967" r="32806" b="43103"/>
          <a:stretch>
            <a:fillRect/>
          </a:stretch>
        </p:blipFill>
        <p:spPr bwMode="auto">
          <a:xfrm>
            <a:off x="7380312" y="1268760"/>
            <a:ext cx="1104900" cy="16764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5486401" y="3284984"/>
            <a:ext cx="3114136" cy="1685833"/>
            <a:chOff x="5486401" y="3284984"/>
            <a:chExt cx="3114136" cy="1685833"/>
          </a:xfrm>
        </p:grpSpPr>
        <p:pic>
          <p:nvPicPr>
            <p:cNvPr id="8" name="Espace réservé du contenu 4"/>
            <p:cNvPicPr>
              <a:picLocks noChangeAspect="1"/>
            </p:cNvPicPr>
            <p:nvPr/>
          </p:nvPicPr>
          <p:blipFill rotWithShape="1">
            <a:blip r:embed="rId5" cstate="print">
              <a:extLst>
                <a:ext uri="{28A0092B-C50C-407E-A947-70E740481C1C}">
                  <a14:useLocalDpi xmlns:a14="http://schemas.microsoft.com/office/drawing/2010/main" val="0"/>
                </a:ext>
              </a:extLst>
            </a:blip>
            <a:srcRect l="3685" r="2503"/>
            <a:stretch/>
          </p:blipFill>
          <p:spPr>
            <a:xfrm>
              <a:off x="5486401" y="3284984"/>
              <a:ext cx="3114136" cy="1685833"/>
            </a:xfrm>
            <a:prstGeom prst="rect">
              <a:avLst/>
            </a:prstGeom>
          </p:spPr>
        </p:pic>
        <p:pic>
          <p:nvPicPr>
            <p:cNvPr id="1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464" y="4637482"/>
              <a:ext cx="289500" cy="2895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ZoneTexte 4"/>
          <p:cNvSpPr txBox="1"/>
          <p:nvPr/>
        </p:nvSpPr>
        <p:spPr>
          <a:xfrm>
            <a:off x="6372200" y="2229429"/>
            <a:ext cx="494317" cy="184666"/>
          </a:xfrm>
          <a:prstGeom prst="rect">
            <a:avLst/>
          </a:prstGeom>
          <a:noFill/>
        </p:spPr>
        <p:txBody>
          <a:bodyPr wrap="square" rtlCol="0">
            <a:spAutoFit/>
          </a:bodyPr>
          <a:lstStyle/>
          <a:p>
            <a:r>
              <a:rPr lang="fr-FR" sz="600" dirty="0" err="1" smtClean="0"/>
              <a:t>A,Peuch</a:t>
            </a:r>
            <a:endParaRPr lang="fr-FR" sz="600" dirty="0"/>
          </a:p>
        </p:txBody>
      </p:sp>
      <p:sp>
        <p:nvSpPr>
          <p:cNvPr id="7" name="Espace réservé du numéro de diapositive 6"/>
          <p:cNvSpPr>
            <a:spLocks noGrp="1"/>
          </p:cNvSpPr>
          <p:nvPr>
            <p:ph type="sldNum" sz="quarter" idx="12"/>
          </p:nvPr>
        </p:nvSpPr>
        <p:spPr/>
        <p:txBody>
          <a:bodyPr/>
          <a:lstStyle/>
          <a:p>
            <a:fld id="{8661548F-B0DE-4E8D-8724-E08223E618E8}" type="slidenum">
              <a:rPr lang="fr-FR" smtClean="0"/>
              <a:t>5</a:t>
            </a:fld>
            <a:endParaRPr lang="fr-FR"/>
          </a:p>
        </p:txBody>
      </p:sp>
    </p:spTree>
    <p:extLst>
      <p:ext uri="{BB962C8B-B14F-4D97-AF65-F5344CB8AC3E}">
        <p14:creationId xmlns:p14="http://schemas.microsoft.com/office/powerpoint/2010/main" val="544678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i="1" cap="none" dirty="0" err="1" smtClean="0"/>
              <a:t>Bactrocera</a:t>
            </a:r>
            <a:r>
              <a:rPr lang="fr-FR" sz="2800" i="1" cap="none" dirty="0" smtClean="0"/>
              <a:t> </a:t>
            </a:r>
            <a:r>
              <a:rPr lang="fr-FR" sz="2800" i="1" cap="none" dirty="0" err="1" smtClean="0"/>
              <a:t>zonata</a:t>
            </a:r>
            <a:r>
              <a:rPr lang="fr-FR" sz="2800" i="1" cap="none" dirty="0" smtClean="0"/>
              <a:t> </a:t>
            </a:r>
            <a:r>
              <a:rPr lang="fr-FR" sz="2800" cap="none" dirty="0"/>
              <a:t>(</a:t>
            </a:r>
            <a:r>
              <a:rPr lang="fr-FR" sz="2800" cap="none" dirty="0" err="1"/>
              <a:t>Saunders</a:t>
            </a:r>
            <a:r>
              <a:rPr lang="fr-FR" sz="2800" dirty="0"/>
              <a:t>, 1841)</a:t>
            </a:r>
            <a:endParaRPr lang="fr-FR" sz="2800" i="1" dirty="0"/>
          </a:p>
        </p:txBody>
      </p:sp>
      <p:sp>
        <p:nvSpPr>
          <p:cNvPr id="3" name="Espace réservé du contenu 2"/>
          <p:cNvSpPr>
            <a:spLocks noGrp="1"/>
          </p:cNvSpPr>
          <p:nvPr>
            <p:ph sz="quarter" idx="4294967295"/>
          </p:nvPr>
        </p:nvSpPr>
        <p:spPr>
          <a:xfrm>
            <a:off x="179512" y="1412776"/>
            <a:ext cx="5026025" cy="5076825"/>
          </a:xfrm>
        </p:spPr>
        <p:txBody>
          <a:bodyPr>
            <a:normAutofit/>
          </a:bodyPr>
          <a:lstStyle/>
          <a:p>
            <a:pPr>
              <a:lnSpc>
                <a:spcPct val="150000"/>
              </a:lnSpc>
            </a:pPr>
            <a:r>
              <a:rPr lang="fr-FR" sz="1800" dirty="0" smtClean="0"/>
              <a:t>L'un </a:t>
            </a:r>
            <a:r>
              <a:rPr lang="fr-FR" sz="1800" dirty="0"/>
              <a:t>des ravageurs les plus </a:t>
            </a:r>
            <a:r>
              <a:rPr lang="fr-FR" sz="1800" dirty="0" smtClean="0"/>
              <a:t>importants des fruits frais</a:t>
            </a:r>
            <a:endParaRPr lang="fr-FR" sz="1800" dirty="0"/>
          </a:p>
          <a:p>
            <a:pPr>
              <a:lnSpc>
                <a:spcPct val="150000"/>
              </a:lnSpc>
            </a:pPr>
            <a:r>
              <a:rPr lang="fr-FR" sz="1800" dirty="0" smtClean="0"/>
              <a:t>Plus </a:t>
            </a:r>
            <a:r>
              <a:rPr lang="fr-FR" sz="1800" dirty="0"/>
              <a:t>de 50 espèces de plantes cultivées et sauvages</a:t>
            </a:r>
          </a:p>
          <a:p>
            <a:pPr>
              <a:lnSpc>
                <a:spcPct val="150000"/>
              </a:lnSpc>
            </a:pPr>
            <a:r>
              <a:rPr lang="fr-FR" sz="1800" dirty="0" smtClean="0"/>
              <a:t>Originaire </a:t>
            </a:r>
            <a:r>
              <a:rPr lang="fr-FR" sz="1800" dirty="0"/>
              <a:t>du Sud et du Sud -Est asiatique</a:t>
            </a:r>
          </a:p>
          <a:p>
            <a:pPr>
              <a:lnSpc>
                <a:spcPct val="150000"/>
              </a:lnSpc>
            </a:pPr>
            <a:r>
              <a:rPr lang="fr-FR" sz="1800" dirty="0" smtClean="0"/>
              <a:t>Concurrence des </a:t>
            </a:r>
            <a:r>
              <a:rPr lang="fr-FR" sz="1800" dirty="0"/>
              <a:t>autres espèces de mouches des fruits </a:t>
            </a:r>
            <a:r>
              <a:rPr lang="fr-FR" sz="1800" dirty="0" err="1"/>
              <a:t>Tephritidae</a:t>
            </a:r>
            <a:r>
              <a:rPr lang="fr-FR" sz="1800" dirty="0"/>
              <a:t> </a:t>
            </a:r>
            <a:endParaRPr lang="fr-FR" sz="1800" dirty="0" smtClean="0"/>
          </a:p>
          <a:p>
            <a:pPr>
              <a:lnSpc>
                <a:spcPct val="150000"/>
              </a:lnSpc>
            </a:pPr>
            <a:r>
              <a:rPr lang="fr-FR" sz="1800" dirty="0" smtClean="0"/>
              <a:t>Dégâts: </a:t>
            </a:r>
          </a:p>
          <a:p>
            <a:pPr lvl="1">
              <a:lnSpc>
                <a:spcPct val="150000"/>
              </a:lnSpc>
            </a:pPr>
            <a:r>
              <a:rPr lang="fr-FR" sz="1600" dirty="0" smtClean="0"/>
              <a:t>Pakistan: 25 </a:t>
            </a:r>
            <a:r>
              <a:rPr lang="fr-FR" sz="1600" dirty="0"/>
              <a:t>à 50% de goyaves</a:t>
            </a:r>
          </a:p>
          <a:p>
            <a:pPr lvl="1">
              <a:lnSpc>
                <a:spcPct val="150000"/>
              </a:lnSpc>
            </a:pPr>
            <a:r>
              <a:rPr lang="fr-FR" sz="1600" dirty="0" smtClean="0"/>
              <a:t>Égypte </a:t>
            </a:r>
            <a:r>
              <a:rPr lang="fr-FR" sz="1600" dirty="0"/>
              <a:t>: </a:t>
            </a:r>
            <a:r>
              <a:rPr lang="fr-FR" sz="1600" dirty="0" smtClean="0"/>
              <a:t>190 </a:t>
            </a:r>
            <a:r>
              <a:rPr lang="fr-FR" sz="1600" dirty="0"/>
              <a:t>millions </a:t>
            </a:r>
            <a:r>
              <a:rPr lang="fr-FR" sz="1600" dirty="0" smtClean="0"/>
              <a:t>€/an</a:t>
            </a:r>
            <a:endParaRPr lang="fr-FR" sz="1600" dirty="0"/>
          </a:p>
        </p:txBody>
      </p:sp>
      <p:pic>
        <p:nvPicPr>
          <p:cNvPr id="4" name="Espace réservé du contenu 3"/>
          <p:cNvPicPr>
            <a:picLocks noChangeAspect="1"/>
          </p:cNvPicPr>
          <p:nvPr/>
        </p:nvPicPr>
        <p:blipFill rotWithShape="1">
          <a:blip r:embed="rId3">
            <a:extLst>
              <a:ext uri="{28A0092B-C50C-407E-A947-70E740481C1C}">
                <a14:useLocalDpi xmlns:a14="http://schemas.microsoft.com/office/drawing/2010/main" val="0"/>
              </a:ext>
            </a:extLst>
          </a:blip>
          <a:srcRect l="44601" r="6584" b="10942"/>
          <a:stretch/>
        </p:blipFill>
        <p:spPr>
          <a:xfrm>
            <a:off x="5364088" y="3469495"/>
            <a:ext cx="3316013" cy="2132770"/>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3869" r="18455"/>
          <a:stretch/>
        </p:blipFill>
        <p:spPr>
          <a:xfrm>
            <a:off x="5830067" y="1556792"/>
            <a:ext cx="1406896" cy="1216317"/>
          </a:xfrm>
          <a:prstGeom prst="rect">
            <a:avLst/>
          </a:prstGeom>
        </p:spPr>
      </p:pic>
      <p:pic>
        <p:nvPicPr>
          <p:cNvPr id="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595" y="5183726"/>
            <a:ext cx="385024" cy="38502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6"/>
          <p:cNvSpPr>
            <a:spLocks noGrp="1"/>
          </p:cNvSpPr>
          <p:nvPr>
            <p:ph type="sldNum" sz="quarter" idx="12"/>
          </p:nvPr>
        </p:nvSpPr>
        <p:spPr/>
        <p:txBody>
          <a:bodyPr/>
          <a:lstStyle/>
          <a:p>
            <a:fld id="{8661548F-B0DE-4E8D-8724-E08223E618E8}" type="slidenum">
              <a:rPr lang="fr-FR" smtClean="0"/>
              <a:t>6</a:t>
            </a:fld>
            <a:endParaRPr lang="fr-FR"/>
          </a:p>
        </p:txBody>
      </p:sp>
    </p:spTree>
    <p:extLst>
      <p:ext uri="{BB962C8B-B14F-4D97-AF65-F5344CB8AC3E}">
        <p14:creationId xmlns:p14="http://schemas.microsoft.com/office/powerpoint/2010/main" val="1052124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65598"/>
            <a:ext cx="7340352" cy="703786"/>
          </a:xfrm>
        </p:spPr>
        <p:txBody>
          <a:bodyPr>
            <a:normAutofit/>
          </a:bodyPr>
          <a:lstStyle/>
          <a:p>
            <a:r>
              <a:rPr lang="fr-FR" sz="2800" i="1" cap="none" dirty="0" err="1" smtClean="0"/>
              <a:t>Bactrocera</a:t>
            </a:r>
            <a:r>
              <a:rPr lang="fr-FR" sz="2800" i="1" cap="none" dirty="0" smtClean="0"/>
              <a:t> </a:t>
            </a:r>
            <a:r>
              <a:rPr lang="fr-FR" sz="2800" i="1" cap="none" dirty="0" err="1" smtClean="0"/>
              <a:t>invadens</a:t>
            </a:r>
            <a:r>
              <a:rPr lang="fr-FR" sz="2800" i="1" cap="none" dirty="0" smtClean="0"/>
              <a:t> </a:t>
            </a:r>
            <a:r>
              <a:rPr lang="fr-FR" sz="2200" cap="none" dirty="0"/>
              <a:t>Drew, </a:t>
            </a:r>
            <a:r>
              <a:rPr lang="fr-FR" sz="2200" cap="none" dirty="0" err="1"/>
              <a:t>Tsuruta</a:t>
            </a:r>
            <a:r>
              <a:rPr lang="fr-FR" sz="2200" cap="none" dirty="0"/>
              <a:t> &amp; White</a:t>
            </a:r>
            <a:endParaRPr lang="fr-FR" sz="2700" cap="none" dirty="0"/>
          </a:p>
        </p:txBody>
      </p:sp>
      <p:sp>
        <p:nvSpPr>
          <p:cNvPr id="3" name="Espace réservé du contenu 2"/>
          <p:cNvSpPr>
            <a:spLocks noGrp="1"/>
          </p:cNvSpPr>
          <p:nvPr>
            <p:ph sz="quarter" idx="4294967295"/>
          </p:nvPr>
        </p:nvSpPr>
        <p:spPr>
          <a:xfrm>
            <a:off x="241548" y="1196975"/>
            <a:ext cx="4762500" cy="5400675"/>
          </a:xfrm>
        </p:spPr>
        <p:txBody>
          <a:bodyPr>
            <a:normAutofit/>
          </a:bodyPr>
          <a:lstStyle/>
          <a:p>
            <a:pPr>
              <a:lnSpc>
                <a:spcPct val="150000"/>
              </a:lnSpc>
              <a:buSzPct val="70000"/>
              <a:buFont typeface="Wingdings" pitchFamily="2" charset="2"/>
              <a:buChar char="q"/>
            </a:pPr>
            <a:r>
              <a:rPr lang="fr-FR" sz="1800" dirty="0" smtClean="0"/>
              <a:t>2003: détectée au Kenya.</a:t>
            </a:r>
            <a:endParaRPr lang="fr-FR" sz="1800" dirty="0"/>
          </a:p>
          <a:p>
            <a:pPr>
              <a:lnSpc>
                <a:spcPct val="150000"/>
              </a:lnSpc>
              <a:buSzPct val="70000"/>
              <a:buFont typeface="Wingdings" pitchFamily="2" charset="2"/>
              <a:buChar char="q"/>
            </a:pPr>
            <a:r>
              <a:rPr lang="fr-FR" sz="1800" dirty="0" smtClean="0"/>
              <a:t>2 ans : 22 pays y compris les Iles Comores.</a:t>
            </a:r>
            <a:endParaRPr lang="fr-FR" sz="1800" dirty="0"/>
          </a:p>
          <a:p>
            <a:pPr>
              <a:lnSpc>
                <a:spcPct val="150000"/>
              </a:lnSpc>
              <a:buSzPct val="70000"/>
              <a:buFont typeface="Wingdings" pitchFamily="2" charset="2"/>
              <a:buChar char="q"/>
            </a:pPr>
            <a:r>
              <a:rPr lang="fr-FR" sz="1800" dirty="0" smtClean="0"/>
              <a:t>Espèce très polyphage</a:t>
            </a:r>
            <a:r>
              <a:rPr lang="fr-FR" sz="1800" b="1" dirty="0" smtClean="0"/>
              <a:t>: </a:t>
            </a:r>
            <a:r>
              <a:rPr lang="fr-FR" sz="1800" dirty="0" smtClean="0"/>
              <a:t>41 espèces </a:t>
            </a:r>
            <a:r>
              <a:rPr lang="fr-FR" sz="1800" dirty="0"/>
              <a:t>et 21 familles de plantes hôtes</a:t>
            </a:r>
          </a:p>
          <a:p>
            <a:pPr>
              <a:lnSpc>
                <a:spcPct val="150000"/>
              </a:lnSpc>
              <a:buSzPct val="70000"/>
              <a:buFont typeface="Wingdings" pitchFamily="2" charset="2"/>
              <a:buChar char="q"/>
            </a:pPr>
            <a:r>
              <a:rPr lang="fr-FR" sz="1800" dirty="0" smtClean="0"/>
              <a:t>Dégâts</a:t>
            </a:r>
            <a:r>
              <a:rPr lang="fr-FR" sz="1800" dirty="0"/>
              <a:t>: </a:t>
            </a:r>
            <a:r>
              <a:rPr lang="fr-FR" sz="1800" dirty="0" smtClean="0"/>
              <a:t>	</a:t>
            </a:r>
          </a:p>
          <a:p>
            <a:pPr lvl="1">
              <a:lnSpc>
                <a:spcPct val="150000"/>
              </a:lnSpc>
              <a:buSzPct val="70000"/>
              <a:buFont typeface="Wingdings" pitchFamily="2" charset="2"/>
              <a:buChar char="§"/>
            </a:pPr>
            <a:r>
              <a:rPr lang="fr-FR" sz="1800" dirty="0" smtClean="0"/>
              <a:t>Kenya: 2008: 5M$US (Afrique du Sud)</a:t>
            </a:r>
          </a:p>
          <a:p>
            <a:pPr lvl="2">
              <a:lnSpc>
                <a:spcPct val="150000"/>
              </a:lnSpc>
              <a:buSzPct val="70000"/>
              <a:buFont typeface="Wingdings" pitchFamily="2" charset="2"/>
              <a:buChar char="§"/>
            </a:pPr>
            <a:r>
              <a:rPr lang="fr-FR" sz="1500" dirty="0" smtClean="0"/>
              <a:t>Avocats:1,75 M$US  </a:t>
            </a:r>
          </a:p>
          <a:p>
            <a:pPr lvl="1">
              <a:lnSpc>
                <a:spcPct val="150000"/>
              </a:lnSpc>
              <a:buSzPct val="70000"/>
              <a:buFont typeface="Wingdings" pitchFamily="2" charset="2"/>
              <a:buChar char="§"/>
            </a:pPr>
            <a:r>
              <a:rPr lang="fr-FR" sz="1800" dirty="0"/>
              <a:t>Sénégal: 41000T mangues </a:t>
            </a:r>
          </a:p>
          <a:p>
            <a:pPr>
              <a:lnSpc>
                <a:spcPct val="150000"/>
              </a:lnSpc>
              <a:buSzPct val="70000"/>
              <a:buFont typeface="Wingdings" pitchFamily="2" charset="2"/>
              <a:buChar char="q"/>
            </a:pPr>
            <a:r>
              <a:rPr lang="fr-FR" sz="1800" dirty="0" smtClean="0"/>
              <a:t>Risque énorme (ARP OEPP</a:t>
            </a:r>
            <a:r>
              <a:rPr lang="fr-FR" sz="1800" i="1" dirty="0" smtClean="0"/>
              <a:t>)</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2895" y="1357626"/>
            <a:ext cx="1404156" cy="1053117"/>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941" y="2996951"/>
            <a:ext cx="2801191" cy="2278389"/>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941" y="1060173"/>
            <a:ext cx="1015824" cy="1354432"/>
          </a:xfrm>
          <a:prstGeom prst="rect">
            <a:avLst/>
          </a:prstGeom>
        </p:spPr>
      </p:pic>
      <p:sp>
        <p:nvSpPr>
          <p:cNvPr id="6" name="Rectangle 5"/>
          <p:cNvSpPr/>
          <p:nvPr/>
        </p:nvSpPr>
        <p:spPr>
          <a:xfrm>
            <a:off x="5759739" y="5047649"/>
            <a:ext cx="1490152" cy="200055"/>
          </a:xfrm>
          <a:prstGeom prst="rect">
            <a:avLst/>
          </a:prstGeom>
        </p:spPr>
        <p:txBody>
          <a:bodyPr wrap="square">
            <a:spAutoFit/>
          </a:bodyPr>
          <a:lstStyle/>
          <a:p>
            <a:r>
              <a:rPr lang="en-US" sz="700" b="1" dirty="0"/>
              <a:t>Marc De </a:t>
            </a:r>
            <a:r>
              <a:rPr lang="en-US" sz="700" b="1" dirty="0" smtClean="0"/>
              <a:t>Meyer et al, 2012</a:t>
            </a:r>
            <a:endParaRPr lang="fr-FR" sz="700" dirty="0"/>
          </a:p>
        </p:txBody>
      </p:sp>
      <p:sp>
        <p:nvSpPr>
          <p:cNvPr id="7" name="Espace réservé du numéro de diapositive 6"/>
          <p:cNvSpPr>
            <a:spLocks noGrp="1"/>
          </p:cNvSpPr>
          <p:nvPr>
            <p:ph type="sldNum" sz="quarter" idx="12"/>
          </p:nvPr>
        </p:nvSpPr>
        <p:spPr/>
        <p:txBody>
          <a:bodyPr/>
          <a:lstStyle/>
          <a:p>
            <a:fld id="{8661548F-B0DE-4E8D-8724-E08223E618E8}" type="slidenum">
              <a:rPr lang="fr-FR" smtClean="0"/>
              <a:t>7</a:t>
            </a:fld>
            <a:endParaRPr lang="fr-FR"/>
          </a:p>
        </p:txBody>
      </p:sp>
    </p:spTree>
    <p:extLst>
      <p:ext uri="{BB962C8B-B14F-4D97-AF65-F5344CB8AC3E}">
        <p14:creationId xmlns:p14="http://schemas.microsoft.com/office/powerpoint/2010/main" val="478357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Pour y faire face</a:t>
            </a:r>
            <a:r>
              <a:rPr lang="fr-FR" dirty="0" smtClean="0"/>
              <a:t>…</a:t>
            </a:r>
            <a:endParaRPr lang="fr-FR" dirty="0"/>
          </a:p>
        </p:txBody>
      </p:sp>
      <p:sp>
        <p:nvSpPr>
          <p:cNvPr id="3" name="Espace réservé du contenu 2"/>
          <p:cNvSpPr>
            <a:spLocks noGrp="1"/>
          </p:cNvSpPr>
          <p:nvPr>
            <p:ph sz="quarter" idx="4294967295"/>
          </p:nvPr>
        </p:nvSpPr>
        <p:spPr>
          <a:xfrm>
            <a:off x="1371600" y="1447800"/>
            <a:ext cx="7304856" cy="4572000"/>
          </a:xfrm>
        </p:spPr>
        <p:txBody>
          <a:bodyPr>
            <a:normAutofit/>
          </a:bodyPr>
          <a:lstStyle/>
          <a:p>
            <a:pPr>
              <a:lnSpc>
                <a:spcPct val="150000"/>
              </a:lnSpc>
            </a:pPr>
            <a:r>
              <a:rPr lang="fr-FR" sz="1800" dirty="0" smtClean="0"/>
              <a:t>La </a:t>
            </a:r>
            <a:r>
              <a:rPr lang="fr-FR" sz="1800" b="1" dirty="0">
                <a:solidFill>
                  <a:srgbClr val="000099"/>
                </a:solidFill>
              </a:rPr>
              <a:t>coopération</a:t>
            </a:r>
            <a:r>
              <a:rPr lang="fr-FR" sz="1800" dirty="0"/>
              <a:t> et la </a:t>
            </a:r>
            <a:r>
              <a:rPr lang="fr-FR" sz="1800" b="1" dirty="0">
                <a:solidFill>
                  <a:srgbClr val="000099"/>
                </a:solidFill>
              </a:rPr>
              <a:t>coordination</a:t>
            </a:r>
            <a:r>
              <a:rPr lang="fr-FR" sz="1800" dirty="0"/>
              <a:t> régionales, notamment par un échange </a:t>
            </a:r>
            <a:r>
              <a:rPr lang="fr-FR" sz="1800" dirty="0" smtClean="0"/>
              <a:t>d’information en temps réel, </a:t>
            </a:r>
            <a:r>
              <a:rPr lang="fr-FR" sz="1800" dirty="0"/>
              <a:t>sont </a:t>
            </a:r>
            <a:r>
              <a:rPr lang="fr-FR" sz="1800" b="1" dirty="0"/>
              <a:t>essentielles</a:t>
            </a:r>
            <a:r>
              <a:rPr lang="fr-FR" sz="1800" dirty="0"/>
              <a:t> pour réduire l'incidence des </a:t>
            </a:r>
            <a:r>
              <a:rPr lang="fr-FR" sz="1800" dirty="0" smtClean="0"/>
              <a:t>mouches des fruits.</a:t>
            </a:r>
          </a:p>
          <a:p>
            <a:pPr>
              <a:lnSpc>
                <a:spcPct val="150000"/>
              </a:lnSpc>
            </a:pPr>
            <a:r>
              <a:rPr lang="fr-FR" sz="1800" dirty="0" smtClean="0"/>
              <a:t>Une </a:t>
            </a:r>
            <a:r>
              <a:rPr lang="fr-FR" sz="1800" b="1" dirty="0" smtClean="0">
                <a:solidFill>
                  <a:srgbClr val="000099"/>
                </a:solidFill>
              </a:rPr>
              <a:t>stratégie </a:t>
            </a:r>
            <a:r>
              <a:rPr lang="fr-FR" sz="1800" b="1" dirty="0">
                <a:solidFill>
                  <a:srgbClr val="000099"/>
                </a:solidFill>
              </a:rPr>
              <a:t>régionale </a:t>
            </a:r>
            <a:r>
              <a:rPr lang="fr-FR" sz="1800" dirty="0"/>
              <a:t>visant à surveiller et contrôler les </a:t>
            </a:r>
            <a:r>
              <a:rPr lang="fr-FR" sz="1800" dirty="0" smtClean="0"/>
              <a:t>mouches des fruits.</a:t>
            </a:r>
          </a:p>
          <a:p>
            <a:endParaRPr lang="fr-FR" sz="1800" dirty="0" smtClean="0"/>
          </a:p>
        </p:txBody>
      </p:sp>
      <p:sp>
        <p:nvSpPr>
          <p:cNvPr id="4" name="ZoneTexte 3"/>
          <p:cNvSpPr txBox="1"/>
          <p:nvPr/>
        </p:nvSpPr>
        <p:spPr>
          <a:xfrm>
            <a:off x="2172490" y="4869160"/>
            <a:ext cx="5328592" cy="707886"/>
          </a:xfrm>
          <a:prstGeom prst="rect">
            <a:avLst/>
          </a:prstGeom>
          <a:noFill/>
        </p:spPr>
        <p:txBody>
          <a:bodyPr wrap="square" rtlCol="0">
            <a:spAutoFit/>
          </a:bodyPr>
          <a:lstStyle/>
          <a:p>
            <a:pPr algn="ctr"/>
            <a:r>
              <a:rPr lang="fr-FR" sz="2000" b="1" dirty="0" smtClean="0">
                <a:solidFill>
                  <a:srgbClr val="FF0000"/>
                </a:solidFill>
              </a:rPr>
              <a:t>Rôle des Organisations régionales de la Protection des végétaux</a:t>
            </a:r>
            <a:endParaRPr lang="fr-FR" sz="20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8661548F-B0DE-4E8D-8724-E08223E618E8}" type="slidenum">
              <a:rPr lang="fr-FR" smtClean="0"/>
              <a:t>8</a:t>
            </a:fld>
            <a:endParaRPr lang="fr-FR"/>
          </a:p>
        </p:txBody>
      </p:sp>
    </p:spTree>
    <p:extLst>
      <p:ext uri="{BB962C8B-B14F-4D97-AF65-F5344CB8AC3E}">
        <p14:creationId xmlns:p14="http://schemas.microsoft.com/office/powerpoint/2010/main" val="4189658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72400" cy="1143000"/>
          </a:xfrm>
        </p:spPr>
        <p:txBody>
          <a:bodyPr>
            <a:normAutofit/>
          </a:bodyPr>
          <a:lstStyle/>
          <a:p>
            <a:r>
              <a:rPr lang="fr-FR" sz="2800" cap="none" dirty="0" smtClean="0"/>
              <a:t>En vertu de l’Article IX de la CIPV, sont appelées à….</a:t>
            </a:r>
            <a:endParaRPr lang="fr-FR" sz="2800" cap="none" dirty="0"/>
          </a:p>
        </p:txBody>
      </p:sp>
      <p:sp>
        <p:nvSpPr>
          <p:cNvPr id="3" name="Rectangle 1"/>
          <p:cNvSpPr>
            <a:spLocks noChangeArrowheads="1"/>
          </p:cNvSpPr>
          <p:nvPr/>
        </p:nvSpPr>
        <p:spPr bwMode="auto">
          <a:xfrm>
            <a:off x="395536" y="1484784"/>
            <a:ext cx="7848872"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tab pos="361950" algn="l"/>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exercer un rôle coordonnateur dans les régions de leur compétence, </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tab pos="361950" algn="l"/>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prendre part à différentes activités pour atteindre les objectifs de la présente Convention et, le cas échéant, </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tab pos="361950" algn="l"/>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rassembler et diffuser des informations.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361950" algn="l"/>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coopérer avec le Secrétaire de la CIPV en vue de réaliser les objectifs de la présente Convention, </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361950" algn="l"/>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coopérer avec le Secrétaire et la Commission pour l'élaboration de normes internationales</a:t>
            </a:r>
            <a:r>
              <a:rPr kumimoji="0" lang="fr-FR" b="0" i="0" u="none" strike="noStrike" cap="none" normalizeH="0" baseline="0" dirty="0" smtClean="0">
                <a:ln>
                  <a:noFill/>
                </a:ln>
                <a:solidFill>
                  <a:schemeClr val="tx1"/>
                </a:solidFill>
                <a:effectLst/>
                <a:latin typeface="Arial" pitchFamily="34" charset="0"/>
                <a:cs typeface="Arial" pitchFamily="34" charset="0"/>
              </a:rPr>
              <a:t> </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361950" algn="l"/>
              </a:tabLst>
            </a:pPr>
            <a:r>
              <a:rPr lang="fr-FR" dirty="0" smtClean="0">
                <a:latin typeface="Arial" pitchFamily="34" charset="0"/>
                <a:cs typeface="Arial" pitchFamily="34" charset="0"/>
              </a:rPr>
              <a:t>contribuer dans la mise en </a:t>
            </a:r>
            <a:r>
              <a:rPr lang="fr-FR" dirty="0" smtClean="0">
                <a:latin typeface="Arial" pitchFamily="34" charset="0"/>
                <a:cs typeface="Arial" pitchFamily="34" charset="0"/>
              </a:rPr>
              <a:t>œuvre </a:t>
            </a:r>
            <a:r>
              <a:rPr lang="fr-FR" dirty="0" smtClean="0">
                <a:latin typeface="Arial" pitchFamily="34" charset="0"/>
                <a:cs typeface="Arial" pitchFamily="34" charset="0"/>
              </a:rPr>
              <a:t>des normes internationales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8661548F-B0DE-4E8D-8724-E08223E618E8}" type="slidenum">
              <a:rPr lang="fr-FR" smtClean="0"/>
              <a:t>9</a:t>
            </a:fld>
            <a:endParaRPr lang="fr-FR"/>
          </a:p>
        </p:txBody>
      </p:sp>
    </p:spTree>
    <p:extLst>
      <p:ext uri="{BB962C8B-B14F-4D97-AF65-F5344CB8AC3E}">
        <p14:creationId xmlns:p14="http://schemas.microsoft.com/office/powerpoint/2010/main" val="3671165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1675</TotalTime>
  <Words>1375</Words>
  <Application>Microsoft Office PowerPoint</Application>
  <PresentationFormat>Affichage à l'écran (4:3)</PresentationFormat>
  <Paragraphs>212</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Oriel</vt:lpstr>
      <vt:lpstr>Mouches des fruits et rôle des organisations régionales de la protection des végétaux dans la reduction de leur impact</vt:lpstr>
      <vt:lpstr>Introduction</vt:lpstr>
      <vt:lpstr>Handicap majeur: Les mouches des fruits </vt:lpstr>
      <vt:lpstr>Mouches des fruits</vt:lpstr>
      <vt:lpstr>Ceratitis capitata (Wiedemann)</vt:lpstr>
      <vt:lpstr>Bactrocera zonata (Saunders, 1841)</vt:lpstr>
      <vt:lpstr>Bactrocera invadens Drew, Tsuruta &amp; White</vt:lpstr>
      <vt:lpstr>Pour y faire face…</vt:lpstr>
      <vt:lpstr>En vertu de l’Article IX de la CIPV, sont appelées à….</vt:lpstr>
      <vt:lpstr>NIMP</vt:lpstr>
      <vt:lpstr>Présentation PowerPoint</vt:lpstr>
      <vt:lpstr>NEPPO</vt:lpstr>
      <vt:lpstr>Objectifs</vt:lpstr>
      <vt:lpstr>Rôle au Proche Orient</vt:lpstr>
      <vt:lpstr>Conclusion</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Chouibani</dc:creator>
  <cp:lastModifiedBy>Admin</cp:lastModifiedBy>
  <cp:revision>109</cp:revision>
  <cp:lastPrinted>2012-11-03T11:38:39Z</cp:lastPrinted>
  <dcterms:created xsi:type="dcterms:W3CDTF">2012-10-23T11:05:27Z</dcterms:created>
  <dcterms:modified xsi:type="dcterms:W3CDTF">2012-11-05T22:01:05Z</dcterms:modified>
</cp:coreProperties>
</file>