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99" r:id="rId2"/>
    <p:sldMasterId id="2147483712" r:id="rId3"/>
    <p:sldMasterId id="2147483725" r:id="rId4"/>
  </p:sldMasterIdLst>
  <p:notesMasterIdLst>
    <p:notesMasterId r:id="rId45"/>
  </p:notesMasterIdLst>
  <p:sldIdLst>
    <p:sldId id="256" r:id="rId5"/>
    <p:sldId id="262" r:id="rId6"/>
    <p:sldId id="291" r:id="rId7"/>
    <p:sldId id="257" r:id="rId8"/>
    <p:sldId id="292" r:id="rId9"/>
    <p:sldId id="258" r:id="rId10"/>
    <p:sldId id="272" r:id="rId11"/>
    <p:sldId id="273" r:id="rId12"/>
    <p:sldId id="274" r:id="rId13"/>
    <p:sldId id="293" r:id="rId14"/>
    <p:sldId id="259" r:id="rId15"/>
    <p:sldId id="279" r:id="rId16"/>
    <p:sldId id="275" r:id="rId17"/>
    <p:sldId id="300" r:id="rId18"/>
    <p:sldId id="276" r:id="rId19"/>
    <p:sldId id="280" r:id="rId20"/>
    <p:sldId id="281" r:id="rId21"/>
    <p:sldId id="267" r:id="rId22"/>
    <p:sldId id="268" r:id="rId23"/>
    <p:sldId id="282" r:id="rId24"/>
    <p:sldId id="285" r:id="rId25"/>
    <p:sldId id="283" r:id="rId26"/>
    <p:sldId id="284" r:id="rId27"/>
    <p:sldId id="286" r:id="rId28"/>
    <p:sldId id="269" r:id="rId29"/>
    <p:sldId id="287" r:id="rId30"/>
    <p:sldId id="288" r:id="rId31"/>
    <p:sldId id="289" r:id="rId32"/>
    <p:sldId id="290" r:id="rId33"/>
    <p:sldId id="294" r:id="rId34"/>
    <p:sldId id="264" r:id="rId35"/>
    <p:sldId id="270" r:id="rId36"/>
    <p:sldId id="298" r:id="rId37"/>
    <p:sldId id="271" r:id="rId38"/>
    <p:sldId id="296" r:id="rId39"/>
    <p:sldId id="297" r:id="rId40"/>
    <p:sldId id="299" r:id="rId41"/>
    <p:sldId id="295" r:id="rId42"/>
    <p:sldId id="265"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57ED5CE-1C54-4B18-AA44-88505D2C2F1D}">
          <p14:sldIdLst>
            <p14:sldId id="256"/>
            <p14:sldId id="262"/>
          </p14:sldIdLst>
        </p14:section>
        <p14:section name="Purpose" id="{2C11A304-3706-4058-801B-E0619D272010}">
          <p14:sldIdLst>
            <p14:sldId id="291"/>
            <p14:sldId id="257"/>
          </p14:sldIdLst>
        </p14:section>
        <p14:section name="Untitled Section" id="{6F73204E-34B5-4C85-937D-722F6B0ACF49}">
          <p14:sldIdLst>
            <p14:sldId id="292"/>
            <p14:sldId id="258"/>
            <p14:sldId id="272"/>
            <p14:sldId id="273"/>
            <p14:sldId id="274"/>
          </p14:sldIdLst>
        </p14:section>
        <p14:section name="Barriers" id="{039D7CE6-A3A8-4B88-9875-042A8AEE8D67}">
          <p14:sldIdLst>
            <p14:sldId id="293"/>
            <p14:sldId id="259"/>
            <p14:sldId id="279"/>
            <p14:sldId id="275"/>
            <p14:sldId id="300"/>
            <p14:sldId id="276"/>
            <p14:sldId id="280"/>
            <p14:sldId id="281"/>
            <p14:sldId id="267"/>
            <p14:sldId id="268"/>
            <p14:sldId id="282"/>
            <p14:sldId id="285"/>
            <p14:sldId id="283"/>
            <p14:sldId id="284"/>
            <p14:sldId id="286"/>
            <p14:sldId id="269"/>
            <p14:sldId id="287"/>
            <p14:sldId id="288"/>
            <p14:sldId id="289"/>
            <p14:sldId id="290"/>
          </p14:sldIdLst>
        </p14:section>
        <p14:section name="What exists?" id="{51935D97-03A6-4ABE-A0B1-A184B4C96BF4}">
          <p14:sldIdLst>
            <p14:sldId id="294"/>
            <p14:sldId id="264"/>
            <p14:sldId id="270"/>
            <p14:sldId id="298"/>
            <p14:sldId id="271"/>
            <p14:sldId id="296"/>
            <p14:sldId id="297"/>
            <p14:sldId id="299"/>
          </p14:sldIdLst>
        </p14:section>
        <p14:section name="Next?" id="{A5C89C53-4A58-4935-B3B5-A2757C477F82}">
          <p14:sldIdLst>
            <p14:sldId id="295"/>
            <p14:sldId id="265"/>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01" autoAdjust="0"/>
  </p:normalViewPr>
  <p:slideViewPr>
    <p:cSldViewPr>
      <p:cViewPr varScale="1">
        <p:scale>
          <a:sx n="47" d="100"/>
          <a:sy n="47" d="100"/>
        </p:scale>
        <p:origin x="-204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5126B-2B8C-443C-915B-BC45A70F70A1}" type="datetimeFigureOut">
              <a:rPr lang="en-US" smtClean="0"/>
              <a:t>10/19/2014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0DD50-C042-4E68-9FF6-B9CEEDE9846E}" type="slidenum">
              <a:rPr lang="en-US" smtClean="0"/>
              <a:t>‹#›</a:t>
            </a:fld>
            <a:endParaRPr lang="en-US"/>
          </a:p>
        </p:txBody>
      </p:sp>
    </p:spTree>
    <p:extLst>
      <p:ext uri="{BB962C8B-B14F-4D97-AF65-F5344CB8AC3E}">
        <p14:creationId xmlns:p14="http://schemas.microsoft.com/office/powerpoint/2010/main" val="87598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maf.gov.w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Good</a:t>
            </a:r>
            <a:r>
              <a:rPr lang="en-US" baseline="0" dirty="0" smtClean="0"/>
              <a:t> afternoon. </a:t>
            </a:r>
          </a:p>
          <a:p>
            <a:endParaRPr lang="en-US" baseline="0" dirty="0" smtClean="0"/>
          </a:p>
          <a:p>
            <a:r>
              <a:rPr lang="en-US" baseline="0" dirty="0" smtClean="0"/>
              <a:t>This time, I will present a survey result regarding production and consumption of F&amp;Vs in the pacific region.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1</a:t>
            </a:fld>
            <a:endParaRPr lang="en-US"/>
          </a:p>
        </p:txBody>
      </p:sp>
    </p:spTree>
    <p:extLst>
      <p:ext uri="{BB962C8B-B14F-4D97-AF65-F5344CB8AC3E}">
        <p14:creationId xmlns:p14="http://schemas.microsoft.com/office/powerpoint/2010/main" val="203600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look at</a:t>
            </a:r>
            <a:r>
              <a:rPr lang="en-US" baseline="0" dirty="0" smtClean="0"/>
              <a:t> barriers to production and consumption of F&amp;Vs.</a:t>
            </a:r>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10</a:t>
            </a:fld>
            <a:endParaRPr lang="en-US"/>
          </a:p>
        </p:txBody>
      </p:sp>
    </p:spTree>
    <p:extLst>
      <p:ext uri="{BB962C8B-B14F-4D97-AF65-F5344CB8AC3E}">
        <p14:creationId xmlns:p14="http://schemas.microsoft.com/office/powerpoint/2010/main" val="112244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most general barrier is economic issues – price, income, land accessibility, labour resources etc.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lack of horticultural technology and climate constraints such as drought or rain followed.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According to consumer domains, lack of seeds and varieties is the biggest barrier for rural small holders, followed by human resources and knowledge matter.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mixed consumers, land and income barriers are the biggest, followed by lack of technology. </a:t>
            </a:r>
          </a:p>
          <a:p>
            <a:r>
              <a:rPr lang="en-GB" sz="1200" kern="1200" dirty="0" smtClean="0">
                <a:solidFill>
                  <a:schemeClr val="tx1"/>
                </a:solidFill>
                <a:effectLst/>
                <a:latin typeface="+mn-lt"/>
                <a:ea typeface="+mn-ea"/>
                <a:cs typeface="+mn-cs"/>
              </a:rPr>
              <a:t>For market-dependent consumers, high-price of F&amp;Vs is the biggest.</a:t>
            </a:r>
          </a:p>
          <a:p>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11</a:t>
            </a:fld>
            <a:endParaRPr lang="en-US"/>
          </a:p>
        </p:txBody>
      </p:sp>
    </p:spTree>
    <p:extLst>
      <p:ext uri="{BB962C8B-B14F-4D97-AF65-F5344CB8AC3E}">
        <p14:creationId xmlns:p14="http://schemas.microsoft.com/office/powerpoint/2010/main" val="390213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(1) The </a:t>
            </a:r>
            <a:r>
              <a:rPr lang="en-GB" sz="1200" kern="1200" dirty="0" smtClean="0">
                <a:solidFill>
                  <a:schemeClr val="tx1"/>
                </a:solidFill>
                <a:effectLst/>
                <a:latin typeface="+mn-lt"/>
                <a:ea typeface="+mn-ea"/>
                <a:cs typeface="+mn-cs"/>
              </a:rPr>
              <a:t>first </a:t>
            </a:r>
            <a:r>
              <a:rPr lang="en-GB" sz="1200" kern="1200" dirty="0" smtClean="0">
                <a:solidFill>
                  <a:schemeClr val="tx1"/>
                </a:solidFill>
                <a:effectLst/>
                <a:latin typeface="+mn-lt"/>
                <a:ea typeface="+mn-ea"/>
                <a:cs typeface="+mn-cs"/>
              </a:rPr>
              <a:t>general barrier is economic issues.</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a:t>
            </a:r>
            <a:r>
              <a:rPr lang="en-GB" sz="1200" kern="1200" baseline="0" dirty="0" smtClean="0">
                <a:solidFill>
                  <a:schemeClr val="tx1"/>
                </a:solidFill>
                <a:effectLst/>
                <a:latin typeface="+mn-lt"/>
                <a:ea typeface="+mn-ea"/>
                <a:cs typeface="+mn-cs"/>
              </a:rPr>
              <a:t> example, </a:t>
            </a:r>
            <a:endParaRPr lang="en-US" sz="1200" kern="1200" dirty="0" smtClean="0">
              <a:solidFill>
                <a:schemeClr val="tx1"/>
              </a:solidFill>
              <a:effectLst/>
              <a:latin typeface="+mn-lt"/>
              <a:ea typeface="+mn-ea"/>
              <a:cs typeface="+mn-cs"/>
            </a:endParaRPr>
          </a:p>
          <a:p>
            <a:endParaRPr lang="en-US" dirty="0" smtClean="0"/>
          </a:p>
          <a:p>
            <a:pPr marL="285750" indent="-285750">
              <a:lnSpc>
                <a:spcPct val="200000"/>
              </a:lnSpc>
              <a:buFont typeface="Arial" panose="020B0604020202020204" pitchFamily="34" charset="0"/>
              <a:buChar char="•"/>
            </a:pPr>
            <a:r>
              <a:rPr lang="en-US" b="1" dirty="0" smtClean="0"/>
              <a:t>High price of F&amp;Vs</a:t>
            </a:r>
          </a:p>
          <a:p>
            <a:pPr marL="285750" indent="-285750">
              <a:lnSpc>
                <a:spcPct val="200000"/>
              </a:lnSpc>
              <a:buFont typeface="Arial" panose="020B0604020202020204" pitchFamily="34" charset="0"/>
              <a:buChar char="•"/>
            </a:pPr>
            <a:r>
              <a:rPr lang="en-US" b="1" dirty="0" smtClean="0"/>
              <a:t>High cost of production : Seed &amp;varieties,  land, </a:t>
            </a:r>
            <a:r>
              <a:rPr lang="en-US" b="1" dirty="0" err="1" smtClean="0"/>
              <a:t>labour</a:t>
            </a:r>
            <a:r>
              <a:rPr lang="en-US" b="1" dirty="0" smtClean="0"/>
              <a:t>, chemicals, fertilizers, machineries etc.</a:t>
            </a:r>
          </a:p>
          <a:p>
            <a:pPr marL="285750" indent="-285750">
              <a:lnSpc>
                <a:spcPct val="200000"/>
              </a:lnSpc>
              <a:buFont typeface="Arial" panose="020B0604020202020204" pitchFamily="34" charset="0"/>
              <a:buChar char="•"/>
            </a:pPr>
            <a:r>
              <a:rPr lang="en-US" b="1" dirty="0" smtClean="0"/>
              <a:t>Seasonality</a:t>
            </a:r>
          </a:p>
          <a:p>
            <a:pPr marL="285750" indent="-285750">
              <a:lnSpc>
                <a:spcPct val="200000"/>
              </a:lnSpc>
              <a:buFont typeface="Arial" panose="020B0604020202020204" pitchFamily="34" charset="0"/>
              <a:buChar char="•"/>
            </a:pPr>
            <a:r>
              <a:rPr lang="en-US" b="1" dirty="0" smtClean="0"/>
              <a:t>Limited access to capital</a:t>
            </a:r>
          </a:p>
          <a:p>
            <a:pPr marL="285750" indent="-285750">
              <a:lnSpc>
                <a:spcPct val="200000"/>
              </a:lnSpc>
              <a:buFont typeface="Arial" panose="020B0604020202020204" pitchFamily="34" charset="0"/>
              <a:buChar char="•"/>
            </a:pPr>
            <a:r>
              <a:rPr lang="en-US" b="1" dirty="0" smtClean="0"/>
              <a:t>Lack</a:t>
            </a:r>
            <a:r>
              <a:rPr lang="en-US" b="1" baseline="0" dirty="0" smtClean="0"/>
              <a:t> of</a:t>
            </a:r>
            <a:r>
              <a:rPr lang="en-US" b="1" dirty="0" smtClean="0"/>
              <a:t> number of farmers</a:t>
            </a:r>
          </a:p>
          <a:p>
            <a:pPr marL="285750" indent="-285750">
              <a:lnSpc>
                <a:spcPct val="200000"/>
              </a:lnSpc>
              <a:buFont typeface="Arial" panose="020B0604020202020204" pitchFamily="34" charset="0"/>
              <a:buChar char="•"/>
            </a:pPr>
            <a:r>
              <a:rPr lang="en-US" b="1" dirty="0" smtClean="0"/>
              <a:t>Access to land is limited</a:t>
            </a:r>
          </a:p>
          <a:p>
            <a:pPr marL="285750" indent="-285750">
              <a:lnSpc>
                <a:spcPct val="200000"/>
              </a:lnSpc>
              <a:buFont typeface="Arial" panose="020B0604020202020204" pitchFamily="34" charset="0"/>
              <a:buChar char="•"/>
            </a:pPr>
            <a:r>
              <a:rPr lang="en-US" b="1" dirty="0" smtClean="0"/>
              <a:t>High dependency on imported food</a:t>
            </a:r>
          </a:p>
          <a:p>
            <a:pPr marL="285750" indent="-285750">
              <a:lnSpc>
                <a:spcPct val="200000"/>
              </a:lnSpc>
              <a:buFont typeface="Arial" panose="020B0604020202020204" pitchFamily="34" charset="0"/>
              <a:buChar char="•"/>
            </a:pPr>
            <a:r>
              <a:rPr lang="en-US" b="1" dirty="0" smtClean="0"/>
              <a:t>Gardening space is not enough</a:t>
            </a:r>
          </a:p>
          <a:p>
            <a:pPr marL="285750" indent="-285750">
              <a:lnSpc>
                <a:spcPct val="200000"/>
              </a:lnSpc>
              <a:buFont typeface="Arial" panose="020B0604020202020204" pitchFamily="34" charset="0"/>
              <a:buChar char="•"/>
            </a:pPr>
            <a:r>
              <a:rPr lang="en-US" b="1" dirty="0" smtClean="0"/>
              <a:t>Lack of Transportation</a:t>
            </a: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12</a:t>
            </a:fld>
            <a:endParaRPr lang="en-US"/>
          </a:p>
        </p:txBody>
      </p:sp>
    </p:spTree>
    <p:extLst>
      <p:ext uri="{BB962C8B-B14F-4D97-AF65-F5344CB8AC3E}">
        <p14:creationId xmlns:p14="http://schemas.microsoft.com/office/powerpoint/2010/main" val="228862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general barrier is horticultural technology.</a:t>
            </a:r>
          </a:p>
          <a:p>
            <a:r>
              <a:rPr lang="en-US" baseline="0" dirty="0" smtClean="0"/>
              <a:t>Five countries selected it.</a:t>
            </a:r>
          </a:p>
          <a:p>
            <a:endParaRPr lang="en-US" baseline="0" dirty="0" smtClean="0"/>
          </a:p>
          <a:p>
            <a:r>
              <a:rPr lang="en-US" baseline="0" dirty="0" smtClean="0"/>
              <a:t>For example, </a:t>
            </a:r>
          </a:p>
          <a:p>
            <a:endParaRPr lang="en-US" baseline="0" dirty="0" smtClean="0"/>
          </a:p>
          <a:p>
            <a:pPr marL="285750" indent="-285750">
              <a:lnSpc>
                <a:spcPct val="300000"/>
              </a:lnSpc>
              <a:buFont typeface="Arial" panose="020B0604020202020204" pitchFamily="34" charset="0"/>
              <a:buChar char="•"/>
            </a:pPr>
            <a:r>
              <a:rPr lang="en-US" b="1" dirty="0" smtClean="0"/>
              <a:t>Green house technology,</a:t>
            </a:r>
          </a:p>
          <a:p>
            <a:pPr marL="285750" indent="-285750">
              <a:lnSpc>
                <a:spcPct val="300000"/>
              </a:lnSpc>
              <a:buFont typeface="Arial" panose="020B0604020202020204" pitchFamily="34" charset="0"/>
              <a:buChar char="•"/>
            </a:pPr>
            <a:r>
              <a:rPr lang="en-US" b="1" dirty="0" smtClean="0"/>
              <a:t>Irrigation system,</a:t>
            </a:r>
          </a:p>
          <a:p>
            <a:pPr marL="285750" indent="-285750">
              <a:lnSpc>
                <a:spcPct val="300000"/>
              </a:lnSpc>
              <a:buFont typeface="Arial" panose="020B0604020202020204" pitchFamily="34" charset="0"/>
              <a:buChar char="•"/>
            </a:pPr>
            <a:r>
              <a:rPr lang="en-US" b="1" dirty="0" smtClean="0"/>
              <a:t>Knowledge of management practices,</a:t>
            </a:r>
          </a:p>
          <a:p>
            <a:pPr marL="285750" indent="-285750">
              <a:lnSpc>
                <a:spcPct val="300000"/>
              </a:lnSpc>
              <a:buFont typeface="Arial" panose="020B0604020202020204" pitchFamily="34" charset="0"/>
              <a:buChar char="•"/>
            </a:pPr>
            <a:r>
              <a:rPr lang="en-US" b="1" dirty="0" smtClean="0"/>
              <a:t>Poor varieties</a:t>
            </a:r>
            <a:r>
              <a:rPr lang="en-US" b="1" baseline="0" dirty="0" smtClean="0"/>
              <a:t> </a:t>
            </a:r>
            <a:r>
              <a:rPr lang="en-US" b="1" dirty="0" smtClean="0"/>
              <a:t>&amp; seeds</a:t>
            </a:r>
          </a:p>
          <a:p>
            <a:pPr marL="285750" indent="-285750">
              <a:lnSpc>
                <a:spcPct val="300000"/>
              </a:lnSpc>
              <a:buFont typeface="Arial" panose="020B0604020202020204" pitchFamily="34" charset="0"/>
              <a:buChar char="•"/>
            </a:pPr>
            <a:r>
              <a:rPr lang="en-US" b="1" dirty="0" smtClean="0"/>
              <a:t>And Propagation technics for officers and farmers.</a:t>
            </a:r>
          </a:p>
          <a:p>
            <a:pPr marL="285750" indent="-285750">
              <a:lnSpc>
                <a:spcPct val="300000"/>
              </a:lnSpc>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13</a:t>
            </a:fld>
            <a:endParaRPr lang="en-US"/>
          </a:p>
        </p:txBody>
      </p:sp>
    </p:spTree>
    <p:extLst>
      <p:ext uri="{BB962C8B-B14F-4D97-AF65-F5344CB8AC3E}">
        <p14:creationId xmlns:p14="http://schemas.microsoft.com/office/powerpoint/2010/main" val="2288627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Poor varieties,</a:t>
            </a:r>
            <a:r>
              <a:rPr lang="en-US" b="1" baseline="0" dirty="0" smtClean="0"/>
              <a:t> seeds and propagation technics are especially the biggest barrier for small farmers.</a:t>
            </a:r>
            <a:endParaRPr lang="en-US" b="1"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14</a:t>
            </a:fld>
            <a:endParaRPr lang="en-US"/>
          </a:p>
        </p:txBody>
      </p:sp>
    </p:spTree>
    <p:extLst>
      <p:ext uri="{BB962C8B-B14F-4D97-AF65-F5344CB8AC3E}">
        <p14:creationId xmlns:p14="http://schemas.microsoft.com/office/powerpoint/2010/main" val="228862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a:t>
            </a:r>
            <a:r>
              <a:rPr lang="en-US" baseline="0" dirty="0" smtClean="0"/>
              <a:t> general barrier is climate constraints.</a:t>
            </a:r>
          </a:p>
          <a:p>
            <a:r>
              <a:rPr lang="en-US" baseline="0" dirty="0" smtClean="0"/>
              <a:t>Five countries selected it, and three countries ranked climate constrains as the biggest general barrier.</a:t>
            </a:r>
          </a:p>
          <a:p>
            <a:endParaRPr lang="en-US" baseline="0" dirty="0" smtClean="0"/>
          </a:p>
          <a:p>
            <a:r>
              <a:rPr lang="en-US" baseline="0" dirty="0" smtClean="0"/>
              <a:t>For example :</a:t>
            </a:r>
          </a:p>
          <a:p>
            <a:endParaRPr lang="en-US" dirty="0" smtClean="0"/>
          </a:p>
          <a:p>
            <a:pPr marL="285750" indent="-285750">
              <a:lnSpc>
                <a:spcPct val="250000"/>
              </a:lnSpc>
              <a:buFont typeface="Arial" panose="020B0604020202020204" pitchFamily="34" charset="0"/>
              <a:buChar char="•"/>
            </a:pPr>
            <a:r>
              <a:rPr lang="en-US" b="1" dirty="0" smtClean="0"/>
              <a:t>Extremes of heat, water availability and drought</a:t>
            </a:r>
          </a:p>
          <a:p>
            <a:pPr marL="285750" indent="-285750">
              <a:lnSpc>
                <a:spcPct val="250000"/>
              </a:lnSpc>
              <a:buFont typeface="Arial" panose="020B0604020202020204" pitchFamily="34" charset="0"/>
              <a:buChar char="•"/>
            </a:pPr>
            <a:r>
              <a:rPr lang="en-US" b="1" dirty="0" smtClean="0"/>
              <a:t>Changes in climate has</a:t>
            </a:r>
            <a:r>
              <a:rPr lang="en-US" b="1" baseline="0" dirty="0" smtClean="0"/>
              <a:t> affected fruiting of</a:t>
            </a:r>
            <a:r>
              <a:rPr lang="en-US" b="1" dirty="0" smtClean="0"/>
              <a:t> Mango trees.(Niue)</a:t>
            </a:r>
          </a:p>
          <a:p>
            <a:pPr marL="285750" indent="-285750">
              <a:lnSpc>
                <a:spcPct val="250000"/>
              </a:lnSpc>
              <a:buFont typeface="Arial" panose="020B0604020202020204" pitchFamily="34" charset="0"/>
              <a:buChar char="•"/>
            </a:pPr>
            <a:r>
              <a:rPr lang="en-US" b="1" dirty="0" smtClean="0"/>
              <a:t>Lack of water availability has</a:t>
            </a:r>
            <a:r>
              <a:rPr lang="en-US" b="1" baseline="0" dirty="0" smtClean="0"/>
              <a:t> affected</a:t>
            </a:r>
            <a:r>
              <a:rPr lang="en-US" b="1" dirty="0" smtClean="0"/>
              <a:t> germinating seeds</a:t>
            </a:r>
          </a:p>
          <a:p>
            <a:pPr marL="285750" indent="-285750">
              <a:lnSpc>
                <a:spcPct val="250000"/>
              </a:lnSpc>
              <a:buFont typeface="Arial" panose="020B0604020202020204" pitchFamily="34" charset="0"/>
              <a:buChar char="•"/>
            </a:pPr>
            <a:r>
              <a:rPr lang="en-US" b="1" dirty="0" smtClean="0"/>
              <a:t>Climate change</a:t>
            </a:r>
            <a:r>
              <a:rPr lang="en-US" b="1" baseline="0" dirty="0" smtClean="0"/>
              <a:t> is related  to increase  of p</a:t>
            </a:r>
            <a:r>
              <a:rPr lang="en-US" b="1" dirty="0" smtClean="0"/>
              <a:t>est and disease</a:t>
            </a:r>
          </a:p>
          <a:p>
            <a:pPr marL="285750" indent="-285750">
              <a:lnSpc>
                <a:spcPct val="250000"/>
              </a:lnSpc>
              <a:buFont typeface="Arial" panose="020B0604020202020204" pitchFamily="34" charset="0"/>
              <a:buChar char="•"/>
            </a:pPr>
            <a:r>
              <a:rPr lang="en-US" b="1" dirty="0" smtClean="0"/>
              <a:t>Seasonality, extremes of heat and cold, drought and rain</a:t>
            </a: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15</a:t>
            </a:fld>
            <a:endParaRPr lang="en-US"/>
          </a:p>
        </p:txBody>
      </p:sp>
    </p:spTree>
    <p:extLst>
      <p:ext uri="{BB962C8B-B14F-4D97-AF65-F5344CB8AC3E}">
        <p14:creationId xmlns:p14="http://schemas.microsoft.com/office/powerpoint/2010/main" val="228862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a:t>
            </a:r>
            <a:r>
              <a:rPr lang="en-US" baseline="0" dirty="0" smtClean="0"/>
              <a:t> general barrier is the lack of awareness of benefits.</a:t>
            </a:r>
          </a:p>
          <a:p>
            <a:endParaRPr lang="en-US" baseline="0" dirty="0" smtClean="0"/>
          </a:p>
          <a:p>
            <a:pPr marL="285750" indent="-285750">
              <a:buFont typeface="Arial" panose="020B0604020202020204" pitchFamily="34" charset="0"/>
              <a:buChar char="•"/>
            </a:pPr>
            <a:r>
              <a:rPr lang="en-GB" b="1" dirty="0" smtClean="0"/>
              <a:t>Not everyone understands the importance of eating </a:t>
            </a:r>
            <a:r>
              <a:rPr lang="en-GB" b="1" dirty="0" smtClean="0"/>
              <a:t>right</a:t>
            </a:r>
            <a:r>
              <a:rPr lang="en-GB" b="1" baseline="0" dirty="0" smtClean="0"/>
              <a:t> about</a:t>
            </a:r>
            <a:endParaRPr lang="en-US" dirty="0" smtClean="0"/>
          </a:p>
          <a:p>
            <a:pPr marL="285750" indent="-285750">
              <a:lnSpc>
                <a:spcPct val="150000"/>
              </a:lnSpc>
              <a:buFont typeface="Arial" panose="020B0604020202020204" pitchFamily="34" charset="0"/>
              <a:buChar char="•"/>
            </a:pPr>
            <a:endParaRPr lang="en-GB" sz="800" dirty="0" smtClean="0"/>
          </a:p>
          <a:p>
            <a:pPr marL="742950" lvl="1" indent="-285750">
              <a:lnSpc>
                <a:spcPct val="150000"/>
              </a:lnSpc>
              <a:buFont typeface="Wingdings 3" panose="05040102010807070707" pitchFamily="18" charset="2"/>
              <a:buChar char="Æ"/>
            </a:pPr>
            <a:r>
              <a:rPr lang="en-GB" dirty="0" smtClean="0"/>
              <a:t>benefits of fruit and vegetables</a:t>
            </a:r>
          </a:p>
          <a:p>
            <a:pPr marL="742950" lvl="1" indent="-285750">
              <a:lnSpc>
                <a:spcPct val="150000"/>
              </a:lnSpc>
              <a:buFont typeface="Wingdings 3" panose="05040102010807070707" pitchFamily="18" charset="2"/>
              <a:buChar char="Æ"/>
            </a:pPr>
            <a:r>
              <a:rPr lang="en-GB" dirty="0" smtClean="0"/>
              <a:t>How</a:t>
            </a:r>
            <a:r>
              <a:rPr lang="en-GB" baseline="0" dirty="0" smtClean="0"/>
              <a:t> to prepare</a:t>
            </a:r>
            <a:r>
              <a:rPr lang="en-GB" dirty="0" smtClean="0"/>
              <a:t> fruit and vegetables</a:t>
            </a:r>
          </a:p>
          <a:p>
            <a:pPr marL="742950" lvl="1" indent="-285750">
              <a:lnSpc>
                <a:spcPct val="150000"/>
              </a:lnSpc>
              <a:buFont typeface="Wingdings 3" panose="05040102010807070707" pitchFamily="18" charset="2"/>
              <a:buChar char="Æ"/>
            </a:pPr>
            <a:r>
              <a:rPr lang="en-GB" dirty="0" smtClean="0"/>
              <a:t>what constitutes a balanced diet</a:t>
            </a:r>
          </a:p>
          <a:p>
            <a:pPr marL="742950" lvl="1" indent="-285750">
              <a:lnSpc>
                <a:spcPct val="150000"/>
              </a:lnSpc>
              <a:buFont typeface="Wingdings 3" panose="05040102010807070707" pitchFamily="18" charset="2"/>
              <a:buChar char="Æ"/>
            </a:pPr>
            <a:r>
              <a:rPr lang="en-GB" dirty="0" smtClean="0"/>
              <a:t>And misperception of advertised health claims</a:t>
            </a:r>
          </a:p>
          <a:p>
            <a:pPr marL="0" indent="0">
              <a:lnSpc>
                <a:spcPct val="150000"/>
              </a:lnSpc>
              <a:buFont typeface="Arial" panose="020B0604020202020204" pitchFamily="34" charset="0"/>
              <a:buNone/>
            </a:pPr>
            <a:endParaRPr lang="en-US" b="1" dirty="0" smtClean="0"/>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16</a:t>
            </a:fld>
            <a:endParaRPr lang="en-US"/>
          </a:p>
        </p:txBody>
      </p:sp>
    </p:spTree>
    <p:extLst>
      <p:ext uri="{BB962C8B-B14F-4D97-AF65-F5344CB8AC3E}">
        <p14:creationId xmlns:p14="http://schemas.microsoft.com/office/powerpoint/2010/main" val="2288627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fifth</a:t>
            </a:r>
            <a:r>
              <a:rPr lang="en-US" baseline="0" dirty="0" smtClean="0"/>
              <a:t> general barrier is fast food culture.</a:t>
            </a:r>
          </a:p>
          <a:p>
            <a:r>
              <a:rPr lang="en-US" baseline="0" dirty="0" smtClean="0"/>
              <a:t>Five countries selected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85750" indent="-285750">
              <a:lnSpc>
                <a:spcPct val="150000"/>
              </a:lnSpc>
              <a:buFont typeface="Arial" panose="020B0604020202020204" pitchFamily="34" charset="0"/>
              <a:buChar char="•"/>
            </a:pPr>
            <a:r>
              <a:rPr lang="en-GB" b="1" dirty="0" smtClean="0"/>
              <a:t>People love</a:t>
            </a:r>
            <a:r>
              <a:rPr lang="en-GB" b="1" baseline="0" dirty="0" smtClean="0"/>
              <a:t> c</a:t>
            </a:r>
            <a:r>
              <a:rPr lang="en-GB" b="1" dirty="0" smtClean="0"/>
              <a:t>onvenient, cheaper, and ready packaged food.</a:t>
            </a:r>
          </a:p>
          <a:p>
            <a:pPr marL="285750" indent="-285750">
              <a:lnSpc>
                <a:spcPct val="150000"/>
              </a:lnSpc>
              <a:buFont typeface="Arial" panose="020B0604020202020204" pitchFamily="34" charset="0"/>
              <a:buChar char="•"/>
            </a:pPr>
            <a:endParaRPr lang="en-US" sz="500" b="1" dirty="0" smtClean="0"/>
          </a:p>
          <a:p>
            <a:pPr marL="285750" indent="-285750">
              <a:lnSpc>
                <a:spcPct val="150000"/>
              </a:lnSpc>
              <a:buFont typeface="Arial" panose="020B0604020202020204" pitchFamily="34" charset="0"/>
              <a:buChar char="•"/>
            </a:pPr>
            <a:endParaRPr lang="en-US" sz="500" b="1" dirty="0" smtClean="0"/>
          </a:p>
          <a:p>
            <a:pPr marL="285750" indent="-285750">
              <a:lnSpc>
                <a:spcPct val="150000"/>
              </a:lnSpc>
              <a:buFont typeface="Arial" panose="020B0604020202020204" pitchFamily="34" charset="0"/>
              <a:buChar char="•"/>
            </a:pPr>
            <a:r>
              <a:rPr lang="en-GB" b="1" dirty="0" smtClean="0"/>
              <a:t>Fruit and vegetables are not easily available, and normally, the local fruits are expensive.</a:t>
            </a:r>
          </a:p>
          <a:p>
            <a:pPr marL="285750" indent="-285750">
              <a:lnSpc>
                <a:spcPct val="150000"/>
              </a:lnSpc>
              <a:buFont typeface="Arial" panose="020B0604020202020204" pitchFamily="34" charset="0"/>
              <a:buChar char="•"/>
            </a:pPr>
            <a:endParaRPr lang="en-GB" sz="500" b="1" dirty="0" smtClean="0"/>
          </a:p>
          <a:p>
            <a:pPr marL="285750" indent="-285750">
              <a:lnSpc>
                <a:spcPct val="150000"/>
              </a:lnSpc>
              <a:buFont typeface="Arial" panose="020B0604020202020204" pitchFamily="34" charset="0"/>
              <a:buChar char="•"/>
            </a:pPr>
            <a:endParaRPr lang="en-GB" sz="500" b="1" dirty="0" smtClean="0"/>
          </a:p>
          <a:p>
            <a:pPr marL="285750" indent="-285750">
              <a:lnSpc>
                <a:spcPct val="150000"/>
              </a:lnSpc>
              <a:buFont typeface="Arial" panose="020B0604020202020204" pitchFamily="34" charset="0"/>
              <a:buChar char="•"/>
            </a:pPr>
            <a:r>
              <a:rPr lang="en-GB" b="1" dirty="0" smtClean="0"/>
              <a:t>the fast emergence of restaurants that use less vegetables and more meat.</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17</a:t>
            </a:fld>
            <a:endParaRPr lang="en-US"/>
          </a:p>
        </p:txBody>
      </p:sp>
    </p:spTree>
    <p:extLst>
      <p:ext uri="{BB962C8B-B14F-4D97-AF65-F5344CB8AC3E}">
        <p14:creationId xmlns:p14="http://schemas.microsoft.com/office/powerpoint/2010/main" val="2288627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And there</a:t>
            </a:r>
            <a:r>
              <a:rPr lang="en-US" b="1" baseline="0" dirty="0" smtClean="0"/>
              <a:t> are several minor comments about general </a:t>
            </a:r>
            <a:r>
              <a:rPr lang="en-US" b="1" baseline="0" dirty="0" smtClean="0"/>
              <a:t>barriers. For example,</a:t>
            </a:r>
            <a:endParaRPr lang="en-US" b="1" dirty="0" smtClean="0"/>
          </a:p>
          <a:p>
            <a:endParaRPr lang="en-US" b="1" dirty="0" smtClean="0"/>
          </a:p>
          <a:p>
            <a:pPr marL="228600" indent="-228600">
              <a:buAutoNum type="arabicParenR"/>
            </a:pPr>
            <a:r>
              <a:rPr lang="en-GB" sz="1200" b="1" kern="1200" dirty="0" smtClean="0">
                <a:solidFill>
                  <a:schemeClr val="tx1"/>
                </a:solidFill>
                <a:effectLst/>
                <a:latin typeface="+mn-lt"/>
                <a:ea typeface="+mn-ea"/>
                <a:cs typeface="+mn-cs"/>
              </a:rPr>
              <a:t>Attitudes of producers</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people are not motivated to grow fruit and vegetables. Women like to grow flowers but not fruit or vegetables.</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2) Competing government priorities (2)</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3) Cultural influences on consumers (1), for example,</a:t>
            </a:r>
            <a:r>
              <a:rPr lang="en-GB" sz="1200" b="1" kern="1200" baseline="0" dirty="0" smtClean="0">
                <a:solidFill>
                  <a:schemeClr val="tx1"/>
                </a:solidFill>
                <a:effectLst/>
                <a:latin typeface="+mn-lt"/>
                <a:ea typeface="+mn-ea"/>
                <a:cs typeface="+mn-cs"/>
              </a:rPr>
              <a:t> eating fruit and vegetables is not traditional culture in some countries.</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4) Lack of availability, inadequate marketing facilities (2) leads to over supply</a:t>
            </a:r>
            <a:r>
              <a:rPr lang="en-GB" sz="1200" b="1" kern="1200" baseline="0" dirty="0" smtClean="0">
                <a:solidFill>
                  <a:schemeClr val="tx1"/>
                </a:solidFill>
                <a:effectLst/>
                <a:latin typeface="+mn-lt"/>
                <a:ea typeface="+mn-ea"/>
                <a:cs typeface="+mn-cs"/>
              </a:rPr>
              <a:t> in main season</a:t>
            </a:r>
            <a:endParaRPr lang="en-US"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5) Taste and habit formation of diet patterns in childhood (1)</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40DD50-C042-4E68-9FF6-B9CEEDE9846E}" type="slidenum">
              <a:rPr lang="en-US" smtClean="0"/>
              <a:t>18</a:t>
            </a:fld>
            <a:endParaRPr lang="en-US"/>
          </a:p>
        </p:txBody>
      </p:sp>
    </p:spTree>
    <p:extLst>
      <p:ext uri="{BB962C8B-B14F-4D97-AF65-F5344CB8AC3E}">
        <p14:creationId xmlns:p14="http://schemas.microsoft.com/office/powerpoint/2010/main" val="1201681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look at barriers according</a:t>
            </a:r>
            <a:r>
              <a:rPr lang="en-US" baseline="0" dirty="0" smtClean="0"/>
              <a:t> to consumer domains.</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rural smallholders, non-availability of seeds</a:t>
            </a:r>
            <a:r>
              <a:rPr lang="en-GB" sz="1200" kern="1200" baseline="0" dirty="0" smtClean="0">
                <a:solidFill>
                  <a:schemeClr val="tx1"/>
                </a:solidFill>
                <a:effectLst/>
                <a:latin typeface="+mn-lt"/>
                <a:ea typeface="+mn-ea"/>
                <a:cs typeface="+mn-cs"/>
              </a:rPr>
              <a:t> or </a:t>
            </a:r>
            <a:r>
              <a:rPr lang="en-GB" sz="1200" kern="1200" dirty="0" smtClean="0">
                <a:solidFill>
                  <a:schemeClr val="tx1"/>
                </a:solidFill>
                <a:effectLst/>
                <a:latin typeface="+mn-lt"/>
                <a:ea typeface="+mn-ea"/>
                <a:cs typeface="+mn-cs"/>
              </a:rPr>
              <a:t>planting material is the biggest barrier, followed by low-quality varieties of crops. And Human resource and labour constraints are also very common problem.</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640DD50-C042-4E68-9FF6-B9CEEDE9846E}" type="slidenum">
              <a:rPr lang="en-US" smtClean="0"/>
              <a:t>19</a:t>
            </a:fld>
            <a:endParaRPr lang="en-US"/>
          </a:p>
        </p:txBody>
      </p:sp>
    </p:spTree>
    <p:extLst>
      <p:ext uri="{BB962C8B-B14F-4D97-AF65-F5344CB8AC3E}">
        <p14:creationId xmlns:p14="http://schemas.microsoft.com/office/powerpoint/2010/main" val="12131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first,</a:t>
            </a:r>
            <a:r>
              <a:rPr lang="en-US" baseline="0" dirty="0" smtClean="0"/>
              <a:t> I will introduce the purpose of this survey.</a:t>
            </a:r>
            <a:endParaRPr lang="en-US" baseline="0" dirty="0"/>
          </a:p>
          <a:p>
            <a:endParaRPr lang="en-US" baseline="0" dirty="0" smtClean="0"/>
          </a:p>
          <a:p>
            <a:r>
              <a:rPr lang="en-US" baseline="0" dirty="0" smtClean="0"/>
              <a:t>After that, I will present the result of survey responses in section number 2,3 and 4.</a:t>
            </a:r>
          </a:p>
          <a:p>
            <a:endParaRPr lang="en-US" baseline="0" dirty="0" smtClean="0"/>
          </a:p>
          <a:p>
            <a:r>
              <a:rPr lang="en-US" baseline="0" dirty="0" smtClean="0"/>
              <a:t>Lastly, I will introduce the next survey </a:t>
            </a:r>
            <a:r>
              <a:rPr lang="en-US" baseline="0" dirty="0" err="1" smtClean="0"/>
              <a:t>questionair</a:t>
            </a:r>
            <a:r>
              <a:rPr lang="en-US" baseline="0" dirty="0" smtClean="0"/>
              <a:t>, which should be done as homework of you.</a:t>
            </a:r>
          </a:p>
        </p:txBody>
      </p:sp>
      <p:sp>
        <p:nvSpPr>
          <p:cNvPr id="4" name="Slide Number Placeholder 3"/>
          <p:cNvSpPr>
            <a:spLocks noGrp="1"/>
          </p:cNvSpPr>
          <p:nvPr>
            <p:ph type="sldNum" sz="quarter" idx="10"/>
          </p:nvPr>
        </p:nvSpPr>
        <p:spPr/>
        <p:txBody>
          <a:bodyPr/>
          <a:lstStyle/>
          <a:p>
            <a:fld id="{F640DD50-C042-4E68-9FF6-B9CEEDE9846E}" type="slidenum">
              <a:rPr lang="en-US" smtClean="0"/>
              <a:t>2</a:t>
            </a:fld>
            <a:endParaRPr lang="en-US"/>
          </a:p>
        </p:txBody>
      </p:sp>
    </p:spTree>
    <p:extLst>
      <p:ext uri="{BB962C8B-B14F-4D97-AF65-F5344CB8AC3E}">
        <p14:creationId xmlns:p14="http://schemas.microsoft.com/office/powerpoint/2010/main" val="1409943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Seed and Varieties</a:t>
            </a:r>
            <a:r>
              <a:rPr lang="en-GB" sz="1200" kern="1200" baseline="0" dirty="0" smtClean="0">
                <a:solidFill>
                  <a:schemeClr val="tx1"/>
                </a:solidFill>
                <a:effectLst/>
                <a:latin typeface="+mn-lt"/>
                <a:ea typeface="+mn-ea"/>
                <a:cs typeface="+mn-cs"/>
              </a:rPr>
              <a:t> are the biggest challenge in smallholders.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Seeds and planting materials for preferred varieties are often unavailable.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Nurseries are not well equipped to produce seedlings due to limited funds as well as due to lack of skills and appropriate personnel within the Government.</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vegetables, it is necessary</a:t>
            </a:r>
            <a:r>
              <a:rPr lang="en-GB" sz="1200" kern="1200" baseline="0" dirty="0" smtClean="0">
                <a:solidFill>
                  <a:schemeClr val="tx1"/>
                </a:solidFill>
                <a:effectLst/>
                <a:latin typeface="+mn-lt"/>
                <a:ea typeface="+mn-ea"/>
                <a:cs typeface="+mn-cs"/>
              </a:rPr>
              <a:t> to get</a:t>
            </a:r>
            <a:r>
              <a:rPr lang="en-GB" sz="1200" kern="1200" dirty="0" smtClean="0">
                <a:solidFill>
                  <a:schemeClr val="tx1"/>
                </a:solidFill>
                <a:effectLst/>
                <a:latin typeface="+mn-lt"/>
                <a:ea typeface="+mn-ea"/>
                <a:cs typeface="+mn-cs"/>
              </a:rPr>
              <a:t> open pollinated seeds because currently they are mostly using hybrids.</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a:t>
            </a:r>
            <a:r>
              <a:rPr lang="en-GB" sz="1200" kern="1200" dirty="0" smtClean="0">
                <a:solidFill>
                  <a:schemeClr val="tx1"/>
                </a:solidFill>
                <a:effectLst/>
                <a:latin typeface="+mn-lt"/>
                <a:ea typeface="+mn-ea"/>
                <a:cs typeface="+mn-cs"/>
              </a:rPr>
              <a:t>date most of the fruit trees have been sourced from overseas.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Low-quality varieties do not encourage farmers to plant more fruit trees.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20</a:t>
            </a:fld>
            <a:endParaRPr lang="en-US"/>
          </a:p>
        </p:txBody>
      </p:sp>
    </p:spTree>
    <p:extLst>
      <p:ext uri="{BB962C8B-B14F-4D97-AF65-F5344CB8AC3E}">
        <p14:creationId xmlns:p14="http://schemas.microsoft.com/office/powerpoint/2010/main" val="1922821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Labour</a:t>
            </a:r>
            <a:r>
              <a:rPr lang="en-US" baseline="0" dirty="0" smtClean="0"/>
              <a:t> constraints</a:t>
            </a:r>
            <a:endParaRPr lang="en-US" dirty="0" smtClean="0"/>
          </a:p>
          <a:p>
            <a:r>
              <a:rPr lang="en-US" dirty="0" smtClean="0"/>
              <a:t/>
            </a:r>
            <a:br>
              <a:rPr lang="en-US" dirty="0" smtClean="0"/>
            </a:br>
            <a:r>
              <a:rPr lang="en-GB" sz="1200" kern="1200" dirty="0" smtClean="0">
                <a:solidFill>
                  <a:schemeClr val="tx1"/>
                </a:solidFill>
                <a:effectLst/>
                <a:latin typeface="+mn-lt"/>
                <a:ea typeface="+mn-ea"/>
                <a:cs typeface="+mn-cs"/>
              </a:rPr>
              <a:t>There is a critical shortage of farmers and labour in</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many</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countries. Most farmers are </a:t>
            </a:r>
            <a:r>
              <a:rPr lang="en-GB" sz="1200" u="sng" kern="1200" dirty="0" smtClean="0">
                <a:solidFill>
                  <a:schemeClr val="tx1"/>
                </a:solidFill>
                <a:effectLst/>
                <a:latin typeface="+mn-lt"/>
                <a:ea typeface="+mn-ea"/>
                <a:cs typeface="+mn-cs"/>
              </a:rPr>
              <a:t>over 55 years old</a:t>
            </a:r>
            <a:r>
              <a:rPr lang="en-GB" sz="1200" kern="1200" dirty="0" smtClean="0">
                <a:solidFill>
                  <a:schemeClr val="tx1"/>
                </a:solidFill>
                <a:effectLst/>
                <a:latin typeface="+mn-lt"/>
                <a:ea typeface="+mn-ea"/>
                <a:cs typeface="+mn-cs"/>
              </a:rPr>
              <a:t> and the younger population take a limited interest in farming.</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Farming household always faced with limited</a:t>
            </a:r>
            <a:r>
              <a:rPr lang="en-GB" sz="1200" kern="1200" baseline="0" dirty="0" smtClean="0">
                <a:solidFill>
                  <a:schemeClr val="tx1"/>
                </a:solidFill>
                <a:effectLst/>
                <a:latin typeface="+mn-lt"/>
                <a:ea typeface="+mn-ea"/>
                <a:cs typeface="+mn-cs"/>
              </a:rPr>
              <a:t> manpower.</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21</a:t>
            </a:fld>
            <a:endParaRPr lang="en-US"/>
          </a:p>
        </p:txBody>
      </p:sp>
    </p:spTree>
    <p:extLst>
      <p:ext uri="{BB962C8B-B14F-4D97-AF65-F5344CB8AC3E}">
        <p14:creationId xmlns:p14="http://schemas.microsoft.com/office/powerpoint/2010/main" val="3250867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Other barriers for</a:t>
            </a:r>
            <a:r>
              <a:rPr lang="en-GB" sz="1200" kern="1200" baseline="0" dirty="0" smtClean="0">
                <a:solidFill>
                  <a:schemeClr val="tx1"/>
                </a:solidFill>
                <a:effectLst/>
                <a:latin typeface="+mn-lt"/>
                <a:ea typeface="+mn-ea"/>
                <a:cs typeface="+mn-cs"/>
              </a:rPr>
              <a:t> smallholders </a:t>
            </a:r>
            <a:r>
              <a:rPr lang="en-GB" sz="1200" kern="1200" dirty="0" smtClean="0">
                <a:solidFill>
                  <a:schemeClr val="tx1"/>
                </a:solidFill>
                <a:effectLst/>
                <a:latin typeface="+mn-lt"/>
                <a:ea typeface="+mn-ea"/>
                <a:cs typeface="+mn-cs"/>
              </a:rPr>
              <a:t>are </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lack of basic enabling knowledge – Rural farmers lack basic knowledge on production.</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 enough space.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Space is available in the Outer Islands but transportation is a major problem.</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too much staff movement within </a:t>
            </a:r>
            <a:r>
              <a:rPr lang="en-GB" sz="1200" kern="1200" dirty="0" smtClean="0">
                <a:solidFill>
                  <a:schemeClr val="tx1"/>
                </a:solidFill>
                <a:effectLst/>
                <a:latin typeface="+mn-lt"/>
                <a:ea typeface="+mn-ea"/>
                <a:cs typeface="+mn-cs"/>
              </a:rPr>
              <a:t>government.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22</a:t>
            </a:fld>
            <a:endParaRPr lang="en-US"/>
          </a:p>
        </p:txBody>
      </p:sp>
    </p:spTree>
    <p:extLst>
      <p:ext uri="{BB962C8B-B14F-4D97-AF65-F5344CB8AC3E}">
        <p14:creationId xmlns:p14="http://schemas.microsoft.com/office/powerpoint/2010/main" val="261189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Now we will</a:t>
            </a:r>
            <a:r>
              <a:rPr lang="en-GB" sz="1200" kern="1200" baseline="0" dirty="0" smtClean="0">
                <a:solidFill>
                  <a:schemeClr val="tx1"/>
                </a:solidFill>
                <a:effectLst/>
                <a:latin typeface="+mn-lt"/>
                <a:ea typeface="+mn-ea"/>
                <a:cs typeface="+mn-cs"/>
              </a:rPr>
              <a:t> look at barriers for mixed consumers.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Mixed consumers are rural and particularly urban gardeners, but also dependant on market supply.</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“Insufficient land or lack of urban/</a:t>
            </a:r>
            <a:r>
              <a:rPr lang="en-GB" sz="1200" kern="1200" dirty="0" err="1" smtClean="0">
                <a:solidFill>
                  <a:schemeClr val="tx1"/>
                </a:solidFill>
                <a:effectLst/>
                <a:latin typeface="+mn-lt"/>
                <a:ea typeface="+mn-ea"/>
                <a:cs typeface="+mn-cs"/>
              </a:rPr>
              <a:t>peri</a:t>
            </a:r>
            <a:r>
              <a:rPr lang="en-GB" sz="1200" kern="1200" dirty="0" smtClean="0">
                <a:solidFill>
                  <a:schemeClr val="tx1"/>
                </a:solidFill>
                <a:effectLst/>
                <a:latin typeface="+mn-lt"/>
                <a:ea typeface="+mn-ea"/>
                <a:cs typeface="+mn-cs"/>
              </a:rPr>
              <a:t>-urban land use policies for horticulture” and “low income” are the biggest barriers with the same rate</a:t>
            </a:r>
            <a:endParaRPr lang="en-US" sz="1200" kern="1200" dirty="0" smtClean="0">
              <a:solidFill>
                <a:schemeClr val="tx1"/>
              </a:solidFill>
              <a:effectLst/>
              <a:latin typeface="+mn-lt"/>
              <a:ea typeface="+mn-ea"/>
              <a:cs typeface="+mn-cs"/>
            </a:endParaRPr>
          </a:p>
          <a:p>
            <a:r>
              <a:rPr lang="en-US" dirty="0" smtClean="0"/>
              <a:t> on</a:t>
            </a:r>
            <a:r>
              <a:rPr lang="en-US" baseline="0" dirty="0" smtClean="0"/>
              <a:t> weighted average.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Lack of appropriate technology and accessibility to fund, information and other resources as like water are also raised.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23</a:t>
            </a:fld>
            <a:endParaRPr lang="en-US"/>
          </a:p>
        </p:txBody>
      </p:sp>
    </p:spTree>
    <p:extLst>
      <p:ext uri="{BB962C8B-B14F-4D97-AF65-F5344CB8AC3E}">
        <p14:creationId xmlns:p14="http://schemas.microsoft.com/office/powerpoint/2010/main" val="1470196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some examples </a:t>
            </a:r>
            <a:r>
              <a:rPr lang="en-US" baseline="0" dirty="0" smtClean="0"/>
              <a:t>about insufficient land and low income.</a:t>
            </a:r>
          </a:p>
          <a:p>
            <a:endParaRPr lang="en-US" baseline="0" dirty="0" smtClean="0"/>
          </a:p>
          <a:p>
            <a:r>
              <a:rPr lang="en-GB" sz="1200" kern="1200" dirty="0" smtClean="0">
                <a:solidFill>
                  <a:schemeClr val="tx1"/>
                </a:solidFill>
                <a:effectLst/>
                <a:latin typeface="+mn-lt"/>
                <a:ea typeface="+mn-ea"/>
                <a:cs typeface="+mn-cs"/>
              </a:rPr>
              <a:t>Urban area, </a:t>
            </a:r>
            <a:r>
              <a:rPr lang="en-GB" sz="1200" kern="1200" dirty="0" smtClean="0">
                <a:solidFill>
                  <a:schemeClr val="tx1"/>
                </a:solidFill>
                <a:effectLst/>
                <a:latin typeface="+mn-lt"/>
                <a:ea typeface="+mn-ea"/>
                <a:cs typeface="+mn-cs"/>
              </a:rPr>
              <a:t>they </a:t>
            </a:r>
            <a:r>
              <a:rPr lang="en-GB" sz="1200" kern="1200" dirty="0" smtClean="0">
                <a:solidFill>
                  <a:schemeClr val="tx1"/>
                </a:solidFill>
                <a:effectLst/>
                <a:latin typeface="+mn-lt"/>
                <a:ea typeface="+mn-ea"/>
                <a:cs typeface="+mn-cs"/>
              </a:rPr>
              <a:t>don't have sufficient land </a:t>
            </a:r>
            <a:r>
              <a:rPr lang="en-GB" sz="1200" kern="1200" dirty="0" smtClean="0">
                <a:solidFill>
                  <a:schemeClr val="tx1"/>
                </a:solidFill>
                <a:effectLst/>
                <a:latin typeface="+mn-lt"/>
                <a:ea typeface="+mn-ea"/>
                <a:cs typeface="+mn-cs"/>
              </a:rPr>
              <a:t>to be cultivated. </a:t>
            </a:r>
            <a:r>
              <a:rPr lang="en-GB" sz="1200" kern="1200" dirty="0" smtClean="0">
                <a:solidFill>
                  <a:schemeClr val="tx1"/>
                </a:solidFill>
                <a:effectLst/>
                <a:latin typeface="+mn-lt"/>
                <a:ea typeface="+mn-ea"/>
                <a:cs typeface="+mn-cs"/>
              </a:rPr>
              <a:t>(Vanuatu)</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 </a:t>
            </a:r>
            <a:r>
              <a:rPr lang="en-GB" sz="1200" kern="1200" dirty="0" smtClean="0">
                <a:solidFill>
                  <a:schemeClr val="tx1"/>
                </a:solidFill>
                <a:effectLst/>
                <a:latin typeface="+mn-lt"/>
                <a:ea typeface="+mn-ea"/>
                <a:cs typeface="+mn-cs"/>
              </a:rPr>
              <a:t>reliable transportation to bring goods to market.(Marshall Islands)</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Consumers know that they need to eat more fruit and vegetables, but cannot afford to buy F&amp;Vs.(Marshall Islands)</a:t>
            </a:r>
          </a:p>
          <a:p>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24</a:t>
            </a:fld>
            <a:endParaRPr lang="en-US"/>
          </a:p>
        </p:txBody>
      </p:sp>
    </p:spTree>
    <p:extLst>
      <p:ext uri="{BB962C8B-B14F-4D97-AF65-F5344CB8AC3E}">
        <p14:creationId xmlns:p14="http://schemas.microsoft.com/office/powerpoint/2010/main" val="344618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resources as like technology,</a:t>
            </a:r>
            <a:r>
              <a:rPr lang="en-US" baseline="0" dirty="0" smtClean="0"/>
              <a:t> information, fund and water are common barrier for mixed consumers.</a:t>
            </a:r>
          </a:p>
          <a:p>
            <a:endParaRPr lang="en-US" baseline="0" dirty="0" smtClean="0"/>
          </a:p>
          <a:p>
            <a:r>
              <a:rPr lang="en-GB" sz="1200" kern="1200" dirty="0" smtClean="0">
                <a:solidFill>
                  <a:schemeClr val="tx1"/>
                </a:solidFill>
                <a:effectLst/>
                <a:latin typeface="+mn-lt"/>
                <a:ea typeface="+mn-ea"/>
                <a:cs typeface="+mn-cs"/>
              </a:rPr>
              <a:t>Water storage and technology to bring water from available water source is limited.(Marshall Islands)</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Information sharing between farmers and agricultural organisation are not efficient. It needs to strengthen and disseminate all information(Vanuatu)</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lack of tools, seedlings, and other materials for food production.(Marshall Islands)</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lack of resources, people fencing problem to access fund for agricultural development(Vanuatu)</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25</a:t>
            </a:fld>
            <a:endParaRPr lang="en-US"/>
          </a:p>
        </p:txBody>
      </p:sp>
    </p:spTree>
    <p:extLst>
      <p:ext uri="{BB962C8B-B14F-4D97-AF65-F5344CB8AC3E}">
        <p14:creationId xmlns:p14="http://schemas.microsoft.com/office/powerpoint/2010/main" val="3118167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High</a:t>
            </a:r>
            <a:r>
              <a:rPr lang="en-GB" sz="1200" kern="1200" baseline="0" dirty="0" smtClean="0">
                <a:solidFill>
                  <a:schemeClr val="tx1"/>
                </a:solidFill>
                <a:effectLst/>
                <a:latin typeface="+mn-lt"/>
                <a:ea typeface="+mn-ea"/>
                <a:cs typeface="+mn-cs"/>
              </a:rPr>
              <a:t> dependency on </a:t>
            </a:r>
            <a:r>
              <a:rPr lang="en-GB" sz="1200" kern="1200" dirty="0" smtClean="0">
                <a:solidFill>
                  <a:schemeClr val="tx1"/>
                </a:solidFill>
                <a:effectLst/>
                <a:latin typeface="+mn-lt"/>
                <a:ea typeface="+mn-ea"/>
                <a:cs typeface="+mn-cs"/>
              </a:rPr>
              <a:t>Imported food and dietary changes to convenient</a:t>
            </a:r>
            <a:r>
              <a:rPr lang="en-GB" sz="1200" kern="1200" baseline="0" dirty="0" smtClean="0">
                <a:solidFill>
                  <a:schemeClr val="tx1"/>
                </a:solidFill>
                <a:effectLst/>
                <a:latin typeface="+mn-lt"/>
                <a:ea typeface="+mn-ea"/>
                <a:cs typeface="+mn-cs"/>
              </a:rPr>
              <a:t> food </a:t>
            </a:r>
            <a:r>
              <a:rPr lang="en-GB" sz="1200" kern="1200" dirty="0" smtClean="0">
                <a:solidFill>
                  <a:schemeClr val="tx1"/>
                </a:solidFill>
                <a:effectLst/>
                <a:latin typeface="+mn-lt"/>
                <a:ea typeface="+mn-ea"/>
                <a:cs typeface="+mn-cs"/>
              </a:rPr>
              <a:t>are also pointed out as other barriers.</a:t>
            </a: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26</a:t>
            </a:fld>
            <a:endParaRPr lang="en-US"/>
          </a:p>
        </p:txBody>
      </p:sp>
    </p:spTree>
    <p:extLst>
      <p:ext uri="{BB962C8B-B14F-4D97-AF65-F5344CB8AC3E}">
        <p14:creationId xmlns:p14="http://schemas.microsoft.com/office/powerpoint/2010/main" val="3848580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look at barriers for market-dependent</a:t>
            </a:r>
            <a:r>
              <a:rPr lang="en-US" baseline="0" dirty="0" smtClean="0"/>
              <a:t> consumers.</a:t>
            </a:r>
          </a:p>
          <a:p>
            <a:endParaRPr lang="en-US" baseline="0" dirty="0" smtClean="0"/>
          </a:p>
          <a:p>
            <a:r>
              <a:rPr lang="en-US" baseline="0" dirty="0" smtClean="0"/>
              <a:t>Participants pointed two barriers nearly similar rate. </a:t>
            </a:r>
          </a:p>
          <a:p>
            <a:r>
              <a:rPr lang="en-US" baseline="0" dirty="0" smtClean="0"/>
              <a:t>Two barriers are High price and life style.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27</a:t>
            </a:fld>
            <a:endParaRPr lang="en-US"/>
          </a:p>
        </p:txBody>
      </p:sp>
    </p:spTree>
    <p:extLst>
      <p:ext uri="{BB962C8B-B14F-4D97-AF65-F5344CB8AC3E}">
        <p14:creationId xmlns:p14="http://schemas.microsoft.com/office/powerpoint/2010/main" val="594165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Most countries pointed out high price of fruit and vegetables.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Change of lifestyle as well as traditional culture is mentioned.</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Eating fruit and vegetables is not part of the real (Tongan) culture in some country.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Both parents often have to be at work which can effect food preparation for the family.</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28</a:t>
            </a:fld>
            <a:endParaRPr lang="en-US"/>
          </a:p>
        </p:txBody>
      </p:sp>
    </p:spTree>
    <p:extLst>
      <p:ext uri="{BB962C8B-B14F-4D97-AF65-F5344CB8AC3E}">
        <p14:creationId xmlns:p14="http://schemas.microsoft.com/office/powerpoint/2010/main" val="82387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this</a:t>
            </a:r>
            <a:r>
              <a:rPr lang="en-US" baseline="0" dirty="0" smtClean="0"/>
              <a:t> is barriers for institutional consumers such as schools, worksites, hospitals and so on.</a:t>
            </a:r>
          </a:p>
          <a:p>
            <a:endParaRPr lang="en-US" baseline="0" dirty="0" smtClean="0"/>
          </a:p>
          <a:p>
            <a:r>
              <a:rPr lang="en-GB" sz="1200" kern="1200" dirty="0" smtClean="0">
                <a:solidFill>
                  <a:schemeClr val="tx1"/>
                </a:solidFill>
                <a:effectLst/>
                <a:latin typeface="+mn-lt"/>
                <a:ea typeface="+mn-ea"/>
                <a:cs typeface="+mn-cs"/>
              </a:rPr>
              <a:t>In some countries, there are promotional programme and supply of fruit and vegetables. But feasibility of program and supply are not enough.</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Government’s </a:t>
            </a:r>
            <a:r>
              <a:rPr lang="en-GB" sz="1200" kern="1200" dirty="0" smtClean="0">
                <a:solidFill>
                  <a:schemeClr val="tx1"/>
                </a:solidFill>
                <a:effectLst/>
                <a:latin typeface="+mn-lt"/>
                <a:ea typeface="+mn-ea"/>
                <a:cs typeface="+mn-cs"/>
              </a:rPr>
              <a:t>hot lunch program no longer </a:t>
            </a:r>
            <a:r>
              <a:rPr lang="en-GB" sz="1200" kern="1200" dirty="0" smtClean="0">
                <a:solidFill>
                  <a:schemeClr val="tx1"/>
                </a:solidFill>
                <a:effectLst/>
                <a:latin typeface="+mn-lt"/>
                <a:ea typeface="+mn-ea"/>
                <a:cs typeface="+mn-cs"/>
              </a:rPr>
              <a:t>provides </a:t>
            </a:r>
            <a:r>
              <a:rPr lang="en-GB" sz="1200" kern="1200" dirty="0" smtClean="0">
                <a:solidFill>
                  <a:schemeClr val="tx1"/>
                </a:solidFill>
                <a:effectLst/>
                <a:latin typeface="+mn-lt"/>
                <a:ea typeface="+mn-ea"/>
                <a:cs typeface="+mn-cs"/>
              </a:rPr>
              <a:t>due to lack of fund</a:t>
            </a:r>
            <a:r>
              <a:rPr lang="en-GB" sz="1200" kern="1200" baseline="0" dirty="0" smtClean="0">
                <a:solidFill>
                  <a:schemeClr val="tx1"/>
                </a:solidFill>
                <a:effectLst/>
                <a:latin typeface="+mn-lt"/>
                <a:ea typeface="+mn-ea"/>
                <a:cs typeface="+mn-cs"/>
              </a:rPr>
              <a:t> in some country</a:t>
            </a:r>
            <a:r>
              <a:rPr lang="en-GB" sz="1200" kern="1200" dirty="0" smtClean="0">
                <a:solidFill>
                  <a:schemeClr val="tx1"/>
                </a:solidFill>
                <a:effectLst/>
                <a:latin typeface="+mn-lt"/>
                <a:ea typeface="+mn-ea"/>
                <a:cs typeface="+mn-cs"/>
              </a:rPr>
              <a:t>(Marshall Islands)</a:t>
            </a:r>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29</a:t>
            </a:fld>
            <a:endParaRPr lang="en-US"/>
          </a:p>
        </p:txBody>
      </p:sp>
    </p:spTree>
    <p:extLst>
      <p:ext uri="{BB962C8B-B14F-4D97-AF65-F5344CB8AC3E}">
        <p14:creationId xmlns:p14="http://schemas.microsoft.com/office/powerpoint/2010/main" val="197302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a:t>
            </a:r>
            <a:r>
              <a:rPr lang="en-US" baseline="0" dirty="0" smtClean="0"/>
              <a:t> the purpose</a:t>
            </a:r>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3</a:t>
            </a:fld>
            <a:endParaRPr lang="en-US"/>
          </a:p>
        </p:txBody>
      </p:sp>
    </p:spTree>
    <p:extLst>
      <p:ext uri="{BB962C8B-B14F-4D97-AF65-F5344CB8AC3E}">
        <p14:creationId xmlns:p14="http://schemas.microsoft.com/office/powerpoint/2010/main" val="1754684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 will look at what</a:t>
            </a:r>
            <a:r>
              <a:rPr lang="en-US" baseline="0" dirty="0" smtClean="0"/>
              <a:t> kind of plan and activities have been taken in the region.</a:t>
            </a:r>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30</a:t>
            </a:fld>
            <a:endParaRPr lang="en-US"/>
          </a:p>
        </p:txBody>
      </p:sp>
    </p:spTree>
    <p:extLst>
      <p:ext uri="{BB962C8B-B14F-4D97-AF65-F5344CB8AC3E}">
        <p14:creationId xmlns:p14="http://schemas.microsoft.com/office/powerpoint/2010/main" val="591577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brief summary of this section.</a:t>
            </a:r>
          </a:p>
          <a:p>
            <a:endParaRPr lang="en-US" dirty="0" smtClean="0"/>
          </a:p>
          <a:p>
            <a:r>
              <a:rPr lang="en-US" dirty="0" smtClean="0"/>
              <a:t>Just</a:t>
            </a:r>
            <a:r>
              <a:rPr lang="en-US" baseline="0" dirty="0" smtClean="0"/>
              <a:t> a few countries answered that they have horticulture development plans.</a:t>
            </a:r>
          </a:p>
          <a:p>
            <a:endParaRPr lang="en-US" baseline="0" dirty="0" smtClean="0"/>
          </a:p>
          <a:p>
            <a:r>
              <a:rPr lang="en-US" baseline="0" dirty="0" smtClean="0"/>
              <a:t>But campaigns for promoting consumption of fruit and vegetables are very common, even though still need to be more.</a:t>
            </a:r>
          </a:p>
          <a:p>
            <a:endParaRPr lang="en-US" baseline="0" dirty="0" smtClean="0"/>
          </a:p>
          <a:p>
            <a:r>
              <a:rPr lang="en-US" baseline="0" dirty="0" smtClean="0"/>
              <a:t>School gardens are very common.</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countries </a:t>
            </a:r>
            <a:r>
              <a:rPr lang="en-US" baseline="0" dirty="0" smtClean="0"/>
              <a:t>are using a diet </a:t>
            </a:r>
            <a:r>
              <a:rPr lang="en-US" baseline="0" dirty="0" smtClean="0"/>
              <a:t>guideline developed </a:t>
            </a:r>
            <a:r>
              <a:rPr lang="en-US" b="0" baseline="0" dirty="0" smtClean="0"/>
              <a:t>by </a:t>
            </a:r>
            <a:r>
              <a:rPr lang="en-US" b="0" dirty="0" smtClean="0"/>
              <a:t>the Secretariat of the Pacific community Health and Nutrition Division.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a:spcBef>
                <a:spcPts val="1800"/>
              </a:spcBef>
            </a:pPr>
            <a:r>
              <a:rPr lang="en-US" b="0" dirty="0" smtClean="0"/>
              <a:t>And  some</a:t>
            </a:r>
            <a:r>
              <a:rPr lang="en-US" b="0" baseline="0" dirty="0" smtClean="0"/>
              <a:t> countries use </a:t>
            </a:r>
            <a:r>
              <a:rPr lang="en-US" b="1" dirty="0" smtClean="0"/>
              <a:t>FAO’s Food Balance Sheet.</a:t>
            </a:r>
          </a:p>
          <a:p>
            <a:pPr>
              <a:spcBef>
                <a:spcPts val="1800"/>
              </a:spcBef>
            </a:pPr>
            <a:endParaRPr lang="en-US" b="1" dirty="0" smtClean="0"/>
          </a:p>
          <a:p>
            <a:pPr>
              <a:spcBef>
                <a:spcPts val="1800"/>
              </a:spcBef>
            </a:pPr>
            <a:r>
              <a:rPr lang="en-US" b="1" dirty="0" smtClean="0"/>
              <a:t>But Maybe this section is a partial picture of the situation, because this is just based on the responses of</a:t>
            </a:r>
            <a:r>
              <a:rPr lang="en-US" b="1" baseline="0" dirty="0" smtClean="0"/>
              <a:t> some countries.</a:t>
            </a: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31</a:t>
            </a:fld>
            <a:endParaRPr lang="en-US"/>
          </a:p>
        </p:txBody>
      </p:sp>
    </p:spTree>
    <p:extLst>
      <p:ext uri="{BB962C8B-B14F-4D97-AF65-F5344CB8AC3E}">
        <p14:creationId xmlns:p14="http://schemas.microsoft.com/office/powerpoint/2010/main" val="1519341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Just two countries, which are Niue and Marshall Islands, have answered that they have horticulture</a:t>
            </a:r>
            <a:r>
              <a:rPr lang="en-GB" sz="1200" b="1" kern="1200" baseline="0" dirty="0" smtClean="0">
                <a:solidFill>
                  <a:schemeClr val="tx1"/>
                </a:solidFill>
                <a:effectLst/>
                <a:latin typeface="+mn-lt"/>
                <a:ea typeface="+mn-ea"/>
                <a:cs typeface="+mn-cs"/>
              </a:rPr>
              <a:t> development</a:t>
            </a:r>
            <a:r>
              <a:rPr lang="en-GB" sz="1200" b="1" kern="1200" dirty="0" smtClean="0">
                <a:solidFill>
                  <a:schemeClr val="tx1"/>
                </a:solidFill>
                <a:effectLst/>
                <a:latin typeface="+mn-lt"/>
                <a:ea typeface="+mn-ea"/>
                <a:cs typeface="+mn-cs"/>
              </a:rPr>
              <a:t>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Other countries skipped this</a:t>
            </a:r>
            <a:r>
              <a:rPr lang="en-US" sz="1200" kern="1200" baseline="0" dirty="0" smtClean="0">
                <a:solidFill>
                  <a:schemeClr val="tx1"/>
                </a:solidFill>
                <a:effectLst/>
                <a:latin typeface="+mn-lt"/>
                <a:ea typeface="+mn-ea"/>
                <a:cs typeface="+mn-cs"/>
              </a:rPr>
              <a:t> part of questionnaire or answered “no” or answered “partly yes”.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example, in Kiribati, there is no specific strategic plan, however, the Taiwan technical mission has a strong program on horticulture.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But </a:t>
            </a:r>
            <a:r>
              <a:rPr lang="en-US" sz="1200" b="1" kern="1200" baseline="0" dirty="0" smtClean="0">
                <a:solidFill>
                  <a:schemeClr val="tx1"/>
                </a:solidFill>
                <a:effectLst/>
                <a:latin typeface="+mn-lt"/>
                <a:ea typeface="+mn-ea"/>
                <a:cs typeface="+mn-cs"/>
              </a:rPr>
              <a:t>one of my colleague, </a:t>
            </a:r>
            <a:r>
              <a:rPr lang="en-US" sz="1200" b="1" kern="1200" baseline="0" dirty="0" err="1" smtClean="0">
                <a:solidFill>
                  <a:schemeClr val="tx1"/>
                </a:solidFill>
                <a:effectLst/>
                <a:latin typeface="+mn-lt"/>
                <a:ea typeface="+mn-ea"/>
                <a:cs typeface="+mn-cs"/>
              </a:rPr>
              <a:t>Mr.Dirk</a:t>
            </a:r>
            <a:r>
              <a:rPr lang="en-US" sz="1200" b="1" kern="1200" baseline="0" dirty="0" smtClean="0">
                <a:solidFill>
                  <a:schemeClr val="tx1"/>
                </a:solidFill>
                <a:effectLst/>
                <a:latin typeface="+mn-lt"/>
                <a:ea typeface="+mn-ea"/>
                <a:cs typeface="+mn-cs"/>
              </a:rPr>
              <a:t> Schulz pointed out that Samoa has fruit and vegetable sector </a:t>
            </a:r>
            <a:r>
              <a:rPr lang="en-US" sz="1200" b="1" kern="1200" baseline="0" dirty="0" smtClean="0">
                <a:solidFill>
                  <a:schemeClr val="tx1"/>
                </a:solidFill>
                <a:effectLst/>
                <a:latin typeface="+mn-lt"/>
                <a:ea typeface="+mn-ea"/>
                <a:cs typeface="+mn-cs"/>
              </a:rPr>
              <a:t>strategy.</a:t>
            </a: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(Samoa : </a:t>
            </a:r>
            <a:r>
              <a:rPr lang="en-GB" sz="1200" kern="1200" dirty="0" smtClean="0">
                <a:solidFill>
                  <a:schemeClr val="tx1"/>
                </a:solidFill>
                <a:effectLst/>
                <a:latin typeface="+mn-lt"/>
                <a:ea typeface="+mn-ea"/>
                <a:cs typeface="+mn-cs"/>
              </a:rPr>
              <a:t>No,  but it is covered in the Agriculture Sector Plan 2011 to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Chapter 5; Agriculture Sector Strategy and Interventions; </a:t>
            </a:r>
            <a:r>
              <a:rPr lang="en-GB" sz="1200" kern="1200" dirty="0" err="1" smtClean="0">
                <a:solidFill>
                  <a:schemeClr val="tx1"/>
                </a:solidFill>
                <a:effectLst/>
                <a:latin typeface="+mn-lt"/>
                <a:ea typeface="+mn-ea"/>
                <a:cs typeface="+mn-cs"/>
              </a:rPr>
              <a:t>pg</a:t>
            </a:r>
            <a:r>
              <a:rPr lang="en-GB" sz="1200" kern="1200" dirty="0" smtClean="0">
                <a:solidFill>
                  <a:schemeClr val="tx1"/>
                </a:solidFill>
                <a:effectLst/>
                <a:latin typeface="+mn-lt"/>
                <a:ea typeface="+mn-ea"/>
                <a:cs typeface="+mn-cs"/>
              </a:rPr>
              <a:t> 47 To improve national self reliance in food production and nutritional security. To promote production and consumption of locally produced food products with high nutritional value to substitute for imports of poor quality nutritional products.)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32</a:t>
            </a:fld>
            <a:endParaRPr lang="en-US"/>
          </a:p>
        </p:txBody>
      </p:sp>
    </p:spTree>
    <p:extLst>
      <p:ext uri="{BB962C8B-B14F-4D97-AF65-F5344CB8AC3E}">
        <p14:creationId xmlns:p14="http://schemas.microsoft.com/office/powerpoint/2010/main" val="258449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b="1" kern="1200" dirty="0" smtClean="0">
                <a:solidFill>
                  <a:schemeClr val="tx1"/>
                </a:solidFill>
                <a:effectLst/>
                <a:latin typeface="+mn-lt"/>
                <a:ea typeface="+mn-ea"/>
                <a:cs typeface="+mn-cs"/>
              </a:rPr>
              <a:t>Most countries have campaigns for promoting consumption of fruit and vegetables, such as </a:t>
            </a:r>
          </a:p>
          <a:p>
            <a:pPr lvl="1"/>
            <a:r>
              <a:rPr lang="en-GB" sz="1200" b="1" kern="1200" dirty="0" smtClean="0">
                <a:solidFill>
                  <a:schemeClr val="tx1"/>
                </a:solidFill>
                <a:effectLst/>
                <a:latin typeface="+mn-lt"/>
                <a:ea typeface="+mn-ea"/>
                <a:cs typeface="+mn-cs"/>
              </a:rPr>
              <a:t>a campaign of eating 5 servings of F&amp;Vs, </a:t>
            </a:r>
          </a:p>
          <a:p>
            <a:pPr lvl="1"/>
            <a:r>
              <a:rPr lang="en-US" b="1" dirty="0" smtClean="0"/>
              <a:t>Dramas, booklets on recipe of green vegetables </a:t>
            </a:r>
          </a:p>
          <a:p>
            <a:pPr lvl="1"/>
            <a:r>
              <a:rPr lang="en-GB" b="1" dirty="0" smtClean="0"/>
              <a:t>Radio programs, workshops and posters </a:t>
            </a:r>
            <a:endParaRPr lang="en-US" b="1" dirty="0" smtClean="0"/>
          </a:p>
          <a:p>
            <a:pPr lvl="1"/>
            <a:r>
              <a:rPr lang="en-GB" b="1" dirty="0" smtClean="0"/>
              <a:t>Local food day in primary schools…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Government or NGOs</a:t>
            </a:r>
            <a:r>
              <a:rPr lang="en-GB" sz="1200" b="1" kern="1200" baseline="0" dirty="0" smtClean="0">
                <a:solidFill>
                  <a:schemeClr val="tx1"/>
                </a:solidFill>
                <a:effectLst/>
                <a:latin typeface="+mn-lt"/>
                <a:ea typeface="+mn-ea"/>
                <a:cs typeface="+mn-cs"/>
              </a:rPr>
              <a:t> are undertaking </a:t>
            </a:r>
            <a:r>
              <a:rPr lang="en-GB" sz="1200" b="1" kern="1200" baseline="0" dirty="0" smtClean="0">
                <a:solidFill>
                  <a:schemeClr val="tx1"/>
                </a:solidFill>
                <a:effectLst/>
                <a:latin typeface="+mn-lt"/>
                <a:ea typeface="+mn-ea"/>
                <a:cs typeface="+mn-cs"/>
              </a:rPr>
              <a:t> </a:t>
            </a:r>
            <a:r>
              <a:rPr lang="en-GB" sz="1200" b="1" kern="1200" baseline="0" dirty="0" smtClean="0">
                <a:solidFill>
                  <a:schemeClr val="tx1"/>
                </a:solidFill>
                <a:effectLst/>
                <a:latin typeface="+mn-lt"/>
                <a:ea typeface="+mn-ea"/>
                <a:cs typeface="+mn-cs"/>
              </a:rPr>
              <a:t>campaigns.</a:t>
            </a:r>
            <a:r>
              <a:rPr lang="en-GB"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Public Health Department of the Ministry of Health has an on-going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in the schools and communities to promote fruit and vegetable consumption.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Ministry of Health’s campaign of eating 5 servings of fruits and vegetables and 30 minutes’ walk per day to combat NCD’s.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Promotion on eating green vegetables implemented by NGO- Foundation of the people of the South Pacific- Kiribati (FSPK). There are dramas, booklets on recipe of green vegetables and stickers.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ministry of Health, Resources and Development, Women’s group, ROC Technical Mission and NGOs promoted consumption of fruits and vegetables through radio programs, workshops and posters but needs to be proactive.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several program implemented by each sectors involved to promoted consumption of fruits and vegetables. Ministry of Health – www.health.gov.ws Ministry of Education Sports and Culture – www.mesc.gov.ws Ministry of Agricultures and Fisheries – </a:t>
            </a:r>
            <a:r>
              <a:rPr lang="en-US" sz="1200" u="sng" kern="1200" dirty="0" smtClean="0">
                <a:solidFill>
                  <a:schemeClr val="tx1"/>
                </a:solidFill>
                <a:effectLst/>
                <a:latin typeface="+mn-lt"/>
                <a:ea typeface="+mn-ea"/>
                <a:cs typeface="+mn-cs"/>
                <a:hlinkClick r:id="rId3"/>
              </a:rPr>
              <a:t>www.maf.gov.ws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there is. "Tonga Health"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in the country is very active on this with many fruits and vegetable promotion as well as village and community projects being funded. In my island of </a:t>
            </a:r>
            <a:r>
              <a:rPr lang="en-US" sz="1200" kern="1200" dirty="0" err="1" smtClean="0">
                <a:solidFill>
                  <a:schemeClr val="tx1"/>
                </a:solidFill>
                <a:effectLst/>
                <a:latin typeface="+mn-lt"/>
                <a:ea typeface="+mn-ea"/>
                <a:cs typeface="+mn-cs"/>
              </a:rPr>
              <a:t>Vava'u</a:t>
            </a:r>
            <a:r>
              <a:rPr lang="en-US" sz="1200" kern="1200" dirty="0" smtClean="0">
                <a:solidFill>
                  <a:schemeClr val="tx1"/>
                </a:solidFill>
                <a:effectLst/>
                <a:latin typeface="+mn-lt"/>
                <a:ea typeface="+mn-ea"/>
                <a:cs typeface="+mn-cs"/>
              </a:rPr>
              <a:t>, our Ministry is working closely with Tonga Health with funding provided to our Ministry to produce vegetable and fruit seedlings for the village and community groups.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Niue Health Department as part of their Public Health Awareness continues to do most of the promotions on consumption of healthy food (including fruits and vegetables). The Niue Primary School has a local food day on Wednesdays and strictly water only policy.</a:t>
            </a: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33</a:t>
            </a:fld>
            <a:endParaRPr lang="en-US"/>
          </a:p>
        </p:txBody>
      </p:sp>
    </p:spTree>
    <p:extLst>
      <p:ext uri="{BB962C8B-B14F-4D97-AF65-F5344CB8AC3E}">
        <p14:creationId xmlns:p14="http://schemas.microsoft.com/office/powerpoint/2010/main" val="187121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Regarding a question if there are school-linked gardens, 5 countries have answered “Yes”.</a:t>
            </a:r>
            <a:endParaRPr lang="en-US" sz="1200" b="1" kern="1200" dirty="0" smtClean="0">
              <a:solidFill>
                <a:schemeClr val="tx1"/>
              </a:solidFill>
              <a:effectLst/>
              <a:latin typeface="+mn-lt"/>
              <a:ea typeface="+mn-ea"/>
              <a:cs typeface="+mn-cs"/>
            </a:endParaRPr>
          </a:p>
          <a:p>
            <a:endParaRPr lang="en-US" dirty="0" smtClean="0"/>
          </a:p>
          <a:p>
            <a:r>
              <a:rPr lang="en-US" dirty="0" smtClean="0"/>
              <a:t>But according to </a:t>
            </a:r>
            <a:r>
              <a:rPr lang="en-US" dirty="0" err="1" smtClean="0"/>
              <a:t>Dr</a:t>
            </a:r>
            <a:r>
              <a:rPr lang="en-US" dirty="0" smtClean="0"/>
              <a:t> Dirk Schulz, they will be more</a:t>
            </a:r>
            <a:r>
              <a:rPr lang="en-US" baseline="0" dirty="0" smtClean="0"/>
              <a:t> countries which have school gardens.</a:t>
            </a:r>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34</a:t>
            </a:fld>
            <a:endParaRPr lang="en-US"/>
          </a:p>
        </p:txBody>
      </p:sp>
    </p:spTree>
    <p:extLst>
      <p:ext uri="{BB962C8B-B14F-4D97-AF65-F5344CB8AC3E}">
        <p14:creationId xmlns:p14="http://schemas.microsoft.com/office/powerpoint/2010/main" val="1000244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Any of countries does not have their national Food Composition Table. Instead, some countries use </a:t>
            </a:r>
            <a:r>
              <a:rPr lang="en-US" b="1" dirty="0" smtClean="0"/>
              <a:t>Pacific Islands Food Composition Tables (PIFCT), 2</a:t>
            </a:r>
            <a:r>
              <a:rPr lang="en-US" b="1" baseline="30000" dirty="0" smtClean="0"/>
              <a:t>nd</a:t>
            </a:r>
            <a:r>
              <a:rPr lang="en-US" b="1" dirty="0" smtClean="0"/>
              <a:t> Edition  – these were developed through FAO assistance.</a:t>
            </a:r>
          </a:p>
          <a:p>
            <a:endParaRPr lang="en-US" b="1" dirty="0" smtClean="0"/>
          </a:p>
          <a:p>
            <a:r>
              <a:rPr lang="en-US" b="0" dirty="0" smtClean="0"/>
              <a:t>((In Marshall Islands,</a:t>
            </a:r>
            <a:r>
              <a:rPr lang="en-US" b="0" baseline="0" dirty="0" smtClean="0"/>
              <a:t> </a:t>
            </a:r>
            <a:r>
              <a:rPr lang="en-US" sz="1200" kern="1200" dirty="0" smtClean="0">
                <a:solidFill>
                  <a:schemeClr val="tx1"/>
                </a:solidFill>
                <a:effectLst/>
                <a:latin typeface="+mn-lt"/>
                <a:ea typeface="+mn-ea"/>
                <a:cs typeface="+mn-cs"/>
              </a:rPr>
              <a:t>There is no comprehensive FCT but there is several food composition analysis that have been done over the years on local food crops. L. </a:t>
            </a:r>
            <a:r>
              <a:rPr lang="en-US" sz="1200" kern="1200" dirty="0" err="1" smtClean="0">
                <a:solidFill>
                  <a:schemeClr val="tx1"/>
                </a:solidFill>
                <a:effectLst/>
                <a:latin typeface="+mn-lt"/>
                <a:ea typeface="+mn-ea"/>
                <a:cs typeface="+mn-cs"/>
              </a:rPr>
              <a:t>Englberger</a:t>
            </a:r>
            <a:r>
              <a:rPr lang="en-US" sz="1200" kern="1200" dirty="0" smtClean="0">
                <a:solidFill>
                  <a:schemeClr val="tx1"/>
                </a:solidFill>
                <a:effectLst/>
                <a:latin typeface="+mn-lt"/>
                <a:ea typeface="+mn-ea"/>
                <a:cs typeface="+mn-cs"/>
              </a:rPr>
              <a:t> et al./Journal of Food Composition and Analysis 22 (2009) 1–8 Health Promotion in the Pacific </a:t>
            </a:r>
            <a:r>
              <a:rPr lang="en-US" sz="1200" kern="1200" dirty="0" err="1" smtClean="0">
                <a:solidFill>
                  <a:schemeClr val="tx1"/>
                </a:solidFill>
                <a:effectLst/>
                <a:latin typeface="+mn-lt"/>
                <a:ea typeface="+mn-ea"/>
                <a:cs typeface="+mn-cs"/>
              </a:rPr>
              <a:t>Vol</a:t>
            </a:r>
            <a:r>
              <a:rPr lang="en-US" sz="1200" kern="1200" dirty="0" smtClean="0">
                <a:solidFill>
                  <a:schemeClr val="tx1"/>
                </a:solidFill>
                <a:effectLst/>
                <a:latin typeface="+mn-lt"/>
                <a:ea typeface="+mn-ea"/>
                <a:cs typeface="+mn-cs"/>
              </a:rPr>
              <a:t> 14 No 2. Sep 2007 </a:t>
            </a:r>
            <a:r>
              <a:rPr lang="en-US" sz="1200" kern="1200" dirty="0" err="1" smtClean="0">
                <a:solidFill>
                  <a:schemeClr val="tx1"/>
                </a:solidFill>
                <a:effectLst/>
                <a:latin typeface="+mn-lt"/>
                <a:ea typeface="+mn-ea"/>
                <a:cs typeface="+mn-cs"/>
              </a:rPr>
              <a:t>Pandanas</a:t>
            </a:r>
            <a:r>
              <a:rPr lang="en-US" sz="1200" kern="1200" dirty="0" smtClean="0">
                <a:solidFill>
                  <a:schemeClr val="tx1"/>
                </a:solidFill>
                <a:effectLst/>
                <a:latin typeface="+mn-lt"/>
                <a:ea typeface="+mn-ea"/>
                <a:cs typeface="+mn-cs"/>
              </a:rPr>
              <a:t> by SPC Breadfruit. </a:t>
            </a:r>
            <a:r>
              <a:rPr lang="en-US" sz="1200" kern="1200" dirty="0" err="1" smtClean="0">
                <a:solidFill>
                  <a:schemeClr val="tx1"/>
                </a:solidFill>
                <a:effectLst/>
                <a:latin typeface="+mn-lt"/>
                <a:ea typeface="+mn-ea"/>
                <a:cs typeface="+mn-cs"/>
              </a:rPr>
              <a:t>Artocarpus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altilis</a:t>
            </a:r>
            <a:r>
              <a:rPr lang="en-US" sz="1200" kern="1200" dirty="0" smtClean="0">
                <a:solidFill>
                  <a:schemeClr val="tx1"/>
                </a:solidFill>
                <a:effectLst/>
                <a:latin typeface="+mn-lt"/>
                <a:ea typeface="+mn-ea"/>
                <a:cs typeface="+mn-cs"/>
              </a:rPr>
              <a:t>(Parkinson) </a:t>
            </a:r>
            <a:r>
              <a:rPr lang="en-US" sz="1200" kern="1200" dirty="0" err="1" smtClean="0">
                <a:solidFill>
                  <a:schemeClr val="tx1"/>
                </a:solidFill>
                <a:effectLst/>
                <a:latin typeface="+mn-lt"/>
                <a:ea typeface="+mn-ea"/>
                <a:cs typeface="+mn-cs"/>
              </a:rPr>
              <a:t>Fosberg</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35</a:t>
            </a:fld>
            <a:endParaRPr lang="en-US"/>
          </a:p>
        </p:txBody>
      </p:sp>
    </p:spTree>
    <p:extLst>
      <p:ext uri="{BB962C8B-B14F-4D97-AF65-F5344CB8AC3E}">
        <p14:creationId xmlns:p14="http://schemas.microsoft.com/office/powerpoint/2010/main" val="2858315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About </a:t>
            </a:r>
            <a:r>
              <a:rPr lang="en-US" b="1" dirty="0" smtClean="0"/>
              <a:t>Food-based dietary Guidelines,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Two countries, Niue and Samoa, have answered “Yes”, even though they have not provided exact web-address or reference.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Cook Islands is using Dietary Guidelines developed by the Secretariat of the Pacific community Health and Nutrition Division.</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40DD50-C042-4E68-9FF6-B9CEEDE9846E}" type="slidenum">
              <a:rPr lang="en-US" smtClean="0"/>
              <a:t>36</a:t>
            </a:fld>
            <a:endParaRPr lang="en-US"/>
          </a:p>
        </p:txBody>
      </p:sp>
    </p:spTree>
    <p:extLst>
      <p:ext uri="{BB962C8B-B14F-4D97-AF65-F5344CB8AC3E}">
        <p14:creationId xmlns:p14="http://schemas.microsoft.com/office/powerpoint/2010/main" val="1152305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Two countries, Kiribati and Tonga, have answered that there are studies related to horticulture.</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example, one project funded by Australia </a:t>
            </a:r>
            <a:r>
              <a:rPr lang="en-GB" sz="1200" kern="1200" dirty="0" err="1" smtClean="0">
                <a:solidFill>
                  <a:schemeClr val="tx1"/>
                </a:solidFill>
                <a:effectLst/>
                <a:latin typeface="+mn-lt"/>
                <a:ea typeface="+mn-ea"/>
                <a:cs typeface="+mn-cs"/>
              </a:rPr>
              <a:t>Center</a:t>
            </a:r>
            <a:r>
              <a:rPr lang="en-GB" sz="1200" kern="1200" dirty="0" smtClean="0">
                <a:solidFill>
                  <a:schemeClr val="tx1"/>
                </a:solidFill>
                <a:effectLst/>
                <a:latin typeface="+mn-lt"/>
                <a:ea typeface="+mn-ea"/>
                <a:cs typeface="+mn-cs"/>
              </a:rPr>
              <a:t> for International Agriculture Research will have a scoping study in Kiribati soon and it involves collecting and analysing some of the traditional and under-utilized tree, leafy vegetables of Kiribati.</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37</a:t>
            </a:fld>
            <a:endParaRPr lang="en-US"/>
          </a:p>
        </p:txBody>
      </p:sp>
    </p:spTree>
    <p:extLst>
      <p:ext uri="{BB962C8B-B14F-4D97-AF65-F5344CB8AC3E}">
        <p14:creationId xmlns:p14="http://schemas.microsoft.com/office/powerpoint/2010/main" val="563601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section, I will introduce another survey for homework.</a:t>
            </a:r>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38</a:t>
            </a:fld>
            <a:endParaRPr lang="en-US"/>
          </a:p>
        </p:txBody>
      </p:sp>
    </p:spTree>
    <p:extLst>
      <p:ext uri="{BB962C8B-B14F-4D97-AF65-F5344CB8AC3E}">
        <p14:creationId xmlns:p14="http://schemas.microsoft.com/office/powerpoint/2010/main" val="3636796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this workshop, we surveyed with questionnaire which has not asked numbers or statistics.</a:t>
            </a:r>
            <a:endParaRPr lang="en-US" dirty="0" smtClean="0"/>
          </a:p>
          <a:p>
            <a:endParaRPr lang="en-US" dirty="0" smtClean="0"/>
          </a:p>
          <a:p>
            <a:r>
              <a:rPr lang="en-US" dirty="0" smtClean="0"/>
              <a:t>After</a:t>
            </a:r>
            <a:r>
              <a:rPr lang="en-US" baseline="0" dirty="0" smtClean="0"/>
              <a:t> this workshop, I would be grateful if you could survey your counties’ production and consumption with statistical method</a:t>
            </a:r>
            <a:r>
              <a:rPr lang="en-US" baseline="0" dirty="0" smtClean="0"/>
              <a:t>.</a:t>
            </a:r>
          </a:p>
          <a:p>
            <a:endParaRPr lang="en-US" baseline="0" dirty="0" smtClean="0"/>
          </a:p>
          <a:p>
            <a:r>
              <a:rPr lang="en-US" baseline="0" dirty="0" smtClean="0"/>
              <a:t>The questionnaire is included in USB keys</a:t>
            </a:r>
            <a:r>
              <a:rPr lang="en-US" baseline="0" dirty="0" smtClean="0"/>
              <a:t>. And it is developed by horticulture, nutrition and statistic specialists in FAO this year.</a:t>
            </a:r>
          </a:p>
          <a:p>
            <a:endParaRPr lang="en-US" baseline="0" dirty="0" smtClean="0"/>
          </a:p>
          <a:p>
            <a:r>
              <a:rPr lang="en-US" baseline="0" dirty="0" smtClean="0"/>
              <a:t>Please, return each result of your country by end of 2014 to 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39</a:t>
            </a:fld>
            <a:endParaRPr lang="en-US"/>
          </a:p>
        </p:txBody>
      </p:sp>
    </p:spTree>
    <p:extLst>
      <p:ext uri="{BB962C8B-B14F-4D97-AF65-F5344CB8AC3E}">
        <p14:creationId xmlns:p14="http://schemas.microsoft.com/office/powerpoint/2010/main" val="366249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(Purpose)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purpose of this survey is to assess barriers to promotion of fruit and vegetables’ production and consumption in the Pacific Region and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ight countries have participated. </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4</a:t>
            </a:fld>
            <a:endParaRPr lang="en-US"/>
          </a:p>
        </p:txBody>
      </p:sp>
    </p:spTree>
    <p:extLst>
      <p:ext uri="{BB962C8B-B14F-4D97-AF65-F5344CB8AC3E}">
        <p14:creationId xmlns:p14="http://schemas.microsoft.com/office/powerpoint/2010/main" val="1619582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your attention.</a:t>
            </a:r>
          </a:p>
          <a:p>
            <a:r>
              <a:rPr lang="en-US" baseline="0" dirty="0" smtClean="0"/>
              <a:t>And eight countries participating this survey are very appreciated.</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40</a:t>
            </a:fld>
            <a:endParaRPr lang="en-US"/>
          </a:p>
        </p:txBody>
      </p:sp>
    </p:spTree>
    <p:extLst>
      <p:ext uri="{BB962C8B-B14F-4D97-AF65-F5344CB8AC3E}">
        <p14:creationId xmlns:p14="http://schemas.microsoft.com/office/powerpoint/2010/main" val="338920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objective</a:t>
            </a:r>
            <a:r>
              <a:rPr lang="en-US" baseline="0" dirty="0" smtClean="0"/>
              <a:t> of this survey</a:t>
            </a:r>
            <a:r>
              <a:rPr lang="en-US" dirty="0" smtClean="0"/>
              <a:t> is to know whether counties</a:t>
            </a:r>
            <a:r>
              <a:rPr lang="en-US" baseline="0" dirty="0" smtClean="0"/>
              <a:t> have national platform and </a:t>
            </a:r>
            <a:r>
              <a:rPr lang="en-US" dirty="0" smtClean="0"/>
              <a:t>identify national </a:t>
            </a:r>
            <a:r>
              <a:rPr lang="en-US" dirty="0" smtClean="0"/>
              <a:t>contact points </a:t>
            </a:r>
            <a:r>
              <a:rPr lang="en-US" dirty="0" smtClean="0"/>
              <a:t>of</a:t>
            </a:r>
            <a:r>
              <a:rPr lang="en-US" baseline="0" dirty="0" smtClean="0"/>
              <a:t> horticulture, nutrition and educational sectors.</a:t>
            </a:r>
            <a:endParaRPr lang="en-US" dirty="0" smtClean="0"/>
          </a:p>
          <a:p>
            <a:endParaRPr lang="en-US" dirty="0" smtClean="0"/>
          </a:p>
          <a:p>
            <a:r>
              <a:rPr lang="en-US" dirty="0" smtClean="0"/>
              <a:t>And this is the result of </a:t>
            </a:r>
            <a:r>
              <a:rPr lang="en-US" baseline="0" dirty="0" smtClean="0"/>
              <a:t>survey on whether they have national platform and goals.</a:t>
            </a:r>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5</a:t>
            </a:fld>
            <a:endParaRPr lang="en-US"/>
          </a:p>
        </p:txBody>
      </p:sp>
    </p:spTree>
    <p:extLst>
      <p:ext uri="{BB962C8B-B14F-4D97-AF65-F5344CB8AC3E}">
        <p14:creationId xmlns:p14="http://schemas.microsoft.com/office/powerpoint/2010/main" val="1936113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Four countries have a national platform for promoting fruit and vegetable production, supply and consumption.</a:t>
            </a:r>
          </a:p>
          <a:p>
            <a:r>
              <a:rPr lang="en-US" sz="1200" kern="1200" dirty="0" smtClean="0">
                <a:solidFill>
                  <a:schemeClr val="tx1"/>
                </a:solidFill>
                <a:effectLst/>
                <a:latin typeface="+mn-lt"/>
                <a:ea typeface="+mn-ea"/>
                <a:cs typeface="+mn-cs"/>
              </a:rPr>
              <a:t>Various sectors have been participating in </a:t>
            </a:r>
            <a:r>
              <a:rPr lang="en-US" sz="1200" kern="1200" baseline="0" dirty="0" smtClean="0">
                <a:solidFill>
                  <a:schemeClr val="tx1"/>
                </a:solidFill>
                <a:effectLst/>
                <a:latin typeface="+mn-lt"/>
                <a:ea typeface="+mn-ea"/>
                <a:cs typeface="+mn-cs"/>
              </a:rPr>
              <a:t>platforms</a:t>
            </a:r>
            <a:r>
              <a:rPr lang="en-US" sz="1200" kern="1200" dirty="0" smtClean="0">
                <a:solidFill>
                  <a:schemeClr val="tx1"/>
                </a:solidFill>
                <a:effectLst/>
                <a:latin typeface="+mn-lt"/>
                <a:ea typeface="+mn-ea"/>
                <a:cs typeface="+mn-cs"/>
              </a:rPr>
              <a:t>, but there</a:t>
            </a:r>
            <a:r>
              <a:rPr lang="en-US" sz="1200" kern="1200" baseline="0" dirty="0" smtClean="0">
                <a:solidFill>
                  <a:schemeClr val="tx1"/>
                </a:solidFill>
                <a:effectLst/>
                <a:latin typeface="+mn-lt"/>
                <a:ea typeface="+mn-ea"/>
                <a:cs typeface="+mn-cs"/>
              </a:rPr>
              <a:t> is no participation of </a:t>
            </a:r>
            <a:r>
              <a:rPr lang="en-US" sz="1200" kern="1200" dirty="0" smtClean="0">
                <a:solidFill>
                  <a:schemeClr val="tx1"/>
                </a:solidFill>
                <a:effectLst/>
                <a:latin typeface="+mn-lt"/>
                <a:ea typeface="+mn-ea"/>
                <a:cs typeface="+mn-cs"/>
              </a:rPr>
              <a:t>consumers’ association.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Six countries have their agricultural and nutrition/health goals in short to medium terms. But it seems not to be directly related with fruit and vegetables’ </a:t>
            </a:r>
            <a:r>
              <a:rPr lang="en-US" sz="1200" kern="1200" dirty="0" smtClean="0">
                <a:solidFill>
                  <a:schemeClr val="tx1"/>
                </a:solidFill>
                <a:effectLst/>
                <a:latin typeface="+mn-lt"/>
                <a:ea typeface="+mn-ea"/>
                <a:cs typeface="+mn-cs"/>
              </a:rPr>
              <a:t>promotion,</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because their goals are too general, for example, such as food security.</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6</a:t>
            </a:fld>
            <a:endParaRPr lang="en-US"/>
          </a:p>
        </p:txBody>
      </p:sp>
    </p:spTree>
    <p:extLst>
      <p:ext uri="{BB962C8B-B14F-4D97-AF65-F5344CB8AC3E}">
        <p14:creationId xmlns:p14="http://schemas.microsoft.com/office/powerpoint/2010/main" val="78344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table of PROFAV platform constitution.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Four countries said they had the PROFAV platform. (Kiribati, Marshall Islands, Samoa and Tonga)</a:t>
            </a:r>
            <a:endParaRPr lang="en-US" sz="1200" b="1" i="0" kern="1200" dirty="0" smtClean="0">
              <a:solidFill>
                <a:srgbClr val="C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national platforms, various sectors have been participating,</a:t>
            </a:r>
            <a:r>
              <a:rPr lang="en-US" sz="1200" kern="1200" baseline="0" dirty="0" smtClean="0">
                <a:solidFill>
                  <a:schemeClr val="tx1"/>
                </a:solidFill>
                <a:effectLst/>
                <a:latin typeface="+mn-lt"/>
                <a:ea typeface="+mn-ea"/>
                <a:cs typeface="+mn-cs"/>
              </a:rPr>
              <a:t> for example, agricultural sector, nutrition sector, education sector, farmer’s union,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there is no consumers’ association.</a:t>
            </a: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7</a:t>
            </a:fld>
            <a:endParaRPr lang="en-US"/>
          </a:p>
        </p:txBody>
      </p:sp>
    </p:spTree>
    <p:extLst>
      <p:ext uri="{BB962C8B-B14F-4D97-AF65-F5344CB8AC3E}">
        <p14:creationId xmlns:p14="http://schemas.microsoft.com/office/powerpoint/2010/main" val="96742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a:r>
            <a:r>
              <a:rPr lang="en-US" dirty="0" smtClean="0"/>
              <a:t>one</a:t>
            </a:r>
            <a:r>
              <a:rPr lang="en-US" baseline="0" dirty="0" smtClean="0"/>
              <a:t> example </a:t>
            </a:r>
            <a:r>
              <a:rPr lang="en-US" baseline="0" dirty="0" smtClean="0"/>
              <a:t>of Kiribati.</a:t>
            </a:r>
          </a:p>
          <a:p>
            <a:endParaRPr lang="en-US" baseline="0" dirty="0" smtClean="0"/>
          </a:p>
          <a:p>
            <a:r>
              <a:rPr lang="en-US" baseline="0" dirty="0" smtClean="0"/>
              <a:t>Kiribati’s national platform </a:t>
            </a:r>
            <a:r>
              <a:rPr lang="en-US" baseline="0" dirty="0" smtClean="0"/>
              <a:t>consists with Ministry of Agriculture, Ministry of Health and Medical Services, Organic Producers and Coordinator of food security project.</a:t>
            </a:r>
          </a:p>
          <a:p>
            <a:endParaRPr lang="en-US" baseline="0" dirty="0" smtClean="0"/>
          </a:p>
          <a:p>
            <a:r>
              <a:rPr lang="en-US" dirty="0" smtClean="0"/>
              <a:t>Kiribati has specified</a:t>
            </a:r>
            <a:r>
              <a:rPr lang="en-US" baseline="0" dirty="0" smtClean="0"/>
              <a:t> contact point names.</a:t>
            </a:r>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8</a:t>
            </a:fld>
            <a:endParaRPr lang="en-US"/>
          </a:p>
        </p:txBody>
      </p:sp>
    </p:spTree>
    <p:extLst>
      <p:ext uri="{BB962C8B-B14F-4D97-AF65-F5344CB8AC3E}">
        <p14:creationId xmlns:p14="http://schemas.microsoft.com/office/powerpoint/2010/main" val="363646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Regarding national goals and objectives to promote fruit and vegetable production, supply and consumption, six countries have</a:t>
            </a:r>
            <a:r>
              <a:rPr lang="en-US" sz="1200" kern="1200" baseline="0" dirty="0" smtClean="0">
                <a:solidFill>
                  <a:schemeClr val="tx1"/>
                </a:solidFill>
                <a:effectLst/>
                <a:latin typeface="+mn-lt"/>
                <a:ea typeface="+mn-ea"/>
                <a:cs typeface="+mn-cs"/>
              </a:rPr>
              <a:t> answer</a:t>
            </a:r>
            <a:r>
              <a:rPr lang="en-US" sz="1200" kern="1200" dirty="0" smtClean="0">
                <a:solidFill>
                  <a:schemeClr val="tx1"/>
                </a:solidFill>
                <a:effectLst/>
                <a:latin typeface="+mn-lt"/>
                <a:ea typeface="+mn-ea"/>
                <a:cs typeface="+mn-cs"/>
              </a:rPr>
              <a:t>ed they </a:t>
            </a:r>
            <a:r>
              <a:rPr lang="en-US" sz="1200" kern="1200" dirty="0" smtClean="0">
                <a:solidFill>
                  <a:schemeClr val="tx1"/>
                </a:solidFill>
                <a:effectLst/>
                <a:latin typeface="+mn-lt"/>
                <a:ea typeface="+mn-ea"/>
                <a:cs typeface="+mn-cs"/>
              </a:rPr>
              <a:t>had </a:t>
            </a:r>
            <a:r>
              <a:rPr lang="en-US" sz="1200" kern="1200" dirty="0" smtClean="0">
                <a:solidFill>
                  <a:schemeClr val="tx1"/>
                </a:solidFill>
                <a:effectLst/>
                <a:latin typeface="+mn-lt"/>
                <a:ea typeface="+mn-ea"/>
                <a:cs typeface="+mn-cs"/>
              </a:rPr>
              <a:t>agricultural and nutrition/health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one example </a:t>
            </a:r>
            <a:r>
              <a:rPr lang="en-US" sz="1200" kern="1200" baseline="0" dirty="0" smtClean="0">
                <a:solidFill>
                  <a:schemeClr val="tx1"/>
                </a:solidFill>
                <a:effectLst/>
                <a:latin typeface="+mn-lt"/>
                <a:ea typeface="+mn-ea"/>
                <a:cs typeface="+mn-cs"/>
              </a:rPr>
              <a:t>of </a:t>
            </a:r>
            <a:r>
              <a:rPr lang="en-US" sz="1200" kern="1200" baseline="0" dirty="0" smtClean="0">
                <a:solidFill>
                  <a:schemeClr val="tx1"/>
                </a:solidFill>
                <a:effectLst/>
                <a:latin typeface="+mn-lt"/>
                <a:ea typeface="+mn-ea"/>
                <a:cs typeface="+mn-cs"/>
              </a:rPr>
              <a:t>Samoa.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dirty="0" smtClean="0"/>
              <a:t>In agriculture Sector </a:t>
            </a:r>
            <a:r>
              <a:rPr lang="en-US" dirty="0" smtClean="0"/>
              <a:t>Plan, </a:t>
            </a:r>
            <a:r>
              <a:rPr lang="en-US" dirty="0" smtClean="0"/>
              <a:t>objective</a:t>
            </a:r>
            <a:r>
              <a:rPr lang="en-US" baseline="0" dirty="0" smtClean="0"/>
              <a:t> is to</a:t>
            </a:r>
            <a:r>
              <a:rPr lang="en-US" dirty="0" smtClean="0"/>
              <a:t> improve national self reliance in food production and nutritional </a:t>
            </a:r>
            <a:r>
              <a:rPr lang="en-US" dirty="0" smtClean="0"/>
              <a:t>security.</a:t>
            </a:r>
            <a:endParaRPr lang="en-US" dirty="0" smtClean="0"/>
          </a:p>
          <a:p>
            <a:endParaRPr lang="en-US" dirty="0" smtClean="0"/>
          </a:p>
          <a:p>
            <a:r>
              <a:rPr lang="en-US" dirty="0" smtClean="0"/>
              <a:t>And in National Food and Nutrition </a:t>
            </a:r>
            <a:r>
              <a:rPr lang="en-US" dirty="0" smtClean="0"/>
              <a:t>Policy, </a:t>
            </a:r>
            <a:r>
              <a:rPr lang="en-US" dirty="0" smtClean="0"/>
              <a:t>objective is to Contribute to excellence in health care through quality dietetic performance and service delivery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As similar as this </a:t>
            </a:r>
            <a:r>
              <a:rPr lang="en-US" sz="1200" kern="1200" baseline="0" dirty="0" smtClean="0">
                <a:solidFill>
                  <a:schemeClr val="tx1"/>
                </a:solidFill>
                <a:effectLst/>
                <a:latin typeface="+mn-lt"/>
                <a:ea typeface="+mn-ea"/>
                <a:cs typeface="+mn-cs"/>
              </a:rPr>
              <a:t>case, there </a:t>
            </a:r>
            <a:r>
              <a:rPr lang="en-US" sz="1200" kern="1200" baseline="0" dirty="0" smtClean="0">
                <a:solidFill>
                  <a:schemeClr val="tx1"/>
                </a:solidFill>
                <a:effectLst/>
                <a:latin typeface="+mn-lt"/>
                <a:ea typeface="+mn-ea"/>
                <a:cs typeface="+mn-cs"/>
              </a:rPr>
              <a:t>is no mention about </a:t>
            </a:r>
            <a:r>
              <a:rPr lang="en-US" sz="1200" kern="1200" baseline="0" dirty="0" smtClean="0">
                <a:solidFill>
                  <a:schemeClr val="tx1"/>
                </a:solidFill>
                <a:effectLst/>
                <a:latin typeface="+mn-lt"/>
                <a:ea typeface="+mn-ea"/>
                <a:cs typeface="+mn-cs"/>
              </a:rPr>
              <a:t>F&amp;Vs in most objectives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40DD50-C042-4E68-9FF6-B9CEEDE9846E}" type="slidenum">
              <a:rPr lang="en-US" smtClean="0"/>
              <a:t>9</a:t>
            </a:fld>
            <a:endParaRPr lang="en-US"/>
          </a:p>
        </p:txBody>
      </p:sp>
    </p:spTree>
    <p:extLst>
      <p:ext uri="{BB962C8B-B14F-4D97-AF65-F5344CB8AC3E}">
        <p14:creationId xmlns:p14="http://schemas.microsoft.com/office/powerpoint/2010/main" val="3894708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52400" y="2895600"/>
            <a:ext cx="2667000" cy="1219200"/>
          </a:xfrm>
        </p:spPr>
        <p:txBody>
          <a:bodyPr anchor="b" anchorCtr="0"/>
          <a:lstStyle>
            <a:lvl1pPr>
              <a:defRPr sz="4000"/>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52400" y="3962400"/>
            <a:ext cx="2667000" cy="609600"/>
          </a:xfrm>
        </p:spPr>
        <p:txBody>
          <a:bodyPr/>
          <a:lstStyle>
            <a:lvl1pPr marL="0" indent="0">
              <a:buFontTx/>
              <a:buNone/>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44926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668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066800" y="5059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7086600" cy="4724400"/>
          </a:xfrm>
        </p:spPr>
        <p:txBody>
          <a:bodyPr vert="eaVert"/>
          <a:lstStyle>
            <a:lvl1pPr>
              <a:defRPr sz="2400" i="1">
                <a:solidFill>
                  <a:schemeClr val="accent4">
                    <a:lumMod val="75000"/>
                  </a:schemeClr>
                </a:solidFill>
                <a:latin typeface="+mn-lt"/>
              </a:defRPr>
            </a:lvl1pPr>
            <a:lvl2pPr>
              <a:defRPr sz="2400"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2650" y="838200"/>
            <a:ext cx="17335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838200"/>
            <a:ext cx="5048250" cy="5105400"/>
          </a:xfrm>
        </p:spPr>
        <p:txBody>
          <a:bodyPr vert="eaVert"/>
          <a:lstStyle>
            <a:lvl1pPr>
              <a:defRPr sz="2800" i="1">
                <a:solidFill>
                  <a:schemeClr val="accent4">
                    <a:lumMod val="75000"/>
                  </a:schemeClr>
                </a:solidFill>
                <a:latin typeface="+mn-lt"/>
              </a:defRPr>
            </a:lvl1pPr>
            <a:lvl2pPr>
              <a:defRPr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52400" y="2895600"/>
            <a:ext cx="2667000" cy="1219200"/>
          </a:xfrm>
        </p:spPr>
        <p:txBody>
          <a:bodyPr anchor="b" anchorCtr="0"/>
          <a:lstStyle>
            <a:lvl1pPr>
              <a:defRPr sz="4000"/>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52400" y="3962400"/>
            <a:ext cx="2667000" cy="609600"/>
          </a:xfrm>
        </p:spPr>
        <p:txBody>
          <a:bodyPr/>
          <a:lstStyle>
            <a:lvl1pPr marL="0" indent="0">
              <a:buFontTx/>
              <a:buNone/>
              <a:defRPr/>
            </a:lvl1pPr>
          </a:lstStyle>
          <a:p>
            <a:r>
              <a:rPr lang="en-US"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i="1">
                <a:solidFill>
                  <a:schemeClr val="accent4">
                    <a:lumMod val="75000"/>
                  </a:schemeClr>
                </a:solidFill>
                <a:latin typeface="+mn-lt"/>
              </a:defRPr>
            </a:lvl1pPr>
            <a:lvl2pPr>
              <a:defRPr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i="1">
                <a:solidFill>
                  <a:schemeClr val="tx1"/>
                </a:solidFill>
                <a:latin typeface="+mn-lt"/>
              </a:defRPr>
            </a:lvl1pPr>
            <a:lvl2pPr>
              <a:defRPr i="1">
                <a:solidFill>
                  <a:schemeClr val="tx1"/>
                </a:solidFill>
                <a:latin typeface="+mn-lt"/>
              </a:defRPr>
            </a:lvl2pPr>
            <a:lvl3pPr>
              <a:defRPr i="1">
                <a:solidFill>
                  <a:schemeClr val="tx1"/>
                </a:solidFill>
                <a:latin typeface="+mn-lt"/>
              </a:defRPr>
            </a:lvl3pPr>
            <a:lvl4pPr>
              <a:defRPr i="1">
                <a:solidFill>
                  <a:schemeClr val="tx1"/>
                </a:solidFill>
                <a:latin typeface="+mn-lt"/>
              </a:defRPr>
            </a:lvl4pPr>
            <a:lvl5pPr>
              <a:defRPr i="1">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28787"/>
            <a:ext cx="68580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228600"/>
            <a:ext cx="68580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505200" cy="4267200"/>
          </a:xfrm>
        </p:spPr>
        <p:txBody>
          <a:bodyPr/>
          <a:lstStyle>
            <a:lvl1pPr>
              <a:defRPr sz="2800" i="1">
                <a:solidFill>
                  <a:schemeClr val="accent4">
                    <a:lumMod val="75000"/>
                  </a:schemeClr>
                </a:solidFill>
                <a:latin typeface="+mn-lt"/>
              </a:defRPr>
            </a:lvl1pPr>
            <a:lvl2pPr>
              <a:defRPr sz="2400" i="1">
                <a:solidFill>
                  <a:schemeClr val="accent4">
                    <a:lumMod val="75000"/>
                  </a:schemeClr>
                </a:solidFill>
                <a:latin typeface="+mn-lt"/>
              </a:defRPr>
            </a:lvl2pPr>
            <a:lvl3pPr>
              <a:defRPr sz="2000" i="1">
                <a:solidFill>
                  <a:schemeClr val="accent4">
                    <a:lumMod val="75000"/>
                  </a:schemeClr>
                </a:solidFill>
                <a:latin typeface="+mn-lt"/>
              </a:defRPr>
            </a:lvl3pPr>
            <a:lvl4pPr>
              <a:defRPr sz="1800" i="1">
                <a:solidFill>
                  <a:schemeClr val="accent4">
                    <a:lumMod val="75000"/>
                  </a:schemeClr>
                </a:solidFill>
                <a:latin typeface="+mn-lt"/>
              </a:defRPr>
            </a:lvl4pPr>
            <a:lvl5pPr>
              <a:defRPr sz="1800" i="1">
                <a:solidFill>
                  <a:schemeClr val="accent4">
                    <a:lumMod val="75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1000" y="1676400"/>
            <a:ext cx="3429000" cy="4267200"/>
          </a:xfrm>
        </p:spPr>
        <p:txBody>
          <a:bodyPr/>
          <a:lstStyle>
            <a:lvl1pPr>
              <a:defRPr sz="2800" i="1">
                <a:solidFill>
                  <a:schemeClr val="accent4">
                    <a:lumMod val="75000"/>
                  </a:schemeClr>
                </a:solidFill>
                <a:latin typeface="+mn-lt"/>
              </a:defRPr>
            </a:lvl1pPr>
            <a:lvl2pPr>
              <a:defRPr sz="2400" i="1">
                <a:solidFill>
                  <a:schemeClr val="accent4">
                    <a:lumMod val="75000"/>
                  </a:schemeClr>
                </a:solidFill>
                <a:latin typeface="+mn-lt"/>
              </a:defRPr>
            </a:lvl2pPr>
            <a:lvl3pPr>
              <a:defRPr sz="2000" i="1">
                <a:solidFill>
                  <a:schemeClr val="accent4">
                    <a:lumMod val="75000"/>
                  </a:schemeClr>
                </a:solidFill>
                <a:latin typeface="+mn-lt"/>
              </a:defRPr>
            </a:lvl3pPr>
            <a:lvl4pPr>
              <a:defRPr sz="1800" i="1">
                <a:solidFill>
                  <a:schemeClr val="accent4">
                    <a:lumMod val="75000"/>
                  </a:schemeClr>
                </a:solidFill>
                <a:latin typeface="+mn-lt"/>
              </a:defRPr>
            </a:lvl4pPr>
            <a:lvl5pPr>
              <a:defRPr sz="1800" i="1">
                <a:solidFill>
                  <a:schemeClr val="accent4">
                    <a:lumMod val="75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429000" cy="3951288"/>
          </a:xfrm>
        </p:spPr>
        <p:txBody>
          <a:bodyPr/>
          <a:lstStyle>
            <a:lvl1pPr>
              <a:defRPr sz="2400" i="1">
                <a:solidFill>
                  <a:schemeClr val="accent4">
                    <a:lumMod val="75000"/>
                  </a:schemeClr>
                </a:solidFill>
                <a:latin typeface="+mn-lt"/>
              </a:defRPr>
            </a:lvl1pPr>
            <a:lvl2pPr>
              <a:defRPr sz="2000" i="1">
                <a:solidFill>
                  <a:schemeClr val="accent4">
                    <a:lumMod val="75000"/>
                  </a:schemeClr>
                </a:solidFill>
                <a:latin typeface="+mn-lt"/>
              </a:defRPr>
            </a:lvl2pPr>
            <a:lvl3pPr>
              <a:defRPr sz="1800" i="1">
                <a:solidFill>
                  <a:schemeClr val="accent4">
                    <a:lumMod val="75000"/>
                  </a:schemeClr>
                </a:solidFill>
                <a:latin typeface="+mn-lt"/>
              </a:defRPr>
            </a:lvl3pPr>
            <a:lvl4pPr>
              <a:defRPr sz="1600" i="1">
                <a:solidFill>
                  <a:schemeClr val="accent4">
                    <a:lumMod val="75000"/>
                  </a:schemeClr>
                </a:solidFill>
                <a:latin typeface="+mn-lt"/>
              </a:defRPr>
            </a:lvl4pPr>
            <a:lvl5pPr>
              <a:defRPr sz="1600" i="1">
                <a:solidFill>
                  <a:schemeClr val="accent4">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91000" y="1564524"/>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1000" y="2204286"/>
            <a:ext cx="3352800" cy="3951288"/>
          </a:xfrm>
        </p:spPr>
        <p:txBody>
          <a:bodyPr/>
          <a:lstStyle>
            <a:lvl1pPr>
              <a:defRPr sz="2400" i="1">
                <a:solidFill>
                  <a:schemeClr val="accent4">
                    <a:lumMod val="75000"/>
                  </a:schemeClr>
                </a:solidFill>
                <a:latin typeface="+mn-lt"/>
              </a:defRPr>
            </a:lvl1pPr>
            <a:lvl2pPr>
              <a:defRPr sz="2000" i="1">
                <a:solidFill>
                  <a:schemeClr val="accent4">
                    <a:lumMod val="75000"/>
                  </a:schemeClr>
                </a:solidFill>
                <a:latin typeface="+mn-lt"/>
              </a:defRPr>
            </a:lvl2pPr>
            <a:lvl3pPr>
              <a:defRPr sz="1800" i="1">
                <a:solidFill>
                  <a:schemeClr val="accent4">
                    <a:lumMod val="75000"/>
                  </a:schemeClr>
                </a:solidFill>
                <a:latin typeface="+mn-lt"/>
              </a:defRPr>
            </a:lvl3pPr>
            <a:lvl4pPr>
              <a:defRPr sz="1600" i="1">
                <a:solidFill>
                  <a:schemeClr val="accent4">
                    <a:lumMod val="75000"/>
                  </a:schemeClr>
                </a:solidFill>
                <a:latin typeface="+mn-lt"/>
              </a:defRPr>
            </a:lvl4pPr>
            <a:lvl5pPr>
              <a:defRPr sz="1600" i="1">
                <a:solidFill>
                  <a:schemeClr val="accent4">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i="1">
                <a:solidFill>
                  <a:schemeClr val="accent4">
                    <a:lumMod val="75000"/>
                  </a:schemeClr>
                </a:solidFill>
                <a:latin typeface="+mn-lt"/>
              </a:defRPr>
            </a:lvl1pPr>
            <a:lvl2pPr>
              <a:defRPr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4044950" cy="5853113"/>
          </a:xfrm>
        </p:spPr>
        <p:txBody>
          <a:bodyPr/>
          <a:lstStyle>
            <a:lvl1pPr>
              <a:defRPr sz="3200" i="1">
                <a:solidFill>
                  <a:schemeClr val="accent4">
                    <a:lumMod val="75000"/>
                  </a:schemeClr>
                </a:solidFill>
                <a:latin typeface="+mn-lt"/>
              </a:defRPr>
            </a:lvl1pPr>
            <a:lvl2pPr>
              <a:defRPr sz="2800" i="1">
                <a:solidFill>
                  <a:schemeClr val="accent4">
                    <a:lumMod val="75000"/>
                  </a:schemeClr>
                </a:solidFill>
                <a:latin typeface="+mn-lt"/>
              </a:defRPr>
            </a:lvl2pPr>
            <a:lvl3pPr>
              <a:defRPr sz="2400" i="1">
                <a:solidFill>
                  <a:schemeClr val="accent4">
                    <a:lumMod val="75000"/>
                  </a:schemeClr>
                </a:solidFill>
                <a:latin typeface="+mn-lt"/>
              </a:defRPr>
            </a:lvl3pPr>
            <a:lvl4pPr>
              <a:defRPr sz="2000" i="1">
                <a:solidFill>
                  <a:schemeClr val="accent4">
                    <a:lumMod val="75000"/>
                  </a:schemeClr>
                </a:solidFill>
                <a:latin typeface="+mn-lt"/>
              </a:defRPr>
            </a:lvl4pPr>
            <a:lvl5pPr>
              <a:defRPr sz="2000" i="1">
                <a:solidFill>
                  <a:schemeClr val="accent4">
                    <a:lumMod val="75000"/>
                  </a:schemeClr>
                </a:solidFill>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44926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668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066800" y="5059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7086600" cy="4724400"/>
          </a:xfrm>
        </p:spPr>
        <p:txBody>
          <a:bodyPr vert="eaVert"/>
          <a:lstStyle>
            <a:lvl1pPr>
              <a:defRPr sz="2400" i="1">
                <a:solidFill>
                  <a:schemeClr val="accent4">
                    <a:lumMod val="75000"/>
                  </a:schemeClr>
                </a:solidFill>
                <a:latin typeface="+mn-lt"/>
              </a:defRPr>
            </a:lvl1pPr>
            <a:lvl2pPr>
              <a:defRPr sz="2400"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2650" y="838200"/>
            <a:ext cx="17335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838200"/>
            <a:ext cx="5048250" cy="5105400"/>
          </a:xfrm>
        </p:spPr>
        <p:txBody>
          <a:bodyPr vert="eaVert"/>
          <a:lstStyle>
            <a:lvl1pPr>
              <a:defRPr sz="2800" i="1">
                <a:solidFill>
                  <a:schemeClr val="accent4">
                    <a:lumMod val="75000"/>
                  </a:schemeClr>
                </a:solidFill>
                <a:latin typeface="+mn-lt"/>
              </a:defRPr>
            </a:lvl1pPr>
            <a:lvl2pPr>
              <a:defRPr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52400" y="2895600"/>
            <a:ext cx="2667000" cy="1219200"/>
          </a:xfrm>
        </p:spPr>
        <p:txBody>
          <a:bodyPr anchor="b" anchorCtr="0"/>
          <a:lstStyle>
            <a:lvl1pPr>
              <a:defRPr sz="4000"/>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52400" y="3962400"/>
            <a:ext cx="2667000" cy="609600"/>
          </a:xfrm>
        </p:spPr>
        <p:txBody>
          <a:bodyPr/>
          <a:lstStyle>
            <a:lvl1pPr marL="0" indent="0">
              <a:buFontTx/>
              <a:buNone/>
              <a:defRPr/>
            </a:lvl1pPr>
          </a:lstStyle>
          <a:p>
            <a:r>
              <a:rPr lang="en-US" smtClean="0"/>
              <a:t>Click to edit Master subtitle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i="1">
                <a:solidFill>
                  <a:schemeClr val="accent4">
                    <a:lumMod val="75000"/>
                  </a:schemeClr>
                </a:solidFill>
                <a:latin typeface="+mn-lt"/>
              </a:defRPr>
            </a:lvl1pPr>
            <a:lvl2pPr>
              <a:defRPr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i="1">
                <a:solidFill>
                  <a:schemeClr val="tx1"/>
                </a:solidFill>
                <a:latin typeface="+mn-lt"/>
              </a:defRPr>
            </a:lvl1pPr>
            <a:lvl2pPr>
              <a:defRPr i="1">
                <a:solidFill>
                  <a:schemeClr val="tx1"/>
                </a:solidFill>
                <a:latin typeface="+mn-lt"/>
              </a:defRPr>
            </a:lvl2pPr>
            <a:lvl3pPr>
              <a:defRPr i="1">
                <a:solidFill>
                  <a:schemeClr val="tx1"/>
                </a:solidFill>
                <a:latin typeface="+mn-lt"/>
              </a:defRPr>
            </a:lvl3pPr>
            <a:lvl4pPr>
              <a:defRPr i="1">
                <a:solidFill>
                  <a:schemeClr val="tx1"/>
                </a:solidFill>
                <a:latin typeface="+mn-lt"/>
              </a:defRPr>
            </a:lvl4pPr>
            <a:lvl5pPr>
              <a:defRPr i="1">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28787"/>
            <a:ext cx="68580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228600"/>
            <a:ext cx="68580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505200" cy="4267200"/>
          </a:xfrm>
        </p:spPr>
        <p:txBody>
          <a:bodyPr/>
          <a:lstStyle>
            <a:lvl1pPr>
              <a:defRPr sz="2800" i="1">
                <a:solidFill>
                  <a:schemeClr val="accent4">
                    <a:lumMod val="75000"/>
                  </a:schemeClr>
                </a:solidFill>
                <a:latin typeface="+mn-lt"/>
              </a:defRPr>
            </a:lvl1pPr>
            <a:lvl2pPr>
              <a:defRPr sz="2400" i="1">
                <a:solidFill>
                  <a:schemeClr val="accent4">
                    <a:lumMod val="75000"/>
                  </a:schemeClr>
                </a:solidFill>
                <a:latin typeface="+mn-lt"/>
              </a:defRPr>
            </a:lvl2pPr>
            <a:lvl3pPr>
              <a:defRPr sz="2000" i="1">
                <a:solidFill>
                  <a:schemeClr val="accent4">
                    <a:lumMod val="75000"/>
                  </a:schemeClr>
                </a:solidFill>
                <a:latin typeface="+mn-lt"/>
              </a:defRPr>
            </a:lvl3pPr>
            <a:lvl4pPr>
              <a:defRPr sz="1800" i="1">
                <a:solidFill>
                  <a:schemeClr val="accent4">
                    <a:lumMod val="75000"/>
                  </a:schemeClr>
                </a:solidFill>
                <a:latin typeface="+mn-lt"/>
              </a:defRPr>
            </a:lvl4pPr>
            <a:lvl5pPr>
              <a:defRPr sz="1800" i="1">
                <a:solidFill>
                  <a:schemeClr val="accent4">
                    <a:lumMod val="75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1000" y="1676400"/>
            <a:ext cx="3429000" cy="4267200"/>
          </a:xfrm>
        </p:spPr>
        <p:txBody>
          <a:bodyPr/>
          <a:lstStyle>
            <a:lvl1pPr>
              <a:defRPr sz="2800" i="1">
                <a:solidFill>
                  <a:schemeClr val="accent4">
                    <a:lumMod val="75000"/>
                  </a:schemeClr>
                </a:solidFill>
                <a:latin typeface="+mn-lt"/>
              </a:defRPr>
            </a:lvl1pPr>
            <a:lvl2pPr>
              <a:defRPr sz="2400" i="1">
                <a:solidFill>
                  <a:schemeClr val="accent4">
                    <a:lumMod val="75000"/>
                  </a:schemeClr>
                </a:solidFill>
                <a:latin typeface="+mn-lt"/>
              </a:defRPr>
            </a:lvl2pPr>
            <a:lvl3pPr>
              <a:defRPr sz="2000" i="1">
                <a:solidFill>
                  <a:schemeClr val="accent4">
                    <a:lumMod val="75000"/>
                  </a:schemeClr>
                </a:solidFill>
                <a:latin typeface="+mn-lt"/>
              </a:defRPr>
            </a:lvl3pPr>
            <a:lvl4pPr>
              <a:defRPr sz="1800" i="1">
                <a:solidFill>
                  <a:schemeClr val="accent4">
                    <a:lumMod val="75000"/>
                  </a:schemeClr>
                </a:solidFill>
                <a:latin typeface="+mn-lt"/>
              </a:defRPr>
            </a:lvl4pPr>
            <a:lvl5pPr>
              <a:defRPr sz="1800" i="1">
                <a:solidFill>
                  <a:schemeClr val="accent4">
                    <a:lumMod val="75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i="1">
                <a:solidFill>
                  <a:schemeClr val="tx1"/>
                </a:solidFill>
                <a:latin typeface="+mn-lt"/>
              </a:defRPr>
            </a:lvl1pPr>
            <a:lvl2pPr>
              <a:defRPr i="1">
                <a:solidFill>
                  <a:schemeClr val="tx1"/>
                </a:solidFill>
                <a:latin typeface="+mn-lt"/>
              </a:defRPr>
            </a:lvl2pPr>
            <a:lvl3pPr>
              <a:defRPr i="1">
                <a:solidFill>
                  <a:schemeClr val="tx1"/>
                </a:solidFill>
                <a:latin typeface="+mn-lt"/>
              </a:defRPr>
            </a:lvl3pPr>
            <a:lvl4pPr>
              <a:defRPr i="1">
                <a:solidFill>
                  <a:schemeClr val="tx1"/>
                </a:solidFill>
                <a:latin typeface="+mn-lt"/>
              </a:defRPr>
            </a:lvl4pPr>
            <a:lvl5pPr>
              <a:defRPr i="1">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429000" cy="3951288"/>
          </a:xfrm>
        </p:spPr>
        <p:txBody>
          <a:bodyPr/>
          <a:lstStyle>
            <a:lvl1pPr>
              <a:defRPr sz="2400" i="1">
                <a:solidFill>
                  <a:schemeClr val="accent4">
                    <a:lumMod val="75000"/>
                  </a:schemeClr>
                </a:solidFill>
                <a:latin typeface="+mn-lt"/>
              </a:defRPr>
            </a:lvl1pPr>
            <a:lvl2pPr>
              <a:defRPr sz="2000" i="1">
                <a:solidFill>
                  <a:schemeClr val="accent4">
                    <a:lumMod val="75000"/>
                  </a:schemeClr>
                </a:solidFill>
                <a:latin typeface="+mn-lt"/>
              </a:defRPr>
            </a:lvl2pPr>
            <a:lvl3pPr>
              <a:defRPr sz="1800" i="1">
                <a:solidFill>
                  <a:schemeClr val="accent4">
                    <a:lumMod val="75000"/>
                  </a:schemeClr>
                </a:solidFill>
                <a:latin typeface="+mn-lt"/>
              </a:defRPr>
            </a:lvl3pPr>
            <a:lvl4pPr>
              <a:defRPr sz="1600" i="1">
                <a:solidFill>
                  <a:schemeClr val="accent4">
                    <a:lumMod val="75000"/>
                  </a:schemeClr>
                </a:solidFill>
                <a:latin typeface="+mn-lt"/>
              </a:defRPr>
            </a:lvl4pPr>
            <a:lvl5pPr>
              <a:defRPr sz="1600" i="1">
                <a:solidFill>
                  <a:schemeClr val="accent4">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91000" y="1564524"/>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1000" y="2204286"/>
            <a:ext cx="3352800" cy="3951288"/>
          </a:xfrm>
        </p:spPr>
        <p:txBody>
          <a:bodyPr/>
          <a:lstStyle>
            <a:lvl1pPr>
              <a:defRPr sz="2400" i="1">
                <a:solidFill>
                  <a:schemeClr val="accent4">
                    <a:lumMod val="75000"/>
                  </a:schemeClr>
                </a:solidFill>
                <a:latin typeface="+mn-lt"/>
              </a:defRPr>
            </a:lvl1pPr>
            <a:lvl2pPr>
              <a:defRPr sz="2000" i="1">
                <a:solidFill>
                  <a:schemeClr val="accent4">
                    <a:lumMod val="75000"/>
                  </a:schemeClr>
                </a:solidFill>
                <a:latin typeface="+mn-lt"/>
              </a:defRPr>
            </a:lvl2pPr>
            <a:lvl3pPr>
              <a:defRPr sz="1800" i="1">
                <a:solidFill>
                  <a:schemeClr val="accent4">
                    <a:lumMod val="75000"/>
                  </a:schemeClr>
                </a:solidFill>
                <a:latin typeface="+mn-lt"/>
              </a:defRPr>
            </a:lvl3pPr>
            <a:lvl4pPr>
              <a:defRPr sz="1600" i="1">
                <a:solidFill>
                  <a:schemeClr val="accent4">
                    <a:lumMod val="75000"/>
                  </a:schemeClr>
                </a:solidFill>
                <a:latin typeface="+mn-lt"/>
              </a:defRPr>
            </a:lvl4pPr>
            <a:lvl5pPr>
              <a:defRPr sz="1600" i="1">
                <a:solidFill>
                  <a:schemeClr val="accent4">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4044950" cy="5853113"/>
          </a:xfrm>
        </p:spPr>
        <p:txBody>
          <a:bodyPr/>
          <a:lstStyle>
            <a:lvl1pPr>
              <a:defRPr sz="3200" i="1">
                <a:solidFill>
                  <a:schemeClr val="accent4">
                    <a:lumMod val="75000"/>
                  </a:schemeClr>
                </a:solidFill>
                <a:latin typeface="+mn-lt"/>
              </a:defRPr>
            </a:lvl1pPr>
            <a:lvl2pPr>
              <a:defRPr sz="2800" i="1">
                <a:solidFill>
                  <a:schemeClr val="accent4">
                    <a:lumMod val="75000"/>
                  </a:schemeClr>
                </a:solidFill>
                <a:latin typeface="+mn-lt"/>
              </a:defRPr>
            </a:lvl2pPr>
            <a:lvl3pPr>
              <a:defRPr sz="2400" i="1">
                <a:solidFill>
                  <a:schemeClr val="accent4">
                    <a:lumMod val="75000"/>
                  </a:schemeClr>
                </a:solidFill>
                <a:latin typeface="+mn-lt"/>
              </a:defRPr>
            </a:lvl3pPr>
            <a:lvl4pPr>
              <a:defRPr sz="2000" i="1">
                <a:solidFill>
                  <a:schemeClr val="accent4">
                    <a:lumMod val="75000"/>
                  </a:schemeClr>
                </a:solidFill>
                <a:latin typeface="+mn-lt"/>
              </a:defRPr>
            </a:lvl4pPr>
            <a:lvl5pPr>
              <a:defRPr sz="2000" i="1">
                <a:solidFill>
                  <a:schemeClr val="accent4">
                    <a:lumMod val="75000"/>
                  </a:schemeClr>
                </a:solidFill>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44926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668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066800" y="5059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7086600" cy="4724400"/>
          </a:xfrm>
        </p:spPr>
        <p:txBody>
          <a:bodyPr vert="eaVert"/>
          <a:lstStyle>
            <a:lvl1pPr>
              <a:defRPr sz="2400" i="1">
                <a:solidFill>
                  <a:schemeClr val="accent4">
                    <a:lumMod val="75000"/>
                  </a:schemeClr>
                </a:solidFill>
                <a:latin typeface="+mn-lt"/>
              </a:defRPr>
            </a:lvl1pPr>
            <a:lvl2pPr>
              <a:defRPr sz="2400"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2650" y="838200"/>
            <a:ext cx="17335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838200"/>
            <a:ext cx="5048250" cy="5105400"/>
          </a:xfrm>
        </p:spPr>
        <p:txBody>
          <a:bodyPr vert="eaVert"/>
          <a:lstStyle>
            <a:lvl1pPr>
              <a:defRPr sz="2800" i="1">
                <a:solidFill>
                  <a:schemeClr val="accent4">
                    <a:lumMod val="75000"/>
                  </a:schemeClr>
                </a:solidFill>
                <a:latin typeface="+mn-lt"/>
              </a:defRPr>
            </a:lvl1pPr>
            <a:lvl2pPr>
              <a:defRPr i="1">
                <a:solidFill>
                  <a:schemeClr val="accent4">
                    <a:lumMod val="75000"/>
                  </a:schemeClr>
                </a:solidFill>
                <a:latin typeface="+mn-lt"/>
              </a:defRPr>
            </a:lvl2pPr>
            <a:lvl3pPr>
              <a:defRPr i="1">
                <a:solidFill>
                  <a:schemeClr val="accent4">
                    <a:lumMod val="75000"/>
                  </a:schemeClr>
                </a:solidFill>
                <a:latin typeface="+mn-lt"/>
              </a:defRPr>
            </a:lvl3pPr>
            <a:lvl4pPr>
              <a:defRPr i="1">
                <a:solidFill>
                  <a:schemeClr val="accent4">
                    <a:lumMod val="75000"/>
                  </a:schemeClr>
                </a:solidFill>
                <a:latin typeface="+mn-lt"/>
              </a:defRPr>
            </a:lvl4pPr>
            <a:lvl5pPr>
              <a:defRPr i="1">
                <a:solidFill>
                  <a:schemeClr val="accent4">
                    <a:lumMod val="7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728787"/>
            <a:ext cx="68580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228600"/>
            <a:ext cx="68580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505200" cy="4267200"/>
          </a:xfrm>
        </p:spPr>
        <p:txBody>
          <a:bodyPr/>
          <a:lstStyle>
            <a:lvl1pPr>
              <a:defRPr sz="2800" i="1">
                <a:solidFill>
                  <a:schemeClr val="accent4">
                    <a:lumMod val="75000"/>
                  </a:schemeClr>
                </a:solidFill>
                <a:latin typeface="+mn-lt"/>
              </a:defRPr>
            </a:lvl1pPr>
            <a:lvl2pPr>
              <a:defRPr sz="2400" i="1">
                <a:solidFill>
                  <a:schemeClr val="accent4">
                    <a:lumMod val="75000"/>
                  </a:schemeClr>
                </a:solidFill>
                <a:latin typeface="+mn-lt"/>
              </a:defRPr>
            </a:lvl2pPr>
            <a:lvl3pPr>
              <a:defRPr sz="2000" i="1">
                <a:solidFill>
                  <a:schemeClr val="accent4">
                    <a:lumMod val="75000"/>
                  </a:schemeClr>
                </a:solidFill>
                <a:latin typeface="+mn-lt"/>
              </a:defRPr>
            </a:lvl3pPr>
            <a:lvl4pPr>
              <a:defRPr sz="1800" i="1">
                <a:solidFill>
                  <a:schemeClr val="accent4">
                    <a:lumMod val="75000"/>
                  </a:schemeClr>
                </a:solidFill>
                <a:latin typeface="+mn-lt"/>
              </a:defRPr>
            </a:lvl4pPr>
            <a:lvl5pPr>
              <a:defRPr sz="1800" i="1">
                <a:solidFill>
                  <a:schemeClr val="accent4">
                    <a:lumMod val="75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1000" y="1676400"/>
            <a:ext cx="3429000" cy="4267200"/>
          </a:xfrm>
        </p:spPr>
        <p:txBody>
          <a:bodyPr/>
          <a:lstStyle>
            <a:lvl1pPr>
              <a:defRPr sz="2800" i="1">
                <a:solidFill>
                  <a:schemeClr val="accent4">
                    <a:lumMod val="75000"/>
                  </a:schemeClr>
                </a:solidFill>
                <a:latin typeface="+mn-lt"/>
              </a:defRPr>
            </a:lvl1pPr>
            <a:lvl2pPr>
              <a:defRPr sz="2400" i="1">
                <a:solidFill>
                  <a:schemeClr val="accent4">
                    <a:lumMod val="75000"/>
                  </a:schemeClr>
                </a:solidFill>
                <a:latin typeface="+mn-lt"/>
              </a:defRPr>
            </a:lvl2pPr>
            <a:lvl3pPr>
              <a:defRPr sz="2000" i="1">
                <a:solidFill>
                  <a:schemeClr val="accent4">
                    <a:lumMod val="75000"/>
                  </a:schemeClr>
                </a:solidFill>
                <a:latin typeface="+mn-lt"/>
              </a:defRPr>
            </a:lvl3pPr>
            <a:lvl4pPr>
              <a:defRPr sz="1800" i="1">
                <a:solidFill>
                  <a:schemeClr val="accent4">
                    <a:lumMod val="75000"/>
                  </a:schemeClr>
                </a:solidFill>
                <a:latin typeface="+mn-lt"/>
              </a:defRPr>
            </a:lvl4pPr>
            <a:lvl5pPr>
              <a:defRPr sz="1800" i="1">
                <a:solidFill>
                  <a:schemeClr val="accent4">
                    <a:lumMod val="75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429000" cy="3951288"/>
          </a:xfrm>
        </p:spPr>
        <p:txBody>
          <a:bodyPr/>
          <a:lstStyle>
            <a:lvl1pPr>
              <a:defRPr sz="2400" i="1">
                <a:solidFill>
                  <a:schemeClr val="accent4">
                    <a:lumMod val="75000"/>
                  </a:schemeClr>
                </a:solidFill>
                <a:latin typeface="+mn-lt"/>
              </a:defRPr>
            </a:lvl1pPr>
            <a:lvl2pPr>
              <a:defRPr sz="2000" i="1">
                <a:solidFill>
                  <a:schemeClr val="accent4">
                    <a:lumMod val="75000"/>
                  </a:schemeClr>
                </a:solidFill>
                <a:latin typeface="+mn-lt"/>
              </a:defRPr>
            </a:lvl2pPr>
            <a:lvl3pPr>
              <a:defRPr sz="1800" i="1">
                <a:solidFill>
                  <a:schemeClr val="accent4">
                    <a:lumMod val="75000"/>
                  </a:schemeClr>
                </a:solidFill>
                <a:latin typeface="+mn-lt"/>
              </a:defRPr>
            </a:lvl3pPr>
            <a:lvl4pPr>
              <a:defRPr sz="1600" i="1">
                <a:solidFill>
                  <a:schemeClr val="accent4">
                    <a:lumMod val="75000"/>
                  </a:schemeClr>
                </a:solidFill>
                <a:latin typeface="+mn-lt"/>
              </a:defRPr>
            </a:lvl4pPr>
            <a:lvl5pPr>
              <a:defRPr sz="1600" i="1">
                <a:solidFill>
                  <a:schemeClr val="accent4">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91000" y="1564524"/>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1000" y="2204286"/>
            <a:ext cx="3352800" cy="3951288"/>
          </a:xfrm>
        </p:spPr>
        <p:txBody>
          <a:bodyPr/>
          <a:lstStyle>
            <a:lvl1pPr>
              <a:defRPr sz="2400" i="1">
                <a:solidFill>
                  <a:schemeClr val="accent4">
                    <a:lumMod val="75000"/>
                  </a:schemeClr>
                </a:solidFill>
                <a:latin typeface="+mn-lt"/>
              </a:defRPr>
            </a:lvl1pPr>
            <a:lvl2pPr>
              <a:defRPr sz="2000" i="1">
                <a:solidFill>
                  <a:schemeClr val="accent4">
                    <a:lumMod val="75000"/>
                  </a:schemeClr>
                </a:solidFill>
                <a:latin typeface="+mn-lt"/>
              </a:defRPr>
            </a:lvl2pPr>
            <a:lvl3pPr>
              <a:defRPr sz="1800" i="1">
                <a:solidFill>
                  <a:schemeClr val="accent4">
                    <a:lumMod val="75000"/>
                  </a:schemeClr>
                </a:solidFill>
                <a:latin typeface="+mn-lt"/>
              </a:defRPr>
            </a:lvl3pPr>
            <a:lvl4pPr>
              <a:defRPr sz="1600" i="1">
                <a:solidFill>
                  <a:schemeClr val="accent4">
                    <a:lumMod val="75000"/>
                  </a:schemeClr>
                </a:solidFill>
                <a:latin typeface="+mn-lt"/>
              </a:defRPr>
            </a:lvl4pPr>
            <a:lvl5pPr>
              <a:defRPr sz="1600" i="1">
                <a:solidFill>
                  <a:schemeClr val="accent4">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4044950" cy="5853113"/>
          </a:xfrm>
        </p:spPr>
        <p:txBody>
          <a:bodyPr/>
          <a:lstStyle>
            <a:lvl1pPr>
              <a:defRPr sz="3200" i="1">
                <a:solidFill>
                  <a:schemeClr val="accent4">
                    <a:lumMod val="75000"/>
                  </a:schemeClr>
                </a:solidFill>
                <a:latin typeface="+mn-lt"/>
              </a:defRPr>
            </a:lvl1pPr>
            <a:lvl2pPr>
              <a:defRPr sz="2800" i="1">
                <a:solidFill>
                  <a:schemeClr val="accent4">
                    <a:lumMod val="75000"/>
                  </a:schemeClr>
                </a:solidFill>
                <a:latin typeface="+mn-lt"/>
              </a:defRPr>
            </a:lvl2pPr>
            <a:lvl3pPr>
              <a:defRPr sz="2400" i="1">
                <a:solidFill>
                  <a:schemeClr val="accent4">
                    <a:lumMod val="75000"/>
                  </a:schemeClr>
                </a:solidFill>
                <a:latin typeface="+mn-lt"/>
              </a:defRPr>
            </a:lvl3pPr>
            <a:lvl4pPr>
              <a:defRPr sz="2000" i="1">
                <a:solidFill>
                  <a:schemeClr val="accent4">
                    <a:lumMod val="75000"/>
                  </a:schemeClr>
                </a:solidFill>
                <a:latin typeface="+mn-lt"/>
              </a:defRPr>
            </a:lvl4pPr>
            <a:lvl5pPr>
              <a:defRPr sz="2000" i="1">
                <a:solidFill>
                  <a:schemeClr val="accent4">
                    <a:lumMod val="75000"/>
                  </a:schemeClr>
                </a:solidFill>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81000"/>
            <a:ext cx="7086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457200" y="1447800"/>
            <a:ext cx="7086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fontAlgn="base" hangingPunct="1">
        <a:spcBef>
          <a:spcPct val="0"/>
        </a:spcBef>
        <a:spcAft>
          <a:spcPct val="0"/>
        </a:spcAft>
        <a:defRPr sz="3200" i="1">
          <a:solidFill>
            <a:schemeClr val="accent5">
              <a:lumMod val="75000"/>
            </a:schemeClr>
          </a:solidFill>
          <a:latin typeface="+mj-lt"/>
          <a:ea typeface="+mj-ea"/>
          <a:cs typeface="+mj-cs"/>
        </a:defRPr>
      </a:lvl1pPr>
      <a:lvl2pPr algn="l" rtl="0" eaLnBrk="1" fontAlgn="base" hangingPunct="1">
        <a:spcBef>
          <a:spcPct val="0"/>
        </a:spcBef>
        <a:spcAft>
          <a:spcPct val="0"/>
        </a:spcAft>
        <a:defRPr sz="3200" i="1">
          <a:solidFill>
            <a:srgbClr val="FF6600"/>
          </a:solidFill>
          <a:latin typeface="Times New Roman" pitchFamily="18" charset="0"/>
        </a:defRPr>
      </a:lvl2pPr>
      <a:lvl3pPr algn="l" rtl="0" eaLnBrk="1" fontAlgn="base" hangingPunct="1">
        <a:spcBef>
          <a:spcPct val="0"/>
        </a:spcBef>
        <a:spcAft>
          <a:spcPct val="0"/>
        </a:spcAft>
        <a:defRPr sz="3200" i="1">
          <a:solidFill>
            <a:srgbClr val="FF6600"/>
          </a:solidFill>
          <a:latin typeface="Times New Roman" pitchFamily="18" charset="0"/>
        </a:defRPr>
      </a:lvl3pPr>
      <a:lvl4pPr algn="l" rtl="0" eaLnBrk="1" fontAlgn="base" hangingPunct="1">
        <a:spcBef>
          <a:spcPct val="0"/>
        </a:spcBef>
        <a:spcAft>
          <a:spcPct val="0"/>
        </a:spcAft>
        <a:defRPr sz="3200" i="1">
          <a:solidFill>
            <a:srgbClr val="FF6600"/>
          </a:solidFill>
          <a:latin typeface="Times New Roman" pitchFamily="18" charset="0"/>
        </a:defRPr>
      </a:lvl4pPr>
      <a:lvl5pPr algn="l" rtl="0" eaLnBrk="1" fontAlgn="base" hangingPunct="1">
        <a:spcBef>
          <a:spcPct val="0"/>
        </a:spcBef>
        <a:spcAft>
          <a:spcPct val="0"/>
        </a:spcAft>
        <a:defRPr sz="3200" i="1">
          <a:solidFill>
            <a:srgbClr val="FF6600"/>
          </a:solidFill>
          <a:latin typeface="Times New Roman" pitchFamily="18" charset="0"/>
        </a:defRPr>
      </a:lvl5pPr>
      <a:lvl6pPr marL="457200" algn="l" rtl="0" eaLnBrk="1" fontAlgn="base" hangingPunct="1">
        <a:spcBef>
          <a:spcPct val="0"/>
        </a:spcBef>
        <a:spcAft>
          <a:spcPct val="0"/>
        </a:spcAft>
        <a:defRPr sz="3200" i="1">
          <a:solidFill>
            <a:srgbClr val="FF6600"/>
          </a:solidFill>
          <a:latin typeface="Times New Roman" pitchFamily="18" charset="0"/>
        </a:defRPr>
      </a:lvl6pPr>
      <a:lvl7pPr marL="914400" algn="l" rtl="0" eaLnBrk="1" fontAlgn="base" hangingPunct="1">
        <a:spcBef>
          <a:spcPct val="0"/>
        </a:spcBef>
        <a:spcAft>
          <a:spcPct val="0"/>
        </a:spcAft>
        <a:defRPr sz="3200" i="1">
          <a:solidFill>
            <a:srgbClr val="FF6600"/>
          </a:solidFill>
          <a:latin typeface="Times New Roman" pitchFamily="18" charset="0"/>
        </a:defRPr>
      </a:lvl7pPr>
      <a:lvl8pPr marL="1371600" algn="l" rtl="0" eaLnBrk="1" fontAlgn="base" hangingPunct="1">
        <a:spcBef>
          <a:spcPct val="0"/>
        </a:spcBef>
        <a:spcAft>
          <a:spcPct val="0"/>
        </a:spcAft>
        <a:defRPr sz="3200" i="1">
          <a:solidFill>
            <a:srgbClr val="FF6600"/>
          </a:solidFill>
          <a:latin typeface="Times New Roman" pitchFamily="18" charset="0"/>
        </a:defRPr>
      </a:lvl8pPr>
      <a:lvl9pPr marL="1828800" algn="l" rtl="0" eaLnBrk="1" fontAlgn="base" hangingPunct="1">
        <a:spcBef>
          <a:spcPct val="0"/>
        </a:spcBef>
        <a:spcAft>
          <a:spcPct val="0"/>
        </a:spcAft>
        <a:defRPr sz="3200" i="1">
          <a:solidFill>
            <a:srgbClr val="FF6600"/>
          </a:solidFill>
          <a:latin typeface="Times New Roman" pitchFamily="18" charset="0"/>
        </a:defRPr>
      </a:lvl9pPr>
    </p:titleStyle>
    <p:bodyStyle>
      <a:lvl1pPr marL="342900" indent="-342900" algn="l" rtl="0" eaLnBrk="1" fontAlgn="base" hangingPunct="1">
        <a:spcBef>
          <a:spcPct val="20000"/>
        </a:spcBef>
        <a:spcAft>
          <a:spcPct val="0"/>
        </a:spcAft>
        <a:buChar char="•"/>
        <a:defRPr sz="2000" i="1">
          <a:solidFill>
            <a:schemeClr val="accent4">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81000"/>
            <a:ext cx="7086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457200" y="1447800"/>
            <a:ext cx="7086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rtl="0" eaLnBrk="1" fontAlgn="base" hangingPunct="1">
        <a:spcBef>
          <a:spcPct val="0"/>
        </a:spcBef>
        <a:spcAft>
          <a:spcPct val="0"/>
        </a:spcAft>
        <a:defRPr sz="3200" i="1">
          <a:solidFill>
            <a:schemeClr val="accent5">
              <a:lumMod val="75000"/>
            </a:schemeClr>
          </a:solidFill>
          <a:latin typeface="+mj-lt"/>
          <a:ea typeface="+mj-ea"/>
          <a:cs typeface="+mj-cs"/>
        </a:defRPr>
      </a:lvl1pPr>
      <a:lvl2pPr algn="l" rtl="0" eaLnBrk="1" fontAlgn="base" hangingPunct="1">
        <a:spcBef>
          <a:spcPct val="0"/>
        </a:spcBef>
        <a:spcAft>
          <a:spcPct val="0"/>
        </a:spcAft>
        <a:defRPr sz="3200" i="1">
          <a:solidFill>
            <a:srgbClr val="FF6600"/>
          </a:solidFill>
          <a:latin typeface="Times New Roman" pitchFamily="18" charset="0"/>
        </a:defRPr>
      </a:lvl2pPr>
      <a:lvl3pPr algn="l" rtl="0" eaLnBrk="1" fontAlgn="base" hangingPunct="1">
        <a:spcBef>
          <a:spcPct val="0"/>
        </a:spcBef>
        <a:spcAft>
          <a:spcPct val="0"/>
        </a:spcAft>
        <a:defRPr sz="3200" i="1">
          <a:solidFill>
            <a:srgbClr val="FF6600"/>
          </a:solidFill>
          <a:latin typeface="Times New Roman" pitchFamily="18" charset="0"/>
        </a:defRPr>
      </a:lvl3pPr>
      <a:lvl4pPr algn="l" rtl="0" eaLnBrk="1" fontAlgn="base" hangingPunct="1">
        <a:spcBef>
          <a:spcPct val="0"/>
        </a:spcBef>
        <a:spcAft>
          <a:spcPct val="0"/>
        </a:spcAft>
        <a:defRPr sz="3200" i="1">
          <a:solidFill>
            <a:srgbClr val="FF6600"/>
          </a:solidFill>
          <a:latin typeface="Times New Roman" pitchFamily="18" charset="0"/>
        </a:defRPr>
      </a:lvl4pPr>
      <a:lvl5pPr algn="l" rtl="0" eaLnBrk="1" fontAlgn="base" hangingPunct="1">
        <a:spcBef>
          <a:spcPct val="0"/>
        </a:spcBef>
        <a:spcAft>
          <a:spcPct val="0"/>
        </a:spcAft>
        <a:defRPr sz="3200" i="1">
          <a:solidFill>
            <a:srgbClr val="FF6600"/>
          </a:solidFill>
          <a:latin typeface="Times New Roman" pitchFamily="18" charset="0"/>
        </a:defRPr>
      </a:lvl5pPr>
      <a:lvl6pPr marL="457200" algn="l" rtl="0" eaLnBrk="1" fontAlgn="base" hangingPunct="1">
        <a:spcBef>
          <a:spcPct val="0"/>
        </a:spcBef>
        <a:spcAft>
          <a:spcPct val="0"/>
        </a:spcAft>
        <a:defRPr sz="3200" i="1">
          <a:solidFill>
            <a:srgbClr val="FF6600"/>
          </a:solidFill>
          <a:latin typeface="Times New Roman" pitchFamily="18" charset="0"/>
        </a:defRPr>
      </a:lvl6pPr>
      <a:lvl7pPr marL="914400" algn="l" rtl="0" eaLnBrk="1" fontAlgn="base" hangingPunct="1">
        <a:spcBef>
          <a:spcPct val="0"/>
        </a:spcBef>
        <a:spcAft>
          <a:spcPct val="0"/>
        </a:spcAft>
        <a:defRPr sz="3200" i="1">
          <a:solidFill>
            <a:srgbClr val="FF6600"/>
          </a:solidFill>
          <a:latin typeface="Times New Roman" pitchFamily="18" charset="0"/>
        </a:defRPr>
      </a:lvl7pPr>
      <a:lvl8pPr marL="1371600" algn="l" rtl="0" eaLnBrk="1" fontAlgn="base" hangingPunct="1">
        <a:spcBef>
          <a:spcPct val="0"/>
        </a:spcBef>
        <a:spcAft>
          <a:spcPct val="0"/>
        </a:spcAft>
        <a:defRPr sz="3200" i="1">
          <a:solidFill>
            <a:srgbClr val="FF6600"/>
          </a:solidFill>
          <a:latin typeface="Times New Roman" pitchFamily="18" charset="0"/>
        </a:defRPr>
      </a:lvl8pPr>
      <a:lvl9pPr marL="1828800" algn="l" rtl="0" eaLnBrk="1" fontAlgn="base" hangingPunct="1">
        <a:spcBef>
          <a:spcPct val="0"/>
        </a:spcBef>
        <a:spcAft>
          <a:spcPct val="0"/>
        </a:spcAft>
        <a:defRPr sz="3200" i="1">
          <a:solidFill>
            <a:srgbClr val="FF6600"/>
          </a:solidFill>
          <a:latin typeface="Times New Roman" pitchFamily="18" charset="0"/>
        </a:defRPr>
      </a:lvl9pPr>
    </p:titleStyle>
    <p:bodyStyle>
      <a:lvl1pPr marL="342900" indent="-342900" algn="l" rtl="0" eaLnBrk="1" fontAlgn="base" hangingPunct="1">
        <a:spcBef>
          <a:spcPct val="20000"/>
        </a:spcBef>
        <a:spcAft>
          <a:spcPct val="0"/>
        </a:spcAft>
        <a:buChar char="•"/>
        <a:defRPr sz="2000" i="1">
          <a:solidFill>
            <a:schemeClr val="accent4">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81000"/>
            <a:ext cx="7086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457200" y="1447800"/>
            <a:ext cx="7086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rtl="0" eaLnBrk="1" fontAlgn="base" hangingPunct="1">
        <a:spcBef>
          <a:spcPct val="0"/>
        </a:spcBef>
        <a:spcAft>
          <a:spcPct val="0"/>
        </a:spcAft>
        <a:defRPr sz="3200" i="1">
          <a:solidFill>
            <a:schemeClr val="accent5">
              <a:lumMod val="75000"/>
            </a:schemeClr>
          </a:solidFill>
          <a:latin typeface="+mj-lt"/>
          <a:ea typeface="+mj-ea"/>
          <a:cs typeface="+mj-cs"/>
        </a:defRPr>
      </a:lvl1pPr>
      <a:lvl2pPr algn="l" rtl="0" eaLnBrk="1" fontAlgn="base" hangingPunct="1">
        <a:spcBef>
          <a:spcPct val="0"/>
        </a:spcBef>
        <a:spcAft>
          <a:spcPct val="0"/>
        </a:spcAft>
        <a:defRPr sz="3200" i="1">
          <a:solidFill>
            <a:srgbClr val="FF6600"/>
          </a:solidFill>
          <a:latin typeface="Times New Roman" pitchFamily="18" charset="0"/>
        </a:defRPr>
      </a:lvl2pPr>
      <a:lvl3pPr algn="l" rtl="0" eaLnBrk="1" fontAlgn="base" hangingPunct="1">
        <a:spcBef>
          <a:spcPct val="0"/>
        </a:spcBef>
        <a:spcAft>
          <a:spcPct val="0"/>
        </a:spcAft>
        <a:defRPr sz="3200" i="1">
          <a:solidFill>
            <a:srgbClr val="FF6600"/>
          </a:solidFill>
          <a:latin typeface="Times New Roman" pitchFamily="18" charset="0"/>
        </a:defRPr>
      </a:lvl3pPr>
      <a:lvl4pPr algn="l" rtl="0" eaLnBrk="1" fontAlgn="base" hangingPunct="1">
        <a:spcBef>
          <a:spcPct val="0"/>
        </a:spcBef>
        <a:spcAft>
          <a:spcPct val="0"/>
        </a:spcAft>
        <a:defRPr sz="3200" i="1">
          <a:solidFill>
            <a:srgbClr val="FF6600"/>
          </a:solidFill>
          <a:latin typeface="Times New Roman" pitchFamily="18" charset="0"/>
        </a:defRPr>
      </a:lvl4pPr>
      <a:lvl5pPr algn="l" rtl="0" eaLnBrk="1" fontAlgn="base" hangingPunct="1">
        <a:spcBef>
          <a:spcPct val="0"/>
        </a:spcBef>
        <a:spcAft>
          <a:spcPct val="0"/>
        </a:spcAft>
        <a:defRPr sz="3200" i="1">
          <a:solidFill>
            <a:srgbClr val="FF6600"/>
          </a:solidFill>
          <a:latin typeface="Times New Roman" pitchFamily="18" charset="0"/>
        </a:defRPr>
      </a:lvl5pPr>
      <a:lvl6pPr marL="457200" algn="l" rtl="0" eaLnBrk="1" fontAlgn="base" hangingPunct="1">
        <a:spcBef>
          <a:spcPct val="0"/>
        </a:spcBef>
        <a:spcAft>
          <a:spcPct val="0"/>
        </a:spcAft>
        <a:defRPr sz="3200" i="1">
          <a:solidFill>
            <a:srgbClr val="FF6600"/>
          </a:solidFill>
          <a:latin typeface="Times New Roman" pitchFamily="18" charset="0"/>
        </a:defRPr>
      </a:lvl6pPr>
      <a:lvl7pPr marL="914400" algn="l" rtl="0" eaLnBrk="1" fontAlgn="base" hangingPunct="1">
        <a:spcBef>
          <a:spcPct val="0"/>
        </a:spcBef>
        <a:spcAft>
          <a:spcPct val="0"/>
        </a:spcAft>
        <a:defRPr sz="3200" i="1">
          <a:solidFill>
            <a:srgbClr val="FF6600"/>
          </a:solidFill>
          <a:latin typeface="Times New Roman" pitchFamily="18" charset="0"/>
        </a:defRPr>
      </a:lvl7pPr>
      <a:lvl8pPr marL="1371600" algn="l" rtl="0" eaLnBrk="1" fontAlgn="base" hangingPunct="1">
        <a:spcBef>
          <a:spcPct val="0"/>
        </a:spcBef>
        <a:spcAft>
          <a:spcPct val="0"/>
        </a:spcAft>
        <a:defRPr sz="3200" i="1">
          <a:solidFill>
            <a:srgbClr val="FF6600"/>
          </a:solidFill>
          <a:latin typeface="Times New Roman" pitchFamily="18" charset="0"/>
        </a:defRPr>
      </a:lvl8pPr>
      <a:lvl9pPr marL="1828800" algn="l" rtl="0" eaLnBrk="1" fontAlgn="base" hangingPunct="1">
        <a:spcBef>
          <a:spcPct val="0"/>
        </a:spcBef>
        <a:spcAft>
          <a:spcPct val="0"/>
        </a:spcAft>
        <a:defRPr sz="3200" i="1">
          <a:solidFill>
            <a:srgbClr val="FF6600"/>
          </a:solidFill>
          <a:latin typeface="Times New Roman" pitchFamily="18" charset="0"/>
        </a:defRPr>
      </a:lvl9pPr>
    </p:titleStyle>
    <p:bodyStyle>
      <a:lvl1pPr marL="342900" indent="-342900" algn="l" rtl="0" eaLnBrk="1" fontAlgn="base" hangingPunct="1">
        <a:spcBef>
          <a:spcPct val="20000"/>
        </a:spcBef>
        <a:spcAft>
          <a:spcPct val="0"/>
        </a:spcAft>
        <a:buChar char="•"/>
        <a:defRPr sz="2000" i="1">
          <a:solidFill>
            <a:schemeClr val="accent4">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10/19/2014</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2696"/>
            <a:ext cx="8388424" cy="2689448"/>
          </a:xfrm>
        </p:spPr>
        <p:txBody>
          <a:bodyPr>
            <a:normAutofit fontScale="90000"/>
          </a:bodyPr>
          <a:lstStyle/>
          <a:p>
            <a:r>
              <a:rPr lang="en-US" cap="none" dirty="0" smtClean="0">
                <a:ln>
                  <a:noFill/>
                </a:ln>
                <a:solidFill>
                  <a:schemeClr val="tx1"/>
                </a:solidFill>
                <a:effectLst/>
              </a:rPr>
              <a:t>Pre-assessment of F&amp;Vs </a:t>
            </a:r>
            <a:r>
              <a:rPr lang="en-US" cap="none" dirty="0">
                <a:ln>
                  <a:noFill/>
                </a:ln>
                <a:solidFill>
                  <a:schemeClr val="tx1"/>
                </a:solidFill>
                <a:effectLst/>
              </a:rPr>
              <a:t>p</a:t>
            </a:r>
            <a:r>
              <a:rPr lang="en-US" cap="none" dirty="0" smtClean="0">
                <a:ln>
                  <a:noFill/>
                </a:ln>
                <a:solidFill>
                  <a:schemeClr val="tx1"/>
                </a:solidFill>
                <a:effectLst/>
              </a:rPr>
              <a:t>roduction and consumption in the Pacific Region</a:t>
            </a:r>
            <a:endParaRPr lang="en-US" cap="none" dirty="0">
              <a:ln>
                <a:noFill/>
              </a:ln>
              <a:solidFill>
                <a:schemeClr val="tx1"/>
              </a:solidFill>
              <a:effectLst/>
            </a:endParaRPr>
          </a:p>
        </p:txBody>
      </p:sp>
      <p:sp>
        <p:nvSpPr>
          <p:cNvPr id="3" name="Subtitle 2"/>
          <p:cNvSpPr>
            <a:spLocks noGrp="1"/>
          </p:cNvSpPr>
          <p:nvPr>
            <p:ph type="subTitle" idx="1"/>
          </p:nvPr>
        </p:nvSpPr>
        <p:spPr>
          <a:xfrm>
            <a:off x="755576" y="3933056"/>
            <a:ext cx="2667000" cy="609600"/>
          </a:xfrm>
        </p:spPr>
        <p:txBody>
          <a:bodyPr>
            <a:normAutofit fontScale="70000" lnSpcReduction="20000"/>
          </a:bodyPr>
          <a:lstStyle/>
          <a:p>
            <a:r>
              <a:rPr lang="en-US" dirty="0" smtClean="0"/>
              <a:t>Minwook Kim, FAO</a:t>
            </a:r>
            <a:endParaRPr lang="en-US" dirty="0"/>
          </a:p>
        </p:txBody>
      </p:sp>
    </p:spTree>
    <p:extLst>
      <p:ext uri="{BB962C8B-B14F-4D97-AF65-F5344CB8AC3E}">
        <p14:creationId xmlns:p14="http://schemas.microsoft.com/office/powerpoint/2010/main" val="1347651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895600"/>
            <a:ext cx="4635624" cy="1219200"/>
          </a:xfrm>
        </p:spPr>
        <p:txBody>
          <a:bodyPr/>
          <a:lstStyle/>
          <a:p>
            <a:r>
              <a:rPr lang="en-US" b="1" dirty="0" smtClean="0"/>
              <a:t>III. Barriers</a:t>
            </a:r>
            <a:endParaRPr lang="en-US" b="1" dirty="0"/>
          </a:p>
        </p:txBody>
      </p:sp>
    </p:spTree>
    <p:extLst>
      <p:ext uri="{BB962C8B-B14F-4D97-AF65-F5344CB8AC3E}">
        <p14:creationId xmlns:p14="http://schemas.microsoft.com/office/powerpoint/2010/main" val="586617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64"/>
          </a:xfrm>
        </p:spPr>
        <p:txBody>
          <a:bodyPr/>
          <a:lstStyle/>
          <a:p>
            <a:pPr>
              <a:lnSpc>
                <a:spcPct val="150000"/>
              </a:lnSpc>
            </a:pPr>
            <a:r>
              <a:rPr lang="en-US" dirty="0" smtClean="0"/>
              <a:t>General barriers</a:t>
            </a:r>
          </a:p>
          <a:p>
            <a:pPr lvl="1">
              <a:lnSpc>
                <a:spcPct val="150000"/>
              </a:lnSpc>
            </a:pPr>
            <a:r>
              <a:rPr lang="en-US" dirty="0" smtClean="0"/>
              <a:t>Economic issues</a:t>
            </a:r>
          </a:p>
          <a:p>
            <a:pPr lvl="2">
              <a:lnSpc>
                <a:spcPct val="150000"/>
              </a:lnSpc>
            </a:pPr>
            <a:r>
              <a:rPr lang="en-US" dirty="0" smtClean="0"/>
              <a:t>Price, income, land accessibility, HR etc.</a:t>
            </a:r>
          </a:p>
          <a:p>
            <a:pPr lvl="1">
              <a:lnSpc>
                <a:spcPct val="150000"/>
              </a:lnSpc>
            </a:pPr>
            <a:r>
              <a:rPr lang="en-US" dirty="0" smtClean="0"/>
              <a:t>Horticultural technology</a:t>
            </a:r>
          </a:p>
          <a:p>
            <a:pPr lvl="1">
              <a:lnSpc>
                <a:spcPct val="150000"/>
              </a:lnSpc>
            </a:pPr>
            <a:r>
              <a:rPr lang="en-US" dirty="0" smtClean="0"/>
              <a:t>Climate constraints : drought or rain</a:t>
            </a:r>
          </a:p>
          <a:p>
            <a:pPr>
              <a:lnSpc>
                <a:spcPct val="150000"/>
              </a:lnSpc>
            </a:pPr>
            <a:r>
              <a:rPr lang="en-US" dirty="0" smtClean="0"/>
              <a:t>Small holders’ barriers : Seed &amp; Varieties…</a:t>
            </a:r>
          </a:p>
          <a:p>
            <a:pPr>
              <a:lnSpc>
                <a:spcPct val="150000"/>
              </a:lnSpc>
            </a:pPr>
            <a:r>
              <a:rPr lang="en-US" dirty="0" smtClean="0"/>
              <a:t>Mixed consumers : Land, income, tech.</a:t>
            </a:r>
          </a:p>
          <a:p>
            <a:pPr>
              <a:lnSpc>
                <a:spcPct val="150000"/>
              </a:lnSpc>
            </a:pPr>
            <a:r>
              <a:rPr lang="en-US" dirty="0" smtClean="0"/>
              <a:t>Market-dependent consumers : Price</a:t>
            </a:r>
          </a:p>
          <a:p>
            <a:pPr>
              <a:lnSpc>
                <a:spcPct val="150000"/>
              </a:lnSpc>
            </a:pPr>
            <a:endParaRPr lang="en-US" dirty="0"/>
          </a:p>
        </p:txBody>
      </p:sp>
    </p:spTree>
    <p:extLst>
      <p:ext uri="{BB962C8B-B14F-4D97-AF65-F5344CB8AC3E}">
        <p14:creationId xmlns:p14="http://schemas.microsoft.com/office/powerpoint/2010/main" val="789176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C:\Users\KIMM\Downloads\Chart_Q8_140925 (2).png"/>
          <p:cNvPicPr>
            <a:picLocks/>
          </p:cNvPicPr>
          <p:nvPr/>
        </p:nvPicPr>
        <p:blipFill rotWithShape="1">
          <a:blip r:embed="rId3" cstate="print">
            <a:extLst>
              <a:ext uri="{28A0092B-C50C-407E-A947-70E740481C1C}">
                <a14:useLocalDpi xmlns:a14="http://schemas.microsoft.com/office/drawing/2010/main" val="0"/>
              </a:ext>
            </a:extLst>
          </a:blip>
          <a:srcRect l="6639" t="11892" r="14463" b="64386"/>
          <a:stretch/>
        </p:blipFill>
        <p:spPr bwMode="auto">
          <a:xfrm>
            <a:off x="791816" y="1268760"/>
            <a:ext cx="7848872" cy="4464496"/>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b="1" dirty="0"/>
              <a:t>1</a:t>
            </a:r>
            <a:r>
              <a:rPr lang="en-US" b="1" dirty="0" smtClean="0"/>
              <a:t>. General barriers</a:t>
            </a:r>
            <a:endParaRPr lang="en-US" b="1" dirty="0"/>
          </a:p>
        </p:txBody>
      </p:sp>
      <p:pic>
        <p:nvPicPr>
          <p:cNvPr id="4" name="Content Placeholder 3" descr="C:\Users\KIMM\Downloads\Chart_Q8_140925 (2).png"/>
          <p:cNvPicPr>
            <a:picLocks noGrp="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3188392" y="1600200"/>
            <a:ext cx="2767216" cy="470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Rectangle 5"/>
          <p:cNvSpPr/>
          <p:nvPr/>
        </p:nvSpPr>
        <p:spPr>
          <a:xfrm>
            <a:off x="899592" y="1268760"/>
            <a:ext cx="1080120" cy="86409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ounded Rectangle 2"/>
          <p:cNvSpPr/>
          <p:nvPr/>
        </p:nvSpPr>
        <p:spPr>
          <a:xfrm>
            <a:off x="1979712" y="1124744"/>
            <a:ext cx="6696744" cy="5616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50000"/>
              </a:lnSpc>
              <a:buFont typeface="Arial" panose="020B0604020202020204" pitchFamily="34" charset="0"/>
              <a:buChar char="•"/>
            </a:pPr>
            <a:endParaRPr lang="en-US" b="1" dirty="0" smtClean="0"/>
          </a:p>
          <a:p>
            <a:pPr marL="285750" indent="-285750">
              <a:lnSpc>
                <a:spcPct val="150000"/>
              </a:lnSpc>
              <a:buFont typeface="Arial" panose="020B0604020202020204" pitchFamily="34" charset="0"/>
              <a:buChar char="•"/>
            </a:pPr>
            <a:endParaRPr lang="en-US" b="1" dirty="0"/>
          </a:p>
          <a:p>
            <a:pPr marL="285750" indent="-285750">
              <a:lnSpc>
                <a:spcPct val="150000"/>
              </a:lnSpc>
              <a:buFont typeface="Arial" panose="020B0604020202020204" pitchFamily="34" charset="0"/>
              <a:buChar char="•"/>
            </a:pPr>
            <a:endParaRPr lang="en-US" b="1" dirty="0" smtClean="0"/>
          </a:p>
          <a:p>
            <a:pPr marL="285750" indent="-285750">
              <a:lnSpc>
                <a:spcPct val="200000"/>
              </a:lnSpc>
              <a:buFont typeface="Arial" panose="020B0604020202020204" pitchFamily="34" charset="0"/>
              <a:buChar char="•"/>
            </a:pPr>
            <a:r>
              <a:rPr lang="en-US" b="1" dirty="0" smtClean="0"/>
              <a:t>High price of F&amp;Vs</a:t>
            </a:r>
          </a:p>
          <a:p>
            <a:pPr marL="285750" indent="-285750">
              <a:lnSpc>
                <a:spcPct val="200000"/>
              </a:lnSpc>
              <a:buFont typeface="Arial" panose="020B0604020202020204" pitchFamily="34" charset="0"/>
              <a:buChar char="•"/>
            </a:pPr>
            <a:r>
              <a:rPr lang="en-US" b="1" dirty="0" smtClean="0"/>
              <a:t>High cost of production : Seed &amp;varieties,  land, </a:t>
            </a:r>
            <a:r>
              <a:rPr lang="en-US" b="1" dirty="0" err="1" smtClean="0"/>
              <a:t>labour</a:t>
            </a:r>
            <a:r>
              <a:rPr lang="en-US" b="1" dirty="0" smtClean="0"/>
              <a:t>, chemicals, fertilizers, machineries etc.</a:t>
            </a:r>
          </a:p>
          <a:p>
            <a:pPr marL="285750" indent="-285750">
              <a:lnSpc>
                <a:spcPct val="200000"/>
              </a:lnSpc>
              <a:buFont typeface="Arial" panose="020B0604020202020204" pitchFamily="34" charset="0"/>
              <a:buChar char="•"/>
            </a:pPr>
            <a:r>
              <a:rPr lang="en-US" b="1" dirty="0" smtClean="0"/>
              <a:t>Seasonality : Price of F&amp;Vs are low in main season.</a:t>
            </a:r>
          </a:p>
          <a:p>
            <a:pPr marL="285750" indent="-285750">
              <a:lnSpc>
                <a:spcPct val="200000"/>
              </a:lnSpc>
              <a:buFont typeface="Arial" panose="020B0604020202020204" pitchFamily="34" charset="0"/>
              <a:buChar char="•"/>
            </a:pPr>
            <a:r>
              <a:rPr lang="en-US" b="1" dirty="0" smtClean="0"/>
              <a:t>Limited access to capital</a:t>
            </a:r>
          </a:p>
          <a:p>
            <a:pPr marL="285750" indent="-285750">
              <a:lnSpc>
                <a:spcPct val="200000"/>
              </a:lnSpc>
              <a:buFont typeface="Arial" panose="020B0604020202020204" pitchFamily="34" charset="0"/>
              <a:buChar char="•"/>
            </a:pPr>
            <a:r>
              <a:rPr lang="en-US" b="1" dirty="0" smtClean="0"/>
              <a:t>Limited farmers</a:t>
            </a:r>
          </a:p>
          <a:p>
            <a:pPr marL="285750" indent="-285750">
              <a:lnSpc>
                <a:spcPct val="200000"/>
              </a:lnSpc>
              <a:buFont typeface="Arial" panose="020B0604020202020204" pitchFamily="34" charset="0"/>
              <a:buChar char="•"/>
            </a:pPr>
            <a:r>
              <a:rPr lang="en-US" b="1" dirty="0" smtClean="0"/>
              <a:t>Access to land</a:t>
            </a:r>
          </a:p>
          <a:p>
            <a:pPr marL="285750" indent="-285750">
              <a:lnSpc>
                <a:spcPct val="200000"/>
              </a:lnSpc>
              <a:buFont typeface="Arial" panose="020B0604020202020204" pitchFamily="34" charset="0"/>
              <a:buChar char="•"/>
            </a:pPr>
            <a:r>
              <a:rPr lang="en-US" b="1" dirty="0" smtClean="0"/>
              <a:t>High dependency on imported food</a:t>
            </a:r>
          </a:p>
          <a:p>
            <a:pPr marL="285750" indent="-285750">
              <a:lnSpc>
                <a:spcPct val="200000"/>
              </a:lnSpc>
              <a:buFont typeface="Arial" panose="020B0604020202020204" pitchFamily="34" charset="0"/>
              <a:buChar char="•"/>
            </a:pPr>
            <a:r>
              <a:rPr lang="en-US" b="1" dirty="0" smtClean="0"/>
              <a:t>Gardening space</a:t>
            </a:r>
          </a:p>
          <a:p>
            <a:pPr marL="285750" indent="-285750">
              <a:lnSpc>
                <a:spcPct val="200000"/>
              </a:lnSpc>
              <a:buFont typeface="Arial" panose="020B0604020202020204" pitchFamily="34" charset="0"/>
              <a:buChar char="•"/>
            </a:pPr>
            <a:r>
              <a:rPr lang="en-US" b="1" dirty="0" smtClean="0"/>
              <a:t>Transportation</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665877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a:t>
            </a:r>
            <a:r>
              <a:rPr lang="en-US" b="1" dirty="0" smtClean="0"/>
              <a:t>. General barriers</a:t>
            </a:r>
            <a:endParaRPr lang="en-US" b="1" dirty="0"/>
          </a:p>
        </p:txBody>
      </p:sp>
      <p:pic>
        <p:nvPicPr>
          <p:cNvPr id="4" name="Content Placeholder 3" descr="C:\Users\KIMM\Downloads\Chart_Q8_140925 (2).png"/>
          <p:cNvPicPr>
            <a:picLocks noGrp="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3188392" y="1600200"/>
            <a:ext cx="2767216" cy="470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Content Placeholder 3" descr="C:\Users\KIMM\Downloads\Chart_Q8_140925 (2).png"/>
          <p:cNvPicPr>
            <a:picLocks/>
          </p:cNvPicPr>
          <p:nvPr/>
        </p:nvPicPr>
        <p:blipFill rotWithShape="1">
          <a:blip r:embed="rId3" cstate="print">
            <a:extLst>
              <a:ext uri="{28A0092B-C50C-407E-A947-70E740481C1C}">
                <a14:useLocalDpi xmlns:a14="http://schemas.microsoft.com/office/drawing/2010/main" val="0"/>
              </a:ext>
            </a:extLst>
          </a:blip>
          <a:srcRect l="6639" t="11892" r="14463" b="64386"/>
          <a:stretch/>
        </p:blipFill>
        <p:spPr bwMode="auto">
          <a:xfrm>
            <a:off x="899592" y="1412776"/>
            <a:ext cx="7848872" cy="4464496"/>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Rectangle 6"/>
          <p:cNvSpPr/>
          <p:nvPr/>
        </p:nvSpPr>
        <p:spPr>
          <a:xfrm>
            <a:off x="755576" y="2344094"/>
            <a:ext cx="1296144" cy="86409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051720" y="1344636"/>
            <a:ext cx="6552728" cy="48926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endParaRPr lang="en-US" b="1" dirty="0" smtClean="0"/>
          </a:p>
          <a:p>
            <a:pPr marL="285750" indent="-285750">
              <a:lnSpc>
                <a:spcPct val="300000"/>
              </a:lnSpc>
              <a:buFont typeface="Arial" panose="020B0604020202020204" pitchFamily="34" charset="0"/>
              <a:buChar char="•"/>
            </a:pPr>
            <a:endParaRPr lang="en-US" b="1" dirty="0" smtClean="0"/>
          </a:p>
          <a:p>
            <a:pPr marL="285750" indent="-285750">
              <a:lnSpc>
                <a:spcPct val="300000"/>
              </a:lnSpc>
              <a:buFont typeface="Arial" panose="020B0604020202020204" pitchFamily="34" charset="0"/>
              <a:buChar char="•"/>
            </a:pPr>
            <a:r>
              <a:rPr lang="en-US" b="1" dirty="0" smtClean="0"/>
              <a:t>Green house</a:t>
            </a:r>
          </a:p>
          <a:p>
            <a:pPr marL="285750" indent="-285750">
              <a:lnSpc>
                <a:spcPct val="300000"/>
              </a:lnSpc>
              <a:buFont typeface="Arial" panose="020B0604020202020204" pitchFamily="34" charset="0"/>
              <a:buChar char="•"/>
            </a:pPr>
            <a:r>
              <a:rPr lang="en-US" b="1" dirty="0" smtClean="0"/>
              <a:t>Irrigation system</a:t>
            </a:r>
          </a:p>
          <a:p>
            <a:pPr marL="285750" indent="-285750">
              <a:lnSpc>
                <a:spcPct val="300000"/>
              </a:lnSpc>
              <a:buFont typeface="Arial" panose="020B0604020202020204" pitchFamily="34" charset="0"/>
              <a:buChar char="•"/>
            </a:pPr>
            <a:r>
              <a:rPr lang="en-US" b="1" dirty="0" smtClean="0"/>
              <a:t>Knowledge of management practices</a:t>
            </a:r>
          </a:p>
          <a:p>
            <a:pPr marL="285750" indent="-285750">
              <a:lnSpc>
                <a:spcPct val="300000"/>
              </a:lnSpc>
              <a:buFont typeface="Arial" panose="020B0604020202020204" pitchFamily="34" charset="0"/>
              <a:buChar char="•"/>
            </a:pPr>
            <a:r>
              <a:rPr lang="en-US" b="1" dirty="0" smtClean="0"/>
              <a:t>Poor varieties, seeds</a:t>
            </a:r>
          </a:p>
          <a:p>
            <a:pPr marL="285750" indent="-285750">
              <a:lnSpc>
                <a:spcPct val="300000"/>
              </a:lnSpc>
              <a:buFont typeface="Arial" panose="020B0604020202020204" pitchFamily="34" charset="0"/>
              <a:buChar char="•"/>
            </a:pPr>
            <a:r>
              <a:rPr lang="en-US" b="1" dirty="0" smtClean="0"/>
              <a:t>Propagation technics for officers and farmers</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906898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a:t>
            </a:r>
            <a:r>
              <a:rPr lang="en-US" b="1" dirty="0" smtClean="0"/>
              <a:t>. General barriers</a:t>
            </a:r>
            <a:endParaRPr lang="en-US" b="1" dirty="0"/>
          </a:p>
        </p:txBody>
      </p:sp>
      <p:pic>
        <p:nvPicPr>
          <p:cNvPr id="4" name="Content Placeholder 3" descr="C:\Users\KIMM\Downloads\Chart_Q8_140925 (2).png"/>
          <p:cNvPicPr>
            <a:picLocks noGrp="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3188392" y="1600200"/>
            <a:ext cx="2767216" cy="470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Content Placeholder 3" descr="C:\Users\KIMM\Downloads\Chart_Q8_140925 (2).png"/>
          <p:cNvPicPr>
            <a:picLocks/>
          </p:cNvPicPr>
          <p:nvPr/>
        </p:nvPicPr>
        <p:blipFill rotWithShape="1">
          <a:blip r:embed="rId3" cstate="print">
            <a:extLst>
              <a:ext uri="{28A0092B-C50C-407E-A947-70E740481C1C}">
                <a14:useLocalDpi xmlns:a14="http://schemas.microsoft.com/office/drawing/2010/main" val="0"/>
              </a:ext>
            </a:extLst>
          </a:blip>
          <a:srcRect l="6639" t="11892" r="14463" b="64386"/>
          <a:stretch/>
        </p:blipFill>
        <p:spPr bwMode="auto">
          <a:xfrm>
            <a:off x="899592" y="1412776"/>
            <a:ext cx="7848872" cy="4464496"/>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Rectangle 6"/>
          <p:cNvSpPr/>
          <p:nvPr/>
        </p:nvSpPr>
        <p:spPr>
          <a:xfrm>
            <a:off x="755576" y="2344094"/>
            <a:ext cx="1296144" cy="86409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051720" y="1344636"/>
            <a:ext cx="6552728" cy="48926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endParaRPr lang="en-US" b="1" dirty="0" smtClean="0"/>
          </a:p>
          <a:p>
            <a:pPr marL="285750" indent="-285750">
              <a:lnSpc>
                <a:spcPct val="300000"/>
              </a:lnSpc>
              <a:buFont typeface="Arial" panose="020B0604020202020204" pitchFamily="34" charset="0"/>
              <a:buChar char="•"/>
            </a:pPr>
            <a:endParaRPr lang="en-US" b="1" dirty="0" smtClean="0"/>
          </a:p>
          <a:p>
            <a:pPr marL="285750" indent="-285750">
              <a:lnSpc>
                <a:spcPct val="300000"/>
              </a:lnSpc>
              <a:buFont typeface="Arial" panose="020B0604020202020204" pitchFamily="34" charset="0"/>
              <a:buChar char="•"/>
            </a:pPr>
            <a:r>
              <a:rPr lang="en-US" b="1" dirty="0" smtClean="0"/>
              <a:t>Green house</a:t>
            </a:r>
          </a:p>
          <a:p>
            <a:pPr marL="285750" indent="-285750">
              <a:lnSpc>
                <a:spcPct val="300000"/>
              </a:lnSpc>
              <a:buFont typeface="Arial" panose="020B0604020202020204" pitchFamily="34" charset="0"/>
              <a:buChar char="•"/>
            </a:pPr>
            <a:r>
              <a:rPr lang="en-US" b="1" dirty="0" smtClean="0"/>
              <a:t>Irrigation system</a:t>
            </a:r>
          </a:p>
          <a:p>
            <a:pPr marL="285750" indent="-285750">
              <a:lnSpc>
                <a:spcPct val="300000"/>
              </a:lnSpc>
              <a:buFont typeface="Arial" panose="020B0604020202020204" pitchFamily="34" charset="0"/>
              <a:buChar char="•"/>
            </a:pPr>
            <a:r>
              <a:rPr lang="en-US" b="1" dirty="0" smtClean="0"/>
              <a:t>Knowledge of management practices</a:t>
            </a:r>
          </a:p>
          <a:p>
            <a:pPr marL="285750" indent="-285750">
              <a:lnSpc>
                <a:spcPct val="300000"/>
              </a:lnSpc>
              <a:buFont typeface="Arial" panose="020B0604020202020204" pitchFamily="34" charset="0"/>
              <a:buChar char="•"/>
            </a:pPr>
            <a:r>
              <a:rPr lang="en-US" b="1" dirty="0" smtClean="0"/>
              <a:t>Poor varieties, seeds</a:t>
            </a:r>
          </a:p>
          <a:p>
            <a:pPr marL="285750" indent="-285750">
              <a:lnSpc>
                <a:spcPct val="300000"/>
              </a:lnSpc>
              <a:buFont typeface="Arial" panose="020B0604020202020204" pitchFamily="34" charset="0"/>
              <a:buChar char="•"/>
            </a:pPr>
            <a:r>
              <a:rPr lang="en-US" b="1" dirty="0" smtClean="0"/>
              <a:t>Propagation technics for officers and farmers</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a:p>
        </p:txBody>
      </p:sp>
      <p:sp>
        <p:nvSpPr>
          <p:cNvPr id="9" name="Rectangle 8"/>
          <p:cNvSpPr/>
          <p:nvPr/>
        </p:nvSpPr>
        <p:spPr>
          <a:xfrm>
            <a:off x="2204120" y="4221088"/>
            <a:ext cx="5320208" cy="144016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941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a:t>
            </a:r>
            <a:r>
              <a:rPr lang="en-US" b="1" dirty="0" smtClean="0"/>
              <a:t>. General barriers</a:t>
            </a:r>
            <a:endParaRPr lang="en-US" b="1" dirty="0"/>
          </a:p>
        </p:txBody>
      </p:sp>
      <p:pic>
        <p:nvPicPr>
          <p:cNvPr id="4" name="Content Placeholder 3" descr="C:\Users\KIMM\Downloads\Chart_Q8_140925 (2).png"/>
          <p:cNvPicPr>
            <a:picLocks noGrp="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3188392" y="1600200"/>
            <a:ext cx="2767216" cy="470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Content Placeholder 3" descr="C:\Users\KIMM\Downloads\Chart_Q8_140925 (2).png"/>
          <p:cNvPicPr>
            <a:picLocks/>
          </p:cNvPicPr>
          <p:nvPr/>
        </p:nvPicPr>
        <p:blipFill rotWithShape="1">
          <a:blip r:embed="rId3" cstate="print">
            <a:extLst>
              <a:ext uri="{28A0092B-C50C-407E-A947-70E740481C1C}">
                <a14:useLocalDpi xmlns:a14="http://schemas.microsoft.com/office/drawing/2010/main" val="0"/>
              </a:ext>
            </a:extLst>
          </a:blip>
          <a:srcRect l="6639" t="11892" r="14463" b="64386"/>
          <a:stretch/>
        </p:blipFill>
        <p:spPr bwMode="auto">
          <a:xfrm>
            <a:off x="760818" y="1558726"/>
            <a:ext cx="7848872" cy="4464496"/>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Rectangle 6"/>
          <p:cNvSpPr/>
          <p:nvPr/>
        </p:nvSpPr>
        <p:spPr>
          <a:xfrm>
            <a:off x="899592" y="3425259"/>
            <a:ext cx="1145000" cy="579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2051720" y="1344636"/>
            <a:ext cx="6552728" cy="48926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endParaRPr lang="en-US" b="1" dirty="0" smtClean="0"/>
          </a:p>
          <a:p>
            <a:pPr marL="285750" indent="-285750">
              <a:lnSpc>
                <a:spcPct val="300000"/>
              </a:lnSpc>
              <a:buFont typeface="Arial" panose="020B0604020202020204" pitchFamily="34" charset="0"/>
              <a:buChar char="•"/>
            </a:pPr>
            <a:endParaRPr lang="en-US" b="1" dirty="0" smtClean="0"/>
          </a:p>
          <a:p>
            <a:pPr marL="285750" indent="-285750">
              <a:lnSpc>
                <a:spcPct val="250000"/>
              </a:lnSpc>
              <a:buFont typeface="Arial" panose="020B0604020202020204" pitchFamily="34" charset="0"/>
              <a:buChar char="•"/>
            </a:pPr>
            <a:r>
              <a:rPr lang="en-US" b="1" dirty="0" smtClean="0"/>
              <a:t>Extremes of heat, water availability and drought</a:t>
            </a:r>
          </a:p>
          <a:p>
            <a:pPr marL="285750" indent="-285750">
              <a:lnSpc>
                <a:spcPct val="250000"/>
              </a:lnSpc>
              <a:buFont typeface="Arial" panose="020B0604020202020204" pitchFamily="34" charset="0"/>
              <a:buChar char="•"/>
            </a:pPr>
            <a:r>
              <a:rPr lang="en-US" b="1" dirty="0" smtClean="0"/>
              <a:t>Changes in climate – Mango</a:t>
            </a:r>
          </a:p>
          <a:p>
            <a:pPr marL="285750" indent="-285750">
              <a:lnSpc>
                <a:spcPct val="250000"/>
              </a:lnSpc>
              <a:buFont typeface="Arial" panose="020B0604020202020204" pitchFamily="34" charset="0"/>
              <a:buChar char="•"/>
            </a:pPr>
            <a:r>
              <a:rPr lang="en-US" b="1" dirty="0" smtClean="0"/>
              <a:t>Water availability – Germinating seeds</a:t>
            </a:r>
          </a:p>
          <a:p>
            <a:pPr marL="285750" indent="-285750">
              <a:lnSpc>
                <a:spcPct val="250000"/>
              </a:lnSpc>
              <a:buFont typeface="Arial" panose="020B0604020202020204" pitchFamily="34" charset="0"/>
              <a:buChar char="•"/>
            </a:pPr>
            <a:r>
              <a:rPr lang="en-US" b="1" dirty="0" smtClean="0"/>
              <a:t>Climate – Pest and disease</a:t>
            </a:r>
          </a:p>
          <a:p>
            <a:pPr marL="285750" indent="-285750">
              <a:lnSpc>
                <a:spcPct val="250000"/>
              </a:lnSpc>
              <a:buFont typeface="Arial" panose="020B0604020202020204" pitchFamily="34" charset="0"/>
              <a:buChar char="•"/>
            </a:pPr>
            <a:r>
              <a:rPr lang="en-US" b="1" dirty="0" smtClean="0"/>
              <a:t>Seasonality, extremes of heat and cold, drought and rain</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1494812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General barriers</a:t>
            </a:r>
            <a:endParaRPr lang="en-US" b="1" dirty="0"/>
          </a:p>
        </p:txBody>
      </p:sp>
      <p:pic>
        <p:nvPicPr>
          <p:cNvPr id="4" name="Content Placeholder 3" descr="C:\Users\KIMM\Downloads\Chart_Q8_140925 (2).png"/>
          <p:cNvPicPr>
            <a:picLocks noGrp="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3188392" y="1600200"/>
            <a:ext cx="2767216" cy="470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Content Placeholder 3" descr="C:\Users\KIMM\Downloads\Chart_Q8_140925 (2).png"/>
          <p:cNvPicPr>
            <a:picLocks/>
          </p:cNvPicPr>
          <p:nvPr/>
        </p:nvPicPr>
        <p:blipFill rotWithShape="1">
          <a:blip r:embed="rId3" cstate="print">
            <a:extLst>
              <a:ext uri="{28A0092B-C50C-407E-A947-70E740481C1C}">
                <a14:useLocalDpi xmlns:a14="http://schemas.microsoft.com/office/drawing/2010/main" val="0"/>
              </a:ext>
            </a:extLst>
          </a:blip>
          <a:srcRect l="6639" t="11892" r="14463" b="64386"/>
          <a:stretch/>
        </p:blipFill>
        <p:spPr bwMode="auto">
          <a:xfrm>
            <a:off x="755576" y="1700808"/>
            <a:ext cx="7848872" cy="4464496"/>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Rectangle 6"/>
          <p:cNvSpPr/>
          <p:nvPr/>
        </p:nvSpPr>
        <p:spPr>
          <a:xfrm>
            <a:off x="827584" y="4293096"/>
            <a:ext cx="1145000" cy="93610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2051720" y="1344636"/>
            <a:ext cx="6552728" cy="48926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b="1" dirty="0"/>
              <a:t>Not everyone understands the importance of eating right. </a:t>
            </a:r>
            <a:endParaRPr lang="en-US" dirty="0" smtClean="0"/>
          </a:p>
          <a:p>
            <a:pPr marL="285750" indent="-285750">
              <a:lnSpc>
                <a:spcPct val="150000"/>
              </a:lnSpc>
              <a:buFont typeface="Arial" panose="020B0604020202020204" pitchFamily="34" charset="0"/>
              <a:buChar char="•"/>
            </a:pPr>
            <a:endParaRPr lang="en-GB" sz="800" dirty="0" smtClean="0"/>
          </a:p>
          <a:p>
            <a:pPr marL="742950" lvl="1" indent="-285750">
              <a:lnSpc>
                <a:spcPct val="150000"/>
              </a:lnSpc>
              <a:buFont typeface="Wingdings 3" panose="05040102010807070707" pitchFamily="18" charset="2"/>
              <a:buChar char="Æ"/>
            </a:pPr>
            <a:r>
              <a:rPr lang="en-GB" dirty="0" smtClean="0"/>
              <a:t>benefits of </a:t>
            </a:r>
            <a:r>
              <a:rPr lang="en-GB" dirty="0"/>
              <a:t>fruit and </a:t>
            </a:r>
            <a:r>
              <a:rPr lang="en-GB" dirty="0" smtClean="0"/>
              <a:t>vegetables</a:t>
            </a:r>
          </a:p>
          <a:p>
            <a:pPr marL="742950" lvl="1" indent="-285750">
              <a:lnSpc>
                <a:spcPct val="150000"/>
              </a:lnSpc>
              <a:buFont typeface="Wingdings 3" panose="05040102010807070707" pitchFamily="18" charset="2"/>
              <a:buChar char="Æ"/>
            </a:pPr>
            <a:r>
              <a:rPr lang="en-GB" dirty="0" smtClean="0"/>
              <a:t>preparation </a:t>
            </a:r>
            <a:r>
              <a:rPr lang="en-GB" dirty="0"/>
              <a:t>of fruit and </a:t>
            </a:r>
            <a:r>
              <a:rPr lang="en-GB" dirty="0" smtClean="0"/>
              <a:t>vegetables</a:t>
            </a:r>
          </a:p>
          <a:p>
            <a:pPr marL="742950" lvl="1" indent="-285750">
              <a:lnSpc>
                <a:spcPct val="150000"/>
              </a:lnSpc>
              <a:buFont typeface="Wingdings 3" panose="05040102010807070707" pitchFamily="18" charset="2"/>
              <a:buChar char="Æ"/>
            </a:pPr>
            <a:r>
              <a:rPr lang="en-GB" dirty="0" smtClean="0"/>
              <a:t>what </a:t>
            </a:r>
            <a:r>
              <a:rPr lang="en-GB" dirty="0"/>
              <a:t>constitutes a balanced </a:t>
            </a:r>
            <a:r>
              <a:rPr lang="en-GB" dirty="0" smtClean="0"/>
              <a:t>diet</a:t>
            </a:r>
          </a:p>
          <a:p>
            <a:pPr marL="742950" lvl="1" indent="-285750">
              <a:lnSpc>
                <a:spcPct val="150000"/>
              </a:lnSpc>
              <a:buFont typeface="Wingdings 3" panose="05040102010807070707" pitchFamily="18" charset="2"/>
              <a:buChar char="Æ"/>
            </a:pPr>
            <a:r>
              <a:rPr lang="en-GB" dirty="0" smtClean="0"/>
              <a:t>misperception </a:t>
            </a:r>
            <a:r>
              <a:rPr lang="en-GB" dirty="0"/>
              <a:t>of advertised health </a:t>
            </a:r>
            <a:r>
              <a:rPr lang="en-GB" dirty="0" smtClean="0"/>
              <a:t>claims</a:t>
            </a:r>
            <a:endParaRPr lang="en-US" b="1" dirty="0"/>
          </a:p>
          <a:p>
            <a:endParaRPr lang="en-US" dirty="0"/>
          </a:p>
        </p:txBody>
      </p:sp>
    </p:spTree>
    <p:extLst>
      <p:ext uri="{BB962C8B-B14F-4D97-AF65-F5344CB8AC3E}">
        <p14:creationId xmlns:p14="http://schemas.microsoft.com/office/powerpoint/2010/main" val="77142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General barriers</a:t>
            </a:r>
            <a:endParaRPr lang="en-US" b="1" dirty="0"/>
          </a:p>
        </p:txBody>
      </p:sp>
      <p:pic>
        <p:nvPicPr>
          <p:cNvPr id="4" name="Content Placeholder 3" descr="C:\Users\KIMM\Downloads\Chart_Q8_140925 (2).png"/>
          <p:cNvPicPr>
            <a:picLocks noGrp="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3188392" y="1600200"/>
            <a:ext cx="2767216" cy="470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Content Placeholder 3" descr="C:\Users\KIMM\Downloads\Chart_Q8_140925 (2).png"/>
          <p:cNvPicPr>
            <a:picLocks/>
          </p:cNvPicPr>
          <p:nvPr/>
        </p:nvPicPr>
        <p:blipFill rotWithShape="1">
          <a:blip r:embed="rId3" cstate="print">
            <a:extLst>
              <a:ext uri="{28A0092B-C50C-407E-A947-70E740481C1C}">
                <a14:useLocalDpi xmlns:a14="http://schemas.microsoft.com/office/drawing/2010/main" val="0"/>
              </a:ext>
            </a:extLst>
          </a:blip>
          <a:srcRect l="6639" t="11892" r="14463" b="64386"/>
          <a:stretch/>
        </p:blipFill>
        <p:spPr bwMode="auto">
          <a:xfrm>
            <a:off x="732756" y="1810940"/>
            <a:ext cx="7848872" cy="4464496"/>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Rectangle 6"/>
          <p:cNvSpPr/>
          <p:nvPr/>
        </p:nvSpPr>
        <p:spPr>
          <a:xfrm>
            <a:off x="839379" y="5373216"/>
            <a:ext cx="1145000" cy="86409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2051720" y="1344636"/>
            <a:ext cx="6552728" cy="48926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b="1" dirty="0" smtClean="0"/>
          </a:p>
          <a:p>
            <a:endParaRPr lang="en-US" b="1" dirty="0" smtClean="0"/>
          </a:p>
          <a:p>
            <a:endParaRPr lang="en-US" b="1" dirty="0" smtClean="0"/>
          </a:p>
          <a:p>
            <a:pPr marL="285750" indent="-285750">
              <a:lnSpc>
                <a:spcPct val="150000"/>
              </a:lnSpc>
              <a:buFont typeface="Arial" panose="020B0604020202020204" pitchFamily="34" charset="0"/>
              <a:buChar char="•"/>
            </a:pPr>
            <a:r>
              <a:rPr lang="en-GB" b="1" dirty="0" smtClean="0"/>
              <a:t>Convenient, cheaper, and </a:t>
            </a:r>
            <a:r>
              <a:rPr lang="en-GB" b="1" dirty="0"/>
              <a:t>ready </a:t>
            </a:r>
            <a:r>
              <a:rPr lang="en-GB" b="1" dirty="0" smtClean="0"/>
              <a:t>packaged</a:t>
            </a:r>
          </a:p>
          <a:p>
            <a:pPr marL="285750" indent="-285750">
              <a:lnSpc>
                <a:spcPct val="150000"/>
              </a:lnSpc>
              <a:buFont typeface="Arial" panose="020B0604020202020204" pitchFamily="34" charset="0"/>
              <a:buChar char="•"/>
            </a:pPr>
            <a:endParaRPr lang="en-US" sz="800" b="1" dirty="0" smtClean="0"/>
          </a:p>
          <a:p>
            <a:pPr marL="285750" indent="-285750">
              <a:lnSpc>
                <a:spcPct val="150000"/>
              </a:lnSpc>
              <a:buFont typeface="Arial" panose="020B0604020202020204" pitchFamily="34" charset="0"/>
              <a:buChar char="•"/>
            </a:pPr>
            <a:endParaRPr lang="en-US" sz="800" b="1" dirty="0"/>
          </a:p>
          <a:p>
            <a:pPr marL="285750" indent="-285750">
              <a:lnSpc>
                <a:spcPct val="150000"/>
              </a:lnSpc>
              <a:buFont typeface="Arial" panose="020B0604020202020204" pitchFamily="34" charset="0"/>
              <a:buChar char="•"/>
            </a:pPr>
            <a:r>
              <a:rPr lang="en-GB" b="1" dirty="0" smtClean="0"/>
              <a:t>Fruit </a:t>
            </a:r>
            <a:r>
              <a:rPr lang="en-GB" b="1" dirty="0"/>
              <a:t>and vegetables are not easily available, and normally, the local fruits, if available, are </a:t>
            </a:r>
            <a:r>
              <a:rPr lang="en-GB" b="1" dirty="0" smtClean="0"/>
              <a:t>expensive.</a:t>
            </a:r>
          </a:p>
          <a:p>
            <a:pPr marL="285750" indent="-285750">
              <a:lnSpc>
                <a:spcPct val="150000"/>
              </a:lnSpc>
              <a:buFont typeface="Arial" panose="020B0604020202020204" pitchFamily="34" charset="0"/>
              <a:buChar char="•"/>
            </a:pPr>
            <a:endParaRPr lang="en-GB" sz="800" b="1" dirty="0" smtClean="0"/>
          </a:p>
          <a:p>
            <a:pPr marL="285750" indent="-285750">
              <a:lnSpc>
                <a:spcPct val="150000"/>
              </a:lnSpc>
              <a:buFont typeface="Arial" panose="020B0604020202020204" pitchFamily="34" charset="0"/>
              <a:buChar char="•"/>
            </a:pPr>
            <a:endParaRPr lang="en-GB" sz="800" b="1" dirty="0" smtClean="0"/>
          </a:p>
          <a:p>
            <a:pPr marL="285750" indent="-285750">
              <a:lnSpc>
                <a:spcPct val="150000"/>
              </a:lnSpc>
              <a:buFont typeface="Arial" panose="020B0604020202020204" pitchFamily="34" charset="0"/>
              <a:buChar char="•"/>
            </a:pPr>
            <a:r>
              <a:rPr lang="en-GB" b="1" dirty="0" smtClean="0"/>
              <a:t>the </a:t>
            </a:r>
            <a:r>
              <a:rPr lang="en-GB" b="1" dirty="0"/>
              <a:t>fast emergence of restaurants that use less vegetables and more meat.</a:t>
            </a:r>
            <a:endParaRPr lang="en-US" b="1" dirty="0"/>
          </a:p>
          <a:p>
            <a:pPr>
              <a:lnSpc>
                <a:spcPct val="150000"/>
              </a:lnSpc>
            </a:pPr>
            <a:endParaRPr lang="en-US" dirty="0" smtClean="0"/>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2762445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General barriers - others</a:t>
            </a:r>
            <a:endParaRPr lang="en-US" b="1" dirty="0"/>
          </a:p>
        </p:txBody>
      </p:sp>
      <p:sp>
        <p:nvSpPr>
          <p:cNvPr id="3" name="Content Placeholder 2"/>
          <p:cNvSpPr>
            <a:spLocks noGrp="1"/>
          </p:cNvSpPr>
          <p:nvPr>
            <p:ph idx="1"/>
          </p:nvPr>
        </p:nvSpPr>
        <p:spPr/>
        <p:txBody>
          <a:bodyPr/>
          <a:lstStyle/>
          <a:p>
            <a:r>
              <a:rPr lang="en-US" b="1" dirty="0" smtClean="0"/>
              <a:t>Attitude of  producers </a:t>
            </a:r>
          </a:p>
          <a:p>
            <a:pPr lvl="1"/>
            <a:r>
              <a:rPr lang="en-US" b="1" dirty="0" smtClean="0"/>
              <a:t>People love flowers, not F&amp;Vs.</a:t>
            </a:r>
          </a:p>
          <a:p>
            <a:r>
              <a:rPr lang="en-US" b="1" dirty="0" smtClean="0"/>
              <a:t>Competing government priorities</a:t>
            </a:r>
          </a:p>
          <a:p>
            <a:r>
              <a:rPr lang="en-US" b="1" dirty="0" smtClean="0"/>
              <a:t>Cultural influences on consumers</a:t>
            </a:r>
          </a:p>
          <a:p>
            <a:pPr lvl="1"/>
            <a:r>
              <a:rPr lang="en-US" b="1" dirty="0" smtClean="0"/>
              <a:t>Not a traditional culture</a:t>
            </a:r>
          </a:p>
          <a:p>
            <a:r>
              <a:rPr lang="en-US" b="1" dirty="0" smtClean="0"/>
              <a:t>Marketing facilities </a:t>
            </a:r>
          </a:p>
          <a:p>
            <a:pPr lvl="1"/>
            <a:r>
              <a:rPr lang="en-US" b="1" dirty="0" smtClean="0"/>
              <a:t>Over supply in main season</a:t>
            </a:r>
          </a:p>
          <a:p>
            <a:r>
              <a:rPr lang="en-US" b="1" dirty="0" smtClean="0"/>
              <a:t>Taste and habit formation in childhood</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4074020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Barriers for rural smallholders</a:t>
            </a:r>
            <a:endParaRPr lang="en-US" b="1" dirty="0"/>
          </a:p>
        </p:txBody>
      </p:sp>
      <p:pic>
        <p:nvPicPr>
          <p:cNvPr id="4" name="Content Placeholder 3" descr="C:\Users\KIMM\Downloads\Chart_Q10_140925 (2).png"/>
          <p:cNvPicPr>
            <a:picLocks noGrp="1"/>
          </p:cNvPicPr>
          <p:nvPr>
            <p:ph idx="1"/>
          </p:nvPr>
        </p:nvPicPr>
        <p:blipFill rotWithShape="1">
          <a:blip r:embed="rId3">
            <a:extLst>
              <a:ext uri="{28A0092B-C50C-407E-A947-70E740481C1C}">
                <a14:useLocalDpi xmlns:a14="http://schemas.microsoft.com/office/drawing/2010/main" val="0"/>
              </a:ext>
            </a:extLst>
          </a:blip>
          <a:srcRect l="15579" t="31523" r="16823" b="3551"/>
          <a:stretch/>
        </p:blipFill>
        <p:spPr bwMode="auto">
          <a:xfrm>
            <a:off x="1619672" y="1484784"/>
            <a:ext cx="6768752" cy="4896544"/>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71940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Table of contents</a:t>
            </a:r>
            <a:endParaRPr lang="en-US" b="1" dirty="0"/>
          </a:p>
        </p:txBody>
      </p:sp>
      <p:sp>
        <p:nvSpPr>
          <p:cNvPr id="3" name="Content Placeholder 2"/>
          <p:cNvSpPr>
            <a:spLocks noGrp="1"/>
          </p:cNvSpPr>
          <p:nvPr>
            <p:ph idx="1"/>
          </p:nvPr>
        </p:nvSpPr>
        <p:spPr/>
        <p:txBody>
          <a:bodyPr/>
          <a:lstStyle/>
          <a:p>
            <a:pPr marL="571500" indent="-571500">
              <a:lnSpc>
                <a:spcPct val="150000"/>
              </a:lnSpc>
              <a:buFont typeface="+mj-lt"/>
              <a:buAutoNum type="romanUcPeriod"/>
            </a:pPr>
            <a:r>
              <a:rPr lang="en-US" b="1" dirty="0" smtClean="0"/>
              <a:t>Purpose</a:t>
            </a:r>
          </a:p>
          <a:p>
            <a:pPr marL="571500" indent="-571500">
              <a:lnSpc>
                <a:spcPct val="150000"/>
              </a:lnSpc>
              <a:buFont typeface="+mj-lt"/>
              <a:buAutoNum type="romanUcPeriod"/>
            </a:pPr>
            <a:r>
              <a:rPr lang="en-US" b="1" dirty="0" smtClean="0"/>
              <a:t>Platform and goals/objectives</a:t>
            </a:r>
          </a:p>
          <a:p>
            <a:pPr marL="571500" indent="-571500">
              <a:lnSpc>
                <a:spcPct val="150000"/>
              </a:lnSpc>
              <a:buFont typeface="+mj-lt"/>
              <a:buAutoNum type="romanUcPeriod"/>
            </a:pPr>
            <a:r>
              <a:rPr lang="en-US" b="1" dirty="0" smtClean="0"/>
              <a:t>Barriers</a:t>
            </a:r>
          </a:p>
          <a:p>
            <a:pPr marL="571500" indent="-571500">
              <a:lnSpc>
                <a:spcPct val="150000"/>
              </a:lnSpc>
              <a:buFont typeface="+mj-lt"/>
              <a:buAutoNum type="romanUcPeriod"/>
            </a:pPr>
            <a:r>
              <a:rPr lang="en-US" b="1" dirty="0" smtClean="0"/>
              <a:t>What exists?</a:t>
            </a:r>
          </a:p>
          <a:p>
            <a:pPr marL="571500" indent="-571500">
              <a:lnSpc>
                <a:spcPct val="150000"/>
              </a:lnSpc>
              <a:buFont typeface="+mj-lt"/>
              <a:buAutoNum type="romanUcPeriod"/>
            </a:pPr>
            <a:r>
              <a:rPr lang="en-US" b="1" dirty="0" smtClean="0"/>
              <a:t>What is the Next?</a:t>
            </a:r>
            <a:endParaRPr lang="en-US" b="1" dirty="0"/>
          </a:p>
        </p:txBody>
      </p:sp>
    </p:spTree>
    <p:extLst>
      <p:ext uri="{BB962C8B-B14F-4D97-AF65-F5344CB8AC3E}">
        <p14:creationId xmlns:p14="http://schemas.microsoft.com/office/powerpoint/2010/main" val="219676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Seed &amp; Varieties!</a:t>
            </a:r>
            <a:endParaRPr lang="en-US" b="1" dirty="0"/>
          </a:p>
        </p:txBody>
      </p:sp>
      <p:sp>
        <p:nvSpPr>
          <p:cNvPr id="3" name="Content Placeholder 2"/>
          <p:cNvSpPr>
            <a:spLocks noGrp="1"/>
          </p:cNvSpPr>
          <p:nvPr>
            <p:ph idx="1"/>
          </p:nvPr>
        </p:nvSpPr>
        <p:spPr/>
        <p:txBody>
          <a:bodyPr/>
          <a:lstStyle/>
          <a:p>
            <a:pPr>
              <a:lnSpc>
                <a:spcPct val="150000"/>
              </a:lnSpc>
            </a:pPr>
            <a:r>
              <a:rPr lang="en-GB" b="1" dirty="0"/>
              <a:t>Non-availability of seeds/planting materials</a:t>
            </a:r>
            <a:r>
              <a:rPr lang="en-GB" b="1" dirty="0" smtClean="0"/>
              <a:t>.</a:t>
            </a:r>
          </a:p>
          <a:p>
            <a:pPr>
              <a:lnSpc>
                <a:spcPct val="150000"/>
              </a:lnSpc>
            </a:pPr>
            <a:r>
              <a:rPr lang="en-GB" b="1" dirty="0" smtClean="0"/>
              <a:t>Nurseries</a:t>
            </a:r>
          </a:p>
          <a:p>
            <a:pPr>
              <a:lnSpc>
                <a:spcPct val="150000"/>
              </a:lnSpc>
            </a:pPr>
            <a:r>
              <a:rPr lang="en-GB" b="1" dirty="0"/>
              <a:t>O</a:t>
            </a:r>
            <a:r>
              <a:rPr lang="en-GB" b="1" dirty="0" smtClean="0"/>
              <a:t>pen </a:t>
            </a:r>
            <a:r>
              <a:rPr lang="en-GB" b="1" dirty="0"/>
              <a:t>pollinated </a:t>
            </a:r>
            <a:r>
              <a:rPr lang="en-GB" b="1" dirty="0" smtClean="0"/>
              <a:t>seeds please! Not hybrid.</a:t>
            </a:r>
          </a:p>
          <a:p>
            <a:pPr>
              <a:lnSpc>
                <a:spcPct val="150000"/>
              </a:lnSpc>
            </a:pPr>
            <a:r>
              <a:rPr lang="en-GB" b="1" dirty="0" smtClean="0"/>
              <a:t>Most </a:t>
            </a:r>
            <a:r>
              <a:rPr lang="en-GB" b="1" dirty="0"/>
              <a:t>of the fruit trees </a:t>
            </a:r>
            <a:r>
              <a:rPr lang="en-GB" b="1" dirty="0" smtClean="0"/>
              <a:t>from </a:t>
            </a:r>
            <a:r>
              <a:rPr lang="en-GB" b="1" dirty="0"/>
              <a:t>overseas</a:t>
            </a:r>
            <a:r>
              <a:rPr lang="en-GB" b="1" dirty="0" smtClean="0"/>
              <a:t>.</a:t>
            </a:r>
          </a:p>
          <a:p>
            <a:pPr>
              <a:lnSpc>
                <a:spcPct val="150000"/>
              </a:lnSpc>
            </a:pPr>
            <a:r>
              <a:rPr lang="en-GB" b="1" dirty="0"/>
              <a:t>Low-quality </a:t>
            </a:r>
            <a:r>
              <a:rPr lang="en-GB" b="1" dirty="0" smtClean="0"/>
              <a:t>varieties</a:t>
            </a:r>
            <a:endParaRPr lang="en-US" b="1" dirty="0"/>
          </a:p>
        </p:txBody>
      </p:sp>
    </p:spTree>
    <p:extLst>
      <p:ext uri="{BB962C8B-B14F-4D97-AF65-F5344CB8AC3E}">
        <p14:creationId xmlns:p14="http://schemas.microsoft.com/office/powerpoint/2010/main" val="427504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Labour</a:t>
            </a:r>
            <a:r>
              <a:rPr lang="en-US" b="1" dirty="0" smtClean="0"/>
              <a:t> constraint!</a:t>
            </a:r>
            <a:endParaRPr lang="en-US" b="1" dirty="0"/>
          </a:p>
        </p:txBody>
      </p:sp>
      <p:sp>
        <p:nvSpPr>
          <p:cNvPr id="3" name="Content Placeholder 2"/>
          <p:cNvSpPr>
            <a:spLocks noGrp="1"/>
          </p:cNvSpPr>
          <p:nvPr>
            <p:ph idx="1"/>
          </p:nvPr>
        </p:nvSpPr>
        <p:spPr/>
        <p:txBody>
          <a:bodyPr/>
          <a:lstStyle/>
          <a:p>
            <a:pPr>
              <a:lnSpc>
                <a:spcPct val="250000"/>
              </a:lnSpc>
            </a:pPr>
            <a:r>
              <a:rPr lang="en-GB" b="1" dirty="0"/>
              <a:t>Most farmers are </a:t>
            </a:r>
            <a:r>
              <a:rPr lang="en-GB" b="1" u="sng" dirty="0" smtClean="0"/>
              <a:t>over </a:t>
            </a:r>
            <a:r>
              <a:rPr lang="en-GB" b="1" u="sng" dirty="0"/>
              <a:t>55 years </a:t>
            </a:r>
            <a:r>
              <a:rPr lang="en-GB" b="1" u="sng" dirty="0"/>
              <a:t> </a:t>
            </a:r>
            <a:r>
              <a:rPr lang="en-GB" b="1" u="sng" dirty="0" smtClean="0"/>
              <a:t>old</a:t>
            </a:r>
            <a:r>
              <a:rPr lang="en-GB" b="1" dirty="0" smtClean="0"/>
              <a:t> </a:t>
            </a:r>
            <a:endParaRPr lang="en-GB" b="1" dirty="0" smtClean="0"/>
          </a:p>
          <a:p>
            <a:pPr>
              <a:lnSpc>
                <a:spcPct val="250000"/>
              </a:lnSpc>
            </a:pPr>
            <a:r>
              <a:rPr lang="en-GB" b="1" dirty="0" smtClean="0"/>
              <a:t>The </a:t>
            </a:r>
            <a:r>
              <a:rPr lang="en-GB" b="1" dirty="0"/>
              <a:t>younger </a:t>
            </a:r>
            <a:r>
              <a:rPr lang="en-GB" b="1" dirty="0" smtClean="0"/>
              <a:t>generation’s limited interest.</a:t>
            </a:r>
          </a:p>
          <a:p>
            <a:pPr>
              <a:lnSpc>
                <a:spcPct val="250000"/>
              </a:lnSpc>
            </a:pPr>
            <a:r>
              <a:rPr lang="en-GB" b="1" dirty="0"/>
              <a:t>L</a:t>
            </a:r>
            <a:r>
              <a:rPr lang="en-GB" b="1" dirty="0" smtClean="0"/>
              <a:t>imited manpower</a:t>
            </a:r>
            <a:endParaRPr lang="en-US" b="1" dirty="0"/>
          </a:p>
          <a:p>
            <a:pPr marL="0" indent="0">
              <a:buNone/>
            </a:pPr>
            <a:endParaRPr lang="en-US" b="1" dirty="0"/>
          </a:p>
          <a:p>
            <a:endParaRPr lang="en-US" b="1" dirty="0"/>
          </a:p>
        </p:txBody>
      </p:sp>
    </p:spTree>
    <p:extLst>
      <p:ext uri="{BB962C8B-B14F-4D97-AF65-F5344CB8AC3E}">
        <p14:creationId xmlns:p14="http://schemas.microsoft.com/office/powerpoint/2010/main" val="976653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barriers</a:t>
            </a:r>
            <a:endParaRPr lang="en-US" b="1" dirty="0"/>
          </a:p>
        </p:txBody>
      </p:sp>
      <p:sp>
        <p:nvSpPr>
          <p:cNvPr id="3" name="Content Placeholder 2"/>
          <p:cNvSpPr>
            <a:spLocks noGrp="1"/>
          </p:cNvSpPr>
          <p:nvPr>
            <p:ph idx="1"/>
          </p:nvPr>
        </p:nvSpPr>
        <p:spPr/>
        <p:txBody>
          <a:bodyPr/>
          <a:lstStyle/>
          <a:p>
            <a:pPr>
              <a:lnSpc>
                <a:spcPct val="200000"/>
              </a:lnSpc>
            </a:pPr>
            <a:r>
              <a:rPr lang="en-GB" b="1" dirty="0" smtClean="0"/>
              <a:t>Basic </a:t>
            </a:r>
            <a:r>
              <a:rPr lang="en-GB" b="1" dirty="0"/>
              <a:t>knowledge </a:t>
            </a:r>
            <a:r>
              <a:rPr lang="en-GB" b="1" dirty="0" smtClean="0"/>
              <a:t>of how to produce</a:t>
            </a:r>
          </a:p>
          <a:p>
            <a:pPr>
              <a:lnSpc>
                <a:spcPct val="200000"/>
              </a:lnSpc>
            </a:pPr>
            <a:r>
              <a:rPr lang="en-GB" b="1" dirty="0"/>
              <a:t>Not enough </a:t>
            </a:r>
            <a:r>
              <a:rPr lang="en-GB" b="1" dirty="0" smtClean="0"/>
              <a:t>space</a:t>
            </a:r>
          </a:p>
          <a:p>
            <a:pPr>
              <a:lnSpc>
                <a:spcPct val="200000"/>
              </a:lnSpc>
            </a:pPr>
            <a:r>
              <a:rPr lang="en-GB" b="1" dirty="0" smtClean="0"/>
              <a:t>Transportation</a:t>
            </a:r>
          </a:p>
          <a:p>
            <a:pPr>
              <a:lnSpc>
                <a:spcPct val="200000"/>
              </a:lnSpc>
            </a:pPr>
            <a:r>
              <a:rPr lang="en-GB" b="1" dirty="0" smtClean="0"/>
              <a:t>Staff </a:t>
            </a:r>
            <a:r>
              <a:rPr lang="en-GB" b="1" dirty="0"/>
              <a:t>movement within </a:t>
            </a:r>
            <a:r>
              <a:rPr lang="en-GB" b="1" dirty="0" smtClean="0"/>
              <a:t>Ministries</a:t>
            </a:r>
            <a:endParaRPr lang="en-US" b="1" dirty="0"/>
          </a:p>
          <a:p>
            <a:endParaRPr lang="en-US" dirty="0"/>
          </a:p>
        </p:txBody>
      </p:sp>
    </p:spTree>
    <p:extLst>
      <p:ext uri="{BB962C8B-B14F-4D97-AF65-F5344CB8AC3E}">
        <p14:creationId xmlns:p14="http://schemas.microsoft.com/office/powerpoint/2010/main" val="1776634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Barriers for mixed consumers</a:t>
            </a:r>
            <a:endParaRPr lang="en-US" b="1" dirty="0"/>
          </a:p>
        </p:txBody>
      </p:sp>
      <p:sp>
        <p:nvSpPr>
          <p:cNvPr id="5" name="Content Placeholder 4"/>
          <p:cNvSpPr>
            <a:spLocks noGrp="1"/>
          </p:cNvSpPr>
          <p:nvPr>
            <p:ph idx="1"/>
          </p:nvPr>
        </p:nvSpPr>
        <p:spPr/>
        <p:txBody>
          <a:bodyPr/>
          <a:lstStyle/>
          <a:p>
            <a:endParaRPr lang="en-US" dirty="0"/>
          </a:p>
        </p:txBody>
      </p:sp>
      <p:pic>
        <p:nvPicPr>
          <p:cNvPr id="1026" name="Picture 2" descr="C:\Users\KIMM\Downloads\Chart_Q16_141001.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l="21054" t="39538" r="6907" b="7581"/>
          <a:stretch/>
        </p:blipFill>
        <p:spPr bwMode="auto">
          <a:xfrm>
            <a:off x="805218" y="1809043"/>
            <a:ext cx="7697337" cy="4428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51287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Insufficient land &amp; Low income</a:t>
            </a:r>
            <a:endParaRPr lang="en-US" b="1" dirty="0"/>
          </a:p>
        </p:txBody>
      </p:sp>
      <p:sp>
        <p:nvSpPr>
          <p:cNvPr id="3" name="Content Placeholder 2"/>
          <p:cNvSpPr>
            <a:spLocks noGrp="1"/>
          </p:cNvSpPr>
          <p:nvPr>
            <p:ph idx="1"/>
          </p:nvPr>
        </p:nvSpPr>
        <p:spPr/>
        <p:txBody>
          <a:bodyPr/>
          <a:lstStyle/>
          <a:p>
            <a:pPr>
              <a:lnSpc>
                <a:spcPct val="200000"/>
              </a:lnSpc>
            </a:pPr>
            <a:r>
              <a:rPr lang="en-GB" b="1" dirty="0"/>
              <a:t>Urban area, we don't have sufficient </a:t>
            </a:r>
            <a:r>
              <a:rPr lang="en-GB" b="1" dirty="0" smtClean="0"/>
              <a:t>land!</a:t>
            </a:r>
          </a:p>
          <a:p>
            <a:pPr>
              <a:lnSpc>
                <a:spcPct val="200000"/>
              </a:lnSpc>
            </a:pPr>
            <a:r>
              <a:rPr lang="en-GB" b="1" dirty="0" smtClean="0"/>
              <a:t>No transportation </a:t>
            </a:r>
            <a:r>
              <a:rPr lang="en-GB" b="1" dirty="0"/>
              <a:t>to bring goods to </a:t>
            </a:r>
            <a:r>
              <a:rPr lang="en-GB" b="1" dirty="0" smtClean="0"/>
              <a:t>market, in case space </a:t>
            </a:r>
            <a:r>
              <a:rPr lang="en-GB" b="1" dirty="0"/>
              <a:t>is </a:t>
            </a:r>
            <a:r>
              <a:rPr lang="en-GB" b="1" dirty="0" smtClean="0"/>
              <a:t>available.</a:t>
            </a:r>
          </a:p>
          <a:p>
            <a:pPr>
              <a:lnSpc>
                <a:spcPct val="200000"/>
              </a:lnSpc>
            </a:pPr>
            <a:r>
              <a:rPr lang="en-GB" b="1" dirty="0" smtClean="0"/>
              <a:t>Expensive fruit </a:t>
            </a:r>
            <a:r>
              <a:rPr lang="en-GB" b="1" dirty="0"/>
              <a:t>and vegetables</a:t>
            </a:r>
            <a:r>
              <a:rPr lang="en-GB" b="1" dirty="0" smtClean="0"/>
              <a:t>.</a:t>
            </a:r>
          </a:p>
        </p:txBody>
      </p:sp>
    </p:spTree>
    <p:extLst>
      <p:ext uri="{BB962C8B-B14F-4D97-AF65-F5344CB8AC3E}">
        <p14:creationId xmlns:p14="http://schemas.microsoft.com/office/powerpoint/2010/main" val="2254945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Technology, Info, fund &amp; Water</a:t>
            </a:r>
            <a:endParaRPr lang="en-US" b="1" dirty="0"/>
          </a:p>
        </p:txBody>
      </p:sp>
      <p:sp>
        <p:nvSpPr>
          <p:cNvPr id="3" name="Content Placeholder 2"/>
          <p:cNvSpPr>
            <a:spLocks noGrp="1"/>
          </p:cNvSpPr>
          <p:nvPr>
            <p:ph idx="1"/>
          </p:nvPr>
        </p:nvSpPr>
        <p:spPr/>
        <p:txBody>
          <a:bodyPr>
            <a:normAutofit/>
          </a:bodyPr>
          <a:lstStyle/>
          <a:p>
            <a:pPr>
              <a:lnSpc>
                <a:spcPct val="200000"/>
              </a:lnSpc>
            </a:pPr>
            <a:r>
              <a:rPr lang="en-GB" b="1" dirty="0" smtClean="0"/>
              <a:t>Water </a:t>
            </a:r>
            <a:r>
              <a:rPr lang="en-GB" b="1" dirty="0"/>
              <a:t>storage and technology to bring </a:t>
            </a:r>
            <a:r>
              <a:rPr lang="en-GB" b="1" dirty="0" smtClean="0"/>
              <a:t>water</a:t>
            </a:r>
          </a:p>
          <a:p>
            <a:pPr>
              <a:lnSpc>
                <a:spcPct val="200000"/>
              </a:lnSpc>
            </a:pPr>
            <a:r>
              <a:rPr lang="en-GB" b="1" dirty="0"/>
              <a:t>Information sharing between farmers and agricultural organisation </a:t>
            </a:r>
            <a:endParaRPr lang="en-GB" b="1" dirty="0" smtClean="0"/>
          </a:p>
          <a:p>
            <a:pPr>
              <a:lnSpc>
                <a:spcPct val="200000"/>
              </a:lnSpc>
            </a:pPr>
            <a:r>
              <a:rPr lang="en-GB" b="1" dirty="0"/>
              <a:t>lack of tools, seedlings, and other materials </a:t>
            </a:r>
            <a:endParaRPr lang="en-GB" b="1" dirty="0" smtClean="0"/>
          </a:p>
          <a:p>
            <a:pPr>
              <a:lnSpc>
                <a:spcPct val="200000"/>
              </a:lnSpc>
            </a:pPr>
            <a:r>
              <a:rPr lang="en-GB" b="1" dirty="0" smtClean="0"/>
              <a:t>Problem to access fund</a:t>
            </a:r>
          </a:p>
          <a:p>
            <a:endParaRPr lang="en-US" dirty="0"/>
          </a:p>
        </p:txBody>
      </p:sp>
    </p:spTree>
    <p:extLst>
      <p:ext uri="{BB962C8B-B14F-4D97-AF65-F5344CB8AC3E}">
        <p14:creationId xmlns:p14="http://schemas.microsoft.com/office/powerpoint/2010/main" val="2195856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Imported food &amp; Dietary changes</a:t>
            </a:r>
            <a:endParaRPr lang="en-US" b="1" dirty="0"/>
          </a:p>
        </p:txBody>
      </p:sp>
      <p:sp>
        <p:nvSpPr>
          <p:cNvPr id="3" name="Content Placeholder 2"/>
          <p:cNvSpPr>
            <a:spLocks noGrp="1"/>
          </p:cNvSpPr>
          <p:nvPr>
            <p:ph idx="1"/>
          </p:nvPr>
        </p:nvSpPr>
        <p:spPr/>
        <p:txBody>
          <a:bodyPr/>
          <a:lstStyle/>
          <a:p>
            <a:pPr>
              <a:lnSpc>
                <a:spcPct val="150000"/>
              </a:lnSpc>
            </a:pPr>
            <a:r>
              <a:rPr lang="en-GB" b="1" dirty="0"/>
              <a:t>high dependence on imported food. </a:t>
            </a:r>
            <a:endParaRPr lang="en-GB" b="1" dirty="0" smtClean="0"/>
          </a:p>
          <a:p>
            <a:pPr lvl="1">
              <a:lnSpc>
                <a:spcPct val="150000"/>
              </a:lnSpc>
              <a:buFont typeface="Wingdings 3" panose="05040102010807070707" pitchFamily="18" charset="2"/>
              <a:buChar char="Æ"/>
            </a:pPr>
            <a:r>
              <a:rPr lang="en-GB" b="1" dirty="0" smtClean="0"/>
              <a:t> Stop producing own F&amp;Vs</a:t>
            </a:r>
          </a:p>
          <a:p>
            <a:pPr lvl="1">
              <a:lnSpc>
                <a:spcPct val="150000"/>
              </a:lnSpc>
              <a:buFont typeface="Wingdings 3" panose="05040102010807070707" pitchFamily="18" charset="2"/>
              <a:buChar char="Æ"/>
            </a:pPr>
            <a:endParaRPr lang="en-GB" sz="800" b="1" dirty="0" smtClean="0"/>
          </a:p>
          <a:p>
            <a:pPr>
              <a:lnSpc>
                <a:spcPct val="150000"/>
              </a:lnSpc>
            </a:pPr>
            <a:r>
              <a:rPr lang="en-GB" b="1" dirty="0" smtClean="0"/>
              <a:t>Dietary changes</a:t>
            </a:r>
          </a:p>
          <a:p>
            <a:pPr lvl="1">
              <a:lnSpc>
                <a:spcPct val="150000"/>
              </a:lnSpc>
              <a:buFont typeface="Wingdings 3" panose="05040102010807070707" pitchFamily="18" charset="2"/>
              <a:buChar char="Æ"/>
            </a:pPr>
            <a:r>
              <a:rPr lang="en-GB" b="1" dirty="0" smtClean="0"/>
              <a:t> Convenient or processed foods with sugar, salt and fat</a:t>
            </a:r>
          </a:p>
          <a:p>
            <a:pPr marL="457200" lvl="1" indent="0">
              <a:lnSpc>
                <a:spcPct val="150000"/>
              </a:lnSpc>
              <a:buNone/>
            </a:pPr>
            <a:endParaRPr lang="en-GB" b="1" dirty="0"/>
          </a:p>
          <a:p>
            <a:pPr marL="457200" lvl="1" indent="0">
              <a:buNone/>
            </a:pPr>
            <a:endParaRPr lang="en-GB" b="1" dirty="0" smtClean="0"/>
          </a:p>
          <a:p>
            <a:pPr marL="457200" lvl="1" indent="0">
              <a:buNone/>
            </a:pPr>
            <a:endParaRPr lang="en-GB" b="1" dirty="0" smtClean="0"/>
          </a:p>
          <a:p>
            <a:pPr marL="457200" lvl="1" indent="0">
              <a:buNone/>
            </a:pPr>
            <a:endParaRPr lang="en-GB" b="1" dirty="0" smtClean="0"/>
          </a:p>
          <a:p>
            <a:endParaRPr lang="en-US" b="1" dirty="0"/>
          </a:p>
        </p:txBody>
      </p:sp>
    </p:spTree>
    <p:extLst>
      <p:ext uri="{BB962C8B-B14F-4D97-AF65-F5344CB8AC3E}">
        <p14:creationId xmlns:p14="http://schemas.microsoft.com/office/powerpoint/2010/main" val="2916106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Barriers for market-dependent consumers</a:t>
            </a:r>
            <a:endParaRPr lang="en-US" b="1" dirty="0"/>
          </a:p>
        </p:txBody>
      </p:sp>
      <p:pic>
        <p:nvPicPr>
          <p:cNvPr id="4" name="Content Placeholder 3" descr="C:\Users\KIMM\Downloads\Chart_Q22_140926 (1).png"/>
          <p:cNvPicPr>
            <a:picLocks noGrp="1"/>
          </p:cNvPicPr>
          <p:nvPr>
            <p:ph idx="1"/>
          </p:nvPr>
        </p:nvPicPr>
        <p:blipFill rotWithShape="1">
          <a:blip r:embed="rId3">
            <a:extLst>
              <a:ext uri="{28A0092B-C50C-407E-A947-70E740481C1C}">
                <a14:useLocalDpi xmlns:a14="http://schemas.microsoft.com/office/drawing/2010/main" val="0"/>
              </a:ext>
            </a:extLst>
          </a:blip>
          <a:srcRect l="13147" t="28623" r="7069" b="4421"/>
          <a:stretch/>
        </p:blipFill>
        <p:spPr bwMode="auto">
          <a:xfrm>
            <a:off x="827584" y="1628800"/>
            <a:ext cx="7344816" cy="47525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6623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 price</a:t>
            </a:r>
            <a:r>
              <a:rPr lang="en-US" dirty="0"/>
              <a:t> </a:t>
            </a:r>
            <a:r>
              <a:rPr lang="en-US" dirty="0" smtClean="0"/>
              <a:t>&amp;</a:t>
            </a:r>
            <a:r>
              <a:rPr lang="en-US" b="1" dirty="0" smtClean="0"/>
              <a:t> Lifestyle</a:t>
            </a:r>
            <a:endParaRPr lang="en-US" b="1" dirty="0"/>
          </a:p>
        </p:txBody>
      </p:sp>
      <p:sp>
        <p:nvSpPr>
          <p:cNvPr id="3" name="Content Placeholder 2"/>
          <p:cNvSpPr>
            <a:spLocks noGrp="1"/>
          </p:cNvSpPr>
          <p:nvPr>
            <p:ph idx="1"/>
          </p:nvPr>
        </p:nvSpPr>
        <p:spPr/>
        <p:txBody>
          <a:bodyPr/>
          <a:lstStyle/>
          <a:p>
            <a:pPr>
              <a:lnSpc>
                <a:spcPct val="200000"/>
              </a:lnSpc>
            </a:pPr>
            <a:r>
              <a:rPr lang="en-GB" b="1" dirty="0"/>
              <a:t>Fluctuation of </a:t>
            </a:r>
            <a:r>
              <a:rPr lang="en-GB" b="1" dirty="0" smtClean="0"/>
              <a:t>price</a:t>
            </a:r>
          </a:p>
          <a:p>
            <a:pPr>
              <a:lnSpc>
                <a:spcPct val="200000"/>
              </a:lnSpc>
            </a:pPr>
            <a:r>
              <a:rPr lang="en-GB" b="1" dirty="0"/>
              <a:t>Eating </a:t>
            </a:r>
            <a:r>
              <a:rPr lang="en-GB" b="1" dirty="0" smtClean="0"/>
              <a:t>F&amp;Vs is </a:t>
            </a:r>
            <a:r>
              <a:rPr lang="en-GB" b="1" dirty="0"/>
              <a:t>not </a:t>
            </a:r>
            <a:r>
              <a:rPr lang="en-GB" b="1" dirty="0" smtClean="0"/>
              <a:t>traditional. </a:t>
            </a:r>
          </a:p>
          <a:p>
            <a:pPr>
              <a:lnSpc>
                <a:spcPct val="200000"/>
              </a:lnSpc>
            </a:pPr>
            <a:r>
              <a:rPr lang="en-GB" b="1" dirty="0" smtClean="0"/>
              <a:t>Many </a:t>
            </a:r>
            <a:r>
              <a:rPr lang="en-GB" b="1" dirty="0"/>
              <a:t>women </a:t>
            </a:r>
            <a:r>
              <a:rPr lang="en-GB" b="1" dirty="0" smtClean="0"/>
              <a:t>are now </a:t>
            </a:r>
            <a:r>
              <a:rPr lang="en-GB" b="1" dirty="0"/>
              <a:t>working</a:t>
            </a:r>
            <a:r>
              <a:rPr lang="en-GB" b="1" dirty="0" smtClean="0"/>
              <a:t>.</a:t>
            </a:r>
          </a:p>
          <a:p>
            <a:endParaRPr lang="en-GB" b="1" dirty="0" smtClean="0"/>
          </a:p>
          <a:p>
            <a:endParaRPr lang="en-US" b="1" dirty="0"/>
          </a:p>
        </p:txBody>
      </p:sp>
    </p:spTree>
    <p:extLst>
      <p:ext uri="{BB962C8B-B14F-4D97-AF65-F5344CB8AC3E}">
        <p14:creationId xmlns:p14="http://schemas.microsoft.com/office/powerpoint/2010/main" val="3321009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Barriers for institutional consumers</a:t>
            </a:r>
            <a:endParaRPr lang="en-US" b="1" dirty="0"/>
          </a:p>
        </p:txBody>
      </p:sp>
      <p:sp>
        <p:nvSpPr>
          <p:cNvPr id="3" name="Content Placeholder 2"/>
          <p:cNvSpPr>
            <a:spLocks noGrp="1"/>
          </p:cNvSpPr>
          <p:nvPr>
            <p:ph idx="1"/>
          </p:nvPr>
        </p:nvSpPr>
        <p:spPr/>
        <p:txBody>
          <a:bodyPr/>
          <a:lstStyle/>
          <a:p>
            <a:r>
              <a:rPr lang="en-GB" dirty="0"/>
              <a:t>In some countries, there are promotional programme and supply of fruit and vegetables. But </a:t>
            </a:r>
            <a:r>
              <a:rPr lang="en-GB" b="1" dirty="0"/>
              <a:t>feasibility of program and supply are not enough</a:t>
            </a:r>
            <a:r>
              <a:rPr lang="en-GB" b="1" dirty="0" smtClean="0"/>
              <a:t>.</a:t>
            </a:r>
          </a:p>
          <a:p>
            <a:endParaRPr lang="en-US" b="1" dirty="0"/>
          </a:p>
          <a:p>
            <a:pPr lvl="1"/>
            <a:r>
              <a:rPr lang="en-GB" b="1" dirty="0"/>
              <a:t>short supply of local fruit and vegetables </a:t>
            </a:r>
            <a:endParaRPr lang="en-GB" b="1" dirty="0" smtClean="0"/>
          </a:p>
          <a:p>
            <a:pPr lvl="1"/>
            <a:r>
              <a:rPr lang="en-GB" b="1" dirty="0" smtClean="0"/>
              <a:t>Government’s</a:t>
            </a:r>
            <a:r>
              <a:rPr lang="en-GB" dirty="0" smtClean="0"/>
              <a:t> </a:t>
            </a:r>
            <a:r>
              <a:rPr lang="en-GB" b="1" dirty="0"/>
              <a:t>hot lunch program no longer </a:t>
            </a:r>
            <a:r>
              <a:rPr lang="en-GB" b="1" dirty="0" smtClean="0"/>
              <a:t>provides </a:t>
            </a:r>
            <a:r>
              <a:rPr lang="en-GB" b="1" dirty="0"/>
              <a:t>due to lack of fund </a:t>
            </a:r>
            <a:endParaRPr lang="en-US" b="1" dirty="0"/>
          </a:p>
        </p:txBody>
      </p:sp>
    </p:spTree>
    <p:extLst>
      <p:ext uri="{BB962C8B-B14F-4D97-AF65-F5344CB8AC3E}">
        <p14:creationId xmlns:p14="http://schemas.microsoft.com/office/powerpoint/2010/main" val="2342549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895600"/>
            <a:ext cx="5571728" cy="1037456"/>
          </a:xfrm>
        </p:spPr>
        <p:txBody>
          <a:bodyPr/>
          <a:lstStyle/>
          <a:p>
            <a:r>
              <a:rPr lang="en-US" b="1" dirty="0" smtClean="0"/>
              <a:t>I. Purpose</a:t>
            </a:r>
            <a:endParaRPr lang="en-US" b="1" dirty="0"/>
          </a:p>
        </p:txBody>
      </p:sp>
    </p:spTree>
    <p:extLst>
      <p:ext uri="{BB962C8B-B14F-4D97-AF65-F5344CB8AC3E}">
        <p14:creationId xmlns:p14="http://schemas.microsoft.com/office/powerpoint/2010/main" val="833228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895600"/>
            <a:ext cx="4635624" cy="1219200"/>
          </a:xfrm>
        </p:spPr>
        <p:txBody>
          <a:bodyPr>
            <a:normAutofit fontScale="90000"/>
          </a:bodyPr>
          <a:lstStyle/>
          <a:p>
            <a:r>
              <a:rPr lang="en-US" b="1" dirty="0" smtClean="0"/>
              <a:t>IV. What exists?</a:t>
            </a:r>
            <a:endParaRPr lang="en-US" b="1" dirty="0"/>
          </a:p>
        </p:txBody>
      </p:sp>
    </p:spTree>
    <p:extLst>
      <p:ext uri="{BB962C8B-B14F-4D97-AF65-F5344CB8AC3E}">
        <p14:creationId xmlns:p14="http://schemas.microsoft.com/office/powerpoint/2010/main" val="170602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280" y="1058416"/>
            <a:ext cx="7067128" cy="5682952"/>
          </a:xfrm>
        </p:spPr>
        <p:txBody>
          <a:bodyPr>
            <a:normAutofit fontScale="92500"/>
          </a:bodyPr>
          <a:lstStyle/>
          <a:p>
            <a:pPr>
              <a:spcBef>
                <a:spcPts val="1800"/>
              </a:spcBef>
            </a:pPr>
            <a:r>
              <a:rPr lang="en-US" b="1" dirty="0" smtClean="0"/>
              <a:t>Horticulture development plan : a few</a:t>
            </a:r>
          </a:p>
          <a:p>
            <a:pPr>
              <a:spcBef>
                <a:spcPts val="1800"/>
              </a:spcBef>
            </a:pPr>
            <a:r>
              <a:rPr lang="en-US" b="1" dirty="0" smtClean="0"/>
              <a:t>Campaigns for promoting consumption of F&amp;Vs : common but need to be more.</a:t>
            </a:r>
          </a:p>
          <a:p>
            <a:pPr>
              <a:spcBef>
                <a:spcPts val="1800"/>
              </a:spcBef>
            </a:pPr>
            <a:r>
              <a:rPr lang="en-US" b="1" dirty="0" smtClean="0"/>
              <a:t>School gardens : very common</a:t>
            </a:r>
          </a:p>
          <a:p>
            <a:pPr>
              <a:spcBef>
                <a:spcPts val="1800"/>
              </a:spcBef>
            </a:pPr>
            <a:r>
              <a:rPr lang="en-US" b="1" dirty="0" smtClean="0"/>
              <a:t>Dietary guideline</a:t>
            </a:r>
          </a:p>
          <a:p>
            <a:pPr lvl="1">
              <a:spcBef>
                <a:spcPts val="1800"/>
              </a:spcBef>
            </a:pPr>
            <a:r>
              <a:rPr lang="en-US" b="1" dirty="0" smtClean="0"/>
              <a:t>the Secretariat of the Pacific community Health and Nutrition Division</a:t>
            </a:r>
          </a:p>
          <a:p>
            <a:pPr>
              <a:spcBef>
                <a:spcPts val="1800"/>
              </a:spcBef>
            </a:pPr>
            <a:r>
              <a:rPr lang="en-US" b="1" dirty="0" smtClean="0"/>
              <a:t>FAO’s Food Balance Sheet</a:t>
            </a:r>
          </a:p>
          <a:p>
            <a:pPr>
              <a:spcBef>
                <a:spcPts val="1800"/>
              </a:spcBef>
            </a:pPr>
            <a:r>
              <a:rPr lang="en-US" b="1" dirty="0" smtClean="0"/>
              <a:t>Maybe a partial picture of the situation, because just based on the responses</a:t>
            </a:r>
          </a:p>
          <a:p>
            <a:endParaRPr lang="en-US" dirty="0"/>
          </a:p>
        </p:txBody>
      </p:sp>
    </p:spTree>
    <p:extLst>
      <p:ext uri="{BB962C8B-B14F-4D97-AF65-F5344CB8AC3E}">
        <p14:creationId xmlns:p14="http://schemas.microsoft.com/office/powerpoint/2010/main" val="2462659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Horticulture development plan</a:t>
            </a:r>
            <a:endParaRPr lang="en-US" b="1" dirty="0"/>
          </a:p>
        </p:txBody>
      </p:sp>
      <p:sp>
        <p:nvSpPr>
          <p:cNvPr id="3" name="Content Placeholder 2"/>
          <p:cNvSpPr>
            <a:spLocks noGrp="1"/>
          </p:cNvSpPr>
          <p:nvPr>
            <p:ph idx="1"/>
          </p:nvPr>
        </p:nvSpPr>
        <p:spPr/>
        <p:txBody>
          <a:bodyPr/>
          <a:lstStyle/>
          <a:p>
            <a:r>
              <a:rPr lang="en-US" b="1" dirty="0" smtClean="0"/>
              <a:t>Niue and Marshall Islands : Yes</a:t>
            </a:r>
          </a:p>
          <a:p>
            <a:pPr lvl="1"/>
            <a:r>
              <a:rPr lang="en-GB" dirty="0" smtClean="0"/>
              <a:t>Marshall Islands : Increasing </a:t>
            </a:r>
            <a:r>
              <a:rPr lang="en-GB" dirty="0"/>
              <a:t>consumption on fruits and vegetables in schools and the community level.  The Farmer’s Association </a:t>
            </a:r>
            <a:r>
              <a:rPr lang="en-GB" dirty="0" smtClean="0"/>
              <a:t>has </a:t>
            </a:r>
            <a:r>
              <a:rPr lang="en-GB" dirty="0"/>
              <a:t>been involved with the 2 institutions for over 10 years growing, marketing of the </a:t>
            </a:r>
            <a:r>
              <a:rPr lang="en-GB" dirty="0" smtClean="0"/>
              <a:t>fruit </a:t>
            </a:r>
            <a:r>
              <a:rPr lang="en-GB" dirty="0"/>
              <a:t>and vegetables</a:t>
            </a:r>
            <a:r>
              <a:rPr lang="en-GB" dirty="0" smtClean="0"/>
              <a:t>.</a:t>
            </a:r>
          </a:p>
          <a:p>
            <a:pPr lvl="1"/>
            <a:endParaRPr lang="en-US" b="1" dirty="0" smtClean="0"/>
          </a:p>
          <a:p>
            <a:r>
              <a:rPr lang="en-US" b="1" dirty="0" smtClean="0"/>
              <a:t>Others : Partly yes, or No, or not answered</a:t>
            </a:r>
          </a:p>
          <a:p>
            <a:pPr lvl="1"/>
            <a:r>
              <a:rPr lang="en-US" b="1" dirty="0" smtClean="0"/>
              <a:t>Where is F&amp;V Sector Strategy in Samoa?</a:t>
            </a:r>
          </a:p>
          <a:p>
            <a:pPr marL="0" indent="0">
              <a:buNone/>
            </a:pPr>
            <a:endParaRPr lang="en-US" b="1" dirty="0"/>
          </a:p>
        </p:txBody>
      </p:sp>
    </p:spTree>
    <p:extLst>
      <p:ext uri="{BB962C8B-B14F-4D97-AF65-F5344CB8AC3E}">
        <p14:creationId xmlns:p14="http://schemas.microsoft.com/office/powerpoint/2010/main" val="241062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a:t>
            </a:r>
            <a:r>
              <a:rPr lang="en-US" b="1" dirty="0" smtClean="0"/>
              <a:t>. Campaign for consumption of F&amp;Vs</a:t>
            </a:r>
            <a:endParaRPr lang="en-US" b="1" dirty="0"/>
          </a:p>
        </p:txBody>
      </p:sp>
      <p:sp>
        <p:nvSpPr>
          <p:cNvPr id="3" name="Content Placeholder 2"/>
          <p:cNvSpPr>
            <a:spLocks noGrp="1"/>
          </p:cNvSpPr>
          <p:nvPr>
            <p:ph idx="1"/>
          </p:nvPr>
        </p:nvSpPr>
        <p:spPr/>
        <p:txBody>
          <a:bodyPr/>
          <a:lstStyle/>
          <a:p>
            <a:r>
              <a:rPr lang="en-GB" b="1" dirty="0"/>
              <a:t>Most countries have </a:t>
            </a:r>
            <a:r>
              <a:rPr lang="en-GB" b="1" dirty="0" smtClean="0"/>
              <a:t>campaigns!</a:t>
            </a:r>
          </a:p>
          <a:p>
            <a:pPr lvl="1"/>
            <a:r>
              <a:rPr lang="en-GB" b="1" dirty="0"/>
              <a:t>Eating 5 servings of F&amp;Vs</a:t>
            </a:r>
          </a:p>
          <a:p>
            <a:pPr lvl="1"/>
            <a:r>
              <a:rPr lang="en-US" b="1" dirty="0" smtClean="0"/>
              <a:t>Dramas</a:t>
            </a:r>
            <a:r>
              <a:rPr lang="en-US" b="1" dirty="0"/>
              <a:t>, booklets on recipe of green vegetables and </a:t>
            </a:r>
            <a:r>
              <a:rPr lang="en-US" b="1" dirty="0" smtClean="0"/>
              <a:t>stickers</a:t>
            </a:r>
          </a:p>
          <a:p>
            <a:pPr lvl="1"/>
            <a:r>
              <a:rPr lang="en-GB" b="1" dirty="0" smtClean="0"/>
              <a:t>Radio </a:t>
            </a:r>
            <a:r>
              <a:rPr lang="en-GB" b="1" dirty="0"/>
              <a:t>programs, workshops and posters </a:t>
            </a:r>
            <a:endParaRPr lang="en-US" b="1" dirty="0"/>
          </a:p>
          <a:p>
            <a:pPr lvl="1"/>
            <a:r>
              <a:rPr lang="en-GB" b="1" dirty="0" smtClean="0"/>
              <a:t>Local </a:t>
            </a:r>
            <a:r>
              <a:rPr lang="en-GB" b="1" dirty="0"/>
              <a:t>food day </a:t>
            </a:r>
            <a:r>
              <a:rPr lang="en-GB" b="1" dirty="0" smtClean="0"/>
              <a:t>in primary schools</a:t>
            </a:r>
          </a:p>
          <a:p>
            <a:pPr marL="0" indent="0">
              <a:buNone/>
            </a:pPr>
            <a:endParaRPr lang="en-GB" b="1" dirty="0" smtClean="0"/>
          </a:p>
          <a:p>
            <a:r>
              <a:rPr lang="en-GB" b="1" dirty="0" smtClean="0"/>
              <a:t>By NGOs or Governments</a:t>
            </a:r>
          </a:p>
          <a:p>
            <a:pPr lvl="1"/>
            <a:endParaRPr lang="en-US" b="1" dirty="0"/>
          </a:p>
        </p:txBody>
      </p:sp>
    </p:spTree>
    <p:extLst>
      <p:ext uri="{BB962C8B-B14F-4D97-AF65-F5344CB8AC3E}">
        <p14:creationId xmlns:p14="http://schemas.microsoft.com/office/powerpoint/2010/main" val="1686285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a:t>
            </a:r>
            <a:r>
              <a:rPr lang="en-US" b="1" dirty="0" smtClean="0"/>
              <a:t>. School gardens</a:t>
            </a:r>
            <a:endParaRPr lang="en-US" b="1" dirty="0"/>
          </a:p>
        </p:txBody>
      </p:sp>
      <p:sp>
        <p:nvSpPr>
          <p:cNvPr id="3" name="Content Placeholder 2"/>
          <p:cNvSpPr>
            <a:spLocks noGrp="1"/>
          </p:cNvSpPr>
          <p:nvPr>
            <p:ph idx="1"/>
          </p:nvPr>
        </p:nvSpPr>
        <p:spPr/>
        <p:txBody>
          <a:bodyPr/>
          <a:lstStyle/>
          <a:p>
            <a:r>
              <a:rPr lang="en-US" b="1" dirty="0" smtClean="0"/>
              <a:t>Kiribati, Fiji, Marshall Islands, Tonga and Vanuatu : Yes!</a:t>
            </a:r>
          </a:p>
          <a:p>
            <a:r>
              <a:rPr lang="en-US" b="1" dirty="0" smtClean="0"/>
              <a:t>Others : Not answered, but maybe.</a:t>
            </a:r>
            <a:endParaRPr lang="en-US" b="1" dirty="0"/>
          </a:p>
        </p:txBody>
      </p:sp>
    </p:spTree>
    <p:extLst>
      <p:ext uri="{BB962C8B-B14F-4D97-AF65-F5344CB8AC3E}">
        <p14:creationId xmlns:p14="http://schemas.microsoft.com/office/powerpoint/2010/main" val="3345210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4</a:t>
            </a:r>
            <a:r>
              <a:rPr lang="en-US" b="1" dirty="0" smtClean="0"/>
              <a:t>. Food Composition Table   </a:t>
            </a:r>
            <a:endParaRPr lang="en-US" b="1" dirty="0"/>
          </a:p>
        </p:txBody>
      </p:sp>
      <p:sp>
        <p:nvSpPr>
          <p:cNvPr id="3" name="Content Placeholder 2"/>
          <p:cNvSpPr>
            <a:spLocks noGrp="1"/>
          </p:cNvSpPr>
          <p:nvPr>
            <p:ph idx="1"/>
          </p:nvPr>
        </p:nvSpPr>
        <p:spPr>
          <a:xfrm>
            <a:off x="457200" y="2176264"/>
            <a:ext cx="8075240" cy="3629000"/>
          </a:xfrm>
        </p:spPr>
        <p:txBody>
          <a:bodyPr>
            <a:normAutofit/>
          </a:bodyPr>
          <a:lstStyle/>
          <a:p>
            <a:pPr>
              <a:lnSpc>
                <a:spcPct val="200000"/>
              </a:lnSpc>
            </a:pPr>
            <a:r>
              <a:rPr lang="en-US" b="1" dirty="0" smtClean="0"/>
              <a:t>Pacific </a:t>
            </a:r>
            <a:r>
              <a:rPr lang="en-US" b="1" dirty="0"/>
              <a:t>Islands Food Composition Tables (PIFCT), 2</a:t>
            </a:r>
            <a:r>
              <a:rPr lang="en-US" b="1" baseline="30000" dirty="0"/>
              <a:t>nd</a:t>
            </a:r>
            <a:r>
              <a:rPr lang="en-US" b="1" dirty="0"/>
              <a:t> Edition  – these were developed through FAO </a:t>
            </a:r>
            <a:r>
              <a:rPr lang="en-US" b="1" dirty="0" smtClean="0"/>
              <a:t>assistance</a:t>
            </a:r>
          </a:p>
          <a:p>
            <a:endParaRPr lang="en-GB" sz="2000" b="1" dirty="0" smtClean="0"/>
          </a:p>
        </p:txBody>
      </p:sp>
    </p:spTree>
    <p:extLst>
      <p:ext uri="{BB962C8B-B14F-4D97-AF65-F5344CB8AC3E}">
        <p14:creationId xmlns:p14="http://schemas.microsoft.com/office/powerpoint/2010/main" val="4097060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5</a:t>
            </a:r>
            <a:r>
              <a:rPr lang="en-US" b="1" dirty="0" smtClean="0"/>
              <a:t>. Food-based dietary Guidelines</a:t>
            </a:r>
            <a:endParaRPr lang="en-US" b="1" dirty="0"/>
          </a:p>
        </p:txBody>
      </p:sp>
      <p:sp>
        <p:nvSpPr>
          <p:cNvPr id="3" name="Content Placeholder 2"/>
          <p:cNvSpPr>
            <a:spLocks noGrp="1"/>
          </p:cNvSpPr>
          <p:nvPr>
            <p:ph idx="1"/>
          </p:nvPr>
        </p:nvSpPr>
        <p:spPr/>
        <p:txBody>
          <a:bodyPr/>
          <a:lstStyle/>
          <a:p>
            <a:pPr>
              <a:lnSpc>
                <a:spcPct val="150000"/>
              </a:lnSpc>
            </a:pPr>
            <a:r>
              <a:rPr lang="en-US" b="1" dirty="0" smtClean="0"/>
              <a:t>Niue, Samoa, Cook Islands : Yes</a:t>
            </a:r>
          </a:p>
          <a:p>
            <a:pPr lvl="1">
              <a:lnSpc>
                <a:spcPct val="150000"/>
              </a:lnSpc>
            </a:pPr>
            <a:r>
              <a:rPr lang="en-GB" b="1" dirty="0"/>
              <a:t>Cook Islands is using Dietary Guidelines developed by the Secretariat of the Pacific community Health and Nutrition Division</a:t>
            </a:r>
            <a:r>
              <a:rPr lang="en-GB" b="1" dirty="0" smtClean="0"/>
              <a:t>.</a:t>
            </a:r>
          </a:p>
          <a:p>
            <a:pPr lvl="1">
              <a:lnSpc>
                <a:spcPct val="150000"/>
              </a:lnSpc>
            </a:pPr>
            <a:r>
              <a:rPr lang="en-GB" b="1" dirty="0" smtClean="0"/>
              <a:t>Others : No reference</a:t>
            </a:r>
            <a:endParaRPr lang="en-US" b="1" dirty="0"/>
          </a:p>
          <a:p>
            <a:endParaRPr lang="en-US" b="1" dirty="0"/>
          </a:p>
        </p:txBody>
      </p:sp>
    </p:spTree>
    <p:extLst>
      <p:ext uri="{BB962C8B-B14F-4D97-AF65-F5344CB8AC3E}">
        <p14:creationId xmlns:p14="http://schemas.microsoft.com/office/powerpoint/2010/main" val="3761559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6. Studies regarding Horticulture</a:t>
            </a:r>
            <a:endParaRPr lang="en-US" b="1" dirty="0"/>
          </a:p>
        </p:txBody>
      </p:sp>
      <p:sp>
        <p:nvSpPr>
          <p:cNvPr id="3" name="Content Placeholder 2"/>
          <p:cNvSpPr>
            <a:spLocks noGrp="1"/>
          </p:cNvSpPr>
          <p:nvPr>
            <p:ph idx="1"/>
          </p:nvPr>
        </p:nvSpPr>
        <p:spPr/>
        <p:txBody>
          <a:bodyPr/>
          <a:lstStyle/>
          <a:p>
            <a:pPr>
              <a:lnSpc>
                <a:spcPct val="150000"/>
              </a:lnSpc>
            </a:pPr>
            <a:r>
              <a:rPr lang="en-GB" b="1" dirty="0" smtClean="0"/>
              <a:t>Kiribati </a:t>
            </a:r>
            <a:r>
              <a:rPr lang="en-GB" b="1" dirty="0"/>
              <a:t>and </a:t>
            </a:r>
            <a:r>
              <a:rPr lang="en-GB" b="1" dirty="0" smtClean="0"/>
              <a:t>Tonga : Yes</a:t>
            </a:r>
          </a:p>
          <a:p>
            <a:pPr lvl="1">
              <a:lnSpc>
                <a:spcPct val="150000"/>
              </a:lnSpc>
            </a:pPr>
            <a:r>
              <a:rPr lang="en-GB" b="1" dirty="0" smtClean="0"/>
              <a:t>Kiribati </a:t>
            </a:r>
            <a:r>
              <a:rPr lang="en-GB" dirty="0" smtClean="0"/>
              <a:t>: </a:t>
            </a:r>
          </a:p>
          <a:p>
            <a:pPr lvl="2">
              <a:lnSpc>
                <a:spcPct val="150000"/>
              </a:lnSpc>
            </a:pPr>
            <a:r>
              <a:rPr lang="en-GB" b="1" dirty="0" smtClean="0"/>
              <a:t>Funded </a:t>
            </a:r>
            <a:r>
              <a:rPr lang="en-GB" b="1" dirty="0"/>
              <a:t>by Australia </a:t>
            </a:r>
            <a:r>
              <a:rPr lang="en-GB" b="1" dirty="0" err="1"/>
              <a:t>Center</a:t>
            </a:r>
            <a:r>
              <a:rPr lang="en-GB" b="1" dirty="0"/>
              <a:t> for International Agriculture </a:t>
            </a:r>
            <a:r>
              <a:rPr lang="en-GB" b="1" dirty="0" smtClean="0"/>
              <a:t>Research</a:t>
            </a:r>
          </a:p>
          <a:p>
            <a:pPr lvl="2">
              <a:lnSpc>
                <a:spcPct val="150000"/>
              </a:lnSpc>
            </a:pPr>
            <a:r>
              <a:rPr lang="en-GB" b="1" dirty="0" smtClean="0"/>
              <a:t>collecting </a:t>
            </a:r>
            <a:r>
              <a:rPr lang="en-GB" b="1" dirty="0"/>
              <a:t>and analysing some of the traditional and under-utilized tree, leafy </a:t>
            </a:r>
            <a:r>
              <a:rPr lang="en-GB" b="1" dirty="0" smtClean="0"/>
              <a:t>vegetables.</a:t>
            </a:r>
            <a:endParaRPr lang="en-US" b="1" dirty="0"/>
          </a:p>
        </p:txBody>
      </p:sp>
    </p:spTree>
    <p:extLst>
      <p:ext uri="{BB962C8B-B14F-4D97-AF65-F5344CB8AC3E}">
        <p14:creationId xmlns:p14="http://schemas.microsoft.com/office/powerpoint/2010/main" val="3651035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895600"/>
            <a:ext cx="4635624" cy="1219200"/>
          </a:xfrm>
        </p:spPr>
        <p:txBody>
          <a:bodyPr>
            <a:normAutofit fontScale="90000"/>
          </a:bodyPr>
          <a:lstStyle/>
          <a:p>
            <a:r>
              <a:rPr lang="en-US" b="1" dirty="0" smtClean="0"/>
              <a:t>V. What’s the next?</a:t>
            </a:r>
            <a:endParaRPr lang="en-US" b="1" dirty="0"/>
          </a:p>
        </p:txBody>
      </p:sp>
    </p:spTree>
    <p:extLst>
      <p:ext uri="{BB962C8B-B14F-4D97-AF65-F5344CB8AC3E}">
        <p14:creationId xmlns:p14="http://schemas.microsoft.com/office/powerpoint/2010/main" val="2579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What is the next ?</a:t>
            </a:r>
            <a:endParaRPr lang="en-US" b="1" dirty="0"/>
          </a:p>
        </p:txBody>
      </p:sp>
      <p:sp>
        <p:nvSpPr>
          <p:cNvPr id="3" name="Content Placeholder 2"/>
          <p:cNvSpPr>
            <a:spLocks noGrp="1"/>
          </p:cNvSpPr>
          <p:nvPr>
            <p:ph idx="1"/>
          </p:nvPr>
        </p:nvSpPr>
        <p:spPr/>
        <p:txBody>
          <a:bodyPr/>
          <a:lstStyle/>
          <a:p>
            <a:r>
              <a:rPr lang="en-US" b="1" dirty="0" smtClean="0"/>
              <a:t>Workshop to think solution to barriers</a:t>
            </a:r>
          </a:p>
          <a:p>
            <a:endParaRPr lang="en-US" b="1" dirty="0"/>
          </a:p>
          <a:p>
            <a:r>
              <a:rPr lang="en-US" b="1" dirty="0" smtClean="0"/>
              <a:t>Homework : Next survey – quantitative, statistic method</a:t>
            </a:r>
          </a:p>
          <a:p>
            <a:pPr lvl="1"/>
            <a:r>
              <a:rPr lang="en-US" b="1" dirty="0" smtClean="0"/>
              <a:t>Production/Consumption statistics</a:t>
            </a:r>
          </a:p>
          <a:p>
            <a:pPr lvl="1"/>
            <a:r>
              <a:rPr lang="en-US" b="1" dirty="0" smtClean="0"/>
              <a:t>Questionnaire in USB keys</a:t>
            </a:r>
          </a:p>
          <a:p>
            <a:pPr lvl="1"/>
            <a:r>
              <a:rPr lang="en-US" b="1" dirty="0" smtClean="0"/>
              <a:t>Developed by AGPML and Cleared by Statistics division of FAO</a:t>
            </a:r>
          </a:p>
          <a:p>
            <a:pPr lvl="1"/>
            <a:r>
              <a:rPr lang="en-US" b="1" dirty="0" smtClean="0"/>
              <a:t>Please, return by end of 2014 (Minwook.Kim@fao.org)</a:t>
            </a:r>
          </a:p>
          <a:p>
            <a:endParaRPr lang="en-US" b="1" dirty="0"/>
          </a:p>
        </p:txBody>
      </p:sp>
    </p:spTree>
    <p:extLst>
      <p:ext uri="{BB962C8B-B14F-4D97-AF65-F5344CB8AC3E}">
        <p14:creationId xmlns:p14="http://schemas.microsoft.com/office/powerpoint/2010/main" val="19299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52088"/>
            <a:ext cx="8229600" cy="4709160"/>
          </a:xfrm>
        </p:spPr>
        <p:txBody>
          <a:bodyPr/>
          <a:lstStyle/>
          <a:p>
            <a:r>
              <a:rPr lang="en-US" dirty="0" smtClean="0"/>
              <a:t>Purpose</a:t>
            </a:r>
          </a:p>
          <a:p>
            <a:pPr lvl="1"/>
            <a:r>
              <a:rPr lang="en-US" b="1" dirty="0" smtClean="0"/>
              <a:t>Assess barriers </a:t>
            </a:r>
            <a:r>
              <a:rPr lang="en-US" dirty="0" smtClean="0"/>
              <a:t>to promotion of F&amp;V’s production and consumption</a:t>
            </a:r>
          </a:p>
          <a:p>
            <a:pPr lvl="2"/>
            <a:r>
              <a:rPr lang="en-US" b="1" dirty="0" smtClean="0"/>
              <a:t>Based on a framework </a:t>
            </a:r>
            <a:r>
              <a:rPr lang="en-US" dirty="0" smtClean="0"/>
              <a:t>for promoting F&amp;Vs at notional level (Kobe, 2004)</a:t>
            </a:r>
          </a:p>
          <a:p>
            <a:pPr marL="457200" lvl="1" indent="0">
              <a:buNone/>
            </a:pPr>
            <a:endParaRPr lang="en-US" dirty="0" smtClean="0"/>
          </a:p>
          <a:p>
            <a:r>
              <a:rPr lang="en-US" dirty="0" smtClean="0"/>
              <a:t>Eight countries responded.</a:t>
            </a:r>
          </a:p>
          <a:p>
            <a:pPr lvl="1"/>
            <a:r>
              <a:rPr lang="en-US" dirty="0" smtClean="0"/>
              <a:t>Cook </a:t>
            </a:r>
            <a:r>
              <a:rPr lang="en-US" dirty="0" err="1" smtClean="0"/>
              <a:t>Isds</a:t>
            </a:r>
            <a:r>
              <a:rPr lang="en-US" dirty="0" smtClean="0"/>
              <a:t>, Fiji, Kiribati, Marshall </a:t>
            </a:r>
            <a:r>
              <a:rPr lang="en-US" dirty="0" err="1" smtClean="0"/>
              <a:t>Isds</a:t>
            </a:r>
            <a:r>
              <a:rPr lang="en-US" dirty="0" smtClean="0"/>
              <a:t>, Niue, Samoa, Tonga, Vanuatu</a:t>
            </a:r>
          </a:p>
          <a:p>
            <a:pPr marL="0" indent="0">
              <a:buNone/>
            </a:pPr>
            <a:endParaRPr lang="en-US" dirty="0" smtClean="0"/>
          </a:p>
          <a:p>
            <a:endParaRPr lang="en-US" dirty="0"/>
          </a:p>
        </p:txBody>
      </p:sp>
    </p:spTree>
    <p:extLst>
      <p:ext uri="{BB962C8B-B14F-4D97-AF65-F5344CB8AC3E}">
        <p14:creationId xmlns:p14="http://schemas.microsoft.com/office/powerpoint/2010/main" val="2376403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808" y="2852936"/>
            <a:ext cx="3960440" cy="1872208"/>
          </a:xfrm>
        </p:spPr>
        <p:txBody>
          <a:bodyPr>
            <a:normAutofit/>
          </a:bodyPr>
          <a:lstStyle/>
          <a:p>
            <a:pPr marL="137160" indent="0">
              <a:buNone/>
            </a:pPr>
            <a:r>
              <a:rPr lang="en-US" sz="4800" dirty="0" smtClean="0"/>
              <a:t>Thank you! </a:t>
            </a:r>
            <a:endParaRPr lang="en-US" sz="4800" dirty="0"/>
          </a:p>
          <a:p>
            <a:endParaRPr lang="en-US" dirty="0"/>
          </a:p>
        </p:txBody>
      </p:sp>
      <p:sp>
        <p:nvSpPr>
          <p:cNvPr id="4" name="Slide Number Placeholder 3"/>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40</a:t>
            </a:fld>
            <a:endParaRPr kumimoji="0" lang="en-US"/>
          </a:p>
        </p:txBody>
      </p:sp>
    </p:spTree>
    <p:extLst>
      <p:ext uri="{BB962C8B-B14F-4D97-AF65-F5344CB8AC3E}">
        <p14:creationId xmlns:p14="http://schemas.microsoft.com/office/powerpoint/2010/main" val="69453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895600"/>
            <a:ext cx="4995664" cy="1219200"/>
          </a:xfrm>
        </p:spPr>
        <p:txBody>
          <a:bodyPr>
            <a:normAutofit fontScale="90000"/>
          </a:bodyPr>
          <a:lstStyle/>
          <a:p>
            <a:r>
              <a:rPr lang="en-US" b="1" dirty="0"/>
              <a:t>II. Platform and Goals</a:t>
            </a:r>
            <a:endParaRPr lang="en-US" dirty="0"/>
          </a:p>
        </p:txBody>
      </p:sp>
    </p:spTree>
    <p:extLst>
      <p:ext uri="{BB962C8B-B14F-4D97-AF65-F5344CB8AC3E}">
        <p14:creationId xmlns:p14="http://schemas.microsoft.com/office/powerpoint/2010/main" val="126297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II. Platform and Goals</a:t>
            </a:r>
            <a:endParaRPr lang="en-US" b="1" dirty="0"/>
          </a:p>
        </p:txBody>
      </p:sp>
      <p:sp>
        <p:nvSpPr>
          <p:cNvPr id="7" name="Content Placeholder 6"/>
          <p:cNvSpPr>
            <a:spLocks noGrp="1"/>
          </p:cNvSpPr>
          <p:nvPr>
            <p:ph idx="1"/>
          </p:nvPr>
        </p:nvSpPr>
        <p:spPr/>
        <p:txBody>
          <a:bodyPr/>
          <a:lstStyle/>
          <a:p>
            <a:pPr>
              <a:lnSpc>
                <a:spcPct val="150000"/>
              </a:lnSpc>
            </a:pPr>
            <a:r>
              <a:rPr lang="en-US" b="1" dirty="0" smtClean="0"/>
              <a:t>National platforms</a:t>
            </a:r>
          </a:p>
          <a:p>
            <a:pPr lvl="1">
              <a:lnSpc>
                <a:spcPct val="150000"/>
              </a:lnSpc>
            </a:pPr>
            <a:r>
              <a:rPr lang="en-US" dirty="0" smtClean="0"/>
              <a:t>Four countries have </a:t>
            </a:r>
            <a:r>
              <a:rPr lang="en-US" b="1" dirty="0" smtClean="0"/>
              <a:t>national platforms, with various sectors participation </a:t>
            </a:r>
          </a:p>
          <a:p>
            <a:pPr lvl="1">
              <a:lnSpc>
                <a:spcPct val="150000"/>
              </a:lnSpc>
            </a:pPr>
            <a:r>
              <a:rPr lang="en-US" b="1" smtClean="0"/>
              <a:t>But no consumers</a:t>
            </a:r>
            <a:r>
              <a:rPr lang="en-US" b="1" dirty="0" smtClean="0"/>
              <a:t>’ association</a:t>
            </a:r>
          </a:p>
          <a:p>
            <a:pPr>
              <a:lnSpc>
                <a:spcPct val="150000"/>
              </a:lnSpc>
            </a:pPr>
            <a:r>
              <a:rPr lang="en-US" b="1" dirty="0" smtClean="0"/>
              <a:t>Agricultural and nutrition goals</a:t>
            </a:r>
          </a:p>
          <a:p>
            <a:pPr lvl="1">
              <a:lnSpc>
                <a:spcPct val="150000"/>
              </a:lnSpc>
            </a:pPr>
            <a:r>
              <a:rPr lang="en-US" dirty="0" smtClean="0"/>
              <a:t>but </a:t>
            </a:r>
            <a:r>
              <a:rPr lang="en-US" b="1" dirty="0" smtClean="0"/>
              <a:t>where is fruit and vegetables?</a:t>
            </a:r>
          </a:p>
          <a:p>
            <a:pPr marL="0" indent="0">
              <a:buNone/>
            </a:pPr>
            <a:endParaRPr lang="en-US" b="1" dirty="0"/>
          </a:p>
        </p:txBody>
      </p:sp>
    </p:spTree>
    <p:extLst>
      <p:ext uri="{BB962C8B-B14F-4D97-AF65-F5344CB8AC3E}">
        <p14:creationId xmlns:p14="http://schemas.microsoft.com/office/powerpoint/2010/main" val="2130928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National PROFAV platform</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3174041"/>
              </p:ext>
            </p:extLst>
          </p:nvPr>
        </p:nvGraphicFramePr>
        <p:xfrm>
          <a:off x="827584" y="1268760"/>
          <a:ext cx="7950653" cy="5395155"/>
        </p:xfrm>
        <a:graphic>
          <a:graphicData uri="http://schemas.openxmlformats.org/drawingml/2006/table">
            <a:tbl>
              <a:tblPr firstRow="1" firstCol="1" bandRow="1">
                <a:tableStyleId>{5C22544A-7EE6-4342-B048-85BDC9FD1C3A}</a:tableStyleId>
              </a:tblPr>
              <a:tblGrid>
                <a:gridCol w="4278645"/>
                <a:gridCol w="1262551"/>
                <a:gridCol w="2409457"/>
              </a:tblGrid>
              <a:tr h="641028">
                <a:tc gridSpan="3">
                  <a:txBody>
                    <a:bodyPr/>
                    <a:lstStyle/>
                    <a:p>
                      <a:pPr>
                        <a:lnSpc>
                          <a:spcPct val="115000"/>
                        </a:lnSpc>
                        <a:spcAft>
                          <a:spcPts val="0"/>
                        </a:spcAft>
                      </a:pPr>
                      <a:r>
                        <a:rPr lang="en-US" sz="1800" dirty="0">
                          <a:solidFill>
                            <a:srgbClr val="FF0000"/>
                          </a:solidFill>
                          <a:effectLst/>
                        </a:rPr>
                        <a:t>Which areas’ representatives are involving in the coordinating team? </a:t>
                      </a:r>
                      <a:endParaRPr lang="en-US" sz="1800" dirty="0">
                        <a:effectLst/>
                        <a:latin typeface="Times New Roman"/>
                        <a:ea typeface="Malgun Gothic"/>
                        <a:cs typeface="Times New Roman"/>
                      </a:endParaRPr>
                    </a:p>
                  </a:txBody>
                  <a:tcPr marL="60065" marR="60065" marT="0" marB="0" anchor="ctr"/>
                </a:tc>
                <a:tc hMerge="1">
                  <a:txBody>
                    <a:bodyPr/>
                    <a:lstStyle/>
                    <a:p>
                      <a:endParaRPr lang="en-US"/>
                    </a:p>
                  </a:txBody>
                  <a:tcPr/>
                </a:tc>
                <a:tc hMerge="1">
                  <a:txBody>
                    <a:bodyPr/>
                    <a:lstStyle/>
                    <a:p>
                      <a:endParaRPr lang="en-US"/>
                    </a:p>
                  </a:txBody>
                  <a:tcPr/>
                </a:tc>
              </a:tr>
              <a:tr h="547887">
                <a:tc>
                  <a:txBody>
                    <a:bodyPr/>
                    <a:lstStyle/>
                    <a:p>
                      <a:pPr>
                        <a:lnSpc>
                          <a:spcPct val="115000"/>
                        </a:lnSpc>
                        <a:spcAft>
                          <a:spcPts val="0"/>
                        </a:spcAft>
                      </a:pPr>
                      <a:r>
                        <a:rPr lang="en-US" sz="1000">
                          <a:effectLst/>
                        </a:rPr>
                        <a:t>Answer Options</a:t>
                      </a:r>
                      <a:endParaRPr lang="en-US" sz="12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000">
                          <a:effectLst/>
                        </a:rPr>
                        <a:t>Response Percent</a:t>
                      </a:r>
                      <a:endParaRPr lang="en-US" sz="12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000">
                          <a:effectLst/>
                        </a:rPr>
                        <a:t>Response Count</a:t>
                      </a:r>
                      <a:endParaRPr lang="en-US" sz="1200">
                        <a:effectLst/>
                        <a:latin typeface="Times New Roman"/>
                        <a:ea typeface="Malgun Gothic"/>
                        <a:cs typeface="Times New Roman"/>
                      </a:endParaRPr>
                    </a:p>
                  </a:txBody>
                  <a:tcPr marL="60065" marR="60065" marT="0" marB="0" anchor="ctr"/>
                </a:tc>
              </a:tr>
              <a:tr h="267738">
                <a:tc>
                  <a:txBody>
                    <a:bodyPr/>
                    <a:lstStyle/>
                    <a:p>
                      <a:pPr>
                        <a:lnSpc>
                          <a:spcPct val="115000"/>
                        </a:lnSpc>
                        <a:spcAft>
                          <a:spcPts val="0"/>
                        </a:spcAft>
                      </a:pPr>
                      <a:r>
                        <a:rPr lang="en-US" sz="1600" dirty="0">
                          <a:solidFill>
                            <a:srgbClr val="FF0000"/>
                          </a:solidFill>
                          <a:effectLst/>
                        </a:rPr>
                        <a:t>1. </a:t>
                      </a:r>
                      <a:r>
                        <a:rPr lang="en-US" sz="1600" dirty="0" smtClean="0">
                          <a:solidFill>
                            <a:srgbClr val="FF0000"/>
                          </a:solidFill>
                          <a:effectLst/>
                        </a:rPr>
                        <a:t> </a:t>
                      </a:r>
                      <a:r>
                        <a:rPr lang="en-US" sz="1600" dirty="0">
                          <a:solidFill>
                            <a:srgbClr val="FF0000"/>
                          </a:solidFill>
                          <a:effectLst/>
                        </a:rPr>
                        <a:t>agriculture/horticulture sector</a:t>
                      </a:r>
                      <a:endParaRPr lang="en-US" sz="1600" dirty="0">
                        <a:solidFill>
                          <a:srgbClr val="FF0000"/>
                        </a:solidFill>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dirty="0">
                          <a:effectLst/>
                        </a:rPr>
                        <a:t>100.0%</a:t>
                      </a:r>
                      <a:endParaRPr lang="en-US" sz="1600" dirty="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dirty="0">
                          <a:solidFill>
                            <a:srgbClr val="FF0000"/>
                          </a:solidFill>
                          <a:effectLst/>
                        </a:rPr>
                        <a:t>3</a:t>
                      </a:r>
                      <a:endParaRPr lang="en-US" sz="1600" dirty="0">
                        <a:solidFill>
                          <a:srgbClr val="FF0000"/>
                        </a:solidFill>
                        <a:effectLst/>
                        <a:latin typeface="Times New Roman"/>
                        <a:ea typeface="Malgun Gothic"/>
                        <a:cs typeface="Times New Roman"/>
                      </a:endParaRPr>
                    </a:p>
                  </a:txBody>
                  <a:tcPr marL="60065" marR="60065" marT="0" marB="0" anchor="ctr"/>
                </a:tc>
              </a:tr>
              <a:tr h="267738">
                <a:tc>
                  <a:txBody>
                    <a:bodyPr/>
                    <a:lstStyle/>
                    <a:p>
                      <a:pPr>
                        <a:lnSpc>
                          <a:spcPct val="115000"/>
                        </a:lnSpc>
                        <a:spcAft>
                          <a:spcPts val="0"/>
                        </a:spcAft>
                      </a:pPr>
                      <a:r>
                        <a:rPr lang="en-US" sz="1600" dirty="0">
                          <a:effectLst/>
                        </a:rPr>
                        <a:t>2.     nutrition sector</a:t>
                      </a:r>
                      <a:endParaRPr lang="en-US" sz="1600" dirty="0">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a:effectLst/>
                        </a:rPr>
                        <a:t>66.7%</a:t>
                      </a:r>
                      <a:endParaRPr lang="en-US" sz="16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a:effectLst/>
                        </a:rPr>
                        <a:t>2</a:t>
                      </a:r>
                      <a:endParaRPr lang="en-US" sz="1600">
                        <a:effectLst/>
                        <a:latin typeface="Times New Roman"/>
                        <a:ea typeface="Malgun Gothic"/>
                        <a:cs typeface="Times New Roman"/>
                      </a:endParaRPr>
                    </a:p>
                  </a:txBody>
                  <a:tcPr marL="60065" marR="60065" marT="0" marB="0" anchor="ctr"/>
                </a:tc>
              </a:tr>
              <a:tr h="267738">
                <a:tc>
                  <a:txBody>
                    <a:bodyPr/>
                    <a:lstStyle/>
                    <a:p>
                      <a:pPr>
                        <a:lnSpc>
                          <a:spcPct val="115000"/>
                        </a:lnSpc>
                        <a:spcAft>
                          <a:spcPts val="0"/>
                        </a:spcAft>
                      </a:pPr>
                      <a:r>
                        <a:rPr lang="en-US" sz="1600" dirty="0">
                          <a:effectLst/>
                        </a:rPr>
                        <a:t>3.     public health sector</a:t>
                      </a:r>
                      <a:endParaRPr lang="en-US" sz="1600" dirty="0">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a:effectLst/>
                        </a:rPr>
                        <a:t>66.7%</a:t>
                      </a:r>
                      <a:endParaRPr lang="en-US" sz="16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a:effectLst/>
                        </a:rPr>
                        <a:t>2</a:t>
                      </a:r>
                      <a:endParaRPr lang="en-US" sz="1600">
                        <a:effectLst/>
                        <a:latin typeface="Times New Roman"/>
                        <a:ea typeface="Malgun Gothic"/>
                        <a:cs typeface="Times New Roman"/>
                      </a:endParaRPr>
                    </a:p>
                  </a:txBody>
                  <a:tcPr marL="60065" marR="60065" marT="0" marB="0" anchor="ctr"/>
                </a:tc>
              </a:tr>
              <a:tr h="267738">
                <a:tc>
                  <a:txBody>
                    <a:bodyPr/>
                    <a:lstStyle/>
                    <a:p>
                      <a:pPr>
                        <a:lnSpc>
                          <a:spcPct val="115000"/>
                        </a:lnSpc>
                        <a:spcAft>
                          <a:spcPts val="0"/>
                        </a:spcAft>
                      </a:pPr>
                      <a:r>
                        <a:rPr lang="en-US" sz="1600" dirty="0">
                          <a:effectLst/>
                        </a:rPr>
                        <a:t>4.     education sector</a:t>
                      </a:r>
                      <a:endParaRPr lang="en-US" sz="1600" dirty="0">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a:effectLst/>
                        </a:rPr>
                        <a:t>66.7%</a:t>
                      </a:r>
                      <a:endParaRPr lang="en-US" sz="16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a:effectLst/>
                        </a:rPr>
                        <a:t>2</a:t>
                      </a:r>
                      <a:endParaRPr lang="en-US" sz="1600">
                        <a:effectLst/>
                        <a:latin typeface="Times New Roman"/>
                        <a:ea typeface="Malgun Gothic"/>
                        <a:cs typeface="Times New Roman"/>
                      </a:endParaRPr>
                    </a:p>
                  </a:txBody>
                  <a:tcPr marL="60065" marR="60065" marT="0" marB="0" anchor="ctr"/>
                </a:tc>
              </a:tr>
              <a:tr h="267738">
                <a:tc>
                  <a:txBody>
                    <a:bodyPr/>
                    <a:lstStyle/>
                    <a:p>
                      <a:pPr>
                        <a:lnSpc>
                          <a:spcPct val="115000"/>
                        </a:lnSpc>
                        <a:spcAft>
                          <a:spcPts val="0"/>
                        </a:spcAft>
                      </a:pPr>
                      <a:r>
                        <a:rPr lang="en-US" sz="1600" dirty="0">
                          <a:effectLst/>
                        </a:rPr>
                        <a:t>5.     financial sector</a:t>
                      </a:r>
                      <a:endParaRPr lang="en-US" sz="1600" dirty="0">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a:effectLst/>
                        </a:rPr>
                        <a:t>33.3%</a:t>
                      </a:r>
                      <a:endParaRPr lang="en-US" sz="16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a:effectLst/>
                        </a:rPr>
                        <a:t>1</a:t>
                      </a:r>
                      <a:endParaRPr lang="en-US" sz="1600">
                        <a:effectLst/>
                        <a:latin typeface="Times New Roman"/>
                        <a:ea typeface="Malgun Gothic"/>
                        <a:cs typeface="Times New Roman"/>
                      </a:endParaRPr>
                    </a:p>
                  </a:txBody>
                  <a:tcPr marL="60065" marR="60065" marT="0" marB="0" anchor="ctr"/>
                </a:tc>
              </a:tr>
              <a:tr h="267738">
                <a:tc>
                  <a:txBody>
                    <a:bodyPr/>
                    <a:lstStyle/>
                    <a:p>
                      <a:pPr>
                        <a:lnSpc>
                          <a:spcPct val="115000"/>
                        </a:lnSpc>
                        <a:spcAft>
                          <a:spcPts val="0"/>
                        </a:spcAft>
                      </a:pPr>
                      <a:r>
                        <a:rPr lang="en-US" sz="1600" dirty="0">
                          <a:effectLst/>
                        </a:rPr>
                        <a:t>6. private sector</a:t>
                      </a:r>
                      <a:endParaRPr lang="en-US" sz="1600" dirty="0">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a:effectLst/>
                        </a:rPr>
                        <a:t>66.7%</a:t>
                      </a:r>
                      <a:endParaRPr lang="en-US" sz="16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dirty="0">
                          <a:effectLst/>
                        </a:rPr>
                        <a:t>2</a:t>
                      </a:r>
                      <a:endParaRPr lang="en-US" sz="1600" dirty="0">
                        <a:effectLst/>
                        <a:latin typeface="Times New Roman"/>
                        <a:ea typeface="Malgun Gothic"/>
                        <a:cs typeface="Times New Roman"/>
                      </a:endParaRPr>
                    </a:p>
                  </a:txBody>
                  <a:tcPr marL="60065" marR="60065" marT="0" marB="0" anchor="ctr"/>
                </a:tc>
              </a:tr>
              <a:tr h="535476">
                <a:tc>
                  <a:txBody>
                    <a:bodyPr/>
                    <a:lstStyle/>
                    <a:p>
                      <a:pPr>
                        <a:lnSpc>
                          <a:spcPct val="115000"/>
                        </a:lnSpc>
                        <a:spcAft>
                          <a:spcPts val="0"/>
                        </a:spcAft>
                      </a:pPr>
                      <a:r>
                        <a:rPr lang="en-US" sz="1600" dirty="0">
                          <a:effectLst/>
                        </a:rPr>
                        <a:t>7. farmer’s unions, smallholders’ associations (representing producers)</a:t>
                      </a:r>
                      <a:endParaRPr lang="en-US" sz="1600" dirty="0">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a:effectLst/>
                        </a:rPr>
                        <a:t>66.7%</a:t>
                      </a:r>
                      <a:endParaRPr lang="en-US" sz="16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a:effectLst/>
                        </a:rPr>
                        <a:t>2</a:t>
                      </a:r>
                      <a:endParaRPr lang="en-US" sz="1600">
                        <a:effectLst/>
                        <a:latin typeface="Times New Roman"/>
                        <a:ea typeface="Malgun Gothic"/>
                        <a:cs typeface="Times New Roman"/>
                      </a:endParaRPr>
                    </a:p>
                  </a:txBody>
                  <a:tcPr marL="60065" marR="60065" marT="0" marB="0" anchor="ctr"/>
                </a:tc>
              </a:tr>
              <a:tr h="267738">
                <a:tc>
                  <a:txBody>
                    <a:bodyPr/>
                    <a:lstStyle/>
                    <a:p>
                      <a:pPr>
                        <a:lnSpc>
                          <a:spcPct val="115000"/>
                        </a:lnSpc>
                        <a:spcAft>
                          <a:spcPts val="0"/>
                        </a:spcAft>
                      </a:pPr>
                      <a:r>
                        <a:rPr lang="en-US" sz="1600" dirty="0">
                          <a:solidFill>
                            <a:srgbClr val="FF0000"/>
                          </a:solidFill>
                          <a:effectLst/>
                        </a:rPr>
                        <a:t>8. </a:t>
                      </a:r>
                      <a:r>
                        <a:rPr lang="en-US" sz="1600" dirty="0" smtClean="0">
                          <a:solidFill>
                            <a:srgbClr val="FF0000"/>
                          </a:solidFill>
                          <a:effectLst/>
                        </a:rPr>
                        <a:t> consumers</a:t>
                      </a:r>
                      <a:r>
                        <a:rPr lang="en-US" sz="1600" dirty="0">
                          <a:solidFill>
                            <a:srgbClr val="FF0000"/>
                          </a:solidFill>
                          <a:effectLst/>
                        </a:rPr>
                        <a:t>’ associations</a:t>
                      </a:r>
                      <a:endParaRPr lang="en-US" sz="1600" dirty="0">
                        <a:solidFill>
                          <a:srgbClr val="FF0000"/>
                        </a:solidFill>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dirty="0">
                          <a:effectLst/>
                        </a:rPr>
                        <a:t>0.0%</a:t>
                      </a:r>
                      <a:endParaRPr lang="en-US" sz="1600" dirty="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dirty="0">
                          <a:solidFill>
                            <a:srgbClr val="FF0000"/>
                          </a:solidFill>
                          <a:effectLst/>
                        </a:rPr>
                        <a:t>0</a:t>
                      </a:r>
                      <a:endParaRPr lang="en-US" sz="1600" dirty="0">
                        <a:solidFill>
                          <a:srgbClr val="FF0000"/>
                        </a:solidFill>
                        <a:effectLst/>
                        <a:latin typeface="Times New Roman"/>
                        <a:ea typeface="Malgun Gothic"/>
                        <a:cs typeface="Times New Roman"/>
                      </a:endParaRPr>
                    </a:p>
                  </a:txBody>
                  <a:tcPr marL="60065" marR="60065" marT="0" marB="0" anchor="ctr"/>
                </a:tc>
              </a:tr>
              <a:tr h="535476">
                <a:tc>
                  <a:txBody>
                    <a:bodyPr/>
                    <a:lstStyle/>
                    <a:p>
                      <a:pPr>
                        <a:lnSpc>
                          <a:spcPct val="115000"/>
                        </a:lnSpc>
                        <a:spcAft>
                          <a:spcPts val="0"/>
                        </a:spcAft>
                      </a:pPr>
                      <a:r>
                        <a:rPr lang="en-US" sz="1600" dirty="0">
                          <a:effectLst/>
                        </a:rPr>
                        <a:t>9. academic sector(especially for </a:t>
                      </a:r>
                      <a:r>
                        <a:rPr lang="en-US" sz="1600" dirty="0" err="1">
                          <a:effectLst/>
                        </a:rPr>
                        <a:t>programme</a:t>
                      </a:r>
                      <a:r>
                        <a:rPr lang="en-US" sz="1600" dirty="0">
                          <a:effectLst/>
                        </a:rPr>
                        <a:t> design and monitoring)</a:t>
                      </a:r>
                      <a:endParaRPr lang="en-US" sz="1600" dirty="0">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dirty="0">
                          <a:effectLst/>
                        </a:rPr>
                        <a:t>33.3%</a:t>
                      </a:r>
                      <a:endParaRPr lang="en-US" sz="1600" dirty="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dirty="0">
                          <a:effectLst/>
                        </a:rPr>
                        <a:t>1</a:t>
                      </a:r>
                      <a:endParaRPr lang="en-US" sz="1600" dirty="0">
                        <a:effectLst/>
                        <a:latin typeface="Times New Roman"/>
                        <a:ea typeface="Malgun Gothic"/>
                        <a:cs typeface="Times New Roman"/>
                      </a:endParaRPr>
                    </a:p>
                  </a:txBody>
                  <a:tcPr marL="60065" marR="60065" marT="0" marB="0" anchor="ctr"/>
                </a:tc>
              </a:tr>
              <a:tr h="267738">
                <a:tc>
                  <a:txBody>
                    <a:bodyPr/>
                    <a:lstStyle/>
                    <a:p>
                      <a:pPr>
                        <a:lnSpc>
                          <a:spcPct val="115000"/>
                        </a:lnSpc>
                        <a:spcAft>
                          <a:spcPts val="0"/>
                        </a:spcAft>
                      </a:pPr>
                      <a:r>
                        <a:rPr lang="en-US" sz="1600" dirty="0">
                          <a:effectLst/>
                        </a:rPr>
                        <a:t>10. local community leaders</a:t>
                      </a:r>
                      <a:endParaRPr lang="en-US" sz="1600" dirty="0">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a:effectLst/>
                        </a:rPr>
                        <a:t>33.3%</a:t>
                      </a:r>
                      <a:endParaRPr lang="en-US" sz="16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dirty="0">
                          <a:effectLst/>
                        </a:rPr>
                        <a:t>1</a:t>
                      </a:r>
                      <a:endParaRPr lang="en-US" sz="1600" dirty="0">
                        <a:effectLst/>
                        <a:latin typeface="Times New Roman"/>
                        <a:ea typeface="Malgun Gothic"/>
                        <a:cs typeface="Times New Roman"/>
                      </a:endParaRPr>
                    </a:p>
                  </a:txBody>
                  <a:tcPr marL="60065" marR="60065" marT="0" marB="0" anchor="ctr"/>
                </a:tc>
              </a:tr>
              <a:tr h="267738">
                <a:tc>
                  <a:txBody>
                    <a:bodyPr/>
                    <a:lstStyle/>
                    <a:p>
                      <a:pPr>
                        <a:lnSpc>
                          <a:spcPct val="115000"/>
                        </a:lnSpc>
                        <a:spcAft>
                          <a:spcPts val="0"/>
                        </a:spcAft>
                      </a:pPr>
                      <a:r>
                        <a:rPr lang="en-US" sz="1600" dirty="0">
                          <a:effectLst/>
                        </a:rPr>
                        <a:t>11. women’s groups</a:t>
                      </a:r>
                      <a:endParaRPr lang="en-US" sz="1600" dirty="0">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a:effectLst/>
                        </a:rPr>
                        <a:t>33.3%</a:t>
                      </a:r>
                      <a:endParaRPr lang="en-US" sz="16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dirty="0">
                          <a:effectLst/>
                        </a:rPr>
                        <a:t>1</a:t>
                      </a:r>
                      <a:endParaRPr lang="en-US" sz="1600" dirty="0">
                        <a:effectLst/>
                        <a:latin typeface="Times New Roman"/>
                        <a:ea typeface="Malgun Gothic"/>
                        <a:cs typeface="Times New Roman"/>
                      </a:endParaRPr>
                    </a:p>
                  </a:txBody>
                  <a:tcPr marL="60065" marR="60065" marT="0" marB="0" anchor="ctr"/>
                </a:tc>
              </a:tr>
              <a:tr h="267738">
                <a:tc>
                  <a:txBody>
                    <a:bodyPr/>
                    <a:lstStyle/>
                    <a:p>
                      <a:pPr>
                        <a:lnSpc>
                          <a:spcPct val="115000"/>
                        </a:lnSpc>
                        <a:spcAft>
                          <a:spcPts val="0"/>
                        </a:spcAft>
                      </a:pPr>
                      <a:r>
                        <a:rPr lang="en-US" sz="1600" dirty="0">
                          <a:effectLst/>
                        </a:rPr>
                        <a:t>12.   other</a:t>
                      </a:r>
                      <a:endParaRPr lang="en-US" sz="1600" dirty="0">
                        <a:effectLst/>
                        <a:latin typeface="Times New Roman"/>
                        <a:ea typeface="Malgun Gothic"/>
                        <a:cs typeface="Times New Roman"/>
                      </a:endParaRPr>
                    </a:p>
                  </a:txBody>
                  <a:tcPr marL="60065" marR="60065" marT="0" marB="0" anchor="b"/>
                </a:tc>
                <a:tc>
                  <a:txBody>
                    <a:bodyPr/>
                    <a:lstStyle/>
                    <a:p>
                      <a:pPr algn="ctr">
                        <a:lnSpc>
                          <a:spcPct val="115000"/>
                        </a:lnSpc>
                        <a:spcAft>
                          <a:spcPts val="0"/>
                        </a:spcAft>
                      </a:pPr>
                      <a:r>
                        <a:rPr lang="en-US" sz="1600">
                          <a:effectLst/>
                        </a:rPr>
                        <a:t>33.3%</a:t>
                      </a:r>
                      <a:endParaRPr lang="en-US" sz="1600">
                        <a:effectLst/>
                        <a:latin typeface="Times New Roman"/>
                        <a:ea typeface="Malgun Gothic"/>
                        <a:cs typeface="Times New Roman"/>
                      </a:endParaRPr>
                    </a:p>
                  </a:txBody>
                  <a:tcPr marL="60065" marR="60065" marT="0" marB="0" anchor="ctr"/>
                </a:tc>
                <a:tc>
                  <a:txBody>
                    <a:bodyPr/>
                    <a:lstStyle/>
                    <a:p>
                      <a:pPr algn="ctr">
                        <a:lnSpc>
                          <a:spcPct val="115000"/>
                        </a:lnSpc>
                        <a:spcAft>
                          <a:spcPts val="0"/>
                        </a:spcAft>
                      </a:pPr>
                      <a:r>
                        <a:rPr lang="en-US" sz="1600" dirty="0">
                          <a:effectLst/>
                        </a:rPr>
                        <a:t>1</a:t>
                      </a:r>
                      <a:endParaRPr lang="en-US" sz="1600" dirty="0">
                        <a:effectLst/>
                        <a:latin typeface="Times New Roman"/>
                        <a:ea typeface="Malgun Gothic"/>
                        <a:cs typeface="Times New Roman"/>
                      </a:endParaRPr>
                    </a:p>
                  </a:txBody>
                  <a:tcPr marL="60065" marR="60065" marT="0" marB="0" anchor="ctr"/>
                </a:tc>
              </a:tr>
              <a:tr h="232852">
                <a:tc gridSpan="2">
                  <a:txBody>
                    <a:bodyPr/>
                    <a:lstStyle/>
                    <a:p>
                      <a:pPr>
                        <a:lnSpc>
                          <a:spcPct val="115000"/>
                        </a:lnSpc>
                        <a:spcAft>
                          <a:spcPts val="0"/>
                        </a:spcAft>
                      </a:pPr>
                      <a:r>
                        <a:rPr lang="en-US" sz="1600" dirty="0">
                          <a:effectLst/>
                        </a:rPr>
                        <a:t>Please specify the contact point of representatives</a:t>
                      </a:r>
                      <a:endParaRPr lang="en-US" sz="1600" dirty="0">
                        <a:effectLst/>
                        <a:latin typeface="Times New Roman"/>
                        <a:ea typeface="Malgun Gothic"/>
                        <a:cs typeface="Times New Roman"/>
                      </a:endParaRPr>
                    </a:p>
                  </a:txBody>
                  <a:tcPr marL="60065" marR="60065" marT="0" marB="0" anchor="b"/>
                </a:tc>
                <a:tc hMerge="1">
                  <a:txBody>
                    <a:bodyPr/>
                    <a:lstStyle/>
                    <a:p>
                      <a:endParaRPr lang="en-US"/>
                    </a:p>
                  </a:txBody>
                  <a:tcPr/>
                </a:tc>
                <a:tc>
                  <a:txBody>
                    <a:bodyPr/>
                    <a:lstStyle/>
                    <a:p>
                      <a:pPr algn="ctr">
                        <a:lnSpc>
                          <a:spcPct val="115000"/>
                        </a:lnSpc>
                        <a:spcAft>
                          <a:spcPts val="0"/>
                        </a:spcAft>
                      </a:pPr>
                      <a:r>
                        <a:rPr lang="en-US" sz="1600" dirty="0">
                          <a:effectLst/>
                        </a:rPr>
                        <a:t>2</a:t>
                      </a:r>
                      <a:endParaRPr lang="en-US" sz="1600" dirty="0">
                        <a:effectLst/>
                        <a:latin typeface="Times New Roman"/>
                        <a:ea typeface="Malgun Gothic"/>
                        <a:cs typeface="Times New Roman"/>
                      </a:endParaRPr>
                    </a:p>
                  </a:txBody>
                  <a:tcPr marL="60065" marR="60065" marT="0" marB="0" anchor="ctr"/>
                </a:tc>
              </a:tr>
            </a:tbl>
          </a:graphicData>
        </a:graphic>
      </p:graphicFrame>
    </p:spTree>
    <p:extLst>
      <p:ext uri="{BB962C8B-B14F-4D97-AF65-F5344CB8AC3E}">
        <p14:creationId xmlns:p14="http://schemas.microsoft.com/office/powerpoint/2010/main" val="4235337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2. Case : Kiribati’s National platform</a:t>
            </a:r>
            <a:endParaRPr lang="en-US" b="1" dirty="0"/>
          </a:p>
        </p:txBody>
      </p:sp>
      <p:sp>
        <p:nvSpPr>
          <p:cNvPr id="5" name="Content Placeholder 4"/>
          <p:cNvSpPr>
            <a:spLocks noGrp="1"/>
          </p:cNvSpPr>
          <p:nvPr>
            <p:ph idx="1"/>
          </p:nvPr>
        </p:nvSpPr>
        <p:spPr/>
        <p:txBody>
          <a:bodyPr>
            <a:normAutofit/>
          </a:bodyPr>
          <a:lstStyle/>
          <a:p>
            <a:r>
              <a:rPr lang="en-GB" sz="2400" dirty="0"/>
              <a:t>1. TIANETI BEENNA – Officer in Charge, Agriculture and Livestock Division</a:t>
            </a:r>
            <a:endParaRPr lang="en-US" sz="2400" dirty="0"/>
          </a:p>
          <a:p>
            <a:r>
              <a:rPr lang="en-GB" sz="2400" dirty="0"/>
              <a:t>2. ERETII TIMEON/ NTAENE TANUA- Senior Nutrition Officer, National Nutrition </a:t>
            </a:r>
            <a:r>
              <a:rPr lang="en-GB" sz="2400" dirty="0" err="1"/>
              <a:t>Center</a:t>
            </a:r>
            <a:r>
              <a:rPr lang="en-GB" sz="2400" dirty="0"/>
              <a:t>, Ministry of Health and Medical Services </a:t>
            </a:r>
            <a:endParaRPr lang="en-US" sz="2400" dirty="0"/>
          </a:p>
          <a:p>
            <a:r>
              <a:rPr lang="en-GB" sz="2400" dirty="0"/>
              <a:t>6. </a:t>
            </a:r>
            <a:r>
              <a:rPr lang="en-GB" sz="2400" dirty="0" err="1"/>
              <a:t>Ahling</a:t>
            </a:r>
            <a:r>
              <a:rPr lang="en-GB" sz="2400" dirty="0"/>
              <a:t> </a:t>
            </a:r>
            <a:r>
              <a:rPr lang="en-GB" sz="2400" dirty="0" err="1"/>
              <a:t>Onorio</a:t>
            </a:r>
            <a:r>
              <a:rPr lang="en-GB" sz="2400" dirty="0"/>
              <a:t>- Organic Producer, Kiribati Organic Producers </a:t>
            </a:r>
            <a:endParaRPr lang="en-US" sz="2400" dirty="0"/>
          </a:p>
          <a:p>
            <a:r>
              <a:rPr lang="en-GB" sz="2400" dirty="0"/>
              <a:t>7. IATAKEE TOTOKI – Member of </a:t>
            </a:r>
            <a:r>
              <a:rPr lang="en-GB" sz="2400" dirty="0" err="1"/>
              <a:t>Tairawan</a:t>
            </a:r>
            <a:r>
              <a:rPr lang="en-GB" sz="2400" dirty="0"/>
              <a:t> Organic Producers </a:t>
            </a:r>
            <a:endParaRPr lang="en-US" sz="2400" dirty="0"/>
          </a:p>
          <a:p>
            <a:r>
              <a:rPr lang="en-GB" sz="2400" dirty="0"/>
              <a:t>12. MWAMWARAU KARIRIETA- Coordinator Food Security Project of Live &amp; Learn</a:t>
            </a:r>
            <a:endParaRPr lang="en-US" sz="2400" dirty="0"/>
          </a:p>
          <a:p>
            <a:endParaRPr lang="en-US" sz="2400" dirty="0"/>
          </a:p>
        </p:txBody>
      </p:sp>
    </p:spTree>
    <p:extLst>
      <p:ext uri="{BB962C8B-B14F-4D97-AF65-F5344CB8AC3E}">
        <p14:creationId xmlns:p14="http://schemas.microsoft.com/office/powerpoint/2010/main" val="383067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Samoa : National objectives</a:t>
            </a:r>
            <a:endParaRPr lang="en-US" b="1" dirty="0"/>
          </a:p>
        </p:txBody>
      </p:sp>
      <p:sp>
        <p:nvSpPr>
          <p:cNvPr id="3" name="Content Placeholder 2"/>
          <p:cNvSpPr>
            <a:spLocks noGrp="1"/>
          </p:cNvSpPr>
          <p:nvPr>
            <p:ph idx="1"/>
          </p:nvPr>
        </p:nvSpPr>
        <p:spPr/>
        <p:txBody>
          <a:bodyPr/>
          <a:lstStyle/>
          <a:p>
            <a:r>
              <a:rPr lang="en-US" dirty="0"/>
              <a:t>Agriculture Sector Plan 2010 – 2015; To improve national self reliance in food production and nutritional security </a:t>
            </a:r>
            <a:endParaRPr lang="en-US" dirty="0" smtClean="0"/>
          </a:p>
          <a:p>
            <a:endParaRPr lang="en-US" dirty="0" smtClean="0"/>
          </a:p>
          <a:p>
            <a:r>
              <a:rPr lang="en-US" dirty="0"/>
              <a:t>National Food and Nutrition Policy 2013 - 2018</a:t>
            </a:r>
            <a:endParaRPr lang="en-US" dirty="0" smtClean="0"/>
          </a:p>
          <a:p>
            <a:pPr lvl="1"/>
            <a:r>
              <a:rPr lang="en-US" dirty="0" smtClean="0"/>
              <a:t>Contribute </a:t>
            </a:r>
            <a:r>
              <a:rPr lang="en-US" dirty="0"/>
              <a:t>to excellence in health care through quality dietetic performance and service </a:t>
            </a:r>
            <a:r>
              <a:rPr lang="en-US" dirty="0" smtClean="0"/>
              <a:t>delivery</a:t>
            </a:r>
            <a:endParaRPr lang="en-US" dirty="0"/>
          </a:p>
          <a:p>
            <a:endParaRPr lang="en-US" dirty="0"/>
          </a:p>
        </p:txBody>
      </p:sp>
    </p:spTree>
    <p:extLst>
      <p:ext uri="{BB962C8B-B14F-4D97-AF65-F5344CB8AC3E}">
        <p14:creationId xmlns:p14="http://schemas.microsoft.com/office/powerpoint/2010/main" val="2374792733"/>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fruit2">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er1">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ruit2">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fruit2</Template>
  <TotalTime>1546</TotalTime>
  <Words>3388</Words>
  <Application>Microsoft Office PowerPoint</Application>
  <PresentationFormat>On-screen Show (4:3)</PresentationFormat>
  <Paragraphs>571</Paragraphs>
  <Slides>40</Slides>
  <Notes>40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fruit2</vt:lpstr>
      <vt:lpstr>flower1</vt:lpstr>
      <vt:lpstr>1_fruit2</vt:lpstr>
      <vt:lpstr>Apex</vt:lpstr>
      <vt:lpstr>Pre-assessment of F&amp;Vs production and consumption in the Pacific Region</vt:lpstr>
      <vt:lpstr>Table of contents</vt:lpstr>
      <vt:lpstr>I. Purpose</vt:lpstr>
      <vt:lpstr>PowerPoint Presentation</vt:lpstr>
      <vt:lpstr>II. Platform and Goals</vt:lpstr>
      <vt:lpstr>II. Platform and Goals</vt:lpstr>
      <vt:lpstr>1. National PROFAV platform</vt:lpstr>
      <vt:lpstr>2. Case : Kiribati’s National platform</vt:lpstr>
      <vt:lpstr>3. Samoa : National objectives</vt:lpstr>
      <vt:lpstr>III. Barriers</vt:lpstr>
      <vt:lpstr>PowerPoint Presentation</vt:lpstr>
      <vt:lpstr>1. General barriers</vt:lpstr>
      <vt:lpstr>1. General barriers</vt:lpstr>
      <vt:lpstr>1. General barriers</vt:lpstr>
      <vt:lpstr>1. General barriers</vt:lpstr>
      <vt:lpstr>1. General barriers</vt:lpstr>
      <vt:lpstr>1. General barriers</vt:lpstr>
      <vt:lpstr>1. General barriers - others</vt:lpstr>
      <vt:lpstr>2. Barriers for rural smallholders</vt:lpstr>
      <vt:lpstr> Seed &amp; Varieties!</vt:lpstr>
      <vt:lpstr>Labour constraint!</vt:lpstr>
      <vt:lpstr>Other barriers</vt:lpstr>
      <vt:lpstr>3. Barriers for mixed consumers</vt:lpstr>
      <vt:lpstr>Insufficient land &amp; Low income</vt:lpstr>
      <vt:lpstr>Technology, Info, fund &amp; Water</vt:lpstr>
      <vt:lpstr>Imported food &amp; Dietary changes</vt:lpstr>
      <vt:lpstr>4. Barriers for market-dependent consumers</vt:lpstr>
      <vt:lpstr>High price &amp; Lifestyle</vt:lpstr>
      <vt:lpstr>5. Barriers for institutional consumers</vt:lpstr>
      <vt:lpstr>IV. What exists?</vt:lpstr>
      <vt:lpstr>PowerPoint Presentation</vt:lpstr>
      <vt:lpstr>1. Horticulture development plan</vt:lpstr>
      <vt:lpstr>2. Campaign for consumption of F&amp;Vs</vt:lpstr>
      <vt:lpstr>3. School gardens</vt:lpstr>
      <vt:lpstr>4. Food Composition Table   </vt:lpstr>
      <vt:lpstr>5. Food-based dietary Guidelines</vt:lpstr>
      <vt:lpstr>6. Studies regarding Horticulture</vt:lpstr>
      <vt:lpstr>V. What’s the next?</vt:lpstr>
      <vt:lpstr>5. What is the next ?</vt:lpstr>
      <vt:lpstr>PowerPoint Presentation</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Pre-assessment of F&amp;V Production and consumption in the Pacific Region</dc:title>
  <dc:creator>Minwook Kim (AGPM)</dc:creator>
  <cp:lastModifiedBy>FAOAdmin</cp:lastModifiedBy>
  <cp:revision>110</cp:revision>
  <dcterms:created xsi:type="dcterms:W3CDTF">2014-09-29T12:30:43Z</dcterms:created>
  <dcterms:modified xsi:type="dcterms:W3CDTF">2014-10-19T16:15:26Z</dcterms:modified>
</cp:coreProperties>
</file>