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  <p:sldMasterId id="2147483648" r:id="rId5"/>
  </p:sldMasterIdLst>
  <p:notesMasterIdLst>
    <p:notesMasterId r:id="rId10"/>
  </p:notesMasterIdLst>
  <p:sldIdLst>
    <p:sldId id="265" r:id="rId6"/>
    <p:sldId id="269" r:id="rId7"/>
    <p:sldId id="272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2" y="1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299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3C63F-932C-4E33-B267-229C602C10E1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F595D-7A20-49F8-B11F-67EFD204D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159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P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1"/>
          <p:cNvSpPr>
            <a:spLocks noGrp="1"/>
          </p:cNvSpPr>
          <p:nvPr>
            <p:ph sz="quarter" idx="14" hasCustomPrompt="1"/>
          </p:nvPr>
        </p:nvSpPr>
        <p:spPr>
          <a:xfrm>
            <a:off x="2047875" y="1588168"/>
            <a:ext cx="8115300" cy="97723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  <a:lvl2pPr marL="45720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</a:t>
            </a:r>
          </a:p>
          <a:p>
            <a:pPr lvl="4"/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048118" y="2702651"/>
            <a:ext cx="8114951" cy="34235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047261" y="458802"/>
            <a:ext cx="7449665" cy="1123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00B050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80353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P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 hasCustomPrompt="1"/>
          </p:nvPr>
        </p:nvSpPr>
        <p:spPr>
          <a:xfrm>
            <a:off x="2047261" y="1581875"/>
            <a:ext cx="8114951" cy="4544289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add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047261" y="458802"/>
            <a:ext cx="7449665" cy="1123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00B050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118416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P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047261" y="458802"/>
            <a:ext cx="7449665" cy="1123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00B050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2048117" y="1600201"/>
            <a:ext cx="4047881" cy="4525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text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6095998" y="1600201"/>
            <a:ext cx="4047881" cy="4525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078060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P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047261" y="458802"/>
            <a:ext cx="7449665" cy="1123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00B050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35288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WP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581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P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 userDrawn="1"/>
        </p:nvSpPr>
        <p:spPr>
          <a:xfrm>
            <a:off x="2048118" y="2059145"/>
            <a:ext cx="8114950" cy="388620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2222501" y="4130675"/>
            <a:ext cx="5541878" cy="9382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GB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Section break</a:t>
            </a:r>
            <a:endParaRPr lang="en-GB" dirty="0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2222501" y="5068889"/>
            <a:ext cx="6993688" cy="4495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GB" sz="3200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…add text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61938" y="2058988"/>
            <a:ext cx="1503362" cy="39116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the icon to add a photo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0425626" y="2058988"/>
            <a:ext cx="1503362" cy="39116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the icon to add a photo</a:t>
            </a:r>
          </a:p>
        </p:txBody>
      </p:sp>
    </p:spTree>
    <p:extLst>
      <p:ext uri="{BB962C8B-B14F-4D97-AF65-F5344CB8AC3E}">
        <p14:creationId xmlns:p14="http://schemas.microsoft.com/office/powerpoint/2010/main" val="218886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P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>
            <a:spLocks noChangeAspect="1"/>
          </p:cNvSpPr>
          <p:nvPr userDrawn="1"/>
        </p:nvSpPr>
        <p:spPr>
          <a:xfrm>
            <a:off x="4439817" y="1556792"/>
            <a:ext cx="7567534" cy="468052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880100" y="3609975"/>
            <a:ext cx="5421313" cy="1243013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0" hangingPunct="1">
              <a:spcBef>
                <a:spcPct val="0"/>
              </a:spcBef>
              <a:buNone/>
              <a:defRPr lang="en-GB" sz="5400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sp>
        <p:nvSpPr>
          <p:cNvPr id="5" name="Rounded Rectangle 4"/>
          <p:cNvSpPr>
            <a:spLocks noChangeAspect="1"/>
          </p:cNvSpPr>
          <p:nvPr userDrawn="1"/>
        </p:nvSpPr>
        <p:spPr>
          <a:xfrm>
            <a:off x="213066" y="1556792"/>
            <a:ext cx="4082735" cy="468052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effectLst>
                <a:outerShdw blurRad="50800" dist="50800" dir="5400000" sx="1000" sy="1000" algn="ctr" rotWithShape="0">
                  <a:srgbClr val="000000"/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05979" y="4852988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prstClr val="white">
                    <a:alpha val="50000"/>
                  </a:prstClr>
                </a:solidFill>
              </a:rPr>
              <a:t>a water secure world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6954253" y="4852988"/>
            <a:ext cx="4347160" cy="577767"/>
          </a:xfrm>
          <a:prstGeom prst="rect">
            <a:avLst/>
          </a:prstGeom>
        </p:spPr>
        <p:txBody>
          <a:bodyPr anchor="t"/>
          <a:lstStyle>
            <a:lvl1pPr marL="0" indent="0" algn="r" defTabSz="914400" rtl="0" eaLnBrk="1" latinLnBrk="0" hangingPunct="1">
              <a:spcBef>
                <a:spcPct val="0"/>
              </a:spcBef>
              <a:buNone/>
              <a:defRPr lang="en-GB" sz="2000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Presentation sub-title</a:t>
            </a:r>
          </a:p>
        </p:txBody>
      </p:sp>
    </p:spTree>
    <p:extLst>
      <p:ext uri="{BB962C8B-B14F-4D97-AF65-F5344CB8AC3E}">
        <p14:creationId xmlns:p14="http://schemas.microsoft.com/office/powerpoint/2010/main" val="410336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P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193675" y="1556792"/>
            <a:ext cx="4092575" cy="4680520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Click the icon to add a photo</a:t>
            </a:r>
          </a:p>
          <a:p>
            <a:endParaRPr lang="en-GB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5880100" y="3609975"/>
            <a:ext cx="5421313" cy="1243013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0" hangingPunct="1">
              <a:spcBef>
                <a:spcPct val="0"/>
              </a:spcBef>
              <a:buNone/>
              <a:defRPr lang="en-GB" sz="5400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6954253" y="4852988"/>
            <a:ext cx="4347160" cy="577767"/>
          </a:xfrm>
          <a:prstGeom prst="rect">
            <a:avLst/>
          </a:prstGeom>
        </p:spPr>
        <p:txBody>
          <a:bodyPr anchor="t"/>
          <a:lstStyle>
            <a:lvl1pPr marL="0" indent="0" algn="r" defTabSz="914400" rtl="0" eaLnBrk="1" latinLnBrk="0" hangingPunct="1">
              <a:spcBef>
                <a:spcPct val="0"/>
              </a:spcBef>
              <a:buNone/>
              <a:defRPr lang="en-GB" sz="2000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Presentation sub-title</a:t>
            </a:r>
          </a:p>
        </p:txBody>
      </p:sp>
    </p:spTree>
    <p:extLst>
      <p:ext uri="{BB962C8B-B14F-4D97-AF65-F5344CB8AC3E}">
        <p14:creationId xmlns:p14="http://schemas.microsoft.com/office/powerpoint/2010/main" val="3198647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33319-0C4D-4474-AC97-7C7570724B1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618" y="440406"/>
            <a:ext cx="2470670" cy="417864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88232" y="6629400"/>
            <a:ext cx="1754674" cy="228600"/>
          </a:xfrm>
          <a:prstGeom prst="round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2038525" y="6629400"/>
            <a:ext cx="8114950" cy="228600"/>
          </a:xfrm>
          <a:prstGeom prst="round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GWP – Water, Climate, Food Security and Nutrition</a:t>
            </a:r>
          </a:p>
        </p:txBody>
      </p:sp>
      <p:sp>
        <p:nvSpPr>
          <p:cNvPr id="10" name="Text Box 2"/>
          <p:cNvSpPr txBox="1">
            <a:spLocks noChangeArrowheads="1"/>
          </p:cNvSpPr>
          <p:nvPr userDrawn="1"/>
        </p:nvSpPr>
        <p:spPr bwMode="auto">
          <a:xfrm>
            <a:off x="10433954" y="6513000"/>
            <a:ext cx="1503255" cy="345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solidFill>
                  <a:srgbClr val="40404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www.</a:t>
            </a:r>
            <a:r>
              <a:rPr lang="en-GB" dirty="0">
                <a:solidFill>
                  <a:srgbClr val="00B0F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gwp.</a:t>
            </a:r>
            <a:r>
              <a:rPr lang="en-GB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org</a:t>
            </a:r>
            <a:endParaRPr lang="en-GB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0" y="6629400"/>
            <a:ext cx="478582" cy="228600"/>
          </a:xfrm>
          <a:prstGeom prst="rect">
            <a:avLst/>
          </a:prstGeom>
          <a:solidFill>
            <a:srgbClr val="00B050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474538" y="6604922"/>
            <a:ext cx="949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January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363579" y="6604924"/>
            <a:ext cx="531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GB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2021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52171" y="6604922"/>
            <a:ext cx="677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F6C66C0-1198-43F2-B192-0F422C59EAAA}" type="slidenum">
              <a:rPr lang="en-GB" sz="1200" smtClean="0">
                <a:solidFill>
                  <a:schemeClr val="bg1"/>
                </a:solidFill>
              </a:rPr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09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9" r:id="rId2"/>
    <p:sldLayoutId id="2147483700" r:id="rId3"/>
    <p:sldLayoutId id="2147483701" r:id="rId4"/>
    <p:sldLayoutId id="2147483693" r:id="rId5"/>
    <p:sldLayoutId id="214748369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B99A9E-9020-4B5D-A792-A478332201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641980"/>
            <a:ext cx="4050896" cy="685127"/>
          </a:xfrm>
          <a:prstGeom prst="rect">
            <a:avLst/>
          </a:prstGeom>
        </p:spPr>
      </p:pic>
      <p:sp>
        <p:nvSpPr>
          <p:cNvPr id="12" name="Text Box 2"/>
          <p:cNvSpPr txBox="1">
            <a:spLocks noChangeArrowheads="1"/>
          </p:cNvSpPr>
          <p:nvPr userDrawn="1"/>
        </p:nvSpPr>
        <p:spPr bwMode="auto">
          <a:xfrm>
            <a:off x="10624454" y="6386000"/>
            <a:ext cx="1503255" cy="345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solidFill>
                  <a:srgbClr val="40404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www.</a:t>
            </a:r>
            <a:r>
              <a:rPr lang="en-GB" dirty="0">
                <a:solidFill>
                  <a:srgbClr val="00B0F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gwp.</a:t>
            </a:r>
            <a:r>
              <a:rPr lang="en-GB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org</a:t>
            </a:r>
            <a:endParaRPr lang="en-GB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>
            <a:spLocks noChangeAspect="1"/>
          </p:cNvSpPr>
          <p:nvPr userDrawn="1"/>
        </p:nvSpPr>
        <p:spPr>
          <a:xfrm>
            <a:off x="4439817" y="1556792"/>
            <a:ext cx="7567534" cy="468052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2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0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5880100" y="2956265"/>
            <a:ext cx="5421313" cy="1896724"/>
          </a:xfrm>
        </p:spPr>
        <p:txBody>
          <a:bodyPr/>
          <a:lstStyle/>
          <a:p>
            <a:r>
              <a:rPr lang="en-GB" sz="3200" dirty="0"/>
              <a:t>Action on water, climate and FSN – perspectives from GWP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Julienne Roux, GWPO</a:t>
            </a:r>
          </a:p>
        </p:txBody>
      </p:sp>
    </p:spTree>
    <p:extLst>
      <p:ext uri="{BB962C8B-B14F-4D97-AF65-F5344CB8AC3E}">
        <p14:creationId xmlns:p14="http://schemas.microsoft.com/office/powerpoint/2010/main" val="466153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49264" y="1485900"/>
            <a:ext cx="10369118" cy="4875198"/>
          </a:xfrm>
        </p:spPr>
        <p:txBody>
          <a:bodyPr/>
          <a:lstStyle/>
          <a:p>
            <a:r>
              <a:rPr lang="en-GB" sz="2400" dirty="0"/>
              <a:t>Urgency to act: well demonstrated, not enough emphasized nor translated into action</a:t>
            </a:r>
          </a:p>
          <a:p>
            <a:r>
              <a:rPr lang="en-GB" sz="2400" dirty="0"/>
              <a:t>Importance of global dialogues: CFS 2015, GFFA 2017 communique</a:t>
            </a:r>
          </a:p>
          <a:p>
            <a:pPr lvl="1"/>
            <a:r>
              <a:rPr lang="en-GB" sz="2000" dirty="0"/>
              <a:t>Uniqueness of CFS approach: knowledge based, multi-stakeholder platform</a:t>
            </a:r>
          </a:p>
          <a:p>
            <a:pPr lvl="1"/>
            <a:r>
              <a:rPr lang="en-GB" sz="2000" dirty="0"/>
              <a:t>GFFA 2017: call for action of the Ministers of agriculture on </a:t>
            </a:r>
            <a:r>
              <a:rPr lang="sv-SE" sz="2000" dirty="0"/>
              <a:t>Enhancing access to water, Improving water quality, Reducing water scarcity risks, Managing surplus water</a:t>
            </a:r>
            <a:endParaRPr lang="en-GB" sz="2000" dirty="0"/>
          </a:p>
          <a:p>
            <a:r>
              <a:rPr lang="en-GB" sz="2400" dirty="0"/>
              <a:t>Taking the global recommendations to the country level:</a:t>
            </a:r>
          </a:p>
          <a:p>
            <a:pPr lvl="1"/>
            <a:r>
              <a:rPr lang="en-GB" sz="2000" dirty="0"/>
              <a:t>2015 – 2017: country </a:t>
            </a:r>
            <a:r>
              <a:rPr lang="en-US" sz="2000" dirty="0"/>
              <a:t>multi stakeholder dialogues and regional exchanges in Sub-Saharan Africa, directly building on CFS recommendations</a:t>
            </a:r>
          </a:p>
          <a:p>
            <a:pPr lvl="1"/>
            <a:r>
              <a:rPr lang="sv-SE" sz="2000" dirty="0"/>
              <a:t>Accompanying country dynamics: important drivers and dynamics around basin management, climate adaptation, drought management, support needed for water investments, water – energy – food nexus, on-the-ground demos...</a:t>
            </a:r>
            <a:endParaRPr lang="en-GB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06339" y="362827"/>
            <a:ext cx="8538138" cy="1123073"/>
          </a:xfrm>
        </p:spPr>
        <p:txBody>
          <a:bodyPr/>
          <a:lstStyle/>
          <a:p>
            <a:r>
              <a:rPr lang="en-GB" sz="3600" dirty="0"/>
              <a:t>From global recommendations to the ground</a:t>
            </a:r>
          </a:p>
        </p:txBody>
      </p:sp>
    </p:spTree>
    <p:extLst>
      <p:ext uri="{BB962C8B-B14F-4D97-AF65-F5344CB8AC3E}">
        <p14:creationId xmlns:p14="http://schemas.microsoft.com/office/powerpoint/2010/main" val="571919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533400" y="248781"/>
            <a:ext cx="8420099" cy="1123073"/>
          </a:xfrm>
        </p:spPr>
        <p:txBody>
          <a:bodyPr/>
          <a:lstStyle/>
          <a:p>
            <a:r>
              <a:rPr lang="en-GB" sz="3600" dirty="0"/>
              <a:t>In practice – examples from Africa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B03B76-7A83-43C4-992F-271F3893A09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230079" y="1418965"/>
            <a:ext cx="2996953" cy="14984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CE6639-7121-4479-BB9B-F3B7125D5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0116" y="1695635"/>
            <a:ext cx="2770345" cy="12988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998C04-963E-400D-97AB-F5C8594240A0}"/>
              </a:ext>
            </a:extLst>
          </p:cNvPr>
          <p:cNvSpPr txBox="1"/>
          <p:nvPr/>
        </p:nvSpPr>
        <p:spPr>
          <a:xfrm>
            <a:off x="127801" y="2813833"/>
            <a:ext cx="34534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i="1" dirty="0"/>
              <a:t>On the ground pilots focused on youth empowerment, agroecology and agroforestry in West Africa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F83801-BFD9-4671-9E08-B36AACFEB5A5}"/>
              </a:ext>
            </a:extLst>
          </p:cNvPr>
          <p:cNvSpPr txBox="1"/>
          <p:nvPr/>
        </p:nvSpPr>
        <p:spPr>
          <a:xfrm>
            <a:off x="7043616" y="1371854"/>
            <a:ext cx="4814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DRESS – EA: Early warning systems and drought adaptation actions to enhance smallholder farmer and pastoralist resilience to climate change in IGAD region, with OSS</a:t>
            </a:r>
            <a:endParaRPr lang="sv-SE" sz="1400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4FAFF8-93F9-4E87-A8E6-6A0DB075D111}"/>
              </a:ext>
            </a:extLst>
          </p:cNvPr>
          <p:cNvSpPr txBox="1"/>
          <p:nvPr/>
        </p:nvSpPr>
        <p:spPr>
          <a:xfrm>
            <a:off x="304621" y="5445258"/>
            <a:ext cx="30997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Supporting Zambia to Integrate the Agriculture Sector into the National Adaptation Plan</a:t>
            </a:r>
            <a:endParaRPr lang="sv-SE" sz="1400" i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619D0E-CC62-44EE-B68B-1A622945B22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2000"/>
          </a:blip>
          <a:stretch>
            <a:fillRect/>
          </a:stretch>
        </p:blipFill>
        <p:spPr>
          <a:xfrm>
            <a:off x="676142" y="4231060"/>
            <a:ext cx="2742238" cy="128542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BD4A658-295A-4DD9-A642-59ED6A8F9396}"/>
              </a:ext>
            </a:extLst>
          </p:cNvPr>
          <p:cNvSpPr/>
          <p:nvPr/>
        </p:nvSpPr>
        <p:spPr>
          <a:xfrm>
            <a:off x="4308300" y="3861728"/>
            <a:ext cx="35661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Dialogue on Investments for Food Security in Water - Energy – Food - Ecosystems Nexus in West Africa</a:t>
            </a:r>
            <a:endParaRPr lang="sv-SE" sz="1400" i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60DBBBF-61BF-4E0F-B1E4-3DBF4016C32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</a:blip>
          <a:stretch>
            <a:fillRect/>
          </a:stretch>
        </p:blipFill>
        <p:spPr>
          <a:xfrm>
            <a:off x="4128117" y="4600392"/>
            <a:ext cx="3453666" cy="16712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BC5304-9909-419A-A2DA-265E201A1F95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3984361" y="1756118"/>
            <a:ext cx="2641834" cy="12383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701447D-FD96-4765-B75B-822933CCD156}"/>
              </a:ext>
            </a:extLst>
          </p:cNvPr>
          <p:cNvSpPr txBox="1"/>
          <p:nvPr/>
        </p:nvSpPr>
        <p:spPr>
          <a:xfrm>
            <a:off x="4128117" y="2994478"/>
            <a:ext cx="355077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i="1" dirty="0"/>
              <a:t>SADC Water - Energy - Food Nexus Governance Framework, approved by Ministers</a:t>
            </a:r>
          </a:p>
          <a:p>
            <a:endParaRPr lang="sv-SE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8D9B528-E69D-4A12-9AE1-B99C62312FC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60000"/>
          </a:blip>
          <a:srcRect l="1048" t="14723" r="16792" b="9583"/>
          <a:stretch/>
        </p:blipFill>
        <p:spPr>
          <a:xfrm>
            <a:off x="8453424" y="3888523"/>
            <a:ext cx="3481401" cy="180418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6D7BBA2-0757-4B74-A753-6B0CF46CE678}"/>
              </a:ext>
            </a:extLst>
          </p:cNvPr>
          <p:cNvSpPr txBox="1"/>
          <p:nvPr/>
        </p:nvSpPr>
        <p:spPr>
          <a:xfrm>
            <a:off x="9395680" y="5748395"/>
            <a:ext cx="2571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i="1" dirty="0"/>
              <a:t>Transforming the investment outlook on water in Africa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F7AE11-AF77-4250-B251-2CC9DAF8A057}"/>
              </a:ext>
            </a:extLst>
          </p:cNvPr>
          <p:cNvSpPr txBox="1"/>
          <p:nvPr/>
        </p:nvSpPr>
        <p:spPr>
          <a:xfrm rot="16200000">
            <a:off x="10672376" y="5306758"/>
            <a:ext cx="2762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1" dirty="0"/>
              <a:t>Credits: GWP</a:t>
            </a:r>
          </a:p>
        </p:txBody>
      </p:sp>
    </p:spTree>
    <p:extLst>
      <p:ext uri="{BB962C8B-B14F-4D97-AF65-F5344CB8AC3E}">
        <p14:creationId xmlns:p14="http://schemas.microsoft.com/office/powerpoint/2010/main" val="379065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AD56B0-E98D-4658-B70B-B693D1DAF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312" y="1439000"/>
            <a:ext cx="10239376" cy="4544289"/>
          </a:xfrm>
        </p:spPr>
        <p:txBody>
          <a:bodyPr/>
          <a:lstStyle/>
          <a:p>
            <a:r>
              <a:rPr lang="en-US" sz="2400" dirty="0"/>
              <a:t>Amplify water focus in global agricultural agendas</a:t>
            </a:r>
          </a:p>
          <a:p>
            <a:r>
              <a:rPr lang="en-US" sz="2400" dirty="0"/>
              <a:t>Increase global to national linkages</a:t>
            </a:r>
          </a:p>
          <a:p>
            <a:r>
              <a:rPr lang="en-US" sz="2400" dirty="0"/>
              <a:t>Mobilize leadership </a:t>
            </a:r>
          </a:p>
          <a:p>
            <a:r>
              <a:rPr lang="en-US" sz="2400" dirty="0"/>
              <a:t>Act before crisis point</a:t>
            </a:r>
          </a:p>
          <a:p>
            <a:r>
              <a:rPr lang="en-US" sz="2400" dirty="0"/>
              <a:t>Specific points of attention:</a:t>
            </a:r>
          </a:p>
          <a:p>
            <a:pPr lvl="1"/>
            <a:r>
              <a:rPr lang="en-US" sz="2000" dirty="0"/>
              <a:t>Build shared understanding and acculturation water – agriculture</a:t>
            </a:r>
          </a:p>
          <a:p>
            <a:pPr lvl="1"/>
            <a:r>
              <a:rPr lang="en-US" sz="2000" dirty="0"/>
              <a:t>Take a systems approach to food and water</a:t>
            </a:r>
          </a:p>
          <a:p>
            <a:pPr lvl="1"/>
            <a:r>
              <a:rPr lang="en-US" sz="2000" dirty="0"/>
              <a:t>Knowledge &amp; monitoring of water resources</a:t>
            </a:r>
          </a:p>
          <a:p>
            <a:pPr lvl="1"/>
            <a:r>
              <a:rPr lang="sv-SE" sz="2000" dirty="0"/>
              <a:t>Promote economically, environmentally, socially performant agriculture</a:t>
            </a:r>
          </a:p>
          <a:p>
            <a:pPr lvl="1"/>
            <a:r>
              <a:rPr lang="sv-SE" sz="2000" dirty="0"/>
              <a:t>Recognize trade-offs and promote transparent and inclusive decision-making</a:t>
            </a:r>
          </a:p>
          <a:p>
            <a:pPr lvl="1"/>
            <a:r>
              <a:rPr lang="sv-SE" sz="2000" dirty="0"/>
              <a:t>Attention to the poor and most vulnerable, including women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C4342-0CF8-4756-BD72-ACA39B65D4E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626" y="315927"/>
            <a:ext cx="8525376" cy="1123073"/>
          </a:xfrm>
        </p:spPr>
        <p:txBody>
          <a:bodyPr/>
          <a:lstStyle/>
          <a:p>
            <a:r>
              <a:rPr lang="sv-SE" dirty="0"/>
              <a:t>Accelerating action</a:t>
            </a:r>
          </a:p>
        </p:txBody>
      </p:sp>
    </p:spTree>
    <p:extLst>
      <p:ext uri="{BB962C8B-B14F-4D97-AF65-F5344CB8AC3E}">
        <p14:creationId xmlns:p14="http://schemas.microsoft.com/office/powerpoint/2010/main" val="1566952860"/>
      </p:ext>
    </p:extLst>
  </p:cSld>
  <p:clrMapOvr>
    <a:masterClrMapping/>
  </p:clrMapOvr>
</p:sld>
</file>

<file path=ppt/theme/theme1.xml><?xml version="1.0" encoding="utf-8"?>
<a:theme xmlns:a="http://schemas.openxmlformats.org/drawingml/2006/main" name="GW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765_GWP_PP_v11" id="{DF03CAE9-0623-4EBE-A3B8-6D7BBCC77FB2}" vid="{158CBE77-4295-4B2A-AC1A-E838285421C7}"/>
    </a:ext>
  </a:extLst>
</a:theme>
</file>

<file path=ppt/theme/theme2.xml><?xml version="1.0" encoding="utf-8"?>
<a:theme xmlns:a="http://schemas.openxmlformats.org/drawingml/2006/main" name="GWP Titl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765_GWP_PP_v11" id="{DF03CAE9-0623-4EBE-A3B8-6D7BBCC77FB2}" vid="{CD7DC75F-4A44-491D-9B13-A0479A8FDA3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ack to Office Report (BTOR)" ma:contentTypeID="0x01010032BEC331B2C05C4C9BE68FA7F63CD91200F250C752511B0649B7064D677C4C1735" ma:contentTypeVersion="14" ma:contentTypeDescription="" ma:contentTypeScope="" ma:versionID="8cb0e15cf95b977ff2ee3d6c52af48fe">
  <xsd:schema xmlns:xsd="http://www.w3.org/2001/XMLSchema" xmlns:xs="http://www.w3.org/2001/XMLSchema" xmlns:p="http://schemas.microsoft.com/office/2006/metadata/properties" xmlns:ns2="727cbe8a-7506-46c7-91b8-16d71a34f108" xmlns:ns3="a49db6b1-bbac-4ce4-b5ca-5060610f50a5" targetNamespace="http://schemas.microsoft.com/office/2006/metadata/properties" ma:root="true" ma:fieldsID="8cfc5bea49decc315548ae930a0ca04f" ns2:_="" ns3:_="">
    <xsd:import namespace="727cbe8a-7506-46c7-91b8-16d71a34f108"/>
    <xsd:import namespace="a49db6b1-bbac-4ce4-b5ca-5060610f50a5"/>
    <xsd:element name="properties">
      <xsd:complexType>
        <xsd:sequence>
          <xsd:element name="documentManagement">
            <xsd:complexType>
              <xsd:all>
                <xsd:element ref="ns2:SharingHintHash" minOccurs="0"/>
                <xsd:element ref="ns3:Main_x0020_Header" minOccurs="0"/>
                <xsd:element ref="ns3:Sub_x0020_Header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7cbe8a-7506-46c7-91b8-16d71a34f108" elementFormDefault="qualified">
    <xsd:import namespace="http://schemas.microsoft.com/office/2006/documentManagement/types"/>
    <xsd:import namespace="http://schemas.microsoft.com/office/infopath/2007/PartnerControls"/>
    <xsd:element name="SharingHintHash" ma:index="8" nillable="true" ma:displayName="Sharing Hint Hash" ma:internalName="SharingHintHash" ma:readOnly="true">
      <xsd:simpleType>
        <xsd:restriction base="dms:Text"/>
      </xsd:simple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9db6b1-bbac-4ce4-b5ca-5060610f50a5" elementFormDefault="qualified">
    <xsd:import namespace="http://schemas.microsoft.com/office/2006/documentManagement/types"/>
    <xsd:import namespace="http://schemas.microsoft.com/office/infopath/2007/PartnerControls"/>
    <xsd:element name="Main_x0020_Header" ma:index="9" nillable="true" ma:displayName="Main Header" ma:format="Dropdown" ma:internalName="Main_x0020_Header">
      <xsd:simpleType>
        <xsd:restriction base="dms:Choice">
          <xsd:enumeration value="Human Resources"/>
          <xsd:enumeration value="Internal Meetings"/>
          <xsd:enumeration value="Presentations, reports, letters &amp; invitations"/>
          <xsd:enumeration value="Travel"/>
        </xsd:restriction>
      </xsd:simpleType>
    </xsd:element>
    <xsd:element name="Sub_x0020_Header" ma:index="10" nillable="true" ma:displayName="Sub Header" ma:format="Dropdown" ma:internalName="Sub_x0020_Header">
      <xsd:simpleType>
        <xsd:restriction base="dms:Choice">
          <xsd:enumeration value="Interns, consultants, hourly staff"/>
          <xsd:enumeration value="Staff"/>
          <xsd:enumeration value="GWP Visual Brand"/>
        </xsd:restriction>
      </xsd:simpleType>
    </xsd:element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ub_x0020_Header xmlns="a49db6b1-bbac-4ce4-b5ca-5060610f50a5" xsi:nil="true"/>
    <Main_x0020_Header xmlns="a49db6b1-bbac-4ce4-b5ca-5060610f50a5">Presentations, reports, letters &amp; invitations</Main_x0020_Header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1913AB-99C3-46F7-B51E-A6A093B1FF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7cbe8a-7506-46c7-91b8-16d71a34f108"/>
    <ds:schemaRef ds:uri="a49db6b1-bbac-4ce4-b5ca-5060610f50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B70447-B59C-4D7D-B21D-ABFA01131C38}">
  <ds:schemaRefs>
    <ds:schemaRef ds:uri="http://schemas.microsoft.com/office/2006/metadata/properties"/>
    <ds:schemaRef ds:uri="http://schemas.microsoft.com/office/infopath/2007/PartnerControls"/>
    <ds:schemaRef ds:uri="a49db6b1-bbac-4ce4-b5ca-5060610f50a5"/>
  </ds:schemaRefs>
</ds:datastoreItem>
</file>

<file path=customXml/itemProps3.xml><?xml version="1.0" encoding="utf-8"?>
<ds:datastoreItem xmlns:ds="http://schemas.openxmlformats.org/officeDocument/2006/customXml" ds:itemID="{4C004848-12CA-42C3-A816-2C3DAD7FA9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P765_GWP_PPT_Final</Template>
  <TotalTime>79</TotalTime>
  <Words>323</Words>
  <Application>Microsoft Office PowerPoint</Application>
  <PresentationFormat>Widescreen</PresentationFormat>
  <Paragraphs>30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GWP</vt:lpstr>
      <vt:lpstr>GWP Titles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Monika Ericson</dc:creator>
  <cp:lastModifiedBy>JR</cp:lastModifiedBy>
  <cp:revision>11</cp:revision>
  <dcterms:created xsi:type="dcterms:W3CDTF">2015-02-25T05:13:54Z</dcterms:created>
  <dcterms:modified xsi:type="dcterms:W3CDTF">2021-01-13T21:06:19Z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0x01010032BEC331B2C05C4C9BE68FA7F63CD91200F250C752511B0649B7064D677C4C1735</vt:lpwstr>
  </property>
</Properties>
</file>