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1"/>
  </p:notesMasterIdLst>
  <p:sldIdLst>
    <p:sldId id="256" r:id="rId2"/>
    <p:sldId id="275" r:id="rId3"/>
    <p:sldId id="263" r:id="rId4"/>
    <p:sldId id="276" r:id="rId5"/>
    <p:sldId id="257" r:id="rId6"/>
    <p:sldId id="258" r:id="rId7"/>
    <p:sldId id="269" r:id="rId8"/>
    <p:sldId id="277" r:id="rId9"/>
    <p:sldId id="259" r:id="rId10"/>
    <p:sldId id="264" r:id="rId11"/>
    <p:sldId id="262" r:id="rId12"/>
    <p:sldId id="260" r:id="rId13"/>
    <p:sldId id="271" r:id="rId14"/>
    <p:sldId id="270" r:id="rId15"/>
    <p:sldId id="268" r:id="rId16"/>
    <p:sldId id="265" r:id="rId17"/>
    <p:sldId id="273" r:id="rId18"/>
    <p:sldId id="278" r:id="rId19"/>
    <p:sldId id="274" r:id="rId20"/>
  </p:sldIdLst>
  <p:sldSz cx="9144000" cy="6858000" type="screen4x3"/>
  <p:notesSz cx="6638925" cy="97345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chmidhube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425" autoAdjust="0"/>
    <p:restoredTop sz="89587" autoAdjust="0"/>
  </p:normalViewPr>
  <p:slideViewPr>
    <p:cSldViewPr>
      <p:cViewPr>
        <p:scale>
          <a:sx n="62" d="100"/>
          <a:sy n="62" d="100"/>
        </p:scale>
        <p:origin x="-1320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76868" cy="486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60521" y="0"/>
            <a:ext cx="2876868" cy="48672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E373A8-30C8-401F-929C-1B562F6D7A00}" type="datetimeFigureOut">
              <a:rPr lang="en-US" smtClean="0"/>
              <a:pPr/>
              <a:t>9/12/2011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730250"/>
            <a:ext cx="4864100" cy="36496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3893" y="4623911"/>
            <a:ext cx="5311140" cy="43805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46133"/>
            <a:ext cx="2876868" cy="4867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60521" y="9246133"/>
            <a:ext cx="2876868" cy="4867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AF8DE-4AD8-46B9-B843-BF1D10CF77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1563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Observation of individual characteristics affecting energy requirement are missing in virtually all surveys (BMI, activity level, etc.)</a:t>
            </a:r>
          </a:p>
          <a:p>
            <a:endParaRPr lang="en-US" dirty="0" smtClean="0"/>
          </a:p>
          <a:p>
            <a:pPr lvl="2"/>
            <a:r>
              <a:rPr lang="en-US" dirty="0" smtClean="0"/>
              <a:t>Expenditure vs. quantities</a:t>
            </a:r>
          </a:p>
          <a:p>
            <a:pPr lvl="2"/>
            <a:r>
              <a:rPr lang="en-US" dirty="0" smtClean="0"/>
              <a:t>Food consumption measured over short periods of time (makes it necessary to control for seasonal variation)</a:t>
            </a:r>
          </a:p>
          <a:p>
            <a:pPr lvl="2"/>
            <a:r>
              <a:rPr lang="en-US" dirty="0" smtClean="0"/>
              <a:t>Failure to properly capture food consumed away from home</a:t>
            </a:r>
          </a:p>
          <a:p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The combination of the two problems suggests that the application of a non parametric  method, based on classification of each household in the sample is potentially affected by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biases that cannot be easily detected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Despite the large number of available household surveys containing information on food acquisition, only a relatively small number of them allows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precise estimation of individual household’s </a:t>
            </a:r>
            <a:r>
              <a:rPr lang="en-US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habitual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food consumption</a:t>
            </a:r>
          </a:p>
          <a:p>
            <a:r>
              <a:rPr lang="en-US" dirty="0" smtClean="0"/>
              <a:t>When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accurate data on food availability and consumption are available, the two methods yield comparable results </a:t>
            </a:r>
            <a:r>
              <a:rPr lang="en-US" dirty="0" smtClean="0"/>
              <a:t>in terms of the population’s prevalence of undernourishment, thus providing significant evidence of the validity of the parametric model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correlation between intakes and requirements must be interpreted as the existence of a positive (hopefully large) number of people (i.e., those who are neither under- nor over-nourished) for which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intakes equals requirements by definition. </a:t>
            </a:r>
            <a:r>
              <a:rPr lang="en-US" dirty="0" smtClean="0"/>
              <a:t>Any observed difference between them must be due to measurement errors.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r>
              <a:rPr lang="en-US" dirty="0" smtClean="0"/>
              <a:t>Empirical correlation will be very close to one if measured on the subgroup of adequately nourished people, but it becomes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less than one when measured over the entire sample</a:t>
            </a:r>
            <a:r>
              <a:rPr lang="en-US" dirty="0" smtClean="0"/>
              <a:t>, including under- and over-nourished people.</a:t>
            </a:r>
          </a:p>
          <a:p>
            <a:pPr lvl="1"/>
            <a:r>
              <a:rPr lang="en-US" dirty="0" smtClean="0"/>
              <a:t>One way to look at it would be as a “mixture” of three populations</a:t>
            </a:r>
          </a:p>
          <a:p>
            <a:r>
              <a:rPr lang="en-US" dirty="0" smtClean="0"/>
              <a:t>No continuous joint distribution can be easily defined that captures this aspect, certainly not the joint normal used by Svedberg!</a:t>
            </a:r>
          </a:p>
          <a:p>
            <a:r>
              <a:rPr lang="en-US" dirty="0" smtClean="0"/>
              <a:t>Definition of a single Minimum Dietary Energy Requirement </a:t>
            </a:r>
            <a:r>
              <a:rPr lang="en-US" u="sng" dirty="0" smtClean="0"/>
              <a:t>for the population’s representative individual</a:t>
            </a:r>
            <a:r>
              <a:rPr lang="en-US" dirty="0" smtClean="0"/>
              <a:t> is thus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fully consistent</a:t>
            </a:r>
            <a:endParaRPr lang="en-US" dirty="0" smtClean="0"/>
          </a:p>
          <a:p>
            <a:pPr lvl="1"/>
            <a:r>
              <a:rPr lang="en-US" dirty="0" smtClean="0"/>
              <a:t>A bias may arise if the threshold is incorrectly specified as, for example, when using the </a:t>
            </a:r>
            <a:r>
              <a:rPr lang="en-US" i="1" u="sng" dirty="0" smtClean="0"/>
              <a:t>average</a:t>
            </a:r>
            <a:r>
              <a:rPr lang="en-US" dirty="0" smtClean="0"/>
              <a:t>, rather than the </a:t>
            </a:r>
            <a:r>
              <a:rPr lang="en-US" i="1" u="sng" dirty="0" smtClean="0"/>
              <a:t>minimum</a:t>
            </a:r>
            <a:r>
              <a:rPr lang="en-US" i="1" dirty="0" smtClean="0"/>
              <a:t> </a:t>
            </a:r>
            <a:r>
              <a:rPr lang="en-US" dirty="0" smtClean="0"/>
              <a:t>dietary energy requirement, as in Smith </a:t>
            </a:r>
            <a:r>
              <a:rPr lang="en-US" i="1" dirty="0" smtClean="0"/>
              <a:t>et al</a:t>
            </a:r>
            <a:r>
              <a:rPr lang="en-US" dirty="0" smtClean="0"/>
              <a:t>. (2006)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two points are related, as better data will also allow for more flexible modeling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informing compilation of FBS</a:t>
            </a:r>
          </a:p>
          <a:p>
            <a:pPr lvl="2"/>
            <a:r>
              <a:rPr lang="en-US" dirty="0" smtClean="0"/>
              <a:t>Minor, non-commercial food products, home production, hunting/game meat, etc. is not included in national food production statistics</a:t>
            </a:r>
          </a:p>
          <a:p>
            <a:pPr lvl="2"/>
            <a:r>
              <a:rPr lang="en-US" dirty="0" smtClean="0"/>
              <a:t>Problems with stock levels and variation</a:t>
            </a:r>
          </a:p>
          <a:p>
            <a:pPr lvl="2"/>
            <a:r>
              <a:rPr lang="en-US" dirty="0" smtClean="0"/>
              <a:t>Non-food use of food commodities difficult to gauge (feed use, waste, biofuels, etc.)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collected through household surveys</a:t>
            </a:r>
          </a:p>
          <a:p>
            <a:pPr lvl="2"/>
            <a:r>
              <a:rPr lang="en-US" dirty="0" smtClean="0"/>
              <a:t>Ability to capture food consumed away from home or non purchased food</a:t>
            </a:r>
          </a:p>
          <a:p>
            <a:pPr lvl="2"/>
            <a:r>
              <a:rPr lang="en-US" dirty="0" smtClean="0"/>
              <a:t>Ability to capture the actual number of people sharing the acquired food</a:t>
            </a:r>
          </a:p>
          <a:p>
            <a:pPr lvl="2"/>
            <a:r>
              <a:rPr lang="en-US" dirty="0" smtClean="0"/>
              <a:t>Often, no clear distinction between acquisition and consumption</a:t>
            </a:r>
          </a:p>
          <a:p>
            <a:pPr lvl="2"/>
            <a:r>
              <a:rPr lang="en-US" dirty="0" smtClean="0"/>
              <a:t>Not always possible to correct for seasonality</a:t>
            </a:r>
          </a:p>
          <a:p>
            <a:pPr marL="91440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Comparison must be conducted carefully, as the reference population (households vs. total population, i.e., including military, etc.) as well as the object being measured (gross/macro availability vs. household level access) are not strictly the same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a result,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estimates have been sensitive to changes in food availability</a:t>
            </a:r>
            <a:r>
              <a:rPr lang="en-US" dirty="0" smtClean="0"/>
              <a:t>, as detected from FBS data,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but not to possible changes in the access to food (distribution)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Key is to have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 quality food consumption data </a:t>
            </a:r>
            <a:r>
              <a:rPr lang="en-US" dirty="0" smtClean="0"/>
              <a:t>from a number of surveys, properly process them to obtain as precise a measure of habitual food consumption at the HH level as possible, and then to explore the ability of alternative models to fit the observed empirical distributions.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skewed-t has four parameters, providing flexibility in capturing </a:t>
            </a:r>
            <a:r>
              <a:rPr lang="en-US" dirty="0" err="1" smtClean="0"/>
              <a:t>skewness</a:t>
            </a:r>
            <a:r>
              <a:rPr lang="en-US" dirty="0" smtClean="0"/>
              <a:t> and kurtosis, in addition to variability, is more robust to the presence of outliers and embeds the normal as a special case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en-US" dirty="0" smtClean="0"/>
              <a:t>Capacity building through: </a:t>
            </a:r>
          </a:p>
          <a:p>
            <a:pPr lvl="2"/>
            <a:r>
              <a:rPr lang="en-US" dirty="0" smtClean="0"/>
              <a:t>Education on the needed statistical concepts</a:t>
            </a:r>
          </a:p>
          <a:p>
            <a:pPr lvl="2"/>
            <a:r>
              <a:rPr lang="en-US" dirty="0" smtClean="0"/>
              <a:t>Development of guidelines on design, implementation and processing household surveys</a:t>
            </a:r>
          </a:p>
          <a:p>
            <a:pPr lvl="2"/>
            <a:r>
              <a:rPr lang="en-US" dirty="0" smtClean="0"/>
              <a:t>Improving definition and collection of agricultural statistics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42032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rgbClr val="C00000"/>
                </a:solidFill>
              </a:rPr>
              <a:t>“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Proportion of population below minimum level of dietary energy consumption</a:t>
            </a:r>
            <a:r>
              <a:rPr lang="en-US" dirty="0" smtClean="0">
                <a:solidFill>
                  <a:srgbClr val="C00000"/>
                </a:solidFill>
              </a:rPr>
              <a:t>”</a:t>
            </a:r>
            <a:endParaRPr lang="en-US" dirty="0" smtClean="0"/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Food Balance Sheets, convey information on the country’s total availability of food calories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i="0" dirty="0" smtClean="0"/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i="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Household Surveys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convey information on the distribution of food consumption within the population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The </a:t>
            </a:r>
            <a:r>
              <a:rPr lang="en-US" u="sng" dirty="0" smtClean="0"/>
              <a:t>minimum</a:t>
            </a:r>
            <a:r>
              <a:rPr lang="en-US" dirty="0" smtClean="0"/>
              <a:t> dietary energy requirement for the population’s representative individual is calculated based on the demographic structure of the population, on normative values defined by nutritionists for age/sex classes of individuals and for </a:t>
            </a:r>
            <a:r>
              <a:rPr lang="en-US" u="sng" dirty="0" smtClean="0"/>
              <a:t>minimal</a:t>
            </a:r>
            <a:r>
              <a:rPr lang="en-US" dirty="0" smtClean="0"/>
              <a:t> levels of physical activity (sedentary)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It should not be interpreted as applicable to each individual in the population, or as suggesting that nutrition should be maintained at minimal levels to sustain only sedentary life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Criticism is valid 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Quality of the diet</a:t>
            </a:r>
          </a:p>
          <a:p>
            <a:pPr lvl="2"/>
            <a:r>
              <a:rPr lang="en-US" dirty="0" smtClean="0"/>
              <a:t>Can be assessed through the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Dietary Diversity Score </a:t>
            </a:r>
            <a:r>
              <a:rPr lang="en-US" dirty="0" smtClean="0"/>
              <a:t>indexes, linked to the number of different food groups available for consumption at the national or at the household level and through analysis of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Micronutrient Availability</a:t>
            </a:r>
            <a:endParaRPr lang="en-US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/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Outcomes of malnutrition </a:t>
            </a:r>
          </a:p>
          <a:p>
            <a:pPr lvl="2"/>
            <a:r>
              <a:rPr lang="en-US" dirty="0" smtClean="0"/>
              <a:t>Can be captured by indicators of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anthropometric failure </a:t>
            </a:r>
            <a:r>
              <a:rPr lang="en-US" dirty="0" smtClean="0"/>
              <a:t>(underweight, stunting, wasting). They will likely reflect health and sanitation conditions, together with problems associated with insufficient food intake.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Perceived food insecurity</a:t>
            </a:r>
          </a:p>
          <a:p>
            <a:pPr lvl="2"/>
            <a:r>
              <a:rPr lang="en-US" dirty="0" smtClean="0"/>
              <a:t>Can be gauged through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opinion polls and surveys </a:t>
            </a:r>
            <a:r>
              <a:rPr lang="en-US" dirty="0" smtClean="0"/>
              <a:t>(Gallup World Poll, USDA Food Insecurity and hunger measurement in the US, Food Insecurity Access Scale)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We aim at producing Food Balance Sheets for </a:t>
            </a:r>
            <a:r>
              <a:rPr lang="en-US" sz="1200" i="1" dirty="0" smtClean="0"/>
              <a:t>t-1</a:t>
            </a:r>
          </a:p>
          <a:p>
            <a:pPr marL="0" marR="0" lvl="2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Availability of surveys for the same country over different years, as well as a flexible food consumption distribution models are essential to this aim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25475" lvl="1"/>
            <a:r>
              <a:rPr lang="en-US" sz="1200" dirty="0" smtClean="0"/>
              <a:t>Comparison with the results of a method fully based on household surveys (Smith </a:t>
            </a:r>
            <a:r>
              <a:rPr lang="en-US" sz="1200" i="1" dirty="0" smtClean="0"/>
              <a:t>et al.</a:t>
            </a:r>
            <a:r>
              <a:rPr lang="en-US" sz="1200" dirty="0" smtClean="0"/>
              <a:t> 2006) has been repeatedly quoted to claim that FAO </a:t>
            </a:r>
            <a:r>
              <a:rPr lang="en-US" sz="1200" u="sng" dirty="0" smtClean="0"/>
              <a:t>under</a:t>
            </a:r>
            <a:r>
              <a:rPr lang="en-US" sz="1200" dirty="0" smtClean="0"/>
              <a:t>estimates </a:t>
            </a:r>
            <a:r>
              <a:rPr lang="en-US" sz="1200" dirty="0" err="1" smtClean="0"/>
              <a:t>PoU</a:t>
            </a:r>
            <a:r>
              <a:rPr lang="en-US" sz="1200" dirty="0" smtClean="0"/>
              <a:t> in 11 Sub-Saharan African countries. (However, the claim is based on an improper comparison)</a:t>
            </a:r>
          </a:p>
          <a:p>
            <a:pPr marL="895350" lvl="2"/>
            <a:r>
              <a:rPr lang="en-US" sz="1200" dirty="0" smtClean="0"/>
              <a:t>Proposal: move to a non parametric, head-count method </a:t>
            </a:r>
          </a:p>
          <a:p>
            <a:pPr marL="625475" lvl="1"/>
            <a:r>
              <a:rPr lang="en-US" sz="1200" dirty="0" smtClean="0"/>
              <a:t>In particular, the FAO practice of referring to the MDER of a representative individual in the population is claimed to lead to systematic overestimate of undernourishment.</a:t>
            </a:r>
          </a:p>
          <a:p>
            <a:pPr marL="895350" lvl="2"/>
            <a:r>
              <a:rPr lang="en-US" sz="1200" dirty="0" smtClean="0"/>
              <a:t>Proposal: drop it, move to anthropometrics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9AF8DE-4AD8-46B9-B843-BF1D10CF7725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Rome, 12-13 September 2011</a:t>
            </a:r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625F7-7334-491B-AB5F-640498AD2C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Rome, 12-13 September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CFS Round Table on Monitoring Food Security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625F7-7334-491B-AB5F-640498AD2C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Rome, 12-13 September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CFS Round Table on Monitoring Food Security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625F7-7334-491B-AB5F-640498AD2C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>
                <a:latin typeface="+mj-lt"/>
              </a:defRPr>
            </a:lvl1pPr>
            <a:lvl2pPr marL="539750" indent="-236538">
              <a:defRPr>
                <a:latin typeface="+mj-lt"/>
              </a:defRPr>
            </a:lvl2pPr>
            <a:lvl3pPr marL="711200" indent="-228600">
              <a:defRPr>
                <a:latin typeface="+mj-lt"/>
              </a:defRPr>
            </a:lvl3pPr>
            <a:lvl4pPr marL="895350" indent="-173038">
              <a:defRPr>
                <a:latin typeface="+mj-lt"/>
              </a:defRPr>
            </a:lvl4pPr>
            <a:lvl5pPr marL="1160463" indent="-182563">
              <a:defRPr>
                <a:latin typeface="+mj-lt"/>
              </a:defRPr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03648" y="6381750"/>
            <a:ext cx="2160240" cy="360000"/>
          </a:xfrm>
        </p:spPr>
        <p:txBody>
          <a:bodyPr/>
          <a:lstStyle>
            <a:extLst/>
          </a:lstStyle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07904" y="6381328"/>
            <a:ext cx="3240360" cy="360000"/>
          </a:xfrm>
        </p:spPr>
        <p:txBody>
          <a:bodyPr/>
          <a:lstStyle>
            <a:extLst/>
          </a:lstStyle>
          <a:p>
            <a:r>
              <a:rPr lang="en-US" dirty="0" smtClean="0"/>
              <a:t>CFS Round Table on Monitoring Food 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625F7-7334-491B-AB5F-640498AD2C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Rome, 12-13 September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625F7-7334-491B-AB5F-640498AD2C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Rome, 12-13 September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625F7-7334-491B-AB5F-640498AD2C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Rome, 12-13 September 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625F7-7334-491B-AB5F-640498AD2C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Rome, 12-13 September 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CFS Round Table on Monitoring Food Security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625F7-7334-491B-AB5F-640498AD2C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Rome, 12-13 September 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CFS Round Table on Monitoring Food Security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625F7-7334-491B-AB5F-640498AD2C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Rome, 12-13 September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CFS Round Table on Monitoring Food Security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625F7-7334-491B-AB5F-640498AD2C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Rome, 12-13 September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CFS Round Table on Monitoring Food Security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82625F7-7334-491B-AB5F-640498AD2C8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wmf"/><Relationship Id="rId18" Type="http://schemas.openxmlformats.org/officeDocument/2006/relationships/image" Target="../media/image7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1475656" y="6381750"/>
            <a:ext cx="2133600" cy="360000"/>
          </a:xfrm>
          <a:prstGeom prst="rect">
            <a:avLst/>
          </a:prstGeom>
        </p:spPr>
        <p:txBody>
          <a:bodyPr anchor="b"/>
          <a:lstStyle>
            <a:lvl1pPr algn="l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3707904" y="6381328"/>
            <a:ext cx="4830688" cy="36000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l"/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81328"/>
            <a:ext cx="457200" cy="36004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FD18AF8-A5AB-4949-9958-7E95381E14C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72000" y="116632"/>
            <a:ext cx="828000" cy="6496142"/>
            <a:chOff x="72000" y="116632"/>
            <a:chExt cx="828000" cy="6496142"/>
          </a:xfrm>
        </p:grpSpPr>
        <p:pic>
          <p:nvPicPr>
            <p:cNvPr id="14" name="Picture 19"/>
            <p:cNvPicPr preferRelativeResize="0">
              <a:picLocks noChangeArrowheads="1"/>
            </p:cNvPicPr>
            <p:nvPr userDrawn="1"/>
          </p:nvPicPr>
          <p:blipFill>
            <a:blip r:embed="rId13" cstate="print"/>
            <a:srcRect/>
            <a:stretch>
              <a:fillRect/>
            </a:stretch>
          </p:blipFill>
          <p:spPr bwMode="auto">
            <a:xfrm>
              <a:off x="72000" y="116632"/>
              <a:ext cx="828000" cy="82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6" name="Picture 18"/>
            <p:cNvPicPr preferRelativeResize="0">
              <a:picLocks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72000" y="1196752"/>
              <a:ext cx="828000" cy="82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7" name="Picture 17"/>
            <p:cNvPicPr preferRelativeResize="0">
              <a:picLocks noChangeArrowheads="1"/>
            </p:cNvPicPr>
            <p:nvPr userDrawn="1"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72000" y="2304000"/>
              <a:ext cx="828000" cy="82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8" name="Picture 17"/>
            <p:cNvPicPr preferRelativeResize="0">
              <a:picLocks noChangeArrowheads="1"/>
            </p:cNvPicPr>
            <p:nvPr userDrawn="1"/>
          </p:nvPicPr>
          <p:blipFill>
            <a:blip r:embed="rId16" cstate="print"/>
            <a:srcRect/>
            <a:stretch>
              <a:fillRect/>
            </a:stretch>
          </p:blipFill>
          <p:spPr bwMode="auto">
            <a:xfrm>
              <a:off x="72000" y="3456000"/>
              <a:ext cx="828000" cy="82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19" name="Picture 15"/>
            <p:cNvPicPr preferRelativeResize="0">
              <a:picLocks noChangeArrowheads="1"/>
            </p:cNvPicPr>
            <p:nvPr userDrawn="1"/>
          </p:nvPicPr>
          <p:blipFill>
            <a:blip r:embed="rId17" cstate="print"/>
            <a:srcRect/>
            <a:stretch>
              <a:fillRect/>
            </a:stretch>
          </p:blipFill>
          <p:spPr bwMode="auto">
            <a:xfrm>
              <a:off x="72000" y="4644000"/>
              <a:ext cx="828000" cy="82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20" name="Picture 19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72000" y="5796001"/>
              <a:ext cx="828000" cy="816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908720"/>
            <a:ext cx="7406640" cy="2520280"/>
          </a:xfrm>
        </p:spPr>
        <p:txBody>
          <a:bodyPr anchor="t">
            <a:normAutofit fontScale="90000"/>
          </a:bodyPr>
          <a:lstStyle/>
          <a:p>
            <a:r>
              <a:rPr lang="en-US" dirty="0" smtClean="0"/>
              <a:t>FAO assessment of global  undernourishment. </a:t>
            </a:r>
            <a:br>
              <a:rPr lang="en-US" dirty="0" smtClean="0"/>
            </a:br>
            <a:r>
              <a:rPr lang="en-US" dirty="0" smtClean="0"/>
              <a:t>Current practice and possible improvements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3764632"/>
            <a:ext cx="7406640" cy="1752600"/>
          </a:xfrm>
        </p:spPr>
        <p:txBody>
          <a:bodyPr/>
          <a:lstStyle/>
          <a:p>
            <a:r>
              <a:rPr lang="en-US" dirty="0" smtClean="0"/>
              <a:t>Carlo Cafiero, ESS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Validity: use of surveys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a statistical model?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Controversies exist on the possibility of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defining a minimum dietary energy requirement at the </a:t>
            </a:r>
            <a:r>
              <a:rPr lang="en-US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individual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level</a:t>
            </a:r>
          </a:p>
          <a:p>
            <a:pPr lvl="1"/>
            <a:r>
              <a:rPr lang="en-US" dirty="0" smtClean="0"/>
              <a:t>Information on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habitual household food consumption</a:t>
            </a:r>
            <a:r>
              <a:rPr lang="en-US" dirty="0" smtClean="0"/>
              <a:t> obtained from household surveys data is affected by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significant noise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Validity: </a:t>
            </a:r>
            <a:br>
              <a:rPr lang="en-US" dirty="0" smtClean="0"/>
            </a:br>
            <a:r>
              <a:rPr lang="en-US" dirty="0" smtClean="0"/>
              <a:t>the energy requirement threshold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argument in Svedberg (2000) stands on existence of a continuous joint distribution of intakes (</a:t>
            </a:r>
            <a:r>
              <a:rPr lang="en-US" i="1" dirty="0" smtClean="0"/>
              <a:t>x</a:t>
            </a:r>
            <a:r>
              <a:rPr lang="en-US" dirty="0" smtClean="0"/>
              <a:t>) and requirements (</a:t>
            </a:r>
            <a:r>
              <a:rPr lang="en-US" i="1" dirty="0" smtClean="0"/>
              <a:t>r</a:t>
            </a:r>
            <a:r>
              <a:rPr lang="en-US" dirty="0" smtClean="0"/>
              <a:t>) in the population. </a:t>
            </a:r>
          </a:p>
          <a:p>
            <a:r>
              <a:rPr lang="en-US" dirty="0" smtClean="0"/>
              <a:t>A continuous joint distribution would assign zero probability to the event (</a:t>
            </a:r>
            <a:r>
              <a:rPr lang="en-US" i="1" dirty="0" smtClean="0"/>
              <a:t>x</a:t>
            </a:r>
            <a:r>
              <a:rPr lang="en-US" dirty="0" smtClean="0"/>
              <a:t> = </a:t>
            </a:r>
            <a:r>
              <a:rPr lang="en-US" i="1" dirty="0" smtClean="0"/>
              <a:t>r</a:t>
            </a:r>
            <a:r>
              <a:rPr lang="en-US" dirty="0" smtClean="0"/>
              <a:t>), therefore any population would be partitioned in two groups: the under and the over-nourished, with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one being considered as “adequately nourished” </a:t>
            </a:r>
          </a:p>
          <a:p>
            <a:pPr lvl="1"/>
            <a:r>
              <a:rPr lang="en-US" dirty="0" smtClean="0"/>
              <a:t>See </a:t>
            </a:r>
            <a:r>
              <a:rPr lang="en-US" dirty="0" err="1" smtClean="0"/>
              <a:t>Sukhatme’s</a:t>
            </a:r>
            <a:r>
              <a:rPr lang="en-US" dirty="0" smtClean="0"/>
              <a:t> criticism of </a:t>
            </a:r>
            <a:r>
              <a:rPr lang="en-US" dirty="0" err="1" smtClean="0"/>
              <a:t>Dandekar</a:t>
            </a:r>
            <a:r>
              <a:rPr lang="en-US" dirty="0" smtClean="0"/>
              <a:t> in the ’70s.</a:t>
            </a:r>
          </a:p>
          <a:p>
            <a:r>
              <a:rPr lang="en-US" dirty="0"/>
              <a:t>Use of the marginal distribution of intakes only, defined as pertaining to a </a:t>
            </a:r>
            <a:r>
              <a:rPr lang="en-US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representative individual </a:t>
            </a:r>
            <a:r>
              <a:rPr lang="en-US" dirty="0"/>
              <a:t>of a broad group, avoids reference to a joint distribution for intake and requirement </a:t>
            </a:r>
          </a:p>
          <a:p>
            <a:pPr lvl="1"/>
            <a:r>
              <a:rPr lang="en-US" dirty="0"/>
              <a:t>See </a:t>
            </a:r>
            <a:r>
              <a:rPr lang="en-US" dirty="0" err="1"/>
              <a:t>Naiken</a:t>
            </a:r>
            <a:r>
              <a:rPr lang="en-US" dirty="0"/>
              <a:t> (2007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Though never explicitly reported,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precision of the FAO estimate at individual country level is perforce rather limited (</a:t>
            </a:r>
            <a:r>
              <a:rPr lang="en-US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i.e.,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large confidence intervals) </a:t>
            </a:r>
          </a:p>
          <a:p>
            <a:pPr lvl="1"/>
            <a:r>
              <a:rPr lang="en-US" dirty="0" smtClean="0"/>
              <a:t>Failure to report standard errors has likely contributed to misinterpretations of the actual value of country level estimates </a:t>
            </a:r>
          </a:p>
          <a:p>
            <a:r>
              <a:rPr lang="en-US" dirty="0" smtClean="0"/>
              <a:t>Precision of the estimate depends on:</a:t>
            </a:r>
          </a:p>
          <a:p>
            <a:pPr lvl="1"/>
            <a:r>
              <a:rPr lang="en-US" dirty="0" smtClean="0"/>
              <a:t>Quality of the data</a:t>
            </a:r>
          </a:p>
          <a:p>
            <a:pPr lvl="1"/>
            <a:r>
              <a:rPr lang="en-US" dirty="0" smtClean="0"/>
              <a:t>Appropriateness of the ancillary modeling assumptions, i.e. the assumption of Log Normal distribution for food consumption in the population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Precision:</a:t>
            </a:r>
            <a:br>
              <a:rPr lang="en-US" dirty="0" smtClean="0"/>
            </a:br>
            <a:r>
              <a:rPr lang="en-US" dirty="0" smtClean="0"/>
              <a:t>quality of the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5005536"/>
          </a:xfrm>
        </p:spPr>
        <p:txBody>
          <a:bodyPr>
            <a:normAutofit/>
          </a:bodyPr>
          <a:lstStyle/>
          <a:p>
            <a:r>
              <a:rPr lang="en-US" dirty="0" smtClean="0"/>
              <a:t>Quality of the data is a problem for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both data sources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Data informing compilation of FBS</a:t>
            </a:r>
          </a:p>
          <a:p>
            <a:pPr lvl="1"/>
            <a:r>
              <a:rPr lang="en-US" dirty="0" smtClean="0"/>
              <a:t>Data collected through household surveys</a:t>
            </a:r>
          </a:p>
          <a:p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Integration and comparison of the two sources </a:t>
            </a:r>
            <a:r>
              <a:rPr lang="en-US" dirty="0" smtClean="0"/>
              <a:t>of data when available for the same country and the same year promises to improve the precision of the estimate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Precision:</a:t>
            </a:r>
            <a:br>
              <a:rPr lang="en-US" dirty="0" smtClean="0"/>
            </a:br>
            <a:r>
              <a:rPr lang="en-US" dirty="0" smtClean="0"/>
              <a:t>modeling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Of the modeling assumptions, the most critical one is on the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shape of the distribution</a:t>
            </a:r>
            <a:r>
              <a:rPr lang="en-US" dirty="0" smtClean="0"/>
              <a:t> and on the way its parameters are updated</a:t>
            </a:r>
          </a:p>
          <a:p>
            <a:pPr lvl="1"/>
            <a:r>
              <a:rPr lang="en-US" dirty="0" smtClean="0"/>
              <a:t>Due to lack of data, the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distribution’s parameters for many countries have not been updated </a:t>
            </a:r>
            <a:r>
              <a:rPr lang="en-US" dirty="0" smtClean="0"/>
              <a:t>over many years</a:t>
            </a:r>
          </a:p>
          <a:p>
            <a:pPr lvl="1"/>
            <a:r>
              <a:rPr lang="en-US" dirty="0" smtClean="0"/>
              <a:t>If over time relative shares of food consumption in the population change, not only the coefficient of variation of food consumption may have changed, but also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log normal model may no longer be appropriate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CFS Round Table on Monitoring Food Security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Precision:</a:t>
            </a:r>
            <a:br>
              <a:rPr lang="en-US" dirty="0" smtClean="0"/>
            </a:br>
            <a:r>
              <a:rPr lang="en-US" dirty="0" smtClean="0"/>
              <a:t>modeling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917312"/>
            <a:ext cx="7498080" cy="4320000"/>
          </a:xfrm>
        </p:spPr>
        <p:txBody>
          <a:bodyPr>
            <a:normAutofit fontScale="92500"/>
          </a:bodyPr>
          <a:lstStyle/>
          <a:p>
            <a:r>
              <a:rPr lang="en-US" dirty="0"/>
              <a:t>Testing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alternative distribution models </a:t>
            </a:r>
          </a:p>
          <a:p>
            <a:pPr lvl="1"/>
            <a:r>
              <a:rPr lang="en-US" dirty="0" smtClean="0"/>
              <a:t>Problem: we need a model because we do not “trust” household level data, but we need precise household level observations to test the model…</a:t>
            </a:r>
          </a:p>
          <a:p>
            <a:r>
              <a:rPr lang="en-US" dirty="0" smtClean="0"/>
              <a:t>Ongoing research in ESS is tackling this issue </a:t>
            </a:r>
          </a:p>
          <a:p>
            <a:pPr lvl="1"/>
            <a:r>
              <a:rPr lang="en-US" dirty="0" smtClean="0"/>
              <a:t>Preliminary results point to the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skewed-t distribution </a:t>
            </a:r>
            <a:r>
              <a:rPr lang="en-US" dirty="0" smtClean="0"/>
              <a:t>as a promising alternative to the log-normal.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and moving forward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The FAO indicator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a valid measure </a:t>
            </a:r>
            <a:r>
              <a:rPr lang="en-US" dirty="0" smtClean="0"/>
              <a:t>of the share of population having insufficient access to food</a:t>
            </a:r>
          </a:p>
          <a:p>
            <a:r>
              <a:rPr lang="en-US" dirty="0" smtClean="0"/>
              <a:t>It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should not be interpreted as a comprehensive measure of food insecurity</a:t>
            </a:r>
            <a:r>
              <a:rPr lang="en-US" dirty="0" smtClean="0"/>
              <a:t>, but rather used in combination with other indicators focusing on different dimensions of food insecurity</a:t>
            </a:r>
          </a:p>
          <a:p>
            <a:r>
              <a:rPr lang="en-US" dirty="0" smtClean="0"/>
              <a:t>Its usefulness will be raised thanks to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extensions of the basic framework </a:t>
            </a:r>
            <a:r>
              <a:rPr lang="en-US" dirty="0" smtClean="0"/>
              <a:t>model in two directions:</a:t>
            </a:r>
          </a:p>
          <a:p>
            <a:pPr lvl="1"/>
            <a:r>
              <a:rPr lang="en-US" dirty="0" smtClean="0"/>
              <a:t>Developing projection models for undernourishment</a:t>
            </a:r>
          </a:p>
          <a:p>
            <a:pPr lvl="1"/>
            <a:r>
              <a:rPr lang="en-US" dirty="0" smtClean="0"/>
              <a:t>Calculating more indicators, e.g. estimates of excessive caloric intake which is expected to be highly correlated with nutrition related problems such as obesity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and moving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Its precision at individual country levels could be greatly improved through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increased quality of the basic data</a:t>
            </a:r>
            <a:r>
              <a:rPr lang="en-US" dirty="0" smtClean="0"/>
              <a:t>, both from Food Balance Sheets and Household Surveys</a:t>
            </a:r>
          </a:p>
          <a:p>
            <a:r>
              <a:rPr lang="en-US" dirty="0" smtClean="0"/>
              <a:t>For that, it is imperative to improve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collaboration with countries</a:t>
            </a:r>
            <a:r>
              <a:rPr lang="en-US" dirty="0" smtClean="0"/>
              <a:t> in collecting better and more timely data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Improving the data (both FBD and HS):</a:t>
            </a:r>
          </a:p>
          <a:p>
            <a:pPr lvl="1"/>
            <a:r>
              <a:rPr lang="en-US" dirty="0" smtClean="0"/>
              <a:t>What can be done?</a:t>
            </a:r>
          </a:p>
          <a:p>
            <a:pPr lvl="1"/>
            <a:r>
              <a:rPr lang="en-US" dirty="0" smtClean="0"/>
              <a:t>How can be it achieved?</a:t>
            </a:r>
          </a:p>
          <a:p>
            <a:r>
              <a:rPr lang="en-US" dirty="0" smtClean="0"/>
              <a:t>Improving the model:</a:t>
            </a:r>
          </a:p>
          <a:p>
            <a:pPr lvl="1"/>
            <a:r>
              <a:rPr lang="en-US" dirty="0" smtClean="0"/>
              <a:t>Directions for added flexibility?</a:t>
            </a:r>
          </a:p>
          <a:p>
            <a:pPr lvl="1"/>
            <a:r>
              <a:rPr lang="en-US" dirty="0" smtClean="0"/>
              <a:t>Modeling/projecting over years with no underlying data?</a:t>
            </a:r>
          </a:p>
          <a:p>
            <a:pPr lvl="1"/>
            <a:r>
              <a:rPr lang="en-US" dirty="0" smtClean="0"/>
              <a:t>Expansion of the scope of the analysis?</a:t>
            </a:r>
            <a:endParaRPr lang="en-US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5515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Thanks !</a:t>
            </a:r>
            <a:endParaRPr lang="en-US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Definitions</a:t>
            </a:r>
          </a:p>
          <a:p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Criticisms</a:t>
            </a:r>
          </a:p>
          <a:p>
            <a:pPr lvl="1"/>
            <a:r>
              <a:rPr lang="en-US" dirty="0" smtClean="0"/>
              <a:t>Appropriateness</a:t>
            </a:r>
          </a:p>
          <a:p>
            <a:pPr lvl="1"/>
            <a:r>
              <a:rPr lang="en-US" dirty="0" smtClean="0"/>
              <a:t>Usefulness</a:t>
            </a:r>
          </a:p>
          <a:p>
            <a:pPr lvl="1"/>
            <a:r>
              <a:rPr lang="en-US" dirty="0" smtClean="0"/>
              <a:t>Validity</a:t>
            </a:r>
          </a:p>
          <a:p>
            <a:pPr lvl="1"/>
            <a:r>
              <a:rPr lang="en-US" dirty="0" smtClean="0"/>
              <a:t>Precision</a:t>
            </a:r>
          </a:p>
          <a:p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Conclusions and moving forward</a:t>
            </a:r>
            <a:endParaRPr lang="en-US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FAO’s Undernourishment indicator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968000"/>
          </a:xfrm>
        </p:spPr>
        <p:txBody>
          <a:bodyPr>
            <a:normAutofit/>
          </a:bodyPr>
          <a:lstStyle/>
          <a:p>
            <a:r>
              <a:rPr lang="en-US" dirty="0" smtClean="0"/>
              <a:t>It is used as the MDG indicator 1.9</a:t>
            </a:r>
          </a:p>
          <a:p>
            <a:r>
              <a:rPr lang="en-US" dirty="0" smtClean="0"/>
              <a:t>Basic elements</a:t>
            </a:r>
          </a:p>
          <a:p>
            <a:pPr lvl="1"/>
            <a:r>
              <a:rPr lang="en-US" dirty="0" smtClean="0"/>
              <a:t>A distribution for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habitual caloric intake </a:t>
            </a:r>
            <a:r>
              <a:rPr lang="en-US" dirty="0" smtClean="0"/>
              <a:t>is defined for a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representative individual </a:t>
            </a:r>
            <a:r>
              <a:rPr lang="en-US" dirty="0" smtClean="0"/>
              <a:t>in the population</a:t>
            </a:r>
          </a:p>
          <a:p>
            <a:pPr lvl="1"/>
            <a:r>
              <a:rPr lang="en-US" dirty="0" smtClean="0"/>
              <a:t>Parameters of such a distribution are estimated based on data from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Food Balance Sheets </a:t>
            </a:r>
            <a:r>
              <a:rPr lang="en-US" i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Household Surveys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FAO’s Undernourishment indicator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968000"/>
          </a:xfrm>
        </p:spPr>
        <p:txBody>
          <a:bodyPr>
            <a:normAutofit/>
          </a:bodyPr>
          <a:lstStyle/>
          <a:p>
            <a:r>
              <a:rPr lang="en-US" dirty="0" smtClean="0"/>
              <a:t>Basic elements (cont’d)</a:t>
            </a:r>
          </a:p>
          <a:p>
            <a:pPr lvl="1"/>
            <a:r>
              <a:rPr lang="en-US" dirty="0" smtClean="0"/>
              <a:t>The probability that intake for the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representative individual falls below its minimum</a:t>
            </a:r>
            <a:r>
              <a:rPr lang="en-US" dirty="0" smtClean="0"/>
              <a:t> level of calorie requirement compatible with a healthy and active life is taken as an estimate of the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Prevalence of Undernourishment</a:t>
            </a:r>
            <a:r>
              <a:rPr lang="en-US" i="1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PoU</a:t>
            </a:r>
            <a:r>
              <a:rPr lang="en-US" dirty="0" smtClean="0"/>
              <a:t>) in the population</a:t>
            </a:r>
          </a:p>
          <a:p>
            <a:pPr lvl="2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Criticisms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FAO indicator has been subject to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criticisms </a:t>
            </a:r>
            <a:r>
              <a:rPr lang="en-US" dirty="0" smtClean="0"/>
              <a:t>as a global indicator of “hunger”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Criticisms should be distinguished depending on whether they refer to the: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appropriateness</a:t>
            </a:r>
            <a:r>
              <a:rPr lang="en-US" dirty="0" smtClean="0"/>
              <a:t> of the underlying </a:t>
            </a:r>
            <a:r>
              <a:rPr lang="en-US" i="1" u="sng" dirty="0" smtClean="0"/>
              <a:t>operational definition </a:t>
            </a:r>
            <a:r>
              <a:rPr lang="en-US" dirty="0" smtClean="0"/>
              <a:t>of food insecurity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usefulness</a:t>
            </a:r>
            <a:r>
              <a:rPr lang="en-US" dirty="0" smtClean="0"/>
              <a:t> for policy guidance and program monitoring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validity</a:t>
            </a:r>
            <a:r>
              <a:rPr lang="en-US" dirty="0" smtClean="0"/>
              <a:t> as a measure of the accepted definition of food insecurity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precision</a:t>
            </a:r>
            <a:r>
              <a:rPr lang="en-US" dirty="0" smtClean="0"/>
              <a:t> of the estimates produced, given the quality of the available data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Appropriateness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Undernourishment is defined as a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continued  (chronically) insufficient caloric intake</a:t>
            </a:r>
          </a:p>
          <a:p>
            <a:r>
              <a:rPr lang="en-US" dirty="0" smtClean="0"/>
              <a:t>The embedded operational definition of food insecurity is of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chronic food deprivation</a:t>
            </a:r>
            <a:r>
              <a:rPr lang="en-US" dirty="0" smtClean="0"/>
              <a:t>, at the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population level</a:t>
            </a:r>
          </a:p>
          <a:p>
            <a:r>
              <a:rPr lang="en-US" dirty="0" smtClean="0"/>
              <a:t>Criticisms: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Quality of the diet</a:t>
            </a:r>
            <a:r>
              <a:rPr lang="en-US" dirty="0" smtClean="0"/>
              <a:t>, as linked to an appropriate balance of macronutrients (protein/fat/carbohydrates) and essential micronutrients, may be equally important</a:t>
            </a:r>
          </a:p>
          <a:p>
            <a:pPr lvl="1"/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Temporary</a:t>
            </a:r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food insecurity may also be important and occur even more frequently than chronic hunger</a:t>
            </a:r>
          </a:p>
          <a:p>
            <a:pPr lvl="1"/>
            <a:r>
              <a:rPr lang="en-US" dirty="0" smtClean="0"/>
              <a:t>Monitoring should be conducted at the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individual</a:t>
            </a:r>
            <a:r>
              <a:rPr lang="en-US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dirty="0" smtClean="0"/>
              <a:t>or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household</a:t>
            </a:r>
            <a:r>
              <a:rPr lang="en-US" dirty="0" smtClean="0"/>
              <a:t> level to better target interventions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Appropriateness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708392" cy="4800600"/>
          </a:xfrm>
        </p:spPr>
        <p:txBody>
          <a:bodyPr>
            <a:normAutofit/>
          </a:bodyPr>
          <a:lstStyle/>
          <a:p>
            <a:r>
              <a:rPr lang="en-US" dirty="0" smtClean="0"/>
              <a:t>Criticism </a:t>
            </a:r>
            <a:r>
              <a:rPr lang="en-US" dirty="0"/>
              <a:t>is </a:t>
            </a:r>
            <a:r>
              <a:rPr lang="en-US" dirty="0" smtClean="0"/>
              <a:t>valid as </a:t>
            </a:r>
            <a:r>
              <a:rPr lang="en-US" dirty="0"/>
              <a:t>it points to the need for </a:t>
            </a:r>
            <a:r>
              <a:rPr lang="en-US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other perspectives  </a:t>
            </a:r>
            <a:r>
              <a:rPr lang="en-US" dirty="0"/>
              <a:t>to be added to capture more fully the dimensions </a:t>
            </a:r>
            <a:br>
              <a:rPr lang="en-US" dirty="0"/>
            </a:br>
            <a:r>
              <a:rPr lang="en-US" dirty="0"/>
              <a:t>of food insecurity </a:t>
            </a:r>
            <a:endParaRPr lang="en-US" dirty="0" smtClean="0"/>
          </a:p>
          <a:p>
            <a:pPr lvl="1"/>
            <a:r>
              <a:rPr lang="en-US" dirty="0" smtClean="0"/>
              <a:t>see </a:t>
            </a:r>
            <a:r>
              <a:rPr lang="en-US" dirty="0"/>
              <a:t>discussion in the previous </a:t>
            </a:r>
            <a:r>
              <a:rPr lang="en-US" dirty="0" smtClean="0"/>
              <a:t>session</a:t>
            </a:r>
          </a:p>
          <a:p>
            <a:r>
              <a:rPr lang="en-US" dirty="0" smtClean="0"/>
              <a:t>However, there is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 great value in assessing the extent of chronic hunger</a:t>
            </a:r>
            <a:r>
              <a:rPr lang="en-US" dirty="0" smtClean="0"/>
              <a:t>, especially in recognition of the too limited progress achieved so far globally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Usefulness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47675" indent="-366713"/>
            <a:r>
              <a:rPr lang="en-US" dirty="0"/>
              <a:t>The </a:t>
            </a:r>
            <a:r>
              <a:rPr lang="en-US" dirty="0" smtClean="0"/>
              <a:t>major criticism on the usefulness of the indicator for policy purposes is that it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cannot </a:t>
            </a:r>
            <a:r>
              <a:rPr lang="en-US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produced in </a:t>
            </a:r>
            <a:r>
              <a:rPr lang="en-US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timely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manner</a:t>
            </a:r>
            <a:r>
              <a:rPr lang="en-US" dirty="0" smtClean="0"/>
              <a:t>, as the needed data are available only with a significant delay, so that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real-time </a:t>
            </a:r>
            <a:r>
              <a:rPr lang="en-US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monitoring of food crises</a:t>
            </a:r>
            <a:r>
              <a:rPr lang="en-US" dirty="0"/>
              <a:t> is </a:t>
            </a:r>
            <a:r>
              <a:rPr lang="en-US" dirty="0" smtClean="0"/>
              <a:t>possible</a:t>
            </a:r>
          </a:p>
          <a:p>
            <a:pPr marL="621665" lvl="1" indent="-366713"/>
            <a:r>
              <a:rPr lang="en-US" dirty="0" smtClean="0"/>
              <a:t>Steps are being taken to ensure that needed data inputs are made available sooner (tomorrow’s focus)</a:t>
            </a:r>
          </a:p>
          <a:p>
            <a:pPr marL="621665" lvl="1" indent="-366713"/>
            <a:r>
              <a:rPr lang="en-US" dirty="0" smtClean="0"/>
              <a:t>Research is ongoing to allow forming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projections of estimated </a:t>
            </a:r>
            <a:r>
              <a:rPr lang="en-US" i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</a:t>
            </a:r>
            <a:r>
              <a:rPr lang="en-US" dirty="0" smtClean="0"/>
              <a:t> based on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projected economic contingency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692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0850" indent="-317500"/>
            <a:r>
              <a:rPr lang="en-US" dirty="0" smtClean="0"/>
              <a:t>Two major criticisms on the validity</a:t>
            </a:r>
          </a:p>
          <a:p>
            <a:pPr marL="450850" indent="-317500">
              <a:buFont typeface="+mj-lt"/>
              <a:buAutoNum type="arabicPeriod"/>
            </a:pPr>
            <a:r>
              <a:rPr lang="en-US" dirty="0" smtClean="0"/>
              <a:t>The FAO does not make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effective use of household survey data </a:t>
            </a:r>
            <a:r>
              <a:rPr lang="en-US" dirty="0" smtClean="0"/>
              <a:t>(Smith 1999) </a:t>
            </a:r>
          </a:p>
          <a:p>
            <a:pPr marL="450850" indent="-369888">
              <a:buFont typeface="+mj-lt"/>
              <a:buAutoNum type="arabicPeriod"/>
            </a:pPr>
            <a:r>
              <a:rPr lang="en-US" dirty="0" smtClean="0"/>
              <a:t>The choice of a </a:t>
            </a:r>
            <a:r>
              <a:rPr lang="en-US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single threshold level for the dietary energy requirement </a:t>
            </a:r>
            <a:r>
              <a:rPr lang="en-US" dirty="0" smtClean="0"/>
              <a:t>is bound to generate errors </a:t>
            </a:r>
            <a:br>
              <a:rPr lang="en-US" dirty="0" smtClean="0"/>
            </a:br>
            <a:r>
              <a:rPr lang="en-US" dirty="0" smtClean="0"/>
              <a:t>(Svedberg 2000, 2002)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Rome, 12-13 September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2625F7-7334-491B-AB5F-640498AD2C8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CFS Round Table on Monitoring Food Security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1727</TotalTime>
  <Words>2278</Words>
  <Application>Microsoft Office PowerPoint</Application>
  <PresentationFormat>On-screen Show (4:3)</PresentationFormat>
  <Paragraphs>222</Paragraphs>
  <Slides>19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Solstice</vt:lpstr>
      <vt:lpstr>FAO assessment of global  undernourishment.  Current practice and possible improvements</vt:lpstr>
      <vt:lpstr>Outline</vt:lpstr>
      <vt:lpstr>FAO’s Undernourishment indicator</vt:lpstr>
      <vt:lpstr>FAO’s Undernourishment indicator</vt:lpstr>
      <vt:lpstr>Criticisms</vt:lpstr>
      <vt:lpstr>Appropriateness</vt:lpstr>
      <vt:lpstr>Appropriateness</vt:lpstr>
      <vt:lpstr>Usefulness</vt:lpstr>
      <vt:lpstr>Validity</vt:lpstr>
      <vt:lpstr>Validity: use of surveys</vt:lpstr>
      <vt:lpstr>Validity:  the energy requirement threshold</vt:lpstr>
      <vt:lpstr>Precision</vt:lpstr>
      <vt:lpstr>Precision: quality of the data</vt:lpstr>
      <vt:lpstr>Precision: modeling assumptions</vt:lpstr>
      <vt:lpstr>Precision: modeling assumptions</vt:lpstr>
      <vt:lpstr>Conclusions and moving forward </vt:lpstr>
      <vt:lpstr>Conclusions and moving forward</vt:lpstr>
      <vt:lpstr>Questions</vt:lpstr>
      <vt:lpstr>Slide 19</vt:lpstr>
    </vt:vector>
  </TitlesOfParts>
  <Company>FAO of the UN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Cafiero</dc:creator>
  <cp:lastModifiedBy>Matuschke</cp:lastModifiedBy>
  <cp:revision>139</cp:revision>
  <cp:lastPrinted>2011-09-11T06:13:00Z</cp:lastPrinted>
  <dcterms:created xsi:type="dcterms:W3CDTF">2011-09-01T14:25:11Z</dcterms:created>
  <dcterms:modified xsi:type="dcterms:W3CDTF">2011-09-12T05:48:22Z</dcterms:modified>
</cp:coreProperties>
</file>