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61" r:id="rId3"/>
    <p:sldId id="262" r:id="rId4"/>
    <p:sldId id="259" r:id="rId5"/>
    <p:sldId id="264" r:id="rId6"/>
    <p:sldId id="268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561" autoAdjust="0"/>
  </p:normalViewPr>
  <p:slideViewPr>
    <p:cSldViewPr>
      <p:cViewPr varScale="1">
        <p:scale>
          <a:sx n="47" d="100"/>
          <a:sy n="47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64791-3B7F-42FE-B38D-CBB3DD38EC7E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1FC11-31CF-429E-90F3-8441C634DB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Hoddinott</a:t>
            </a:r>
            <a:r>
              <a:rPr lang="en-US" dirty="0" smtClean="0"/>
              <a:t>: 200 definitions, 450</a:t>
            </a:r>
            <a:r>
              <a:rPr lang="en-US" baseline="0" dirty="0" smtClean="0"/>
              <a:t> indicators, lots of white noise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1FC11-31CF-429E-90F3-8441C634DB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Probably most controversial: to aggregate</a:t>
            </a:r>
            <a:r>
              <a:rPr lang="en-US" baseline="0" dirty="0" smtClean="0"/>
              <a:t> or not to aggregate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ISI: 6 sessions on multidimensional welfare indicators</a:t>
            </a:r>
          </a:p>
          <a:p>
            <a:endParaRPr lang="en-US" dirty="0" smtClean="0"/>
          </a:p>
          <a:p>
            <a:r>
              <a:rPr lang="en-US" dirty="0" smtClean="0"/>
              <a:t>Metaphor of dashboard / analogy with medical condition</a:t>
            </a:r>
          </a:p>
          <a:p>
            <a:r>
              <a:rPr lang="en-US" dirty="0" smtClean="0"/>
              <a:t>	blood pressure</a:t>
            </a:r>
          </a:p>
          <a:p>
            <a:r>
              <a:rPr lang="en-US" dirty="0" smtClean="0"/>
              <a:t>	blood tests</a:t>
            </a:r>
            <a:r>
              <a:rPr lang="en-US" baseline="0" dirty="0" smtClean="0"/>
              <a:t> giving different indications/suggesting different ailments and therapies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Difference with medical analogy is that we know how to cure high blood pressure.</a:t>
            </a:r>
          </a:p>
          <a:p>
            <a:r>
              <a:rPr lang="en-US" baseline="0" dirty="0" smtClean="0"/>
              <a:t>	need to better understand causal relation to be able to interpret signals (lights going off)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1FC11-31CF-429E-90F3-8441C634DB9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origins serving different purposes</a:t>
            </a:r>
          </a:p>
          <a:p>
            <a:r>
              <a:rPr lang="en-US" baseline="0" dirty="0" smtClean="0"/>
              <a:t>Overtime some convergence</a:t>
            </a:r>
          </a:p>
          <a:p>
            <a:r>
              <a:rPr lang="en-US" baseline="0" dirty="0" smtClean="0"/>
              <a:t>Probably, more convergence can be fostered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Consumption (calorie, micronutrients, fortification, 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Non-consumption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1FC11-31CF-429E-90F3-8441C634DB9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 for measuring consumption</a:t>
            </a:r>
            <a:r>
              <a:rPr lang="en-US" baseline="0" dirty="0" smtClean="0"/>
              <a:t> … several concerns: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Increasingly Higher non-response rates, particularly in urban and among better off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Methods of collection: diary vs. recall, length of reference period, list of items, bulk purchases, seasonality and </a:t>
            </a:r>
            <a:r>
              <a:rPr lang="en-US" baseline="0" dirty="0" err="1" smtClean="0"/>
              <a:t>annualization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Food eaten away from home (increasingly more important)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Non-standard unit of measurement and resulting measurement errors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1FC11-31CF-429E-90F3-8441C634DB9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5C81671-49B6-42BB-8EEE-CFF3CE9BBF38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6D2660C-B368-420A-A697-2B5CD14A4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8229600" cy="2232025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Comments on 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Food Insecurity: </a:t>
            </a:r>
            <a:br>
              <a:rPr lang="en-US" dirty="0" smtClean="0"/>
            </a:br>
            <a:r>
              <a:rPr lang="en-US" dirty="0" smtClean="0"/>
              <a:t>how to monitor a complex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343400"/>
            <a:ext cx="6400800" cy="16764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Gero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Carletto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Development Research Group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World Bank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What we can all agree 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Multi-dimensional concept</a:t>
            </a:r>
          </a:p>
          <a:p>
            <a:r>
              <a:rPr lang="en-US" sz="3200" dirty="0" smtClean="0"/>
              <a:t>Need suite of indicators</a:t>
            </a:r>
          </a:p>
          <a:p>
            <a:r>
              <a:rPr lang="en-US" sz="3200" dirty="0" smtClean="0"/>
              <a:t>Proliferation of indicators</a:t>
            </a:r>
          </a:p>
          <a:p>
            <a:pPr lvl="1"/>
            <a:r>
              <a:rPr lang="en-US" sz="2800" dirty="0" smtClean="0"/>
              <a:t>White noise</a:t>
            </a:r>
          </a:p>
          <a:p>
            <a:r>
              <a:rPr lang="en-US" sz="3200" dirty="0" smtClean="0"/>
              <a:t>Too few indicators at right periodicity and for enough countries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What we still need to agree 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/>
          <a:lstStyle/>
          <a:p>
            <a:r>
              <a:rPr lang="en-US" sz="3200" dirty="0" smtClean="0"/>
              <a:t>Which concept/dimensions?</a:t>
            </a:r>
          </a:p>
          <a:p>
            <a:r>
              <a:rPr lang="en-US" sz="3200" dirty="0" smtClean="0"/>
              <a:t>Which indicators?</a:t>
            </a:r>
          </a:p>
          <a:p>
            <a:r>
              <a:rPr lang="en-US" sz="3200" dirty="0" smtClean="0"/>
              <a:t>Aggregation into composite index</a:t>
            </a:r>
          </a:p>
          <a:p>
            <a:pPr lvl="1"/>
            <a:r>
              <a:rPr lang="en-US" sz="2800" dirty="0" smtClean="0"/>
              <a:t>Preference elicitation</a:t>
            </a:r>
          </a:p>
          <a:p>
            <a:pPr lvl="1"/>
            <a:r>
              <a:rPr lang="en-US" sz="2800" dirty="0" smtClean="0"/>
              <a:t>What can we learn from the welfare debate?</a:t>
            </a:r>
          </a:p>
          <a:p>
            <a:pPr lvl="1"/>
            <a:r>
              <a:rPr lang="en-US" sz="2800" dirty="0" smtClean="0"/>
              <a:t>The FI “dashboard”</a:t>
            </a:r>
            <a:endParaRPr lang="en-US" dirty="0" smtClean="0"/>
          </a:p>
          <a:p>
            <a:pPr lvl="2"/>
            <a:r>
              <a:rPr lang="en-US" dirty="0" smtClean="0"/>
              <a:t>By age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What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sz="3500" dirty="0" smtClean="0"/>
              <a:t>Strong mandate and well-defined institutional framework</a:t>
            </a:r>
          </a:p>
          <a:p>
            <a:pPr lvl="1"/>
            <a:r>
              <a:rPr lang="en-US" dirty="0" smtClean="0"/>
              <a:t>Consultative process, with clear responsibility structure</a:t>
            </a:r>
          </a:p>
          <a:p>
            <a:pPr lvl="1"/>
            <a:r>
              <a:rPr lang="en-US" dirty="0" smtClean="0"/>
              <a:t>Learn from previous efforts</a:t>
            </a:r>
          </a:p>
          <a:p>
            <a:pPr lvl="1"/>
            <a:r>
              <a:rPr lang="en-US" dirty="0" smtClean="0"/>
              <a:t>Build on existing strategic frameworks</a:t>
            </a:r>
          </a:p>
          <a:p>
            <a:r>
              <a:rPr lang="en-US" sz="3500" dirty="0" smtClean="0"/>
              <a:t>Data platform</a:t>
            </a:r>
          </a:p>
          <a:p>
            <a:pPr lvl="1"/>
            <a:r>
              <a:rPr lang="en-US" dirty="0" smtClean="0"/>
              <a:t>Global vs. country-level</a:t>
            </a:r>
          </a:p>
          <a:p>
            <a:pPr lvl="1"/>
            <a:r>
              <a:rPr lang="en-US" dirty="0" smtClean="0"/>
              <a:t>Monitoring vs. policy/evaluation</a:t>
            </a:r>
          </a:p>
          <a:p>
            <a:pPr lvl="1"/>
            <a:r>
              <a:rPr lang="en-US" dirty="0" smtClean="0"/>
              <a:t>Household surveys vs. resident-based vs. satellite-based</a:t>
            </a:r>
          </a:p>
          <a:p>
            <a:pPr lvl="1"/>
            <a:r>
              <a:rPr lang="en-US" dirty="0" smtClean="0"/>
              <a:t>Quantitative vs. qualitative</a:t>
            </a:r>
          </a:p>
          <a:p>
            <a:pPr lvl="1"/>
            <a:r>
              <a:rPr lang="en-US" dirty="0" smtClean="0"/>
              <a:t>Stand-alone vs. piggybacking</a:t>
            </a:r>
          </a:p>
          <a:p>
            <a:pPr lvl="1"/>
            <a:r>
              <a:rPr lang="en-US" dirty="0" smtClean="0"/>
              <a:t>Real-time vs. Anytime</a:t>
            </a:r>
          </a:p>
          <a:p>
            <a:pPr lvl="1"/>
            <a:r>
              <a:rPr lang="en-US" dirty="0" smtClean="0"/>
              <a:t>Static vs. dynamic</a:t>
            </a:r>
          </a:p>
          <a:p>
            <a:r>
              <a:rPr lang="en-US" sz="3500" dirty="0" smtClean="0"/>
              <a:t>Effective dissemination strategy</a:t>
            </a:r>
          </a:p>
          <a:p>
            <a:pPr lvl="1"/>
            <a:r>
              <a:rPr lang="en-US" dirty="0" smtClean="0"/>
              <a:t>FAO platform?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dirty="0" smtClean="0"/>
              <a:t>Institutional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players: </a:t>
            </a:r>
            <a:r>
              <a:rPr lang="en-US" sz="3200" i="1" dirty="0" smtClean="0"/>
              <a:t>the more, the merrier?</a:t>
            </a:r>
          </a:p>
          <a:p>
            <a:pPr lvl="1"/>
            <a:r>
              <a:rPr lang="en-US" dirty="0" smtClean="0"/>
              <a:t>International organizations</a:t>
            </a:r>
          </a:p>
          <a:p>
            <a:pPr lvl="1"/>
            <a:r>
              <a:rPr lang="en-US" dirty="0" smtClean="0"/>
              <a:t>In-country </a:t>
            </a:r>
          </a:p>
          <a:p>
            <a:r>
              <a:rPr lang="en-US" sz="3200" dirty="0" smtClean="0"/>
              <a:t>The forum</a:t>
            </a:r>
          </a:p>
          <a:p>
            <a:r>
              <a:rPr lang="en-US" sz="3200" dirty="0" smtClean="0"/>
              <a:t>The champion</a:t>
            </a:r>
          </a:p>
          <a:p>
            <a:r>
              <a:rPr lang="en-US" sz="3200" dirty="0" smtClean="0"/>
              <a:t>The mandate</a:t>
            </a:r>
          </a:p>
          <a:p>
            <a:r>
              <a:rPr lang="en-US" sz="3200" dirty="0" smtClean="0"/>
              <a:t>The incentive mechanisms</a:t>
            </a:r>
          </a:p>
          <a:p>
            <a:r>
              <a:rPr lang="en-US" sz="3200" dirty="0" smtClean="0"/>
              <a:t>The enforcement rules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Data Platform: Household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1" y="1600200"/>
          <a:ext cx="8458201" cy="4876801"/>
        </p:xfrm>
        <a:graphic>
          <a:graphicData uri="http://schemas.openxmlformats.org/drawingml/2006/table">
            <a:tbl>
              <a:tblPr/>
              <a:tblGrid>
                <a:gridCol w="1100043"/>
                <a:gridCol w="1170616"/>
                <a:gridCol w="1430753"/>
                <a:gridCol w="1099188"/>
                <a:gridCol w="1297788"/>
                <a:gridCol w="1170616"/>
                <a:gridCol w="1189197"/>
              </a:tblGrid>
              <a:tr h="880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Food exp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Food consumption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Food Frequency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Dietary Diversity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Anthro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Qualitative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665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HBS/IES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LSMS/IHS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DHS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MICS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CFSVA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895601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2.bp.blogspot.com/_ALcZC-x_ly0/S7JdcHrpRwI/AAAAAAAACto/M6WJdrIcrak/s1600/Indifferent_Smile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895600"/>
            <a:ext cx="50009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1" y="2895599"/>
            <a:ext cx="533399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1" y="2895601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2895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http://2.bp.blogspot.com/_ALcZC-x_ly0/S7JdcHrpRwI/AAAAAAAACto/M6WJdrIcrak/s1600/Indifferent_Smile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581400"/>
            <a:ext cx="50009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42672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2672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1910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1910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http://2.bp.blogspot.com/_ALcZC-x_ly0/S7JdcHrpRwI/AAAAAAAACto/M6WJdrIcrak/s1600/Indifferent_Smile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4191000"/>
            <a:ext cx="50009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556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556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8768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8768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5626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 descr="http://www.cartoonlogodesigns.com/images/misc/Smiley%20faces/smiley%20f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029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http://2.bp.blogspot.com/_ALcZC-x_ly0/S7JdcHrpRwI/AAAAAAAACto/M6WJdrIcrak/s1600/Indifferent_Smile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4876800"/>
            <a:ext cx="50009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5626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48768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49530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 descr="http://x9b.xanga.com/2a9b554118540258066066/b23561708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562600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 descr="http://2.bp.blogspot.com/_ALcZC-x_ly0/S7JdcHrpRwI/AAAAAAAACto/M6WJdrIcrak/s1600/Indifferent_Smile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5562600"/>
            <a:ext cx="50009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val 35"/>
          <p:cNvSpPr/>
          <p:nvPr/>
        </p:nvSpPr>
        <p:spPr>
          <a:xfrm>
            <a:off x="2667000" y="2514600"/>
            <a:ext cx="1295400" cy="1752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886200" y="3200400"/>
            <a:ext cx="5257800" cy="32004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In conclusion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Need to agree on </a:t>
            </a:r>
            <a:r>
              <a:rPr lang="en-US" b="1" dirty="0" smtClean="0"/>
              <a:t>core</a:t>
            </a:r>
            <a:r>
              <a:rPr lang="en-US" dirty="0" smtClean="0"/>
              <a:t> indicators, jointly</a:t>
            </a:r>
          </a:p>
          <a:p>
            <a:pPr lvl="1"/>
            <a:r>
              <a:rPr lang="en-US" dirty="0" smtClean="0"/>
              <a:t>Non-core, up to countries/institutions</a:t>
            </a:r>
          </a:p>
          <a:p>
            <a:pPr lvl="1"/>
            <a:r>
              <a:rPr lang="en-US" dirty="0" smtClean="0"/>
              <a:t>CFS, NAS, …</a:t>
            </a:r>
          </a:p>
          <a:p>
            <a:r>
              <a:rPr lang="en-US" dirty="0" smtClean="0"/>
              <a:t>Need to streamline collection of core indicators in existing household survey systems</a:t>
            </a:r>
          </a:p>
          <a:p>
            <a:pPr lvl="1"/>
            <a:r>
              <a:rPr lang="en-US" dirty="0" smtClean="0"/>
              <a:t>Need global mandate, need country buy-in</a:t>
            </a:r>
          </a:p>
          <a:p>
            <a:pPr lvl="2"/>
            <a:r>
              <a:rPr lang="en-US" dirty="0" smtClean="0"/>
              <a:t>Large countries</a:t>
            </a:r>
          </a:p>
          <a:p>
            <a:pPr lvl="1"/>
            <a:r>
              <a:rPr lang="en-US" dirty="0" smtClean="0"/>
              <a:t>Integrate into existing frameworks</a:t>
            </a:r>
          </a:p>
          <a:p>
            <a:pPr lvl="2"/>
            <a:r>
              <a:rPr lang="en-US" dirty="0" smtClean="0"/>
              <a:t>NSDS, Global Strategy, UNSC, ....</a:t>
            </a:r>
          </a:p>
          <a:p>
            <a:r>
              <a:rPr lang="en-US" dirty="0" smtClean="0"/>
              <a:t>Harmonization is possible </a:t>
            </a:r>
          </a:p>
          <a:p>
            <a:pPr lvl="1"/>
            <a:r>
              <a:rPr lang="en-US" dirty="0" smtClean="0"/>
              <a:t>Short-term vs. medium-term goals</a:t>
            </a:r>
          </a:p>
          <a:p>
            <a:r>
              <a:rPr lang="en-US" dirty="0" smtClean="0"/>
              <a:t>Enabling institutions for more coherent FS data</a:t>
            </a:r>
          </a:p>
          <a:p>
            <a:pPr lvl="1"/>
            <a:r>
              <a:rPr lang="en-US" dirty="0" smtClean="0"/>
              <a:t>Establish Household Survey Group (UNSC?)</a:t>
            </a:r>
          </a:p>
          <a:p>
            <a:pPr lvl="2"/>
            <a:r>
              <a:rPr lang="en-US" dirty="0" smtClean="0"/>
              <a:t>Methodology</a:t>
            </a:r>
          </a:p>
          <a:p>
            <a:pPr lvl="2"/>
            <a:r>
              <a:rPr lang="en-US" dirty="0" smtClean="0"/>
              <a:t>Data collection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571</TotalTime>
  <Words>396</Words>
  <Application>Microsoft Office PowerPoint</Application>
  <PresentationFormat>On-screen Show (4:3)</PresentationFormat>
  <Paragraphs>99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Comments on … Food Insecurity:  how to monitor a complex problem</vt:lpstr>
      <vt:lpstr>What we can all agree on …</vt:lpstr>
      <vt:lpstr>What we still need to agree on …</vt:lpstr>
      <vt:lpstr>What is needed</vt:lpstr>
      <vt:lpstr>Institutional framework</vt:lpstr>
      <vt:lpstr>Data Platform: Household Surveys</vt:lpstr>
      <vt:lpstr>In conclusion …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Insecurity: how to monitor (and analyze) a complex problem</dc:title>
  <dc:creator>wb211316</dc:creator>
  <cp:lastModifiedBy>FAOUser</cp:lastModifiedBy>
  <cp:revision>47</cp:revision>
  <dcterms:created xsi:type="dcterms:W3CDTF">2011-09-09T19:28:21Z</dcterms:created>
  <dcterms:modified xsi:type="dcterms:W3CDTF">2011-09-12T10:35:07Z</dcterms:modified>
</cp:coreProperties>
</file>