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3"/>
  </p:notesMasterIdLst>
  <p:sldIdLst>
    <p:sldId id="265" r:id="rId2"/>
    <p:sldId id="257" r:id="rId3"/>
    <p:sldId id="268" r:id="rId4"/>
    <p:sldId id="266" r:id="rId5"/>
    <p:sldId id="262" r:id="rId6"/>
    <p:sldId id="270" r:id="rId7"/>
    <p:sldId id="264" r:id="rId8"/>
    <p:sldId id="267" r:id="rId9"/>
    <p:sldId id="263" r:id="rId10"/>
    <p:sldId id="273" r:id="rId11"/>
    <p:sldId id="26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416D2D"/>
    <a:srgbClr val="396634"/>
    <a:srgbClr val="3C5E4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962" autoAdjust="0"/>
  </p:normalViewPr>
  <p:slideViewPr>
    <p:cSldViewPr>
      <p:cViewPr>
        <p:scale>
          <a:sx n="75" d="100"/>
          <a:sy n="75" d="100"/>
        </p:scale>
        <p:origin x="-102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AC4CFFB-D23D-4FC4-92ED-DD1DC0F63F40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64D016E-8F7B-42D8-B4BD-A25120090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44BF0B-968D-4099-8D17-72D57CB181C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36409E-6895-4DF4-BCD5-9F01C413CF2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E093C-C936-42C9-95A2-D9E006A9ACC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z="16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3188BF-1CE6-47EF-9E9B-30333D26251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C620825-7635-4CD0-86CC-4573AC2DEBF7}" type="slidenum">
              <a:rPr lang="en-US" sz="1200">
                <a:latin typeface="+mn-lt"/>
              </a:rPr>
              <a:pPr algn="r">
                <a:defRPr/>
              </a:pPr>
              <a:t>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CA197E-0C19-4DA4-BDF6-EE4C52E8109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0C88C5-48CB-40CD-98B2-BABC0C4F64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CA172C-5B53-47F8-AEB2-9757F9C4BA52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72B9DA-4963-48E3-A3ED-D42F998BA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6107-B179-4B41-86DA-2FD9C21C561C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A20C6-9D45-4405-A870-CC6A8D04F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9E284-6D23-4076-977B-53F44FB63781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2EA9B-35A2-4078-9459-A8AED9D18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defRPr>
                <a:latin typeface="+mj-lt"/>
              </a:defRPr>
            </a:lvl1pPr>
            <a:lvl2pPr marL="539750" indent="-236538">
              <a:defRPr>
                <a:latin typeface="+mj-lt"/>
              </a:defRPr>
            </a:lvl2pPr>
            <a:lvl3pPr marL="711200" indent="-228600">
              <a:defRPr>
                <a:latin typeface="+mj-lt"/>
              </a:defRPr>
            </a:lvl3pPr>
            <a:lvl4pPr marL="895350" indent="-173038">
              <a:defRPr>
                <a:latin typeface="+mj-lt"/>
              </a:defRPr>
            </a:lvl4pPr>
            <a:lvl5pPr marL="1160463" indent="-182563">
              <a:defRPr>
                <a:latin typeface="+mj-lt"/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03350" y="6381750"/>
            <a:ext cx="2160588" cy="360363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CB81E9-41DA-4245-8132-FDB42C5E0D0D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8400" y="6381750"/>
            <a:ext cx="3240088" cy="360363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3795FC-22EB-4C8A-B0ED-16FD81E8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6E0002-D175-4DB4-AB6A-757D585B06AB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BCA8BF-F2CA-4C44-8401-C663EBA9A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41C16-F630-4FE0-AB34-AC2A6DACF195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6CD29-4FE3-4513-A2A9-AAB756680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4987A0-6DF1-47B1-B812-96D6D608B9F5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94EB00-5EC5-48AF-9BC1-B9631259D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F25D9-80AA-4015-B0CB-B17923E8C8A5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6D878-127F-46C3-9AC5-8F5D3912A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5E7E2B-8020-4408-B588-A63C59A4EA68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E9FD8E-9A0D-422C-AAC9-7738B3618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5C24DC-46B8-4356-B711-2706E105A5C2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C004C4-34CE-4ACD-B858-11692976A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FFBACF-321A-4832-9A40-292048D96A3D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7BCF5F-0DB6-4160-84E8-091F033A2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wmf"/><Relationship Id="rId18" Type="http://schemas.openxmlformats.org/officeDocument/2006/relationships/image" Target="../media/image7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1476375" y="6381750"/>
            <a:ext cx="2133600" cy="360363"/>
          </a:xfrm>
          <a:prstGeom prst="rect">
            <a:avLst/>
          </a:prstGeom>
        </p:spPr>
        <p:txBody>
          <a:bodyPr anchor="b"/>
          <a:lstStyle>
            <a:lvl1pPr algn="l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pitchFamily="34" charset="0"/>
              </a:defRPr>
            </a:lvl1pPr>
            <a:extLst/>
          </a:lstStyle>
          <a:p>
            <a:pPr>
              <a:defRPr/>
            </a:pPr>
            <a:fld id="{43739CD6-EA8D-42FC-A0E4-9B2F88D56792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708400" y="6381750"/>
            <a:ext cx="4830763" cy="360363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81750"/>
            <a:ext cx="457200" cy="360363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</a:defRPr>
            </a:lvl1pPr>
            <a:extLst/>
          </a:lstStyle>
          <a:p>
            <a:pPr>
              <a:defRPr/>
            </a:pPr>
            <a:fld id="{E77DABA5-508E-42B6-96D7-5D118BF5A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1038" name="Group 12"/>
          <p:cNvGrpSpPr>
            <a:grpSpLocks/>
          </p:cNvGrpSpPr>
          <p:nvPr/>
        </p:nvGrpSpPr>
        <p:grpSpPr bwMode="auto">
          <a:xfrm>
            <a:off x="71438" y="115888"/>
            <a:ext cx="828675" cy="6497637"/>
            <a:chOff x="72000" y="116632"/>
            <a:chExt cx="828000" cy="6496142"/>
          </a:xfrm>
        </p:grpSpPr>
        <p:pic>
          <p:nvPicPr>
            <p:cNvPr id="1039" name="Picture 19"/>
            <p:cNvPicPr preferRelativeResize="0">
              <a:picLocks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72000" y="116632"/>
              <a:ext cx="828000" cy="82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Picture 18"/>
            <p:cNvPicPr preferRelativeResize="0">
              <a:picLocks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72000" y="1196752"/>
              <a:ext cx="828000" cy="82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1" name="Picture 17"/>
            <p:cNvPicPr preferRelativeResize="0">
              <a:picLocks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72000" y="2304000"/>
              <a:ext cx="828000" cy="82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2" name="Picture 17"/>
            <p:cNvPicPr preferRelativeResize="0">
              <a:picLocks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72000" y="3456000"/>
              <a:ext cx="828000" cy="82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3" name="Picture 15"/>
            <p:cNvPicPr preferRelativeResize="0">
              <a:picLocks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72000" y="4644000"/>
              <a:ext cx="828000" cy="82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4" name="Picture 19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72000" y="5796001"/>
              <a:ext cx="828000" cy="816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26" r:id="rId4"/>
    <p:sldLayoutId id="2147483830" r:id="rId5"/>
    <p:sldLayoutId id="2147483825" r:id="rId6"/>
    <p:sldLayoutId id="2147483831" r:id="rId7"/>
    <p:sldLayoutId id="2147483832" r:id="rId8"/>
    <p:sldLayoutId id="2147483833" r:id="rId9"/>
    <p:sldLayoutId id="2147483824" r:id="rId10"/>
    <p:sldLayoutId id="21474838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444455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Calibri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D2DA7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FADA7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888" y="1452563"/>
            <a:ext cx="7580312" cy="147161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900" b="1" smtClean="0">
                <a:solidFill>
                  <a:srgbClr val="416D2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Food insecurity:</a:t>
            </a:r>
            <a:br>
              <a:rPr lang="en-US" sz="3900" b="1" smtClean="0">
                <a:solidFill>
                  <a:srgbClr val="416D2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900" b="1" smtClean="0">
                <a:solidFill>
                  <a:srgbClr val="416D2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 to monitor a complex problem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1431925" y="4292600"/>
            <a:ext cx="7407275" cy="1368425"/>
          </a:xfrm>
        </p:spPr>
        <p:txBody>
          <a:bodyPr/>
          <a:lstStyle/>
          <a:p>
            <a:pPr marL="26988" eaLnBrk="1" hangingPunct="1"/>
            <a:r>
              <a:rPr lang="en-US" smtClean="0">
                <a:solidFill>
                  <a:srgbClr val="23232F"/>
                </a:solidFill>
                <a:latin typeface="Calibri" pitchFamily="34" charset="0"/>
              </a:rPr>
              <a:t>Pietro Gennari, </a:t>
            </a:r>
          </a:p>
          <a:p>
            <a:pPr marL="26988" eaLnBrk="1" hangingPunct="1"/>
            <a:r>
              <a:rPr lang="en-US" smtClean="0">
                <a:solidFill>
                  <a:srgbClr val="23232F"/>
                </a:solidFill>
                <a:latin typeface="Calibri" pitchFamily="34" charset="0"/>
              </a:rPr>
              <a:t>Director, FAO Statistics Division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435100" y="274638"/>
            <a:ext cx="7499350" cy="63408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4000" b="1" dirty="0" smtClean="0">
                <a:solidFill>
                  <a:srgbClr val="416D2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Questions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1435100" y="1124744"/>
            <a:ext cx="7499350" cy="5123656"/>
          </a:xfrm>
        </p:spPr>
        <p:txBody>
          <a:bodyPr anchor="ctr">
            <a:normAutofit fontScale="92500" lnSpcReduction="10000"/>
          </a:bodyPr>
          <a:lstStyle/>
          <a:p>
            <a:pPr marL="177800" indent="-177800">
              <a:spcBef>
                <a:spcPct val="25000"/>
              </a:spcBef>
            </a:pPr>
            <a:r>
              <a:rPr lang="en-US" sz="2800" dirty="0" smtClean="0">
                <a:latin typeface="Calibri" pitchFamily="34" charset="0"/>
              </a:rPr>
              <a:t>Developing a suite of indicators in collaboration with other key stakeholders</a:t>
            </a:r>
          </a:p>
          <a:p>
            <a:pPr marL="533400" lvl="1" indent="-176213">
              <a:spcBef>
                <a:spcPct val="25000"/>
              </a:spcBef>
            </a:pPr>
            <a:r>
              <a:rPr lang="en-US" sz="2400" dirty="0" smtClean="0">
                <a:latin typeface="Calibri" pitchFamily="34" charset="0"/>
              </a:rPr>
              <a:t>Dimensions to be monitored?</a:t>
            </a:r>
          </a:p>
          <a:p>
            <a:pPr marL="533400" lvl="1" indent="-176213">
              <a:spcBef>
                <a:spcPct val="25000"/>
              </a:spcBef>
            </a:pPr>
            <a:r>
              <a:rPr lang="en-US" sz="2400" dirty="0" smtClean="0">
                <a:latin typeface="Calibri" pitchFamily="34" charset="0"/>
              </a:rPr>
              <a:t>Which indicators and which method to select them?</a:t>
            </a:r>
          </a:p>
          <a:p>
            <a:pPr marL="177800" indent="-177800">
              <a:spcBef>
                <a:spcPct val="25000"/>
              </a:spcBef>
            </a:pPr>
            <a:r>
              <a:rPr lang="en-US" sz="2800" dirty="0" smtClean="0">
                <a:latin typeface="Calibri" pitchFamily="34" charset="0"/>
              </a:rPr>
              <a:t>Establishing a platform for a common dissemination of the suite of indicators</a:t>
            </a:r>
          </a:p>
          <a:p>
            <a:pPr marL="533400" lvl="1" indent="-176213">
              <a:spcBef>
                <a:spcPct val="25000"/>
              </a:spcBef>
            </a:pPr>
            <a:r>
              <a:rPr lang="en-US" sz="2400" dirty="0" smtClean="0">
                <a:latin typeface="Calibri" pitchFamily="34" charset="0"/>
              </a:rPr>
              <a:t>Is it really needed? For what purpose?</a:t>
            </a:r>
          </a:p>
          <a:p>
            <a:pPr marL="533400" lvl="1" indent="-176213">
              <a:spcBef>
                <a:spcPct val="25000"/>
              </a:spcBef>
            </a:pPr>
            <a:r>
              <a:rPr lang="en-US" sz="2400" dirty="0" smtClean="0">
                <a:latin typeface="Calibri" pitchFamily="34" charset="0"/>
              </a:rPr>
              <a:t>How to create an authoritative and reliable platform?</a:t>
            </a:r>
          </a:p>
          <a:p>
            <a:pPr marL="533400" lvl="1" indent="-176213">
              <a:spcBef>
                <a:spcPct val="25000"/>
              </a:spcBef>
            </a:pPr>
            <a:r>
              <a:rPr lang="en-US" sz="2400" dirty="0" smtClean="0">
                <a:latin typeface="Calibri" pitchFamily="34" charset="0"/>
              </a:rPr>
              <a:t>Is a composite index really useful?</a:t>
            </a:r>
          </a:p>
          <a:p>
            <a:pPr marL="177800" indent="-177800">
              <a:spcBef>
                <a:spcPct val="25000"/>
              </a:spcBef>
            </a:pPr>
            <a:r>
              <a:rPr lang="en-US" sz="2800" dirty="0" smtClean="0">
                <a:latin typeface="Calibri" pitchFamily="34" charset="0"/>
              </a:rPr>
              <a:t>Defining new international standards on food security measurement</a:t>
            </a:r>
          </a:p>
          <a:p>
            <a:pPr marL="533400" lvl="1" indent="-176213">
              <a:spcBef>
                <a:spcPct val="25000"/>
              </a:spcBef>
            </a:pPr>
            <a:r>
              <a:rPr lang="en-US" sz="2400" dirty="0" smtClean="0">
                <a:latin typeface="Calibri" pitchFamily="34" charset="0"/>
              </a:rPr>
              <a:t>Process to be followed? Which intergovernmental forum?</a:t>
            </a:r>
          </a:p>
        </p:txBody>
      </p:sp>
      <p:sp>
        <p:nvSpPr>
          <p:cNvPr id="4" name="Segnaposto data 3"/>
          <p:cNvSpPr txBox="1">
            <a:spLocks noGrp="1"/>
          </p:cNvSpPr>
          <p:nvPr/>
        </p:nvSpPr>
        <p:spPr>
          <a:xfrm>
            <a:off x="1403350" y="6381750"/>
            <a:ext cx="2160588" cy="360363"/>
          </a:xfrm>
          <a:prstGeom prst="rect">
            <a:avLst/>
          </a:prstGeom>
          <a:noFill/>
        </p:spPr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t>Rome, 12-13 September 2011</a:t>
            </a:r>
            <a:endParaRPr lang="en-US" sz="1200" dirty="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5" name="Segnaposto piè di pagina 4"/>
          <p:cNvSpPr txBox="1">
            <a:spLocks noGrp="1"/>
          </p:cNvSpPr>
          <p:nvPr/>
        </p:nvSpPr>
        <p:spPr>
          <a:xfrm>
            <a:off x="3708400" y="6381750"/>
            <a:ext cx="3240088" cy="360363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t>CFS Round Table on Monitoring Food Security</a:t>
            </a:r>
            <a:endParaRPr lang="en-US" sz="1200" dirty="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6" name="Segnaposto numero diapositiva 5"/>
          <p:cNvSpPr txBox="1">
            <a:spLocks noGrp="1"/>
          </p:cNvSpPr>
          <p:nvPr/>
        </p:nvSpPr>
        <p:spPr>
          <a:xfrm>
            <a:off x="8613775" y="6381750"/>
            <a:ext cx="457200" cy="360363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B55C0C5-67A0-4F56-B66C-F6C5B3002A26}" type="slidenum">
              <a:rPr lang="en-US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963" indent="0" algn="ctr" eaLnBrk="1" hangingPunct="1">
              <a:buFont typeface="Wingdings 2" pitchFamily="18" charset="2"/>
              <a:buNone/>
              <a:defRPr/>
            </a:pPr>
            <a:r>
              <a:rPr lang="en-US" sz="4000" b="1" i="1" smtClean="0">
                <a:solidFill>
                  <a:srgbClr val="416D2D"/>
                </a:solidFill>
              </a:rPr>
              <a:t>Thank you </a:t>
            </a:r>
          </a:p>
          <a:p>
            <a:pPr marL="80963" indent="0" algn="ctr" eaLnBrk="1" hangingPunct="1">
              <a:buFont typeface="Wingdings 2" pitchFamily="18" charset="2"/>
              <a:buNone/>
              <a:defRPr/>
            </a:pPr>
            <a:r>
              <a:rPr lang="en-US" sz="4000" b="1" i="1" smtClean="0">
                <a:solidFill>
                  <a:srgbClr val="416D2D"/>
                </a:solidFill>
              </a:rPr>
              <a:t>for your feedback!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16013" y="260350"/>
            <a:ext cx="8027987" cy="108108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900" b="1" smtClean="0">
                <a:solidFill>
                  <a:srgbClr val="416D2D"/>
                </a:solidFill>
                <a:effectLst/>
              </a:rPr>
              <a:t>Food</a:t>
            </a:r>
            <a:r>
              <a:rPr lang="en-US" sz="3900" b="1" smtClean="0">
                <a:solidFill>
                  <a:srgbClr val="416D2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Security: a multifaceted concept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16013" y="1341438"/>
            <a:ext cx="8027987" cy="5516562"/>
          </a:xfrm>
        </p:spPr>
        <p:txBody>
          <a:bodyPr>
            <a:normAutofit/>
          </a:bodyPr>
          <a:lstStyle/>
          <a:p>
            <a:pPr marL="269875" indent="-269875" eaLnBrk="1" hangingPunct="1">
              <a:lnSpc>
                <a:spcPct val="80000"/>
              </a:lnSpc>
              <a:defRPr/>
            </a:pPr>
            <a:r>
              <a:rPr lang="en-US" sz="3000" dirty="0" smtClean="0"/>
              <a:t>The definition of food security has considerably evolved over time</a:t>
            </a:r>
          </a:p>
          <a:p>
            <a:pPr marL="269875" indent="-269875" eaLnBrk="1" hangingPunct="1">
              <a:lnSpc>
                <a:spcPct val="80000"/>
              </a:lnSpc>
              <a:defRPr/>
            </a:pPr>
            <a:endParaRPr lang="en-US" sz="3000" dirty="0" smtClean="0"/>
          </a:p>
          <a:p>
            <a:pPr marL="269875" indent="-269875" eaLnBrk="1" hangingPunct="1">
              <a:lnSpc>
                <a:spcPct val="80000"/>
              </a:lnSpc>
              <a:defRPr/>
            </a:pPr>
            <a:r>
              <a:rPr lang="en-US" sz="3000" dirty="0" smtClean="0"/>
              <a:t>Current definition (WFS 1996) recognizes </a:t>
            </a:r>
            <a:r>
              <a:rPr lang="en-US" sz="3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availability</a:t>
            </a:r>
            <a:r>
              <a:rPr lang="en-US" sz="3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3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access</a:t>
            </a:r>
            <a:r>
              <a:rPr lang="en-US" sz="3000" i="1" dirty="0" smtClean="0">
                <a:solidFill>
                  <a:srgbClr val="C00000"/>
                </a:solidFill>
              </a:rPr>
              <a:t> </a:t>
            </a:r>
            <a:r>
              <a:rPr lang="en-US" sz="3000" dirty="0" smtClean="0"/>
              <a:t>and </a:t>
            </a:r>
            <a:r>
              <a:rPr lang="en-US" sz="3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utilization</a:t>
            </a:r>
            <a:r>
              <a:rPr lang="en-US" sz="3000" dirty="0" smtClean="0"/>
              <a:t> of food on a </a:t>
            </a:r>
            <a:r>
              <a:rPr lang="en-US" sz="3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stable basis</a:t>
            </a:r>
            <a:r>
              <a:rPr lang="en-US" sz="3000" dirty="0" smtClean="0"/>
              <a:t> as key dimensions of food insecurity</a:t>
            </a:r>
          </a:p>
          <a:p>
            <a:pPr marL="269875" indent="-269875" eaLnBrk="1" hangingPunct="1">
              <a:lnSpc>
                <a:spcPct val="80000"/>
              </a:lnSpc>
              <a:defRPr/>
            </a:pPr>
            <a:endParaRPr lang="en-US" sz="3000" dirty="0" smtClean="0"/>
          </a:p>
          <a:p>
            <a:pPr marL="269875" indent="-269875" eaLnBrk="1" hangingPunct="1">
              <a:lnSpc>
                <a:spcPct val="80000"/>
              </a:lnSpc>
              <a:defRPr/>
            </a:pPr>
            <a:r>
              <a:rPr lang="en-US" sz="3000" dirty="0" smtClean="0"/>
              <a:t>Monitoring is required for different purposes (causes or effects?), in different contexts (acute or chronic hunger?)</a:t>
            </a:r>
          </a:p>
          <a:p>
            <a:pPr marL="269875" indent="-269875" eaLnBrk="1" hangingPunct="1">
              <a:lnSpc>
                <a:spcPct val="80000"/>
              </a:lnSpc>
              <a:defRPr/>
            </a:pPr>
            <a:endParaRPr lang="en-US" sz="3000" dirty="0" smtClean="0"/>
          </a:p>
          <a:p>
            <a:pPr marL="269875" indent="-269875" eaLnBrk="1" hangingPunct="1">
              <a:lnSpc>
                <a:spcPct val="80000"/>
              </a:lnSpc>
              <a:defRPr/>
            </a:pPr>
            <a:r>
              <a:rPr lang="en-US" sz="3000" dirty="0" smtClean="0"/>
              <a:t>Framework for comparing FSI based on the scope and depth of the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16013" y="188913"/>
            <a:ext cx="8027987" cy="10795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sz="3900" b="1" smtClean="0">
                <a:solidFill>
                  <a:srgbClr val="416D2D"/>
                </a:solidFill>
                <a:effectLst/>
              </a:rPr>
              <a:t>A framework for comparing food security indicators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042988" y="1628775"/>
            <a:ext cx="4321175" cy="48260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Scope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23950" y="2205038"/>
            <a:ext cx="4240213" cy="424815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eriod"/>
            </a:pPr>
            <a:r>
              <a:rPr lang="en-US" sz="2000">
                <a:solidFill>
                  <a:srgbClr val="101B1D"/>
                </a:solidFill>
                <a:latin typeface="Arial" charset="0"/>
                <a:cs typeface="Arial" charset="0"/>
              </a:rPr>
              <a:t>Does it focus on </a:t>
            </a:r>
            <a:r>
              <a:rPr lang="en-US" sz="2000" b="1" i="1">
                <a:solidFill>
                  <a:srgbClr val="0070C0"/>
                </a:solidFill>
                <a:latin typeface="Arial" charset="0"/>
                <a:cs typeface="Arial" charset="0"/>
              </a:rPr>
              <a:t>causes</a:t>
            </a:r>
            <a:r>
              <a:rPr lang="en-US" sz="2000">
                <a:solidFill>
                  <a:srgbClr val="101B1D"/>
                </a:solidFill>
                <a:latin typeface="Arial" charset="0"/>
                <a:cs typeface="Arial" charset="0"/>
              </a:rPr>
              <a:t> or </a:t>
            </a:r>
            <a:r>
              <a:rPr lang="en-US" sz="2000" b="1" i="1">
                <a:solidFill>
                  <a:srgbClr val="0070C0"/>
                </a:solidFill>
                <a:latin typeface="Arial" charset="0"/>
                <a:cs typeface="Arial" charset="0"/>
              </a:rPr>
              <a:t>effects</a:t>
            </a:r>
            <a:r>
              <a:rPr lang="en-US" sz="2000" b="1">
                <a:solidFill>
                  <a:srgbClr val="101B1D"/>
                </a:solidFill>
                <a:latin typeface="Arial" charset="0"/>
                <a:cs typeface="Arial" charset="0"/>
              </a:rPr>
              <a:t> </a:t>
            </a:r>
            <a:r>
              <a:rPr lang="en-US" sz="2000">
                <a:solidFill>
                  <a:srgbClr val="101B1D"/>
                </a:solidFill>
                <a:latin typeface="Arial" charset="0"/>
                <a:cs typeface="Arial" charset="0"/>
              </a:rPr>
              <a:t>of food insecurity?</a:t>
            </a:r>
          </a:p>
          <a:p>
            <a:pPr marL="342900" indent="-342900">
              <a:buFontTx/>
              <a:buAutoNum type="arabicPeriod"/>
            </a:pPr>
            <a:r>
              <a:rPr lang="en-US" sz="2000">
                <a:solidFill>
                  <a:srgbClr val="101B1D"/>
                </a:solidFill>
                <a:latin typeface="Arial" charset="0"/>
                <a:cs typeface="Arial" charset="0"/>
              </a:rPr>
              <a:t>Is the analysis being conducted at </a:t>
            </a:r>
            <a:r>
              <a:rPr lang="en-US" sz="2000" i="1">
                <a:solidFill>
                  <a:srgbClr val="0070C0"/>
                </a:solidFill>
                <a:latin typeface="Arial" charset="0"/>
                <a:cs typeface="Arial" charset="0"/>
              </a:rPr>
              <a:t>individuals</a:t>
            </a:r>
            <a:r>
              <a:rPr lang="en-US" sz="2000">
                <a:solidFill>
                  <a:srgbClr val="101B1D"/>
                </a:solidFill>
                <a:latin typeface="Arial" charset="0"/>
                <a:cs typeface="Arial" charset="0"/>
              </a:rPr>
              <a:t>, </a:t>
            </a:r>
            <a:r>
              <a:rPr lang="en-US" sz="2000" i="1">
                <a:solidFill>
                  <a:srgbClr val="0070C0"/>
                </a:solidFill>
                <a:latin typeface="Arial" charset="0"/>
                <a:cs typeface="Arial" charset="0"/>
              </a:rPr>
              <a:t>households</a:t>
            </a:r>
            <a:r>
              <a:rPr lang="en-US" sz="2000">
                <a:solidFill>
                  <a:srgbClr val="101B1D"/>
                </a:solidFill>
                <a:latin typeface="Arial" charset="0"/>
                <a:cs typeface="Arial" charset="0"/>
              </a:rPr>
              <a:t>, or </a:t>
            </a:r>
            <a:r>
              <a:rPr lang="en-US" sz="2000" i="1">
                <a:solidFill>
                  <a:srgbClr val="0070C0"/>
                </a:solidFill>
                <a:latin typeface="Arial" charset="0"/>
                <a:cs typeface="Arial" charset="0"/>
              </a:rPr>
              <a:t>population</a:t>
            </a:r>
            <a:r>
              <a:rPr lang="en-US" sz="2000">
                <a:solidFill>
                  <a:srgbClr val="101B1D"/>
                </a:solidFill>
                <a:latin typeface="Arial" charset="0"/>
                <a:cs typeface="Arial" charset="0"/>
              </a:rPr>
              <a:t> level?</a:t>
            </a:r>
          </a:p>
          <a:p>
            <a:pPr marL="342900" indent="-342900">
              <a:buFontTx/>
              <a:buAutoNum type="arabicPeriod"/>
            </a:pPr>
            <a:r>
              <a:rPr lang="en-US" sz="2000">
                <a:solidFill>
                  <a:srgbClr val="101B1D"/>
                </a:solidFill>
                <a:latin typeface="Arial" charset="0"/>
                <a:cs typeface="Arial" charset="0"/>
              </a:rPr>
              <a:t>Does it concern </a:t>
            </a:r>
            <a:r>
              <a:rPr lang="en-US" sz="2000" i="1">
                <a:solidFill>
                  <a:srgbClr val="0070C0"/>
                </a:solidFill>
                <a:latin typeface="Arial" charset="0"/>
                <a:cs typeface="Arial" charset="0"/>
              </a:rPr>
              <a:t>acute </a:t>
            </a:r>
            <a:r>
              <a:rPr lang="en-US" sz="2000">
                <a:solidFill>
                  <a:srgbClr val="101B1D"/>
                </a:solidFill>
                <a:latin typeface="Arial" charset="0"/>
                <a:cs typeface="Arial" charset="0"/>
              </a:rPr>
              <a:t>(short term, temporary) or </a:t>
            </a:r>
            <a:r>
              <a:rPr lang="en-US" sz="2000" i="1">
                <a:solidFill>
                  <a:srgbClr val="0070C0"/>
                </a:solidFill>
                <a:latin typeface="Arial" charset="0"/>
                <a:cs typeface="Arial" charset="0"/>
              </a:rPr>
              <a:t>chronic</a:t>
            </a:r>
            <a:r>
              <a:rPr lang="en-US" sz="2000">
                <a:solidFill>
                  <a:srgbClr val="101B1D"/>
                </a:solidFill>
                <a:latin typeface="Arial" charset="0"/>
                <a:cs typeface="Arial" charset="0"/>
              </a:rPr>
              <a:t> (long term, structural) insecurity?</a:t>
            </a:r>
          </a:p>
          <a:p>
            <a:pPr marL="342900" indent="-342900">
              <a:buFontTx/>
              <a:buAutoNum type="arabicPeriod"/>
            </a:pPr>
            <a:r>
              <a:rPr lang="en-US" sz="2000">
                <a:solidFill>
                  <a:srgbClr val="101B1D"/>
                </a:solidFill>
                <a:latin typeface="Arial" charset="0"/>
                <a:cs typeface="Arial" charset="0"/>
              </a:rPr>
              <a:t>Is the analysis aimed at assessing an </a:t>
            </a:r>
            <a:r>
              <a:rPr lang="en-US" sz="2000" i="1">
                <a:solidFill>
                  <a:srgbClr val="0070C0"/>
                </a:solidFill>
                <a:latin typeface="Arial" charset="0"/>
                <a:cs typeface="Arial" charset="0"/>
              </a:rPr>
              <a:t>actual</a:t>
            </a:r>
            <a:r>
              <a:rPr lang="en-US" sz="2000">
                <a:solidFill>
                  <a:srgbClr val="101B1D"/>
                </a:solidFill>
                <a:latin typeface="Arial" charset="0"/>
                <a:cs typeface="Arial" charset="0"/>
              </a:rPr>
              <a:t> situation or a </a:t>
            </a:r>
            <a:r>
              <a:rPr lang="en-US" sz="2000" i="1">
                <a:solidFill>
                  <a:srgbClr val="0070C0"/>
                </a:solidFill>
                <a:latin typeface="Arial" charset="0"/>
                <a:cs typeface="Arial" charset="0"/>
              </a:rPr>
              <a:t>potential</a:t>
            </a:r>
            <a:r>
              <a:rPr lang="en-US" sz="2000">
                <a:solidFill>
                  <a:srgbClr val="101B1D"/>
                </a:solidFill>
                <a:latin typeface="Arial" charset="0"/>
                <a:cs typeface="Arial" charset="0"/>
              </a:rPr>
              <a:t> threat?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508625" y="1628775"/>
            <a:ext cx="3462338" cy="4826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Depth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573713" y="2271713"/>
            <a:ext cx="3462337" cy="41814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Quantitative dimensions</a:t>
            </a:r>
            <a:br>
              <a:rPr lang="en-US" sz="2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food production deficits, energy intake, number of </a:t>
            </a:r>
            <a:r>
              <a:rPr lang="en-US" sz="20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units </a:t>
            </a:r>
            <a:r>
              <a:rPr lang="en-US" sz="20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affected, etc.)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Qualitative dimensions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diet “quality”, food access “strategies”, etc.)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525" y="188913"/>
            <a:ext cx="7956550" cy="10795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sz="3900" b="1" smtClean="0">
                <a:solidFill>
                  <a:srgbClr val="416D2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has been proposed? </a:t>
            </a:r>
            <a:br>
              <a:rPr lang="en-US" sz="3900" b="1" smtClean="0">
                <a:solidFill>
                  <a:srgbClr val="416D2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900" b="1" smtClean="0">
                <a:solidFill>
                  <a:srgbClr val="416D2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is available?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spcBef>
                <a:spcPct val="0"/>
              </a:spcBef>
            </a:pPr>
            <a:r>
              <a:rPr lang="en-US" sz="3000" smtClean="0">
                <a:solidFill>
                  <a:srgbClr val="CC0000"/>
                </a:solidFill>
              </a:rPr>
              <a:t>Proliferation</a:t>
            </a:r>
            <a:r>
              <a:rPr lang="en-US" sz="3000" smtClean="0"/>
              <a:t> </a:t>
            </a:r>
            <a:r>
              <a:rPr lang="en-US" sz="3000" smtClean="0">
                <a:solidFill>
                  <a:srgbClr val="CC0000"/>
                </a:solidFill>
              </a:rPr>
              <a:t>of proposed indicators</a:t>
            </a:r>
          </a:p>
          <a:p>
            <a:pPr lvl="1" eaLnBrk="1" hangingPunct="1">
              <a:lnSpc>
                <a:spcPct val="70000"/>
              </a:lnSpc>
              <a:spcBef>
                <a:spcPct val="0"/>
              </a:spcBef>
            </a:pPr>
            <a:r>
              <a:rPr lang="en-US" sz="2400" smtClean="0"/>
              <a:t>Hoddinott (1999) lists 200 definitions and 450 FSI</a:t>
            </a:r>
          </a:p>
          <a:p>
            <a:pPr lvl="1" eaLnBrk="1" hangingPunct="1">
              <a:lnSpc>
                <a:spcPct val="70000"/>
              </a:lnSpc>
              <a:spcBef>
                <a:spcPct val="0"/>
              </a:spcBef>
            </a:pPr>
            <a:endParaRPr lang="en-US" sz="2400" smtClean="0"/>
          </a:p>
          <a:p>
            <a:pPr eaLnBrk="1" hangingPunct="1">
              <a:lnSpc>
                <a:spcPct val="70000"/>
              </a:lnSpc>
              <a:spcBef>
                <a:spcPct val="0"/>
              </a:spcBef>
            </a:pPr>
            <a:r>
              <a:rPr lang="en-US" sz="3000" smtClean="0">
                <a:solidFill>
                  <a:srgbClr val="CC0000"/>
                </a:solidFill>
              </a:rPr>
              <a:t>Difficult to effectively</a:t>
            </a:r>
            <a:r>
              <a:rPr lang="en-US" sz="3000" smtClean="0"/>
              <a:t> </a:t>
            </a:r>
            <a:r>
              <a:rPr lang="en-US" sz="3000" smtClean="0">
                <a:solidFill>
                  <a:srgbClr val="CC0000"/>
                </a:solidFill>
              </a:rPr>
              <a:t>use</a:t>
            </a:r>
            <a:r>
              <a:rPr lang="en-US" sz="3000" smtClean="0"/>
              <a:t> all the available information and to </a:t>
            </a:r>
            <a:r>
              <a:rPr lang="en-US" sz="3000" smtClean="0">
                <a:solidFill>
                  <a:srgbClr val="CC0000"/>
                </a:solidFill>
              </a:rPr>
              <a:t>compare</a:t>
            </a:r>
            <a:r>
              <a:rPr lang="en-US" sz="3000" smtClean="0"/>
              <a:t> analytical results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</a:pPr>
            <a:endParaRPr lang="en-US" sz="3000" smtClean="0"/>
          </a:p>
          <a:p>
            <a:pPr eaLnBrk="1" hangingPunct="1">
              <a:lnSpc>
                <a:spcPct val="70000"/>
              </a:lnSpc>
              <a:spcBef>
                <a:spcPct val="0"/>
              </a:spcBef>
            </a:pPr>
            <a:r>
              <a:rPr lang="en-US" sz="3000" smtClean="0">
                <a:solidFill>
                  <a:srgbClr val="CC0000"/>
                </a:solidFill>
              </a:rPr>
              <a:t>Limited coordination among agencies</a:t>
            </a:r>
            <a:r>
              <a:rPr lang="en-US" sz="3000" smtClean="0"/>
              <a:t> addressing food insecurity situations (IPC)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</a:pPr>
            <a:endParaRPr lang="en-US" sz="3000" smtClean="0"/>
          </a:p>
          <a:p>
            <a:pPr eaLnBrk="1" hangingPunct="1">
              <a:lnSpc>
                <a:spcPct val="70000"/>
              </a:lnSpc>
              <a:spcBef>
                <a:spcPct val="0"/>
              </a:spcBef>
            </a:pPr>
            <a:r>
              <a:rPr lang="en-US" sz="3000" i="1" smtClean="0">
                <a:solidFill>
                  <a:srgbClr val="CC0000"/>
                </a:solidFill>
              </a:rPr>
              <a:t>Limited set of indicators</a:t>
            </a:r>
            <a:r>
              <a:rPr lang="en-US" sz="30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000" smtClean="0"/>
              <a:t>available</a:t>
            </a:r>
            <a:r>
              <a:rPr lang="en-US" sz="30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000" smtClean="0"/>
              <a:t>on an annual basis with global coverage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</a:pPr>
            <a:endParaRPr lang="en-US" sz="3000" smtClean="0"/>
          </a:p>
          <a:p>
            <a:pPr eaLnBrk="1" hangingPunct="1">
              <a:lnSpc>
                <a:spcPct val="70000"/>
              </a:lnSpc>
              <a:spcBef>
                <a:spcPct val="0"/>
              </a:spcBef>
            </a:pPr>
            <a:r>
              <a:rPr lang="en-US" sz="3000" smtClean="0"/>
              <a:t>Tendency to </a:t>
            </a:r>
            <a:r>
              <a:rPr lang="en-US" sz="3000" smtClean="0">
                <a:solidFill>
                  <a:srgbClr val="CC0000"/>
                </a:solidFill>
              </a:rPr>
              <a:t>over-interpret</a:t>
            </a:r>
            <a:r>
              <a:rPr lang="en-US" sz="3000" smtClean="0"/>
              <a:t> available global indicators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559675" cy="10795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900" b="1" smtClean="0">
                <a:solidFill>
                  <a:srgbClr val="416D2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to measure? How to report?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1550" y="1196975"/>
            <a:ext cx="8172450" cy="56610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000" smtClean="0"/>
              <a:t>No single indicator sufficient to provide an exhaustive representation of the problem</a:t>
            </a:r>
          </a:p>
          <a:p>
            <a:pPr eaLnBrk="1" hangingPunct="1">
              <a:lnSpc>
                <a:spcPct val="80000"/>
              </a:lnSpc>
            </a:pPr>
            <a:endParaRPr lang="en-US" sz="3000" smtClean="0"/>
          </a:p>
          <a:p>
            <a:pPr eaLnBrk="1" hangingPunct="1">
              <a:lnSpc>
                <a:spcPct val="80000"/>
              </a:lnSpc>
            </a:pPr>
            <a:r>
              <a:rPr lang="en-US" sz="3000" i="1" smtClean="0"/>
              <a:t>Need of a </a:t>
            </a:r>
            <a:r>
              <a:rPr lang="en-US" sz="3000" i="1" smtClean="0">
                <a:solidFill>
                  <a:srgbClr val="CC0000"/>
                </a:solidFill>
              </a:rPr>
              <a:t>suite of indicators</a:t>
            </a:r>
            <a:r>
              <a:rPr lang="en-US" sz="3000" i="1" smtClean="0"/>
              <a:t> for a comprehensive global and national</a:t>
            </a:r>
            <a:r>
              <a:rPr lang="en-US" sz="3000" i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000" smtClean="0"/>
              <a:t>food security assessment</a:t>
            </a:r>
          </a:p>
          <a:p>
            <a:pPr eaLnBrk="1" hangingPunct="1">
              <a:lnSpc>
                <a:spcPct val="80000"/>
              </a:lnSpc>
            </a:pPr>
            <a:endParaRPr lang="en-US" sz="3000" smtClean="0"/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Need of a </a:t>
            </a:r>
            <a:r>
              <a:rPr lang="en-US" sz="3000" smtClean="0">
                <a:solidFill>
                  <a:srgbClr val="CC0000"/>
                </a:solidFill>
              </a:rPr>
              <a:t>platform for a common dissemination</a:t>
            </a:r>
            <a:r>
              <a:rPr lang="en-US" sz="3000" smtClean="0"/>
              <a:t> of the suite of indicators</a:t>
            </a:r>
          </a:p>
          <a:p>
            <a:pPr eaLnBrk="1" hangingPunct="1">
              <a:lnSpc>
                <a:spcPct val="80000"/>
              </a:lnSpc>
            </a:pPr>
            <a:endParaRPr lang="en-US" sz="3000" smtClean="0"/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Need to </a:t>
            </a:r>
            <a:r>
              <a:rPr lang="en-US" sz="3000" smtClean="0">
                <a:solidFill>
                  <a:srgbClr val="CC0000"/>
                </a:solidFill>
              </a:rPr>
              <a:t>guide decision-makers and the public on the interpretation of the suite of indicators</a:t>
            </a:r>
          </a:p>
          <a:p>
            <a:pPr lvl="1" indent="-282575" eaLnBrk="1" hangingPunct="1">
              <a:lnSpc>
                <a:spcPct val="80000"/>
              </a:lnSpc>
            </a:pPr>
            <a:r>
              <a:rPr lang="en-US" sz="2600" smtClean="0"/>
              <a:t>Development of a synthetic (composite) index?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16013" y="188913"/>
            <a:ext cx="7559675" cy="71913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900" b="1" smtClean="0">
                <a:solidFill>
                  <a:srgbClr val="416D2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Composite indices of food security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1042988" y="836613"/>
            <a:ext cx="8101012" cy="6021387"/>
          </a:xfrm>
        </p:spPr>
        <p:txBody>
          <a:bodyPr anchor="ctr">
            <a:normAutofit/>
          </a:bodyPr>
          <a:lstStyle/>
          <a:p>
            <a:pPr marL="269875" indent="-269875" eaLnBrk="1" hangingPunct="1">
              <a:lnSpc>
                <a:spcPct val="80000"/>
              </a:lnSpc>
            </a:pPr>
            <a:r>
              <a:rPr lang="en-US" sz="2600" smtClean="0">
                <a:solidFill>
                  <a:srgbClr val="CC0000"/>
                </a:solidFill>
                <a:latin typeface="Calibri" pitchFamily="34" charset="0"/>
              </a:rPr>
              <a:t>Objective</a:t>
            </a:r>
            <a:r>
              <a:rPr lang="en-US" sz="2600" smtClean="0">
                <a:latin typeface="Calibri" pitchFamily="34" charset="0"/>
              </a:rPr>
              <a:t>: rank countries/households for communication (raising awareness) or policy purposes (target interventions)</a:t>
            </a:r>
            <a:r>
              <a:rPr lang="en-US" sz="3000" smtClean="0">
                <a:latin typeface="Calibri" pitchFamily="34" charset="0"/>
              </a:rPr>
              <a:t> </a:t>
            </a:r>
          </a:p>
          <a:p>
            <a:pPr marL="269875" indent="-269875" eaLnBrk="1" hangingPunct="1">
              <a:lnSpc>
                <a:spcPct val="80000"/>
              </a:lnSpc>
            </a:pPr>
            <a:endParaRPr lang="en-US" sz="300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269875" indent="-269875"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C00000"/>
                </a:solidFill>
                <a:latin typeface="Calibri" pitchFamily="34" charset="0"/>
              </a:rPr>
              <a:t>Macro level </a:t>
            </a:r>
            <a:r>
              <a:rPr lang="en-GB" sz="2800" smtClean="0">
                <a:solidFill>
                  <a:srgbClr val="C00000"/>
                </a:solidFill>
                <a:latin typeface="Calibri" pitchFamily="34" charset="0"/>
              </a:rPr>
              <a:t>(for countries)</a:t>
            </a:r>
            <a:r>
              <a:rPr lang="en-GB" sz="28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endParaRPr lang="en-US" sz="280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731838" lvl="1" indent="-282575" eaLnBrk="1" hangingPunct="1">
              <a:lnSpc>
                <a:spcPct val="80000"/>
              </a:lnSpc>
            </a:pPr>
            <a:r>
              <a:rPr lang="en-US" sz="2400" smtClean="0">
                <a:latin typeface="Calibri" pitchFamily="34" charset="0"/>
              </a:rPr>
              <a:t>e.g. Global Hunger Index – IFPRI; Hunger Index - Bread for the World Institute, etc.</a:t>
            </a:r>
            <a:r>
              <a:rPr lang="en-US" sz="2400" smtClean="0">
                <a:solidFill>
                  <a:srgbClr val="C00000"/>
                </a:solidFill>
                <a:latin typeface="Calibri" pitchFamily="34" charset="0"/>
              </a:rPr>
              <a:t> </a:t>
            </a:r>
          </a:p>
          <a:p>
            <a:pPr marL="269875" indent="-269875"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C00000"/>
                </a:solidFill>
                <a:latin typeface="Calibri" pitchFamily="34" charset="0"/>
              </a:rPr>
              <a:t>Micro level </a:t>
            </a:r>
            <a:r>
              <a:rPr lang="en-GB" sz="2800" smtClean="0">
                <a:solidFill>
                  <a:srgbClr val="C00000"/>
                </a:solidFill>
                <a:latin typeface="Calibri" pitchFamily="34" charset="0"/>
              </a:rPr>
              <a:t>(for households)</a:t>
            </a:r>
            <a:r>
              <a:rPr lang="en-GB" sz="28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endParaRPr lang="en-US" sz="280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731838" lvl="1" indent="-282575" eaLnBrk="1" hangingPunct="1">
              <a:lnSpc>
                <a:spcPct val="80000"/>
              </a:lnSpc>
            </a:pPr>
            <a:r>
              <a:rPr lang="en-GB" sz="2400" smtClean="0">
                <a:latin typeface="Calibri" pitchFamily="34" charset="0"/>
              </a:rPr>
              <a:t>e.g. Aggregate Household Food Security Index – FAO; Composite Index of Anthropometric Failure – Svedberg</a:t>
            </a:r>
          </a:p>
          <a:p>
            <a:pPr marL="269875" indent="-269875" eaLnBrk="1" hangingPunct="1">
              <a:lnSpc>
                <a:spcPct val="80000"/>
              </a:lnSpc>
            </a:pPr>
            <a:endParaRPr lang="en-US" sz="2800" smtClean="0">
              <a:latin typeface="Calibri" pitchFamily="34" charset="0"/>
            </a:endParaRPr>
          </a:p>
          <a:p>
            <a:pPr marL="269875" indent="-269875"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CC0000"/>
                </a:solidFill>
                <a:latin typeface="Calibri" pitchFamily="34" charset="0"/>
              </a:rPr>
              <a:t>Criticisms:</a:t>
            </a:r>
            <a:r>
              <a:rPr lang="en-US" sz="2800" smtClean="0">
                <a:latin typeface="Calibri" pitchFamily="34" charset="0"/>
              </a:rPr>
              <a:t> </a:t>
            </a:r>
          </a:p>
          <a:p>
            <a:pPr marL="731838" lvl="1" indent="-282575" eaLnBrk="1" hangingPunct="1">
              <a:lnSpc>
                <a:spcPct val="80000"/>
              </a:lnSpc>
            </a:pPr>
            <a:r>
              <a:rPr lang="en-US" sz="2400" smtClean="0">
                <a:latin typeface="Calibri" pitchFamily="34" charset="0"/>
              </a:rPr>
              <a:t>Arbitrary weights</a:t>
            </a:r>
          </a:p>
          <a:p>
            <a:pPr marL="731838" lvl="1" indent="-282575" eaLnBrk="1" hangingPunct="1">
              <a:lnSpc>
                <a:spcPct val="80000"/>
              </a:lnSpc>
            </a:pPr>
            <a:r>
              <a:rPr lang="en-US" sz="2400" smtClean="0">
                <a:latin typeface="Calibri" pitchFamily="34" charset="0"/>
              </a:rPr>
              <a:t>Ranking may change with every minor data revision</a:t>
            </a:r>
          </a:p>
          <a:p>
            <a:pPr marL="731838" lvl="1" indent="-282575" eaLnBrk="1" hangingPunct="1">
              <a:lnSpc>
                <a:spcPct val="80000"/>
              </a:lnSpc>
            </a:pPr>
            <a:r>
              <a:rPr lang="en-GB" sz="2400" smtClean="0">
                <a:latin typeface="Calibri" pitchFamily="34" charset="0"/>
              </a:rPr>
              <a:t>Useless for inter-temporal comparisons </a:t>
            </a:r>
            <a:endParaRPr lang="en-US" sz="240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117475"/>
            <a:ext cx="8027987" cy="10795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416D2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Elements of a comprehensive food security monitoring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0363" indent="-360363" eaLnBrk="1" hangingPunct="1">
              <a:lnSpc>
                <a:spcPct val="90000"/>
              </a:lnSpc>
              <a:spcBef>
                <a:spcPct val="0"/>
              </a:spcBef>
              <a:buSzPct val="90000"/>
              <a:buFont typeface="Calibri" pitchFamily="34" charset="0"/>
              <a:buAutoNum type="arabicPeriod"/>
            </a:pPr>
            <a:r>
              <a:rPr lang="en-US" sz="3000" smtClean="0"/>
              <a:t>Identifying the relevant dimensions to be monitored</a:t>
            </a:r>
          </a:p>
          <a:p>
            <a:pPr marL="830263" lvl="1" indent="-290513" eaLnBrk="1" hangingPunct="1">
              <a:lnSpc>
                <a:spcPct val="90000"/>
              </a:lnSpc>
              <a:spcBef>
                <a:spcPct val="0"/>
              </a:spcBef>
              <a:buSzPct val="90000"/>
            </a:pPr>
            <a:r>
              <a:rPr lang="en-GB" sz="2200" smtClean="0"/>
              <a:t>Multivariate analysis of existing indicators to determine the latent (underlying) dimensions</a:t>
            </a:r>
          </a:p>
          <a:p>
            <a:pPr marL="830263" lvl="1" indent="-290513" eaLnBrk="1" hangingPunct="1">
              <a:lnSpc>
                <a:spcPct val="90000"/>
              </a:lnSpc>
              <a:spcBef>
                <a:spcPct val="0"/>
              </a:spcBef>
              <a:buSzPct val="90000"/>
            </a:pPr>
            <a:endParaRPr lang="en-US" sz="1800" smtClean="0"/>
          </a:p>
          <a:p>
            <a:pPr marL="360363" indent="-360363" eaLnBrk="1" hangingPunct="1">
              <a:lnSpc>
                <a:spcPct val="90000"/>
              </a:lnSpc>
              <a:spcBef>
                <a:spcPct val="0"/>
              </a:spcBef>
              <a:buSzPct val="90000"/>
              <a:buFont typeface="Calibri" pitchFamily="34" charset="0"/>
              <a:buAutoNum type="arabicPeriod"/>
            </a:pPr>
            <a:r>
              <a:rPr lang="en-US" sz="3000" smtClean="0"/>
              <a:t>Selecting a limited nr. of indicators for each dimension</a:t>
            </a:r>
          </a:p>
          <a:p>
            <a:pPr marL="830263" lvl="1" indent="-290513" eaLnBrk="1" hangingPunct="1">
              <a:lnSpc>
                <a:spcPct val="90000"/>
              </a:lnSpc>
              <a:spcBef>
                <a:spcPct val="0"/>
              </a:spcBef>
              <a:buSzPct val="90000"/>
            </a:pPr>
            <a:r>
              <a:rPr lang="en-US" sz="2200" smtClean="0"/>
              <a:t>Based on correlation with the chosen dimension and driven by data availability and reliability</a:t>
            </a:r>
          </a:p>
          <a:p>
            <a:pPr marL="830263" lvl="1" indent="-290513" eaLnBrk="1" hangingPunct="1">
              <a:lnSpc>
                <a:spcPct val="90000"/>
              </a:lnSpc>
              <a:spcBef>
                <a:spcPct val="0"/>
              </a:spcBef>
              <a:buSzPct val="90000"/>
            </a:pPr>
            <a:endParaRPr lang="en-US" sz="2200" smtClean="0"/>
          </a:p>
          <a:p>
            <a:pPr marL="360363" indent="-360363" eaLnBrk="1" hangingPunct="1">
              <a:lnSpc>
                <a:spcPct val="90000"/>
              </a:lnSpc>
              <a:spcBef>
                <a:spcPct val="0"/>
              </a:spcBef>
              <a:buSzPct val="90000"/>
              <a:buFont typeface="Calibri" pitchFamily="34" charset="0"/>
              <a:buAutoNum type="arabicPeriod"/>
            </a:pPr>
            <a:r>
              <a:rPr lang="en-US" sz="3000" smtClean="0"/>
              <a:t>Choosing the weights for aggregating the selected indicators into a composite index</a:t>
            </a:r>
          </a:p>
          <a:p>
            <a:pPr marL="830263" lvl="1" indent="-290513" eaLnBrk="1" hangingPunct="1">
              <a:lnSpc>
                <a:spcPct val="90000"/>
              </a:lnSpc>
              <a:spcBef>
                <a:spcPct val="0"/>
              </a:spcBef>
              <a:buSzPct val="90000"/>
            </a:pPr>
            <a:r>
              <a:rPr lang="en-US" sz="2200" smtClean="0"/>
              <a:t>Use of preference elicitation techniques to determine the </a:t>
            </a:r>
            <a:r>
              <a:rPr lang="en-GB" sz="2200" smtClean="0"/>
              <a:t>weights that reflect the relative importance of the identified dimensions</a:t>
            </a: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188913"/>
            <a:ext cx="8027987" cy="100806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b="1" dirty="0" smtClean="0">
                <a:solidFill>
                  <a:srgbClr val="416D2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activities at FAO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196752"/>
            <a:ext cx="7499350" cy="5051648"/>
          </a:xfrm>
        </p:spPr>
        <p:txBody>
          <a:bodyPr>
            <a:normAutofit lnSpcReduction="10000"/>
          </a:bodyPr>
          <a:lstStyle/>
          <a:p>
            <a:pPr marL="355600" indent="-355600" eaLnBrk="1" hangingPunct="1">
              <a:lnSpc>
                <a:spcPct val="80000"/>
              </a:lnSpc>
              <a:buSzPct val="90000"/>
              <a:buFont typeface="Calibri" pitchFamily="34" charset="0"/>
              <a:buAutoNum type="arabicPeriod"/>
            </a:pPr>
            <a:r>
              <a:rPr lang="en-US" sz="3000" dirty="0" smtClean="0"/>
              <a:t>Analysis of existing indicators and development of a proposal for a suite of indicators</a:t>
            </a:r>
          </a:p>
          <a:p>
            <a:pPr marL="812800" lvl="1" indent="-277813" eaLnBrk="1" hangingPunct="1">
              <a:lnSpc>
                <a:spcPct val="80000"/>
              </a:lnSpc>
              <a:buSzPct val="90000"/>
              <a:buFontTx/>
              <a:buChar char="o"/>
            </a:pPr>
            <a:r>
              <a:rPr lang="en-US" sz="2400" dirty="0" smtClean="0"/>
              <a:t>Database of 77 indicators available for 181 countries from 1990 to 2009:</a:t>
            </a:r>
          </a:p>
          <a:p>
            <a:pPr marL="812800" lvl="1" indent="-277813" eaLnBrk="1" hangingPunct="1">
              <a:lnSpc>
                <a:spcPct val="80000"/>
              </a:lnSpc>
              <a:buSzPct val="90000"/>
              <a:buFontTx/>
              <a:buChar char="o"/>
            </a:pPr>
            <a:r>
              <a:rPr lang="en-US" sz="2400" dirty="0" smtClean="0"/>
              <a:t>Use of multivariate techniques to recognize correlation patterns and overlaps among different indicators</a:t>
            </a:r>
          </a:p>
          <a:p>
            <a:pPr marL="812800" lvl="1" indent="-277813" eaLnBrk="1" hangingPunct="1">
              <a:lnSpc>
                <a:spcPct val="80000"/>
              </a:lnSpc>
              <a:buSzPct val="90000"/>
              <a:buFontTx/>
              <a:buChar char="o"/>
            </a:pPr>
            <a:r>
              <a:rPr lang="en-US" sz="2400" dirty="0" smtClean="0"/>
              <a:t>only 25% of data availability: imputation needed</a:t>
            </a:r>
          </a:p>
          <a:p>
            <a:pPr marL="355600" indent="-355600" eaLnBrk="1" hangingPunct="1">
              <a:lnSpc>
                <a:spcPct val="80000"/>
              </a:lnSpc>
              <a:buSzPct val="90000"/>
              <a:buFont typeface="Calibri" pitchFamily="34" charset="0"/>
              <a:buAutoNum type="arabicPeriod"/>
            </a:pPr>
            <a:r>
              <a:rPr lang="en-US" sz="3000" dirty="0" smtClean="0"/>
              <a:t>Revision of the methodology of the FAO indicator (Prevalence of undernourishment)</a:t>
            </a:r>
          </a:p>
          <a:p>
            <a:pPr marL="812800" lvl="1" indent="-277813" eaLnBrk="1" hangingPunct="1">
              <a:lnSpc>
                <a:spcPct val="80000"/>
              </a:lnSpc>
              <a:buSzPct val="90000"/>
              <a:buFontTx/>
              <a:buChar char="o"/>
            </a:pPr>
            <a:r>
              <a:rPr lang="en-US" sz="2400" dirty="0" smtClean="0"/>
              <a:t>more in the next session</a:t>
            </a:r>
          </a:p>
          <a:p>
            <a:pPr marL="355600" indent="-355600" eaLnBrk="1" hangingPunct="1">
              <a:lnSpc>
                <a:spcPct val="80000"/>
              </a:lnSpc>
              <a:buSzPct val="90000"/>
              <a:buFont typeface="Calibri" pitchFamily="34" charset="0"/>
              <a:buAutoNum type="arabicPeriod"/>
            </a:pPr>
            <a:r>
              <a:rPr lang="en-US" sz="3000" dirty="0" smtClean="0"/>
              <a:t>Interagency coordination and capacity development </a:t>
            </a:r>
          </a:p>
          <a:p>
            <a:pPr marL="812800" lvl="1" indent="-277813" eaLnBrk="1" hangingPunct="1">
              <a:lnSpc>
                <a:spcPct val="80000"/>
              </a:lnSpc>
              <a:buSzPct val="90000"/>
              <a:buFontTx/>
              <a:buChar char="o"/>
            </a:pPr>
            <a:r>
              <a:rPr lang="en-US" sz="2400" dirty="0" smtClean="0"/>
              <a:t>more on it tomorrow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16013" y="115888"/>
            <a:ext cx="7956550" cy="10795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sz="3900" b="1" dirty="0" smtClean="0">
                <a:solidFill>
                  <a:srgbClr val="416D2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Process to develop the new food security monitoring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268413"/>
            <a:ext cx="8101012" cy="5589587"/>
          </a:xfrm>
        </p:spPr>
        <p:txBody>
          <a:bodyPr>
            <a:normAutofit/>
          </a:bodyPr>
          <a:lstStyle/>
          <a:p>
            <a:pPr marL="269875" indent="-269875" eaLnBrk="1" hangingPunct="1">
              <a:lnSpc>
                <a:spcPct val="80000"/>
              </a:lnSpc>
            </a:pPr>
            <a:r>
              <a:rPr lang="en-GB" sz="3000" smtClean="0"/>
              <a:t>Open methodological discussion with the academia and international experts community</a:t>
            </a:r>
          </a:p>
          <a:p>
            <a:pPr marL="630238" lvl="1" indent="-180975" eaLnBrk="1" hangingPunct="1">
              <a:lnSpc>
                <a:spcPct val="80000"/>
              </a:lnSpc>
            </a:pPr>
            <a:r>
              <a:rPr lang="en-GB" sz="2600" i="1" smtClean="0">
                <a:solidFill>
                  <a:srgbClr val="C00000"/>
                </a:solidFill>
              </a:rPr>
              <a:t>Definition of the methodology in a transparent and objective way</a:t>
            </a:r>
            <a:endParaRPr lang="en-GB" sz="2600" smtClean="0"/>
          </a:p>
          <a:p>
            <a:pPr marL="269875" indent="-269875" eaLnBrk="1" hangingPunct="1">
              <a:lnSpc>
                <a:spcPct val="80000"/>
              </a:lnSpc>
            </a:pPr>
            <a:r>
              <a:rPr lang="en-GB" sz="3000" smtClean="0"/>
              <a:t>Intergovernmental forum of policy makers (CFS) to define the policy needs</a:t>
            </a:r>
          </a:p>
          <a:p>
            <a:pPr marL="269875" indent="-269875" eaLnBrk="1" hangingPunct="1">
              <a:lnSpc>
                <a:spcPct val="80000"/>
              </a:lnSpc>
            </a:pPr>
            <a:endParaRPr lang="en-GB" sz="3000" smtClean="0"/>
          </a:p>
          <a:p>
            <a:pPr marL="269875" indent="-269875" eaLnBrk="1" hangingPunct="1">
              <a:lnSpc>
                <a:spcPct val="80000"/>
              </a:lnSpc>
            </a:pPr>
            <a:r>
              <a:rPr lang="en-GB" sz="3000" smtClean="0"/>
              <a:t>Intergovernmental forum of statisticians (UN Statistical Commission) to review the methodology and endorse the suite of indicators</a:t>
            </a:r>
          </a:p>
          <a:p>
            <a:pPr marL="269875" indent="-269875" eaLnBrk="1" hangingPunct="1">
              <a:lnSpc>
                <a:spcPct val="80000"/>
              </a:lnSpc>
            </a:pPr>
            <a:endParaRPr lang="en-GB" sz="3000" smtClean="0"/>
          </a:p>
          <a:p>
            <a:pPr marL="269875" indent="-269875" eaLnBrk="1" hangingPunct="1">
              <a:lnSpc>
                <a:spcPct val="80000"/>
              </a:lnSpc>
            </a:pPr>
            <a:r>
              <a:rPr lang="en-GB" sz="3000" smtClean="0"/>
              <a:t>Coordination among Int.al agencies to produce &amp; disseminate the suite of indicators - FSIN</a:t>
            </a:r>
            <a:endParaRPr lang="en-US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FS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CFS</Template>
  <TotalTime>872</TotalTime>
  <Words>718</Words>
  <Application>Microsoft Office PowerPoint</Application>
  <PresentationFormat>On-screen Show (4:3)</PresentationFormat>
  <Paragraphs>101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Wingdings 2</vt:lpstr>
      <vt:lpstr>Verdana</vt:lpstr>
      <vt:lpstr>CFS</vt:lpstr>
      <vt:lpstr>Food insecurity: How to monitor a complex problem</vt:lpstr>
      <vt:lpstr>Food Security: a multifaceted concept</vt:lpstr>
      <vt:lpstr>A framework for comparing food security indicators</vt:lpstr>
      <vt:lpstr>What has been proposed?  What is available?</vt:lpstr>
      <vt:lpstr>What to measure? How to report?</vt:lpstr>
      <vt:lpstr>Composite indices of food security</vt:lpstr>
      <vt:lpstr>Elements of a comprehensive food security monitoring program</vt:lpstr>
      <vt:lpstr>Current activities at FAO</vt:lpstr>
      <vt:lpstr>Process to develop the new food security monitoring framework</vt:lpstr>
      <vt:lpstr>Questions</vt:lpstr>
      <vt:lpstr>Slide 11</vt:lpstr>
    </vt:vector>
  </TitlesOfParts>
  <Company>FAO of the 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Brunelli</dc:creator>
  <cp:lastModifiedBy>Matuschke</cp:lastModifiedBy>
  <cp:revision>54</cp:revision>
  <dcterms:created xsi:type="dcterms:W3CDTF">2011-09-06T08:47:42Z</dcterms:created>
  <dcterms:modified xsi:type="dcterms:W3CDTF">2011-09-12T05:52:05Z</dcterms:modified>
</cp:coreProperties>
</file>