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85" r:id="rId2"/>
    <p:sldId id="342" r:id="rId3"/>
    <p:sldId id="311" r:id="rId4"/>
    <p:sldId id="340" r:id="rId5"/>
    <p:sldId id="343" r:id="rId6"/>
    <p:sldId id="341" r:id="rId7"/>
    <p:sldId id="344" r:id="rId8"/>
    <p:sldId id="349" r:id="rId9"/>
    <p:sldId id="345" r:id="rId10"/>
    <p:sldId id="348" r:id="rId11"/>
    <p:sldId id="347" r:id="rId12"/>
    <p:sldId id="35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urse%20006\shift%20in%20distribution%20of%20intak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urse%20006\shift%20in%20distribution%20of%20intak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scatterChart>
        <c:scatterStyle val="smoothMarker"/>
        <c:ser>
          <c:idx val="0"/>
          <c:order val="0"/>
          <c:spPr>
            <a:ln w="76200"/>
          </c:spPr>
          <c:marker>
            <c:symbol val="none"/>
          </c:marker>
          <c:xVal>
            <c:numRef>
              <c:f>'Sheet1 (2)'!$A$1:$A$31</c:f>
              <c:numCache>
                <c:formatCode>General</c:formatCode>
                <c:ptCount val="31"/>
                <c:pt idx="0">
                  <c:v>700</c:v>
                </c:pt>
                <c:pt idx="1">
                  <c:v>800</c:v>
                </c:pt>
                <c:pt idx="2">
                  <c:v>900</c:v>
                </c:pt>
                <c:pt idx="3">
                  <c:v>1000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  <c:pt idx="8">
                  <c:v>1500</c:v>
                </c:pt>
                <c:pt idx="9">
                  <c:v>1600</c:v>
                </c:pt>
                <c:pt idx="10">
                  <c:v>1700</c:v>
                </c:pt>
                <c:pt idx="11">
                  <c:v>1800</c:v>
                </c:pt>
                <c:pt idx="12">
                  <c:v>1900</c:v>
                </c:pt>
                <c:pt idx="13">
                  <c:v>2000</c:v>
                </c:pt>
                <c:pt idx="14">
                  <c:v>2100</c:v>
                </c:pt>
                <c:pt idx="15">
                  <c:v>2200</c:v>
                </c:pt>
                <c:pt idx="16">
                  <c:v>2300</c:v>
                </c:pt>
                <c:pt idx="17">
                  <c:v>2400</c:v>
                </c:pt>
                <c:pt idx="18">
                  <c:v>2500</c:v>
                </c:pt>
                <c:pt idx="19">
                  <c:v>2600</c:v>
                </c:pt>
                <c:pt idx="20">
                  <c:v>2700</c:v>
                </c:pt>
                <c:pt idx="21">
                  <c:v>2800</c:v>
                </c:pt>
                <c:pt idx="22">
                  <c:v>2900</c:v>
                </c:pt>
                <c:pt idx="23">
                  <c:v>3000</c:v>
                </c:pt>
                <c:pt idx="24">
                  <c:v>3100</c:v>
                </c:pt>
                <c:pt idx="25">
                  <c:v>3200</c:v>
                </c:pt>
                <c:pt idx="26">
                  <c:v>3300</c:v>
                </c:pt>
                <c:pt idx="27">
                  <c:v>3400</c:v>
                </c:pt>
                <c:pt idx="28">
                  <c:v>3500</c:v>
                </c:pt>
                <c:pt idx="29">
                  <c:v>3600</c:v>
                </c:pt>
                <c:pt idx="30">
                  <c:v>3700</c:v>
                </c:pt>
              </c:numCache>
            </c:numRef>
          </c:xVal>
          <c:yVal>
            <c:numRef>
              <c:f>'Sheet1 (2)'!$B$1:$B$31</c:f>
              <c:numCache>
                <c:formatCode>General</c:formatCode>
                <c:ptCount val="31"/>
                <c:pt idx="0">
                  <c:v>5.4125439079566919E-6</c:v>
                </c:pt>
                <c:pt idx="1">
                  <c:v>1.9419007511567613E-5</c:v>
                </c:pt>
                <c:pt idx="2">
                  <c:v>6.4444612771219611E-5</c:v>
                </c:pt>
                <c:pt idx="3">
                  <c:v>1.9790852913215311E-4</c:v>
                </c:pt>
                <c:pt idx="4">
                  <c:v>5.6269889352522748E-4</c:v>
                </c:pt>
                <c:pt idx="5">
                  <c:v>1.4820890835864943E-3</c:v>
                </c:pt>
                <c:pt idx="6">
                  <c:v>3.6187474345620351E-3</c:v>
                </c:pt>
                <c:pt idx="7">
                  <c:v>8.1975359245960548E-3</c:v>
                </c:pt>
                <c:pt idx="8">
                  <c:v>1.7245435881983837E-2</c:v>
                </c:pt>
                <c:pt idx="9">
                  <c:v>3.3731918065806013E-2</c:v>
                </c:pt>
                <c:pt idx="10">
                  <c:v>6.1432720614658903E-2</c:v>
                </c:pt>
                <c:pt idx="11">
                  <c:v>0.10435095533617855</c:v>
                </c:pt>
                <c:pt idx="12">
                  <c:v>0.16566745325156651</c:v>
                </c:pt>
                <c:pt idx="13">
                  <c:v>0.24644664821981721</c:v>
                </c:pt>
                <c:pt idx="14">
                  <c:v>0.34457825838967859</c:v>
                </c:pt>
                <c:pt idx="15">
                  <c:v>0.45450565332302539</c:v>
                </c:pt>
                <c:pt idx="16">
                  <c:v>0.5680566047275365</c:v>
                </c:pt>
                <c:pt idx="17">
                  <c:v>0.67621581618448068</c:v>
                </c:pt>
                <c:pt idx="18">
                  <c:v>0.77121591246875065</c:v>
                </c:pt>
                <c:pt idx="19">
                  <c:v>0.84815944513884345</c:v>
                </c:pt>
                <c:pt idx="20">
                  <c:v>0.90562496354835365</c:v>
                </c:pt>
                <c:pt idx="21">
                  <c:v>0.94520070830044201</c:v>
                </c:pt>
                <c:pt idx="22">
                  <c:v>0.97033326662250352</c:v>
                </c:pt>
                <c:pt idx="23">
                  <c:v>0.98505060444922798</c:v>
                </c:pt>
                <c:pt idx="24">
                  <c:v>0.99299765083024949</c:v>
                </c:pt>
                <c:pt idx="25">
                  <c:v>0.99695464116876797</c:v>
                </c:pt>
                <c:pt idx="26">
                  <c:v>0.99877143508389388</c:v>
                </c:pt>
                <c:pt idx="27">
                  <c:v>0.99954061213727863</c:v>
                </c:pt>
                <c:pt idx="28">
                  <c:v>0.99984089140984533</c:v>
                </c:pt>
                <c:pt idx="29">
                  <c:v>0.99994898527568032</c:v>
                </c:pt>
                <c:pt idx="30">
                  <c:v>0.99998486520278351</c:v>
                </c:pt>
              </c:numCache>
            </c:numRef>
          </c:yVal>
          <c:smooth val="1"/>
        </c:ser>
        <c:ser>
          <c:idx val="1"/>
          <c:order val="1"/>
          <c:spPr>
            <a:ln w="76200"/>
          </c:spPr>
          <c:marker>
            <c:symbol val="none"/>
          </c:marker>
          <c:xVal>
            <c:numRef>
              <c:f>'Sheet1 (2)'!$A$1:$A$31</c:f>
              <c:numCache>
                <c:formatCode>General</c:formatCode>
                <c:ptCount val="31"/>
                <c:pt idx="0">
                  <c:v>700</c:v>
                </c:pt>
                <c:pt idx="1">
                  <c:v>800</c:v>
                </c:pt>
                <c:pt idx="2">
                  <c:v>900</c:v>
                </c:pt>
                <c:pt idx="3">
                  <c:v>1000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  <c:pt idx="8">
                  <c:v>1500</c:v>
                </c:pt>
                <c:pt idx="9">
                  <c:v>1600</c:v>
                </c:pt>
                <c:pt idx="10">
                  <c:v>1700</c:v>
                </c:pt>
                <c:pt idx="11">
                  <c:v>1800</c:v>
                </c:pt>
                <c:pt idx="12">
                  <c:v>1900</c:v>
                </c:pt>
                <c:pt idx="13">
                  <c:v>2000</c:v>
                </c:pt>
                <c:pt idx="14">
                  <c:v>2100</c:v>
                </c:pt>
                <c:pt idx="15">
                  <c:v>2200</c:v>
                </c:pt>
                <c:pt idx="16">
                  <c:v>2300</c:v>
                </c:pt>
                <c:pt idx="17">
                  <c:v>2400</c:v>
                </c:pt>
                <c:pt idx="18">
                  <c:v>2500</c:v>
                </c:pt>
                <c:pt idx="19">
                  <c:v>2600</c:v>
                </c:pt>
                <c:pt idx="20">
                  <c:v>2700</c:v>
                </c:pt>
                <c:pt idx="21">
                  <c:v>2800</c:v>
                </c:pt>
                <c:pt idx="22">
                  <c:v>2900</c:v>
                </c:pt>
                <c:pt idx="23">
                  <c:v>3000</c:v>
                </c:pt>
                <c:pt idx="24">
                  <c:v>3100</c:v>
                </c:pt>
                <c:pt idx="25">
                  <c:v>3200</c:v>
                </c:pt>
                <c:pt idx="26">
                  <c:v>3300</c:v>
                </c:pt>
                <c:pt idx="27">
                  <c:v>3400</c:v>
                </c:pt>
                <c:pt idx="28">
                  <c:v>3500</c:v>
                </c:pt>
                <c:pt idx="29">
                  <c:v>3600</c:v>
                </c:pt>
                <c:pt idx="30">
                  <c:v>3700</c:v>
                </c:pt>
              </c:numCache>
            </c:numRef>
          </c:xVal>
          <c:yVal>
            <c:numRef>
              <c:f>'Sheet1 (2)'!$C$1:$C$31</c:f>
              <c:numCache>
                <c:formatCode>General</c:formatCode>
                <c:ptCount val="31"/>
                <c:pt idx="0">
                  <c:v>5.736006052314908E-5</c:v>
                </c:pt>
                <c:pt idx="1">
                  <c:v>1.7751969037460696E-4</c:v>
                </c:pt>
                <c:pt idx="2">
                  <c:v>5.0862067516455447E-4</c:v>
                </c:pt>
                <c:pt idx="3">
                  <c:v>1.3498980316301063E-3</c:v>
                </c:pt>
                <c:pt idx="4">
                  <c:v>3.3209427382132643E-3</c:v>
                </c:pt>
                <c:pt idx="5">
                  <c:v>7.5792194387197063E-3</c:v>
                </c:pt>
                <c:pt idx="6">
                  <c:v>1.6062285603828261E-2</c:v>
                </c:pt>
                <c:pt idx="7">
                  <c:v>3.1645416116672667E-2</c:v>
                </c:pt>
                <c:pt idx="8">
                  <c:v>5.8041566869327488E-2</c:v>
                </c:pt>
                <c:pt idx="9">
                  <c:v>9.9271396843331028E-2</c:v>
                </c:pt>
                <c:pt idx="10">
                  <c:v>0.15865525393145721</c:v>
                </c:pt>
                <c:pt idx="11">
                  <c:v>0.23752526202697671</c:v>
                </c:pt>
                <c:pt idx="12">
                  <c:v>0.33411757089762784</c:v>
                </c:pt>
                <c:pt idx="13">
                  <c:v>0.4432015031835318</c:v>
                </c:pt>
                <c:pt idx="14">
                  <c:v>0.55679849681646865</c:v>
                </c:pt>
                <c:pt idx="15">
                  <c:v>0.66588242910237561</c:v>
                </c:pt>
                <c:pt idx="16">
                  <c:v>0.76247473797302656</c:v>
                </c:pt>
                <c:pt idx="17">
                  <c:v>0.84134474606854648</c:v>
                </c:pt>
                <c:pt idx="18">
                  <c:v>0.90072860315666903</c:v>
                </c:pt>
                <c:pt idx="19">
                  <c:v>0.94195843313067673</c:v>
                </c:pt>
                <c:pt idx="20">
                  <c:v>0.9683545838833274</c:v>
                </c:pt>
                <c:pt idx="21">
                  <c:v>0.98393771439617184</c:v>
                </c:pt>
                <c:pt idx="22">
                  <c:v>0.99242078056128036</c:v>
                </c:pt>
                <c:pt idx="23">
                  <c:v>0.99667905726179085</c:v>
                </c:pt>
                <c:pt idx="24">
                  <c:v>0.99865010196836956</c:v>
                </c:pt>
                <c:pt idx="25">
                  <c:v>0.99949137932483545</c:v>
                </c:pt>
                <c:pt idx="26">
                  <c:v>0.99982248030962539</c:v>
                </c:pt>
                <c:pt idx="27">
                  <c:v>0.99994263993947685</c:v>
                </c:pt>
                <c:pt idx="28">
                  <c:v>0.99998284971888141</c:v>
                </c:pt>
                <c:pt idx="29">
                  <c:v>0.99999525703480763</c:v>
                </c:pt>
                <c:pt idx="30">
                  <c:v>0.99999878719948865</c:v>
                </c:pt>
              </c:numCache>
            </c:numRef>
          </c:yVal>
          <c:smooth val="1"/>
        </c:ser>
        <c:axId val="71952256"/>
        <c:axId val="71953792"/>
      </c:scatterChart>
      <c:valAx>
        <c:axId val="71952256"/>
        <c:scaling>
          <c:orientation val="minMax"/>
        </c:scaling>
        <c:delete val="1"/>
        <c:axPos val="b"/>
        <c:numFmt formatCode="General" sourceLinked="1"/>
        <c:tickLblPos val="none"/>
        <c:crossAx val="71953792"/>
        <c:crosses val="autoZero"/>
        <c:crossBetween val="midCat"/>
      </c:valAx>
      <c:valAx>
        <c:axId val="71953792"/>
        <c:scaling>
          <c:orientation val="minMax"/>
        </c:scaling>
        <c:axPos val="l"/>
        <c:majorGridlines/>
        <c:numFmt formatCode="General" sourceLinked="1"/>
        <c:tickLblPos val="nextTo"/>
        <c:crossAx val="7195225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0.10000218722659669"/>
          <c:y val="3.7008398950131235E-2"/>
          <c:w val="0.84128258967628788"/>
          <c:h val="0.92598320209973761"/>
        </c:manualLayout>
      </c:layout>
      <c:scatterChart>
        <c:scatterStyle val="smoothMarker"/>
        <c:ser>
          <c:idx val="0"/>
          <c:order val="0"/>
          <c:spPr>
            <a:ln w="76200"/>
          </c:spPr>
          <c:marker>
            <c:symbol val="none"/>
          </c:marker>
          <c:xVal>
            <c:numRef>
              <c:f>'Sheet1 (3)'!$A$1:$A$31</c:f>
              <c:numCache>
                <c:formatCode>General</c:formatCode>
                <c:ptCount val="31"/>
                <c:pt idx="0">
                  <c:v>700</c:v>
                </c:pt>
                <c:pt idx="1">
                  <c:v>800</c:v>
                </c:pt>
                <c:pt idx="2">
                  <c:v>900</c:v>
                </c:pt>
                <c:pt idx="3">
                  <c:v>1000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  <c:pt idx="8">
                  <c:v>1500</c:v>
                </c:pt>
                <c:pt idx="9">
                  <c:v>1600</c:v>
                </c:pt>
                <c:pt idx="10">
                  <c:v>1700</c:v>
                </c:pt>
                <c:pt idx="11">
                  <c:v>1800</c:v>
                </c:pt>
                <c:pt idx="12">
                  <c:v>1900</c:v>
                </c:pt>
                <c:pt idx="13">
                  <c:v>2000</c:v>
                </c:pt>
                <c:pt idx="14">
                  <c:v>2100</c:v>
                </c:pt>
                <c:pt idx="15">
                  <c:v>2200</c:v>
                </c:pt>
                <c:pt idx="16">
                  <c:v>2300</c:v>
                </c:pt>
                <c:pt idx="17">
                  <c:v>2400</c:v>
                </c:pt>
                <c:pt idx="18">
                  <c:v>2500</c:v>
                </c:pt>
                <c:pt idx="19">
                  <c:v>2600</c:v>
                </c:pt>
                <c:pt idx="20">
                  <c:v>2700</c:v>
                </c:pt>
                <c:pt idx="21">
                  <c:v>2800</c:v>
                </c:pt>
                <c:pt idx="22">
                  <c:v>2900</c:v>
                </c:pt>
                <c:pt idx="23">
                  <c:v>3000</c:v>
                </c:pt>
                <c:pt idx="24">
                  <c:v>3100</c:v>
                </c:pt>
                <c:pt idx="25">
                  <c:v>3200</c:v>
                </c:pt>
                <c:pt idx="26">
                  <c:v>3300</c:v>
                </c:pt>
                <c:pt idx="27">
                  <c:v>3400</c:v>
                </c:pt>
                <c:pt idx="28">
                  <c:v>3500</c:v>
                </c:pt>
                <c:pt idx="29">
                  <c:v>3600</c:v>
                </c:pt>
                <c:pt idx="30">
                  <c:v>3700</c:v>
                </c:pt>
              </c:numCache>
            </c:numRef>
          </c:xVal>
          <c:yVal>
            <c:numRef>
              <c:f>'Sheet1 (3)'!$B$1:$B$31</c:f>
              <c:numCache>
                <c:formatCode>General</c:formatCode>
                <c:ptCount val="31"/>
                <c:pt idx="0">
                  <c:v>1.2798125438858499E-12</c:v>
                </c:pt>
                <c:pt idx="1">
                  <c:v>4.016000583859015E-11</c:v>
                </c:pt>
                <c:pt idx="2">
                  <c:v>9.8658764503752935E-10</c:v>
                </c:pt>
                <c:pt idx="3">
                  <c:v>1.8989562465866552E-8</c:v>
                </c:pt>
                <c:pt idx="4">
                  <c:v>2.866515718770163E-7</c:v>
                </c:pt>
                <c:pt idx="5">
                  <c:v>3.3976731337315294E-6</c:v>
                </c:pt>
                <c:pt idx="6">
                  <c:v>3.1671241836784026E-5</c:v>
                </c:pt>
                <c:pt idx="7">
                  <c:v>2.3262907903420852E-4</c:v>
                </c:pt>
                <c:pt idx="8">
                  <c:v>1.3498980316301041E-3</c:v>
                </c:pt>
                <c:pt idx="9">
                  <c:v>6.2096653257759787E-3</c:v>
                </c:pt>
                <c:pt idx="10">
                  <c:v>2.2750131948179392E-2</c:v>
                </c:pt>
                <c:pt idx="11">
                  <c:v>6.6807201268858099E-2</c:v>
                </c:pt>
                <c:pt idx="12">
                  <c:v>0.15865525393145721</c:v>
                </c:pt>
                <c:pt idx="13">
                  <c:v>0.30853753872598683</c:v>
                </c:pt>
                <c:pt idx="14">
                  <c:v>0.5</c:v>
                </c:pt>
                <c:pt idx="15">
                  <c:v>0.69146246127401256</c:v>
                </c:pt>
                <c:pt idx="16">
                  <c:v>0.84134474606854615</c:v>
                </c:pt>
                <c:pt idx="17">
                  <c:v>0.93319279873114158</c:v>
                </c:pt>
                <c:pt idx="18">
                  <c:v>0.97724986805182346</c:v>
                </c:pt>
                <c:pt idx="19">
                  <c:v>0.99379033467422462</c:v>
                </c:pt>
                <c:pt idx="20">
                  <c:v>0.99865010196836956</c:v>
                </c:pt>
                <c:pt idx="21">
                  <c:v>0.99976737092096135</c:v>
                </c:pt>
                <c:pt idx="22">
                  <c:v>0.99996832875816066</c:v>
                </c:pt>
                <c:pt idx="23">
                  <c:v>0.9999966023268666</c:v>
                </c:pt>
                <c:pt idx="24">
                  <c:v>0.99999971334843196</c:v>
                </c:pt>
                <c:pt idx="25">
                  <c:v>0.99999998101043752</c:v>
                </c:pt>
                <c:pt idx="26">
                  <c:v>0.99999999901341263</c:v>
                </c:pt>
                <c:pt idx="27">
                  <c:v>0.99999999995984001</c:v>
                </c:pt>
                <c:pt idx="28">
                  <c:v>0.99999999999872013</c:v>
                </c:pt>
                <c:pt idx="29">
                  <c:v>0.99999999999996758</c:v>
                </c:pt>
                <c:pt idx="30">
                  <c:v>0.99999999999999933</c:v>
                </c:pt>
              </c:numCache>
            </c:numRef>
          </c:yVal>
          <c:smooth val="1"/>
        </c:ser>
        <c:ser>
          <c:idx val="1"/>
          <c:order val="1"/>
          <c:spPr>
            <a:ln w="76200"/>
          </c:spPr>
          <c:marker>
            <c:symbol val="none"/>
          </c:marker>
          <c:xVal>
            <c:numRef>
              <c:f>'Sheet1 (3)'!$A$1:$A$31</c:f>
              <c:numCache>
                <c:formatCode>General</c:formatCode>
                <c:ptCount val="31"/>
                <c:pt idx="0">
                  <c:v>700</c:v>
                </c:pt>
                <c:pt idx="1">
                  <c:v>800</c:v>
                </c:pt>
                <c:pt idx="2">
                  <c:v>900</c:v>
                </c:pt>
                <c:pt idx="3">
                  <c:v>1000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  <c:pt idx="8">
                  <c:v>1500</c:v>
                </c:pt>
                <c:pt idx="9">
                  <c:v>1600</c:v>
                </c:pt>
                <c:pt idx="10">
                  <c:v>1700</c:v>
                </c:pt>
                <c:pt idx="11">
                  <c:v>1800</c:v>
                </c:pt>
                <c:pt idx="12">
                  <c:v>1900</c:v>
                </c:pt>
                <c:pt idx="13">
                  <c:v>2000</c:v>
                </c:pt>
                <c:pt idx="14">
                  <c:v>2100</c:v>
                </c:pt>
                <c:pt idx="15">
                  <c:v>2200</c:v>
                </c:pt>
                <c:pt idx="16">
                  <c:v>2300</c:v>
                </c:pt>
                <c:pt idx="17">
                  <c:v>2400</c:v>
                </c:pt>
                <c:pt idx="18">
                  <c:v>2500</c:v>
                </c:pt>
                <c:pt idx="19">
                  <c:v>2600</c:v>
                </c:pt>
                <c:pt idx="20">
                  <c:v>2700</c:v>
                </c:pt>
                <c:pt idx="21">
                  <c:v>2800</c:v>
                </c:pt>
                <c:pt idx="22">
                  <c:v>2900</c:v>
                </c:pt>
                <c:pt idx="23">
                  <c:v>3000</c:v>
                </c:pt>
                <c:pt idx="24">
                  <c:v>3100</c:v>
                </c:pt>
                <c:pt idx="25">
                  <c:v>3200</c:v>
                </c:pt>
                <c:pt idx="26">
                  <c:v>3300</c:v>
                </c:pt>
                <c:pt idx="27">
                  <c:v>3400</c:v>
                </c:pt>
                <c:pt idx="28">
                  <c:v>3500</c:v>
                </c:pt>
                <c:pt idx="29">
                  <c:v>3600</c:v>
                </c:pt>
                <c:pt idx="30">
                  <c:v>3700</c:v>
                </c:pt>
              </c:numCache>
            </c:numRef>
          </c:xVal>
          <c:yVal>
            <c:numRef>
              <c:f>'Sheet1 (3)'!$C$1:$C$31</c:f>
              <c:numCache>
                <c:formatCode>General</c:formatCode>
                <c:ptCount val="31"/>
                <c:pt idx="0">
                  <c:v>5.7360060523149006E-5</c:v>
                </c:pt>
                <c:pt idx="1">
                  <c:v>1.7751969037460664E-4</c:v>
                </c:pt>
                <c:pt idx="2">
                  <c:v>5.0862067516455403E-4</c:v>
                </c:pt>
                <c:pt idx="3">
                  <c:v>1.3498980316301041E-3</c:v>
                </c:pt>
                <c:pt idx="4">
                  <c:v>3.3209427382132617E-3</c:v>
                </c:pt>
                <c:pt idx="5">
                  <c:v>7.5792194387196993E-3</c:v>
                </c:pt>
                <c:pt idx="6">
                  <c:v>1.6062285603828247E-2</c:v>
                </c:pt>
                <c:pt idx="7">
                  <c:v>3.1645416116672612E-2</c:v>
                </c:pt>
                <c:pt idx="8">
                  <c:v>5.8041566869327488E-2</c:v>
                </c:pt>
                <c:pt idx="9">
                  <c:v>9.9271396843331E-2</c:v>
                </c:pt>
                <c:pt idx="10">
                  <c:v>0.15865525393145721</c:v>
                </c:pt>
                <c:pt idx="11">
                  <c:v>0.23752526202697671</c:v>
                </c:pt>
                <c:pt idx="12">
                  <c:v>0.33411757089762761</c:v>
                </c:pt>
                <c:pt idx="13">
                  <c:v>0.44320150318353174</c:v>
                </c:pt>
                <c:pt idx="14">
                  <c:v>0.55679849681646865</c:v>
                </c:pt>
                <c:pt idx="15">
                  <c:v>0.66588242910237561</c:v>
                </c:pt>
                <c:pt idx="16">
                  <c:v>0.76247473797302634</c:v>
                </c:pt>
                <c:pt idx="17">
                  <c:v>0.84134474606854615</c:v>
                </c:pt>
                <c:pt idx="18">
                  <c:v>0.90072860315666903</c:v>
                </c:pt>
                <c:pt idx="19">
                  <c:v>0.94195843313067629</c:v>
                </c:pt>
                <c:pt idx="20">
                  <c:v>0.9683545838833274</c:v>
                </c:pt>
                <c:pt idx="21">
                  <c:v>0.98393771439617184</c:v>
                </c:pt>
                <c:pt idx="22">
                  <c:v>0.99242078056128036</c:v>
                </c:pt>
                <c:pt idx="23">
                  <c:v>0.99667905726179062</c:v>
                </c:pt>
                <c:pt idx="24">
                  <c:v>0.99865010196836956</c:v>
                </c:pt>
                <c:pt idx="25">
                  <c:v>0.99949137932483545</c:v>
                </c:pt>
                <c:pt idx="26">
                  <c:v>0.99982248030962539</c:v>
                </c:pt>
                <c:pt idx="27">
                  <c:v>0.99994263993947685</c:v>
                </c:pt>
                <c:pt idx="28">
                  <c:v>0.99998284971888141</c:v>
                </c:pt>
                <c:pt idx="29">
                  <c:v>0.99999525703480718</c:v>
                </c:pt>
                <c:pt idx="30">
                  <c:v>0.99999878719948865</c:v>
                </c:pt>
              </c:numCache>
            </c:numRef>
          </c:yVal>
          <c:smooth val="1"/>
        </c:ser>
        <c:axId val="73949952"/>
        <c:axId val="73951488"/>
      </c:scatterChart>
      <c:valAx>
        <c:axId val="73949952"/>
        <c:scaling>
          <c:orientation val="minMax"/>
        </c:scaling>
        <c:delete val="1"/>
        <c:axPos val="b"/>
        <c:numFmt formatCode="General" sourceLinked="1"/>
        <c:tickLblPos val="none"/>
        <c:crossAx val="73951488"/>
        <c:crosses val="autoZero"/>
        <c:crossBetween val="midCat"/>
      </c:valAx>
      <c:valAx>
        <c:axId val="73951488"/>
        <c:scaling>
          <c:orientation val="minMax"/>
        </c:scaling>
        <c:axPos val="l"/>
        <c:majorGridlines/>
        <c:numFmt formatCode="General" sourceLinked="1"/>
        <c:tickLblPos val="nextTo"/>
        <c:crossAx val="73949952"/>
        <c:crosses val="autoZero"/>
        <c:crossBetween val="midCat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F22F3-16C3-4A61-8E38-453914B589B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AB346B-A59B-4574-BBF5-5E072AFB1A7D}">
      <dgm:prSet phldrT="[Text]"/>
      <dgm:spPr/>
      <dgm:t>
        <a:bodyPr/>
        <a:lstStyle/>
        <a:p>
          <a:r>
            <a:rPr lang="en-US" dirty="0" smtClean="0"/>
            <a:t>LSMS</a:t>
          </a:r>
          <a:endParaRPr lang="en-IN" dirty="0"/>
        </a:p>
      </dgm:t>
    </dgm:pt>
    <dgm:pt modelId="{00EA0C48-0DAB-41D4-9B2B-BF0CB75E991F}" type="parTrans" cxnId="{BBED564D-4B9E-43C2-9468-B07003C38A2D}">
      <dgm:prSet/>
      <dgm:spPr/>
      <dgm:t>
        <a:bodyPr/>
        <a:lstStyle/>
        <a:p>
          <a:endParaRPr lang="en-IN"/>
        </a:p>
      </dgm:t>
    </dgm:pt>
    <dgm:pt modelId="{173557A8-2E0F-4A7A-A643-0F16ACFC0B84}" type="sibTrans" cxnId="{BBED564D-4B9E-43C2-9468-B07003C38A2D}">
      <dgm:prSet/>
      <dgm:spPr/>
      <dgm:t>
        <a:bodyPr/>
        <a:lstStyle/>
        <a:p>
          <a:endParaRPr lang="en-IN"/>
        </a:p>
      </dgm:t>
    </dgm:pt>
    <dgm:pt modelId="{21B11D6C-65AD-49B3-8597-F5F117F088B4}">
      <dgm:prSet phldrT="[Text]"/>
      <dgm:spPr/>
      <dgm:t>
        <a:bodyPr/>
        <a:lstStyle/>
        <a:p>
          <a:r>
            <a:rPr lang="en-US" dirty="0" smtClean="0"/>
            <a:t>Dietary recall??</a:t>
          </a:r>
          <a:endParaRPr lang="en-IN" dirty="0"/>
        </a:p>
      </dgm:t>
    </dgm:pt>
    <dgm:pt modelId="{12B85A97-DB8B-4F3D-A092-CAA6FC17C6E6}" type="parTrans" cxnId="{4478B75B-1664-4620-B87F-FDE5BBAED087}">
      <dgm:prSet/>
      <dgm:spPr/>
      <dgm:t>
        <a:bodyPr/>
        <a:lstStyle/>
        <a:p>
          <a:endParaRPr lang="en-IN"/>
        </a:p>
      </dgm:t>
    </dgm:pt>
    <dgm:pt modelId="{88D7CDAB-BF91-4232-90AC-CF4D30B5C5FE}" type="sibTrans" cxnId="{4478B75B-1664-4620-B87F-FDE5BBAED087}">
      <dgm:prSet/>
      <dgm:spPr/>
      <dgm:t>
        <a:bodyPr/>
        <a:lstStyle/>
        <a:p>
          <a:endParaRPr lang="en-IN"/>
        </a:p>
      </dgm:t>
    </dgm:pt>
    <dgm:pt modelId="{17ACA98D-CB0C-41D9-857A-6EC3423514C0}">
      <dgm:prSet phldrT="[Text]"/>
      <dgm:spPr/>
      <dgm:t>
        <a:bodyPr/>
        <a:lstStyle/>
        <a:p>
          <a:r>
            <a:rPr lang="en-US" dirty="0" smtClean="0"/>
            <a:t>DHS</a:t>
          </a:r>
          <a:endParaRPr lang="en-IN" dirty="0"/>
        </a:p>
      </dgm:t>
    </dgm:pt>
    <dgm:pt modelId="{595E36EC-3D87-40A4-9580-8ABECB7BEEAA}" type="parTrans" cxnId="{480D9B75-7116-4732-AE2A-CF7D550D3338}">
      <dgm:prSet/>
      <dgm:spPr/>
      <dgm:t>
        <a:bodyPr/>
        <a:lstStyle/>
        <a:p>
          <a:endParaRPr lang="en-IN"/>
        </a:p>
      </dgm:t>
    </dgm:pt>
    <dgm:pt modelId="{CF5598F7-4CE0-4612-92A6-5824AB592AE0}" type="sibTrans" cxnId="{480D9B75-7116-4732-AE2A-CF7D550D3338}">
      <dgm:prSet/>
      <dgm:spPr/>
      <dgm:t>
        <a:bodyPr/>
        <a:lstStyle/>
        <a:p>
          <a:endParaRPr lang="en-IN"/>
        </a:p>
      </dgm:t>
    </dgm:pt>
    <dgm:pt modelId="{BDCEA38F-DB08-446B-9DD1-5CA87885DB38}" type="pres">
      <dgm:prSet presAssocID="{DE8F22F3-16C3-4A61-8E38-453914B589B3}" presName="Name0" presStyleCnt="0">
        <dgm:presLayoutVars>
          <dgm:dir/>
          <dgm:animLvl val="lvl"/>
          <dgm:resizeHandles val="exact"/>
        </dgm:presLayoutVars>
      </dgm:prSet>
      <dgm:spPr/>
    </dgm:pt>
    <dgm:pt modelId="{2CA666C1-6CF2-42CC-8684-5D13BE5AFDBC}" type="pres">
      <dgm:prSet presAssocID="{64AB346B-A59B-4574-BBF5-5E072AFB1A7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FF7BD1F-6401-4044-B3EB-9E1CA28444CA}" type="pres">
      <dgm:prSet presAssocID="{173557A8-2E0F-4A7A-A643-0F16ACFC0B84}" presName="parTxOnlySpace" presStyleCnt="0"/>
      <dgm:spPr/>
    </dgm:pt>
    <dgm:pt modelId="{01AA9E54-11DD-48C1-B98C-89F81D2962D5}" type="pres">
      <dgm:prSet presAssocID="{21B11D6C-65AD-49B3-8597-F5F117F088B4}" presName="parTxOnly" presStyleLbl="node1" presStyleIdx="1" presStyleCnt="3" custLinFactNeighborY="8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0FABE31-42D2-4623-8768-A45197BB419D}" type="pres">
      <dgm:prSet presAssocID="{88D7CDAB-BF91-4232-90AC-CF4D30B5C5FE}" presName="parTxOnlySpace" presStyleCnt="0"/>
      <dgm:spPr/>
    </dgm:pt>
    <dgm:pt modelId="{5493E7EC-8A61-44CD-BB71-65728ED92961}" type="pres">
      <dgm:prSet presAssocID="{17ACA98D-CB0C-41D9-857A-6EC3423514C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90790D0-BDDB-44B8-B421-D6CDF620F2A6}" type="presOf" srcId="{64AB346B-A59B-4574-BBF5-5E072AFB1A7D}" destId="{2CA666C1-6CF2-42CC-8684-5D13BE5AFDBC}" srcOrd="0" destOrd="0" presId="urn:microsoft.com/office/officeart/2005/8/layout/chevron1"/>
    <dgm:cxn modelId="{541B2DF2-C541-4A73-8549-E5332120D7D2}" type="presOf" srcId="{17ACA98D-CB0C-41D9-857A-6EC3423514C0}" destId="{5493E7EC-8A61-44CD-BB71-65728ED92961}" srcOrd="0" destOrd="0" presId="urn:microsoft.com/office/officeart/2005/8/layout/chevron1"/>
    <dgm:cxn modelId="{4478B75B-1664-4620-B87F-FDE5BBAED087}" srcId="{DE8F22F3-16C3-4A61-8E38-453914B589B3}" destId="{21B11D6C-65AD-49B3-8597-F5F117F088B4}" srcOrd="1" destOrd="0" parTransId="{12B85A97-DB8B-4F3D-A092-CAA6FC17C6E6}" sibTransId="{88D7CDAB-BF91-4232-90AC-CF4D30B5C5FE}"/>
    <dgm:cxn modelId="{EEAC69EC-F82E-43AE-AB23-53354EC7DBD1}" type="presOf" srcId="{DE8F22F3-16C3-4A61-8E38-453914B589B3}" destId="{BDCEA38F-DB08-446B-9DD1-5CA87885DB38}" srcOrd="0" destOrd="0" presId="urn:microsoft.com/office/officeart/2005/8/layout/chevron1"/>
    <dgm:cxn modelId="{BBED564D-4B9E-43C2-9468-B07003C38A2D}" srcId="{DE8F22F3-16C3-4A61-8E38-453914B589B3}" destId="{64AB346B-A59B-4574-BBF5-5E072AFB1A7D}" srcOrd="0" destOrd="0" parTransId="{00EA0C48-0DAB-41D4-9B2B-BF0CB75E991F}" sibTransId="{173557A8-2E0F-4A7A-A643-0F16ACFC0B84}"/>
    <dgm:cxn modelId="{B2C07147-3829-45AA-8BFC-5F1F37C288B6}" type="presOf" srcId="{21B11D6C-65AD-49B3-8597-F5F117F088B4}" destId="{01AA9E54-11DD-48C1-B98C-89F81D2962D5}" srcOrd="0" destOrd="0" presId="urn:microsoft.com/office/officeart/2005/8/layout/chevron1"/>
    <dgm:cxn modelId="{480D9B75-7116-4732-AE2A-CF7D550D3338}" srcId="{DE8F22F3-16C3-4A61-8E38-453914B589B3}" destId="{17ACA98D-CB0C-41D9-857A-6EC3423514C0}" srcOrd="2" destOrd="0" parTransId="{595E36EC-3D87-40A4-9580-8ABECB7BEEAA}" sibTransId="{CF5598F7-4CE0-4612-92A6-5824AB592AE0}"/>
    <dgm:cxn modelId="{C2C9145A-C13C-43D5-B08E-2964A9E9E929}" type="presParOf" srcId="{BDCEA38F-DB08-446B-9DD1-5CA87885DB38}" destId="{2CA666C1-6CF2-42CC-8684-5D13BE5AFDBC}" srcOrd="0" destOrd="0" presId="urn:microsoft.com/office/officeart/2005/8/layout/chevron1"/>
    <dgm:cxn modelId="{65AA0026-82EB-4B1F-8F8C-20DFB5E7E941}" type="presParOf" srcId="{BDCEA38F-DB08-446B-9DD1-5CA87885DB38}" destId="{6FF7BD1F-6401-4044-B3EB-9E1CA28444CA}" srcOrd="1" destOrd="0" presId="urn:microsoft.com/office/officeart/2005/8/layout/chevron1"/>
    <dgm:cxn modelId="{603521B5-E27B-4207-8C64-79A8928A5D84}" type="presParOf" srcId="{BDCEA38F-DB08-446B-9DD1-5CA87885DB38}" destId="{01AA9E54-11DD-48C1-B98C-89F81D2962D5}" srcOrd="2" destOrd="0" presId="urn:microsoft.com/office/officeart/2005/8/layout/chevron1"/>
    <dgm:cxn modelId="{388672BE-3200-4E02-A857-D97E21D31993}" type="presParOf" srcId="{BDCEA38F-DB08-446B-9DD1-5CA87885DB38}" destId="{F0FABE31-42D2-4623-8768-A45197BB419D}" srcOrd="3" destOrd="0" presId="urn:microsoft.com/office/officeart/2005/8/layout/chevron1"/>
    <dgm:cxn modelId="{AB0013DE-821F-42A9-A55C-123E7A110F42}" type="presParOf" srcId="{BDCEA38F-DB08-446B-9DD1-5CA87885DB38}" destId="{5493E7EC-8A61-44CD-BB71-65728ED9296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A666C1-6CF2-42CC-8684-5D13BE5AFDBC}">
      <dsp:nvSpPr>
        <dsp:cNvPr id="0" name=""/>
        <dsp:cNvSpPr/>
      </dsp:nvSpPr>
      <dsp:spPr>
        <a:xfrm>
          <a:off x="2232" y="0"/>
          <a:ext cx="2719833" cy="9143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LSMS</a:t>
          </a:r>
          <a:endParaRPr lang="en-IN" sz="2900" kern="1200" dirty="0"/>
        </a:p>
      </dsp:txBody>
      <dsp:txXfrm>
        <a:off x="2232" y="0"/>
        <a:ext cx="2719833" cy="914399"/>
      </dsp:txXfrm>
    </dsp:sp>
    <dsp:sp modelId="{01AA9E54-11DD-48C1-B98C-89F81D2962D5}">
      <dsp:nvSpPr>
        <dsp:cNvPr id="0" name=""/>
        <dsp:cNvSpPr/>
      </dsp:nvSpPr>
      <dsp:spPr>
        <a:xfrm>
          <a:off x="2450083" y="0"/>
          <a:ext cx="2719833" cy="9143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Dietary recall??</a:t>
          </a:r>
          <a:endParaRPr lang="en-IN" sz="2900" kern="1200" dirty="0"/>
        </a:p>
      </dsp:txBody>
      <dsp:txXfrm>
        <a:off x="2450083" y="0"/>
        <a:ext cx="2719833" cy="914399"/>
      </dsp:txXfrm>
    </dsp:sp>
    <dsp:sp modelId="{5493E7EC-8A61-44CD-BB71-65728ED92961}">
      <dsp:nvSpPr>
        <dsp:cNvPr id="0" name=""/>
        <dsp:cNvSpPr/>
      </dsp:nvSpPr>
      <dsp:spPr>
        <a:xfrm>
          <a:off x="4897933" y="0"/>
          <a:ext cx="2719833" cy="9143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DHS</a:t>
          </a:r>
          <a:endParaRPr lang="en-IN" sz="2900" kern="1200" dirty="0"/>
        </a:p>
      </dsp:txBody>
      <dsp:txXfrm>
        <a:off x="4897933" y="0"/>
        <a:ext cx="2719833" cy="914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40AA0-E67E-42F0-850A-AB9D1BDB9525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D862E-81F9-4634-A196-C47005BE47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68AB-F18C-49ED-A9F5-83AD72E1A191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1F11-74BD-4E30-8F74-C3CDE927304D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2D21-3B71-4538-B822-000E2D890886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530-82B8-43C5-B32D-E1BD430D6C22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73E16-BA3B-45CD-8A69-0CC90D233061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B497-2D5E-4DF1-9696-B9C8814C9430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2AF6-209C-4B88-BDCB-F86C2CBC51C6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9B6-6FA8-4FCD-B8BE-DC58345DE56E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7C00-D366-4DC4-9961-F7A7ED49490F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096C-31D5-45AF-8A81-96B30D2B3635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ACB1-F71D-4DD8-A139-3D7BAF3D108A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B6E4C-8FD2-454E-BE03-B315CF36D778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1. Poverty, food and nutrition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0B5DE-C6FC-449D-AC40-42928B93D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Measuring Hunger: What is Required for Policy Making?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J.V. </a:t>
            </a:r>
            <a:r>
              <a:rPr lang="en-US" sz="4000" dirty="0" err="1" smtClean="0"/>
              <a:t>Meenakshi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Delhi School of Economics</a:t>
            </a:r>
            <a:endParaRPr lang="en-US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410200"/>
            <a:ext cx="1310754" cy="1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needs for effective policy and the role of the FAO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98637"/>
            <a:ext cx="7391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 there consensus (particularly among the nutrition community) on the magnitude and interpretation of the norm? </a:t>
            </a:r>
          </a:p>
          <a:p>
            <a:pPr lvl="1"/>
            <a:r>
              <a:rPr lang="en-US" dirty="0" smtClean="0"/>
              <a:t>Small changes in norms make big differences to estimated </a:t>
            </a:r>
            <a:r>
              <a:rPr lang="en-US" dirty="0" err="1" smtClean="0"/>
              <a:t>prevalences</a:t>
            </a:r>
            <a:r>
              <a:rPr lang="en-US" dirty="0" smtClean="0"/>
              <a:t> of inadequacy</a:t>
            </a:r>
          </a:p>
          <a:p>
            <a:pPr lvl="1"/>
            <a:r>
              <a:rPr lang="en-US" dirty="0" smtClean="0"/>
              <a:t>Average calorie gap has, in general, reduced</a:t>
            </a:r>
          </a:p>
          <a:p>
            <a:r>
              <a:rPr lang="en-US" dirty="0" smtClean="0"/>
              <a:t> If not, what is required to build it? WHO? NIN?</a:t>
            </a:r>
          </a:p>
          <a:p>
            <a:r>
              <a:rPr lang="en-US" dirty="0" smtClean="0"/>
              <a:t>To what extent are these relationships borne out by 24-hour recall data? Meta analyses would be useful</a:t>
            </a:r>
            <a:endParaRPr lang="en-IN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0"/>
            <a:ext cx="1310754" cy="1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needs for effective policy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001000" cy="525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Need to strengthen inputs into food balance—are the state-of-the-art practices being followed?</a:t>
            </a:r>
          </a:p>
          <a:p>
            <a:r>
              <a:rPr lang="en-US" sz="2800" dirty="0" smtClean="0"/>
              <a:t>Price data increasingly critical, especially with increases in global food prices accompanied by increased volatility in prices.  Has implications for design of social safety </a:t>
            </a:r>
            <a:r>
              <a:rPr lang="en-US" sz="2800" dirty="0" smtClean="0"/>
              <a:t>nets. What is the status of these indicators?</a:t>
            </a:r>
            <a:endParaRPr lang="en-IN" sz="2800" dirty="0" smtClean="0"/>
          </a:p>
          <a:p>
            <a:r>
              <a:rPr lang="en-US" sz="2800" dirty="0" smtClean="0"/>
              <a:t>What are the </a:t>
            </a:r>
            <a:r>
              <a:rPr lang="en-US" sz="2800" i="1" dirty="0" smtClean="0"/>
              <a:t>minimal</a:t>
            </a:r>
            <a:r>
              <a:rPr lang="en-US" sz="2800" dirty="0" smtClean="0"/>
              <a:t> and </a:t>
            </a:r>
            <a:r>
              <a:rPr lang="en-US" sz="2800" i="1" dirty="0" smtClean="0"/>
              <a:t>feasible</a:t>
            </a:r>
            <a:r>
              <a:rPr lang="en-US" sz="2800" dirty="0" smtClean="0"/>
              <a:t> set of indicators for </a:t>
            </a:r>
            <a:r>
              <a:rPr lang="en-US" sz="2800" i="1" dirty="0" smtClean="0"/>
              <a:t>monitoring and evaluation</a:t>
            </a:r>
            <a:r>
              <a:rPr lang="en-US" sz="2800" dirty="0" smtClean="0"/>
              <a:t> of food/health interventions?  Plethora of data systems available; but not harmonized. Need for focus on data quality rather than </a:t>
            </a:r>
            <a:r>
              <a:rPr lang="en-US" sz="2800" dirty="0" smtClean="0"/>
              <a:t>methodology; however…</a:t>
            </a:r>
            <a:endParaRPr lang="en-US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6" y="5410200"/>
            <a:ext cx="1310754" cy="1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437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“Routine“ information systems must be augmented by complementary information systems; less frequently canvassed, but capable of addressing policy issues. E.g. is it now time to monitor dietary </a:t>
            </a:r>
            <a:r>
              <a:rPr lang="en-US" i="1" dirty="0" smtClean="0"/>
              <a:t>quality </a:t>
            </a:r>
            <a:r>
              <a:rPr lang="en-US" dirty="0" smtClean="0"/>
              <a:t>in addition to food quantities?</a:t>
            </a:r>
          </a:p>
          <a:p>
            <a:r>
              <a:rPr lang="en-US" dirty="0" smtClean="0"/>
              <a:t>Simplified methods are essential—can FAO/WHO/WB can play a critical role in designing these? A compromise between 7-14 questions and 40-page questionnaires needed! </a:t>
            </a:r>
          </a:p>
          <a:p>
            <a:r>
              <a:rPr lang="en-US" dirty="0" smtClean="0"/>
              <a:t>Dietary recall surveys currently too cumbersome to be part of regular data collection efforts. Should the WHO/FAO  lead this effort?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838200" y="5791200"/>
          <a:ext cx="76200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i="1" dirty="0" smtClean="0"/>
              <a:t>systems</a:t>
            </a:r>
            <a:r>
              <a:rPr lang="en-US" dirty="0" smtClean="0"/>
              <a:t> needed for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Monitoring  short term shocks (from food price shocks; civil conflict)</a:t>
            </a:r>
          </a:p>
          <a:p>
            <a:r>
              <a:rPr lang="en-US" dirty="0" smtClean="0"/>
              <a:t>Tracking long term trends (response to secular changes in prices; diet globalization; structural changes in pattern of agriculture)</a:t>
            </a:r>
          </a:p>
          <a:p>
            <a:r>
              <a:rPr lang="en-US" b="1" u="sng" dirty="0" smtClean="0"/>
              <a:t>Devising appropriate policy responses</a:t>
            </a:r>
          </a:p>
          <a:p>
            <a:pPr lvl="1"/>
            <a:r>
              <a:rPr lang="en-US" b="1" dirty="0" smtClean="0"/>
              <a:t>Current paradoxes</a:t>
            </a:r>
          </a:p>
          <a:p>
            <a:pPr lvl="1"/>
            <a:r>
              <a:rPr lang="en-US" b="1" dirty="0" smtClean="0"/>
              <a:t>Data needs for effective policy</a:t>
            </a:r>
          </a:p>
          <a:p>
            <a:pPr lvl="1"/>
            <a:endParaRPr lang="en-IN" b="1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410200"/>
            <a:ext cx="1310754" cy="1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(Indian) paradoxes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493837"/>
            <a:ext cx="7239000" cy="4983163"/>
          </a:xfrm>
        </p:spPr>
        <p:txBody>
          <a:bodyPr>
            <a:noAutofit/>
          </a:bodyPr>
          <a:lstStyle/>
          <a:p>
            <a:r>
              <a:rPr lang="en-US" dirty="0" smtClean="0"/>
              <a:t>Apparent lack of relationship between incomes and energy intakes</a:t>
            </a:r>
          </a:p>
          <a:p>
            <a:r>
              <a:rPr lang="en-US" dirty="0" smtClean="0"/>
              <a:t>Apparent lack of relationship between food intakes and nutritional outcomes (both for children and adults)</a:t>
            </a:r>
          </a:p>
          <a:p>
            <a:pPr lvl="1"/>
            <a:r>
              <a:rPr lang="en-US" dirty="0" smtClean="0"/>
              <a:t>Gendered patterns to changes in nutritional outcomes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0"/>
            <a:ext cx="1310754" cy="1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Paradox 1: Response of calories to changes in income shifting down over time and becoming flatter. Particularly true for calories from cereals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smtClean="0"/>
              <a:t>Stylized representation of Deaton and </a:t>
            </a:r>
            <a:r>
              <a:rPr lang="en-US" sz="1600" dirty="0" err="1" smtClean="0"/>
              <a:t>Dreze</a:t>
            </a:r>
            <a:r>
              <a:rPr lang="en-US" sz="1600" dirty="0" smtClean="0"/>
              <a:t> (2009)</a:t>
            </a:r>
            <a:endParaRPr lang="en-US" sz="16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342900" y="3847306"/>
            <a:ext cx="2819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752602" y="5257004"/>
            <a:ext cx="4343399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95400" y="205660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Log Calories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486400" y="481147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Log Income</a:t>
            </a:r>
            <a:endParaRPr lang="en-US" b="1" dirty="0"/>
          </a:p>
        </p:txBody>
      </p:sp>
      <p:sp>
        <p:nvSpPr>
          <p:cNvPr id="10" name="Freeform 9"/>
          <p:cNvSpPr/>
          <p:nvPr/>
        </p:nvSpPr>
        <p:spPr>
          <a:xfrm>
            <a:off x="2286000" y="3200400"/>
            <a:ext cx="2971800" cy="838200"/>
          </a:xfrm>
          <a:custGeom>
            <a:avLst/>
            <a:gdLst>
              <a:gd name="connsiteX0" fmla="*/ 0 w 2240924"/>
              <a:gd name="connsiteY0" fmla="*/ 1184856 h 1184856"/>
              <a:gd name="connsiteX1" fmla="*/ 1339402 w 2240924"/>
              <a:gd name="connsiteY1" fmla="*/ 218940 h 1184856"/>
              <a:gd name="connsiteX2" fmla="*/ 2240924 w 2240924"/>
              <a:gd name="connsiteY2" fmla="*/ 0 h 1184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0924" h="1184856">
                <a:moveTo>
                  <a:pt x="0" y="1184856"/>
                </a:moveTo>
                <a:cubicBezTo>
                  <a:pt x="482957" y="800636"/>
                  <a:pt x="965915" y="416416"/>
                  <a:pt x="1339402" y="218940"/>
                </a:cubicBezTo>
                <a:cubicBezTo>
                  <a:pt x="1712889" y="21464"/>
                  <a:pt x="2090670" y="30051"/>
                  <a:pt x="2240924" y="0"/>
                </a:cubicBezTo>
              </a:path>
            </a:pathLst>
          </a:cu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431960" y="4114004"/>
            <a:ext cx="3054440" cy="304800"/>
          </a:xfrm>
          <a:custGeom>
            <a:avLst/>
            <a:gdLst>
              <a:gd name="connsiteX0" fmla="*/ 0 w 2240924"/>
              <a:gd name="connsiteY0" fmla="*/ 1184856 h 1184856"/>
              <a:gd name="connsiteX1" fmla="*/ 1339402 w 2240924"/>
              <a:gd name="connsiteY1" fmla="*/ 218940 h 1184856"/>
              <a:gd name="connsiteX2" fmla="*/ 2240924 w 2240924"/>
              <a:gd name="connsiteY2" fmla="*/ 0 h 1184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0924" h="1184856">
                <a:moveTo>
                  <a:pt x="0" y="1184856"/>
                </a:moveTo>
                <a:cubicBezTo>
                  <a:pt x="482957" y="800636"/>
                  <a:pt x="965915" y="416416"/>
                  <a:pt x="1339402" y="218940"/>
                </a:cubicBezTo>
                <a:cubicBezTo>
                  <a:pt x="1712889" y="21464"/>
                  <a:pt x="2090670" y="30051"/>
                  <a:pt x="2240924" y="0"/>
                </a:cubicBezTo>
              </a:path>
            </a:pathLst>
          </a:cu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48200" y="2818604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1983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181600" y="3733004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2004/05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62000" y="990600"/>
          <a:ext cx="75438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12192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There is FOSD for total expenditure (proxy for income)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1566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What about changes in distribution? 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579120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Stylized representation  from </a:t>
            </a:r>
            <a:r>
              <a:rPr lang="en-US" sz="1600" dirty="0" err="1" smtClean="0"/>
              <a:t>Ramaswami</a:t>
            </a:r>
            <a:r>
              <a:rPr lang="en-US" sz="1600" dirty="0" smtClean="0"/>
              <a:t> et al (2011)</a:t>
            </a: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762000" y="609600"/>
          <a:ext cx="7848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00200" y="762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There is no FOSD for distributions of energy intakes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54102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Stylized representation from </a:t>
            </a:r>
            <a:r>
              <a:rPr lang="en-US" sz="1600" dirty="0" err="1" smtClean="0"/>
              <a:t>Meenakshi</a:t>
            </a:r>
            <a:r>
              <a:rPr lang="en-US" sz="1600" dirty="0" smtClean="0"/>
              <a:t> and </a:t>
            </a:r>
            <a:r>
              <a:rPr lang="en-US" sz="1600" dirty="0" err="1" smtClean="0"/>
              <a:t>Viswanathan</a:t>
            </a:r>
            <a:r>
              <a:rPr lang="en-US" sz="1600" dirty="0" smtClean="0"/>
              <a:t> (2003).</a:t>
            </a:r>
          </a:p>
          <a:p>
            <a:r>
              <a:rPr lang="en-US" sz="1600" dirty="0" smtClean="0"/>
              <a:t> Actual distributions  estimated </a:t>
            </a:r>
            <a:r>
              <a:rPr lang="en-US" sz="1600" dirty="0" err="1" smtClean="0"/>
              <a:t>nonparametrically</a:t>
            </a: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 Paradox 2: No apparent relationship between food intakes and nutritional outcomes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smtClean="0"/>
              <a:t>Source: </a:t>
            </a:r>
            <a:r>
              <a:rPr lang="en-US" sz="1600" dirty="0" err="1" smtClean="0"/>
              <a:t>Meenakshi</a:t>
            </a:r>
            <a:r>
              <a:rPr lang="en-US" sz="1600" dirty="0" smtClean="0"/>
              <a:t> (2011). </a:t>
            </a:r>
            <a:endParaRPr lang="en-US" sz="1600" dirty="0"/>
          </a:p>
        </p:txBody>
      </p:sp>
      <p:pic>
        <p:nvPicPr>
          <p:cNvPr id="12" name="Picture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1"/>
            <a:ext cx="6248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relevant is the Indian experience?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Preliminary analyses from a small sample from </a:t>
            </a:r>
            <a:r>
              <a:rPr lang="en-US" dirty="0" err="1" smtClean="0"/>
              <a:t>Zambesia</a:t>
            </a:r>
            <a:r>
              <a:rPr lang="en-US" dirty="0" smtClean="0"/>
              <a:t>, Mozambique, suggests similar relationships</a:t>
            </a:r>
          </a:p>
          <a:p>
            <a:r>
              <a:rPr lang="en-US" dirty="0" smtClean="0"/>
              <a:t>Preliminary analysis of data from three districts in Uganda also indicate remarkably low slopes</a:t>
            </a:r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0"/>
            <a:ext cx="1310754" cy="1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Implications for the relevance of data for policy design (in India)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543800" cy="510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Indian poverty statistics now divorced from poverty lines based on energy intakes. Anchoring is now loosely based on child stunting (though not explicitly stated)</a:t>
            </a:r>
          </a:p>
          <a:p>
            <a:r>
              <a:rPr lang="en-US" sz="2800" dirty="0" smtClean="0"/>
              <a:t>Right to food soon to be enshrined as law</a:t>
            </a:r>
          </a:p>
          <a:p>
            <a:r>
              <a:rPr lang="en-US" sz="2800" dirty="0" smtClean="0"/>
              <a:t>Young child nutrition interventions have food as a major plank. Yet the limited number of assessments of the ICDS show no major impact</a:t>
            </a:r>
          </a:p>
          <a:p>
            <a:r>
              <a:rPr lang="en-US" sz="2800" dirty="0" smtClean="0"/>
              <a:t>Without demonstrating relevance, hard to get buy-in to collect information in the first place. Is this within the FAO’s mandate?</a:t>
            </a:r>
            <a:endParaRPr lang="en-IN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0"/>
            <a:ext cx="1310754" cy="131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1807</TotalTime>
  <Words>604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Measuring Hunger: What is Required for Policy Making?  J.V. Meenakshi Delhi School of Economics</vt:lpstr>
      <vt:lpstr>Data systems needed for</vt:lpstr>
      <vt:lpstr>Two (Indian) paradoxes</vt:lpstr>
      <vt:lpstr>Paradox 1: Response of calories to changes in income shifting down over time and becoming flatter. Particularly true for calories from cereals </vt:lpstr>
      <vt:lpstr>Slide 5</vt:lpstr>
      <vt:lpstr>Slide 6</vt:lpstr>
      <vt:lpstr> Paradox 2: No apparent relationship between food intakes and nutritional outcomes</vt:lpstr>
      <vt:lpstr>How relevant is the Indian experience?</vt:lpstr>
      <vt:lpstr>Implications for the relevance of data for policy design (in India)</vt:lpstr>
      <vt:lpstr>Data needs for effective policy and the role of the FAO</vt:lpstr>
      <vt:lpstr>Data needs for effective policy</vt:lpstr>
      <vt:lpstr>Slide 12</vt:lpstr>
    </vt:vector>
  </TitlesOfParts>
  <Company>IFPRI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MEENAKSHI</dc:creator>
  <cp:lastModifiedBy>IBM</cp:lastModifiedBy>
  <cp:revision>215</cp:revision>
  <dcterms:created xsi:type="dcterms:W3CDTF">2009-01-10T14:17:13Z</dcterms:created>
  <dcterms:modified xsi:type="dcterms:W3CDTF">2011-09-13T09:22:40Z</dcterms:modified>
</cp:coreProperties>
</file>