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7" r:id="rId2"/>
    <p:sldId id="258" r:id="rId3"/>
    <p:sldId id="259" r:id="rId4"/>
    <p:sldId id="260" r:id="rId5"/>
    <p:sldId id="265" r:id="rId6"/>
    <p:sldId id="288" r:id="rId7"/>
    <p:sldId id="290" r:id="rId8"/>
    <p:sldId id="280" r:id="rId9"/>
    <p:sldId id="281" r:id="rId10"/>
    <p:sldId id="266" r:id="rId11"/>
    <p:sldId id="295" r:id="rId12"/>
    <p:sldId id="272" r:id="rId13"/>
    <p:sldId id="297" r:id="rId14"/>
    <p:sldId id="298" r:id="rId15"/>
    <p:sldId id="270" r:id="rId16"/>
    <p:sldId id="310" r:id="rId17"/>
    <p:sldId id="267" r:id="rId18"/>
    <p:sldId id="268" r:id="rId19"/>
    <p:sldId id="312" r:id="rId20"/>
    <p:sldId id="313" r:id="rId21"/>
    <p:sldId id="315" r:id="rId22"/>
    <p:sldId id="269" r:id="rId23"/>
    <p:sldId id="274" r:id="rId24"/>
    <p:sldId id="299" r:id="rId25"/>
    <p:sldId id="300" r:id="rId26"/>
    <p:sldId id="301" r:id="rId27"/>
    <p:sldId id="302" r:id="rId28"/>
    <p:sldId id="316" r:id="rId29"/>
    <p:sldId id="318" r:id="rId30"/>
    <p:sldId id="317" r:id="rId31"/>
    <p:sldId id="305" r:id="rId32"/>
    <p:sldId id="319" r:id="rId33"/>
    <p:sldId id="320" r:id="rId34"/>
    <p:sldId id="321" r:id="rId35"/>
    <p:sldId id="322" r:id="rId36"/>
    <p:sldId id="278" r:id="rId37"/>
    <p:sldId id="279" r:id="rId38"/>
    <p:sldId id="261" r:id="rId39"/>
    <p:sldId id="262"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635" autoAdjust="0"/>
  </p:normalViewPr>
  <p:slideViewPr>
    <p:cSldViewPr>
      <p:cViewPr varScale="1">
        <p:scale>
          <a:sx n="91" d="100"/>
          <a:sy n="91" d="100"/>
        </p:scale>
        <p:origin x="-990"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43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admin\Desktop\trends%20of%20agricultural%20products.%20GRAPH.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admin\Desktop\trends%20of%20agricultural%20products.%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3200"/>
            </a:pPr>
            <a:r>
              <a:rPr lang="en-US" sz="3200" dirty="0" smtClean="0"/>
              <a:t>Production </a:t>
            </a:r>
            <a:endParaRPr lang="en-US" sz="3200" dirty="0"/>
          </a:p>
        </c:rich>
      </c:tx>
      <c:layout>
        <c:manualLayout>
          <c:xMode val="edge"/>
          <c:yMode val="edge"/>
          <c:x val="0.24798742138364779"/>
          <c:y val="0"/>
        </c:manualLayout>
      </c:layout>
    </c:title>
    <c:view3D>
      <c:rotX val="30"/>
      <c:perspective val="30"/>
    </c:view3D>
    <c:plotArea>
      <c:layout>
        <c:manualLayout>
          <c:layoutTarget val="inner"/>
          <c:xMode val="edge"/>
          <c:yMode val="edge"/>
          <c:x val="0.10119047619047618"/>
          <c:y val="0.32225948049597247"/>
          <c:w val="0.81994047619047805"/>
          <c:h val="0.60893082330225967"/>
        </c:manualLayout>
      </c:layout>
      <c:pie3DChart>
        <c:varyColors val="1"/>
        <c:ser>
          <c:idx val="0"/>
          <c:order val="0"/>
          <c:explosion val="25"/>
          <c:dLbls>
            <c:txPr>
              <a:bodyPr/>
              <a:lstStyle/>
              <a:p>
                <a:pPr>
                  <a:defRPr sz="2000"/>
                </a:pPr>
                <a:endParaRPr lang="en-US"/>
              </a:p>
            </c:txPr>
            <c:showPercent val="1"/>
          </c:dLbls>
          <c:cat>
            <c:strRef>
              <c:f>Sheet2!$C$54:$C$59</c:f>
              <c:strCache>
                <c:ptCount val="6"/>
                <c:pt idx="0">
                  <c:v>Paddy</c:v>
                </c:pt>
                <c:pt idx="1">
                  <c:v>Maize</c:v>
                </c:pt>
                <c:pt idx="2">
                  <c:v>Millet</c:v>
                </c:pt>
                <c:pt idx="3">
                  <c:v>Buckwheat</c:v>
                </c:pt>
                <c:pt idx="4">
                  <c:v>Wheat</c:v>
                </c:pt>
                <c:pt idx="5">
                  <c:v>Barley</c:v>
                </c:pt>
              </c:strCache>
            </c:strRef>
          </c:cat>
          <c:val>
            <c:numRef>
              <c:f>Sheet2!$D$54:$D$59</c:f>
              <c:numCache>
                <c:formatCode>General_)</c:formatCode>
                <c:ptCount val="6"/>
                <c:pt idx="0">
                  <c:v>5072249</c:v>
                </c:pt>
                <c:pt idx="1">
                  <c:v>2188588.61</c:v>
                </c:pt>
                <c:pt idx="2">
                  <c:v>315067</c:v>
                </c:pt>
                <c:pt idx="3">
                  <c:v>10021</c:v>
                </c:pt>
                <c:pt idx="4">
                  <c:v>1846107</c:v>
                </c:pt>
                <c:pt idx="5">
                  <c:v>34736</c:v>
                </c:pt>
              </c:numCache>
            </c:numRef>
          </c:val>
        </c:ser>
        <c:dLbls>
          <c:showPercent val="1"/>
        </c:dLbls>
      </c:pie3DChart>
    </c:plotArea>
    <c:legend>
      <c:legendPos val="t"/>
      <c:layout>
        <c:manualLayout>
          <c:xMode val="edge"/>
          <c:yMode val="edge"/>
          <c:x val="0.14855816372010117"/>
          <c:y val="0.15170826628498729"/>
          <c:w val="0.70288367255979911"/>
          <c:h val="0.16839664840388668"/>
        </c:manualLayout>
      </c:layout>
      <c:txPr>
        <a:bodyPr/>
        <a:lstStyle/>
        <a:p>
          <a:pPr>
            <a:defRPr sz="1000" baseline="0"/>
          </a:pPr>
          <a:endParaRPr lang="en-US"/>
        </a:p>
      </c:txPr>
    </c:legend>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3200"/>
            </a:pPr>
            <a:r>
              <a:rPr lang="en-US" sz="3200" dirty="0" smtClean="0"/>
              <a:t> </a:t>
            </a:r>
            <a:r>
              <a:rPr lang="en-US" sz="3200" dirty="0"/>
              <a:t>Area </a:t>
            </a:r>
          </a:p>
        </c:rich>
      </c:tx>
      <c:layout>
        <c:manualLayout>
          <c:xMode val="edge"/>
          <c:yMode val="edge"/>
          <c:x val="0.34033798841182589"/>
          <c:y val="0"/>
        </c:manualLayout>
      </c:layout>
    </c:title>
    <c:view3D>
      <c:rotX val="30"/>
      <c:perspective val="30"/>
    </c:view3D>
    <c:plotArea>
      <c:layout>
        <c:manualLayout>
          <c:layoutTarget val="inner"/>
          <c:xMode val="edge"/>
          <c:yMode val="edge"/>
          <c:x val="0"/>
          <c:y val="0.24606976093546504"/>
          <c:w val="0.9248443501906386"/>
          <c:h val="0.7366979897748227"/>
        </c:manualLayout>
      </c:layout>
      <c:pie3DChart>
        <c:varyColors val="1"/>
        <c:ser>
          <c:idx val="0"/>
          <c:order val="0"/>
          <c:explosion val="25"/>
          <c:dLbls>
            <c:txPr>
              <a:bodyPr/>
              <a:lstStyle/>
              <a:p>
                <a:pPr>
                  <a:defRPr sz="1800"/>
                </a:pPr>
                <a:endParaRPr lang="en-US"/>
              </a:p>
            </c:txPr>
            <c:showPercent val="1"/>
          </c:dLbls>
          <c:cat>
            <c:strRef>
              <c:f>Sheet2!$B$46:$B$51</c:f>
              <c:strCache>
                <c:ptCount val="6"/>
                <c:pt idx="0">
                  <c:v>Paddy</c:v>
                </c:pt>
                <c:pt idx="1">
                  <c:v>Maize</c:v>
                </c:pt>
                <c:pt idx="2">
                  <c:v>Millet</c:v>
                </c:pt>
                <c:pt idx="3">
                  <c:v>Buckwheat</c:v>
                </c:pt>
                <c:pt idx="4">
                  <c:v>Wheat</c:v>
                </c:pt>
                <c:pt idx="5">
                  <c:v>Barley</c:v>
                </c:pt>
              </c:strCache>
            </c:strRef>
          </c:cat>
          <c:val>
            <c:numRef>
              <c:f>Sheet2!$C$46:$C$51</c:f>
              <c:numCache>
                <c:formatCode>General_)</c:formatCode>
                <c:ptCount val="6"/>
                <c:pt idx="0">
                  <c:v>1531493</c:v>
                </c:pt>
                <c:pt idx="1">
                  <c:v>871387</c:v>
                </c:pt>
                <c:pt idx="2">
                  <c:v>278030</c:v>
                </c:pt>
                <c:pt idx="3">
                  <c:v>10339</c:v>
                </c:pt>
                <c:pt idx="4">
                  <c:v>765275</c:v>
                </c:pt>
                <c:pt idx="5">
                  <c:v>27871</c:v>
                </c:pt>
              </c:numCache>
            </c:numRef>
          </c:val>
        </c:ser>
        <c:dLbls>
          <c:showPercent val="1"/>
        </c:dLbls>
      </c:pie3DChart>
    </c:plotArea>
    <c:legend>
      <c:legendPos val="t"/>
      <c:layout>
        <c:manualLayout>
          <c:xMode val="edge"/>
          <c:yMode val="edge"/>
          <c:x val="0.10454482663351312"/>
          <c:y val="0.10839735995782139"/>
          <c:w val="0.75400527236727355"/>
          <c:h val="0.14395124308351614"/>
        </c:manualLayout>
      </c:layout>
      <c:txPr>
        <a:bodyPr/>
        <a:lstStyle/>
        <a:p>
          <a:pPr>
            <a:defRPr sz="1000" baseline="0"/>
          </a:pPr>
          <a:endParaRPr lang="en-US"/>
        </a:p>
      </c:txPr>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drawing1.xml><?xml version="1.0" encoding="utf-8"?>
<c:userShapes xmlns:c="http://schemas.openxmlformats.org/drawingml/2006/chart">
  <cdr:relSizeAnchor xmlns:cdr="http://schemas.openxmlformats.org/drawingml/2006/chartDrawing">
    <cdr:from>
      <cdr:x>0.29464</cdr:x>
      <cdr:y>0.92771</cdr:y>
    </cdr:from>
    <cdr:to>
      <cdr:x>0.65179</cdr:x>
      <cdr:y>1</cdr:y>
    </cdr:to>
    <cdr:sp macro="" textlink="">
      <cdr:nvSpPr>
        <cdr:cNvPr id="2" name="Footer Placeholder 4"/>
        <cdr:cNvSpPr txBox="1">
          <a:spLocks xmlns:a="http://schemas.openxmlformats.org/drawingml/2006/main" noGrp="1"/>
        </cdr:cNvSpPr>
      </cdr:nvSpPr>
      <cdr:spPr>
        <a:xfrm xmlns:a="http://schemas.openxmlformats.org/drawingml/2006/main">
          <a:off x="2514600" y="6172200"/>
          <a:ext cx="3048000" cy="457200"/>
        </a:xfrm>
        <a:prstGeom xmlns:a="http://schemas.openxmlformats.org/drawingml/2006/main" prst="rect">
          <a:avLst/>
        </a:prstGeom>
        <a:noFill xmlns:a="http://schemas.openxmlformats.org/drawingml/2006/main"/>
      </cdr:spPr>
      <cdr:txBody>
        <a:bodyPr xmlns:a="http://schemas.openxmlformats.org/drawingml/2006/main" anchor="ct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fontAlgn="auto">
            <a:spcBef>
              <a:spcPts val="0"/>
            </a:spcBef>
            <a:spcAft>
              <a:spcPts val="0"/>
            </a:spcAft>
            <a:defRPr/>
          </a:pPr>
          <a:endParaRPr lang="en-US" sz="1200" dirty="0">
            <a:solidFill>
              <a:srgbClr val="FF0000"/>
            </a:solidFill>
            <a:latin typeface="Calibri"/>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21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215634D5-E235-4BFA-B65B-919E4BAD9E8A}" type="datetimeFigureOut">
              <a:rPr lang="en-US"/>
              <a:pPr/>
              <a:t>5/10/2012</a:t>
            </a:fld>
            <a:endParaRPr lang="en-US"/>
          </a:p>
        </p:txBody>
      </p:sp>
      <p:sp>
        <p:nvSpPr>
          <p:cNvPr id="921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21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2E36AB7-D50A-4C2D-B342-A90B8976833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17F8FF1-1ACC-4136-9882-CC35FBB96835}" type="datetimeFigureOut">
              <a:rPr lang="en-US"/>
              <a:pPr>
                <a:defRPr/>
              </a:pPr>
              <a:t>5/10/2012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54F0E19-5F2B-4A48-9BB1-DEB713F5ACE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DD4E54-A064-41D2-B27E-75CDA63771FE}" type="slidenum">
              <a:rPr lang="en-US">
                <a:cs typeface="Arial" charset="0"/>
              </a:rPr>
              <a:pPr fontAlgn="base">
                <a:spcBef>
                  <a:spcPct val="0"/>
                </a:spcBef>
                <a:spcAft>
                  <a:spcPct val="0"/>
                </a:spcAft>
                <a:defRPr/>
              </a:pPr>
              <a:t>12</a:t>
            </a:fld>
            <a:endParaRPr lang="en-US">
              <a:cs typeface="Arial" charset="0"/>
            </a:endParaRPr>
          </a:p>
        </p:txBody>
      </p:sp>
      <p:sp>
        <p:nvSpPr>
          <p:cNvPr id="27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82CCBF-3877-47CC-876C-419DEA362ED1}" type="slidenum">
              <a:rPr lang="en-US">
                <a:cs typeface="Arial" charset="0"/>
              </a:rPr>
              <a:pPr fontAlgn="base">
                <a:spcBef>
                  <a:spcPct val="0"/>
                </a:spcBef>
                <a:spcAft>
                  <a:spcPct val="0"/>
                </a:spcAft>
                <a:defRPr/>
              </a:pPr>
              <a:t>27</a:t>
            </a:fld>
            <a:endParaRPr lang="en-US">
              <a:cs typeface="Arial" charset="0"/>
            </a:endParaRPr>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00D60A-AF61-4A27-8032-7A723113789B}" type="slidenum">
              <a:rPr lang="en-US">
                <a:cs typeface="Arial" charset="0"/>
              </a:rPr>
              <a:pPr fontAlgn="base">
                <a:spcBef>
                  <a:spcPct val="0"/>
                </a:spcBef>
                <a:spcAft>
                  <a:spcPct val="0"/>
                </a:spcAft>
                <a:defRPr/>
              </a:pPr>
              <a:t>31</a:t>
            </a:fld>
            <a:endParaRPr lang="en-US">
              <a:cs typeface="Arial" charset="0"/>
            </a:endParaRPr>
          </a:p>
        </p:txBody>
      </p:sp>
      <p:sp>
        <p:nvSpPr>
          <p:cNvPr id="552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C527BC44-D955-4A0D-BF2C-83E7AD797055}" type="slidenum">
              <a:rPr lang="en-US" sz="1200">
                <a:latin typeface="+mn-lt"/>
              </a:rPr>
              <a:pPr algn="r">
                <a:defRPr/>
              </a:pPr>
              <a:t>32</a:t>
            </a:fld>
            <a:endParaRPr lang="en-US" sz="1200">
              <a:latin typeface="+mn-lt"/>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9E65AF-0E2C-4C10-87C1-D0C913BA01AE}" type="slidenum">
              <a:rPr lang="en-US">
                <a:cs typeface="Arial" charset="0"/>
              </a:rPr>
              <a:pPr fontAlgn="base">
                <a:spcBef>
                  <a:spcPct val="0"/>
                </a:spcBef>
                <a:spcAft>
                  <a:spcPct val="0"/>
                </a:spcAft>
                <a:defRPr/>
              </a:pPr>
              <a:t>36</a:t>
            </a:fld>
            <a:endParaRPr lang="en-US">
              <a:cs typeface="Arial" charset="0"/>
            </a:endParaRPr>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8217B2-858F-4C3B-B20C-D978B30DBB9F}" type="slidenum">
              <a:rPr lang="en-US">
                <a:cs typeface="Arial" charset="0"/>
              </a:rPr>
              <a:pPr fontAlgn="base">
                <a:spcBef>
                  <a:spcPct val="0"/>
                </a:spcBef>
                <a:spcAft>
                  <a:spcPct val="0"/>
                </a:spcAft>
                <a:defRPr/>
              </a:pPr>
              <a:t>37</a:t>
            </a:fld>
            <a:endParaRPr lang="en-US">
              <a:cs typeface="Arial" charset="0"/>
            </a:endParaRPr>
          </a:p>
        </p:txBody>
      </p:sp>
      <p:sp>
        <p:nvSpPr>
          <p:cNvPr id="665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50D85E-E63B-4E47-B733-E36EFADEF561}" type="slidenum">
              <a:rPr lang="en-US">
                <a:cs typeface="Arial" charset="0"/>
              </a:rPr>
              <a:pPr fontAlgn="base">
                <a:spcBef>
                  <a:spcPct val="0"/>
                </a:spcBef>
                <a:spcAft>
                  <a:spcPct val="0"/>
                </a:spcAft>
                <a:defRPr/>
              </a:pPr>
              <a:t>14</a:t>
            </a:fld>
            <a:endParaRPr lang="en-US">
              <a:cs typeface="Arial" charset="0"/>
            </a:endParaRPr>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442FAA-1B0A-4873-A31D-2187F8C22D75}" type="slidenum">
              <a:rPr lang="en-US">
                <a:cs typeface="Arial" charset="0"/>
              </a:rPr>
              <a:pPr fontAlgn="base">
                <a:spcBef>
                  <a:spcPct val="0"/>
                </a:spcBef>
                <a:spcAft>
                  <a:spcPct val="0"/>
                </a:spcAft>
                <a:defRPr/>
              </a:pPr>
              <a:t>15</a:t>
            </a:fld>
            <a:endParaRPr lang="en-US">
              <a:cs typeface="Arial" charset="0"/>
            </a:endParaRPr>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BA2A7F-6422-47B1-90D3-FB7E6DD9F645}" type="slidenum">
              <a:rPr lang="en-US">
                <a:cs typeface="Arial" charset="0"/>
              </a:rPr>
              <a:pPr fontAlgn="base">
                <a:spcBef>
                  <a:spcPct val="0"/>
                </a:spcBef>
                <a:spcAft>
                  <a:spcPct val="0"/>
                </a:spcAft>
                <a:defRPr/>
              </a:pPr>
              <a:t>17</a:t>
            </a:fld>
            <a:endParaRPr lang="en-US">
              <a:cs typeface="Arial" charset="0"/>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92A033-36B5-4ECA-9018-8031545DB1DF}" type="slidenum">
              <a:rPr lang="en-US">
                <a:cs typeface="Arial" charset="0"/>
              </a:rPr>
              <a:pPr fontAlgn="base">
                <a:spcBef>
                  <a:spcPct val="0"/>
                </a:spcBef>
                <a:spcAft>
                  <a:spcPct val="0"/>
                </a:spcAft>
                <a:defRPr/>
              </a:pPr>
              <a:t>18</a:t>
            </a:fld>
            <a:endParaRPr lang="en-US">
              <a:cs typeface="Arial" charset="0"/>
            </a:endParaRPr>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F1E10A-7FF2-467C-BA08-C3F1F4C5572D}" type="slidenum">
              <a:rPr lang="en-US">
                <a:cs typeface="Arial" charset="0"/>
              </a:rPr>
              <a:pPr fontAlgn="base">
                <a:spcBef>
                  <a:spcPct val="0"/>
                </a:spcBef>
                <a:spcAft>
                  <a:spcPct val="0"/>
                </a:spcAft>
                <a:defRPr/>
              </a:pPr>
              <a:t>23</a:t>
            </a:fld>
            <a:endParaRPr lang="en-US">
              <a:cs typeface="Arial" charset="0"/>
            </a:endParaRPr>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749D2F-AE12-4902-BDD7-203CE9B305F8}" type="slidenum">
              <a:rPr lang="en-US">
                <a:cs typeface="Arial" charset="0"/>
              </a:rPr>
              <a:pPr fontAlgn="base">
                <a:spcBef>
                  <a:spcPct val="0"/>
                </a:spcBef>
                <a:spcAft>
                  <a:spcPct val="0"/>
                </a:spcAft>
                <a:defRPr/>
              </a:pPr>
              <a:t>24</a:t>
            </a:fld>
            <a:endParaRPr lang="en-US">
              <a:cs typeface="Arial" charset="0"/>
            </a:endParaRPr>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646834-D991-4195-8666-9A8D572921DE}" type="slidenum">
              <a:rPr lang="en-US">
                <a:cs typeface="Arial" charset="0"/>
              </a:rPr>
              <a:pPr fontAlgn="base">
                <a:spcBef>
                  <a:spcPct val="0"/>
                </a:spcBef>
                <a:spcAft>
                  <a:spcPct val="0"/>
                </a:spcAft>
                <a:defRPr/>
              </a:pPr>
              <a:t>25</a:t>
            </a:fld>
            <a:endParaRPr lang="en-US">
              <a:cs typeface="Arial" charset="0"/>
            </a:endParaRPr>
          </a:p>
        </p:txBody>
      </p:sp>
      <p:sp>
        <p:nvSpPr>
          <p:cNvPr id="471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B5841C-DAFB-49C0-9577-D24D2D8237B0}" type="slidenum">
              <a:rPr lang="en-US">
                <a:cs typeface="Arial" charset="0"/>
              </a:rPr>
              <a:pPr fontAlgn="base">
                <a:spcBef>
                  <a:spcPct val="0"/>
                </a:spcBef>
                <a:spcAft>
                  <a:spcPct val="0"/>
                </a:spcAft>
                <a:defRPr/>
              </a:pPr>
              <a:t>26</a:t>
            </a:fld>
            <a:endParaRPr lang="en-US">
              <a:cs typeface="Arial" charset="0"/>
            </a:endParaRPr>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FF6C41C-3BB9-4614-A2E2-E23257DB30BB}" type="datetimeFigureOut">
              <a:rPr lang="en-US"/>
              <a:pPr>
                <a:defRPr/>
              </a:pPr>
              <a:t>5/10/2012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2996A1-3577-472C-BAFB-1C128E7FA2A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B0ACB3-3D69-4BB5-8A97-17915A602299}" type="datetimeFigureOut">
              <a:rPr lang="en-US"/>
              <a:pPr>
                <a:defRPr/>
              </a:pPr>
              <a:t>5/10/2012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BABA20-7636-41C3-826A-7E602A49BA1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C84D07-5377-4BC7-8402-CE4052BD587C}" type="datetimeFigureOut">
              <a:rPr lang="en-US"/>
              <a:pPr>
                <a:defRPr/>
              </a:pPr>
              <a:t>5/10/2012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CB24C8-0C6A-4F46-81F5-931AF1F9FEF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4AE6C74-9892-47C8-BF85-5CF0BC289025}" type="slidenum">
              <a:rPr lang="en-US"/>
              <a:pPr>
                <a:defRPr/>
              </a:pPr>
              <a:t>‹#›</a:t>
            </a:fld>
            <a:endParaRPr lang="en-US"/>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356350"/>
            <a:ext cx="2133600" cy="365125"/>
          </a:xfrm>
        </p:spPr>
        <p:txBody>
          <a:bodyPr/>
          <a:lstStyle>
            <a:lvl1pPr>
              <a:defRPr/>
            </a:lvl1pPr>
          </a:lstStyle>
          <a:p>
            <a:pPr>
              <a:defRPr/>
            </a:pPr>
            <a:fld id="{442E4285-7E88-4B2D-B66A-F6489D7B240E}" type="datetimeFigureOut">
              <a:rPr lang="en-US"/>
              <a:pPr>
                <a:defRPr/>
              </a:pPr>
              <a:t>5/10/2012</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CF28AAC8-1C04-41D0-AA23-A816F124CFD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0F7F07-BECC-408C-9AB5-859DC12CE956}" type="datetimeFigureOut">
              <a:rPr lang="en-US"/>
              <a:pPr>
                <a:defRPr/>
              </a:pPr>
              <a:t>5/10/2012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63315A-30D5-4916-91B3-13112392D03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3E02402-58D0-4D0A-862F-02E91149ED88}" type="datetimeFigureOut">
              <a:rPr lang="en-US"/>
              <a:pPr>
                <a:defRPr/>
              </a:pPr>
              <a:t>5/10/2012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2474BA-69EC-4027-9461-D9BC25C897A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8FF1BE-70DF-4F24-A464-F887B3959DCF}" type="datetimeFigureOut">
              <a:rPr lang="en-US"/>
              <a:pPr>
                <a:defRPr/>
              </a:pPr>
              <a:t>5/10/2012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8944A7-9A21-4215-9A72-7BE9B8FB0AA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3768019-BC1E-48DF-AB69-3714BA5CA082}" type="datetimeFigureOut">
              <a:rPr lang="en-US"/>
              <a:pPr>
                <a:defRPr/>
              </a:pPr>
              <a:t>5/10/2012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F25854E-F8C1-4011-9572-7B5112C3984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2415C27-7DEC-4B7A-B3D0-1F0D0AB60793}" type="datetimeFigureOut">
              <a:rPr lang="en-US"/>
              <a:pPr>
                <a:defRPr/>
              </a:pPr>
              <a:t>5/10/2012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94BC5DB-50E4-4878-9073-2FB1B04BEAB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7FECC6-A6E5-4D61-B511-164C81503EC4}" type="datetimeFigureOut">
              <a:rPr lang="en-US"/>
              <a:pPr>
                <a:defRPr/>
              </a:pPr>
              <a:t>5/10/2012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0925CE8-FFA4-4BF8-B1DB-4DEFA74498B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6A4CEDB-93DE-40F9-AE44-2EDC84A27D74}" type="datetimeFigureOut">
              <a:rPr lang="en-US"/>
              <a:pPr>
                <a:defRPr/>
              </a:pPr>
              <a:t>5/10/2012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6F508D-6585-468A-8418-E85419860D3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3B80782-54A6-46C9-B879-00E4770C706F}" type="datetimeFigureOut">
              <a:rPr lang="en-US"/>
              <a:pPr>
                <a:defRPr/>
              </a:pPr>
              <a:t>5/10/2012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2C6D7AF-3CCD-40ED-9588-C612A58DD7D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2227E18-FC21-4407-B807-1F8E73A5DACA}" type="datetimeFigureOut">
              <a:rPr lang="en-US"/>
              <a:pPr>
                <a:defRPr/>
              </a:pPr>
              <a:t>5/10/2012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7CD4E99-BAE0-4A7D-B3B6-D02618640D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2" r:id="rId12"/>
    <p:sldLayoutId id="214748366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44488" y="187325"/>
            <a:ext cx="7924800" cy="288925"/>
          </a:xfrm>
        </p:spPr>
        <p:txBody>
          <a:bodyPr rtlCol="0">
            <a:normAutofit fontScale="90000"/>
          </a:bodyPr>
          <a:lstStyle/>
          <a:p>
            <a:pPr eaLnBrk="1" fontAlgn="auto" hangingPunct="1">
              <a:spcAft>
                <a:spcPts val="0"/>
              </a:spcAft>
              <a:defRPr/>
            </a:pPr>
            <a:endParaRPr lang="en-IN" smtClean="0">
              <a:solidFill>
                <a:srgbClr val="0057AE"/>
              </a:solidFill>
            </a:endParaRPr>
          </a:p>
        </p:txBody>
      </p:sp>
      <p:pic>
        <p:nvPicPr>
          <p:cNvPr id="15362" name="Picture 5" descr="npglac_chukung01"/>
          <p:cNvPicPr>
            <a:picLocks noGrp="1" noChangeAspect="1" noChangeArrowheads="1"/>
          </p:cNvPicPr>
          <p:nvPr>
            <p:ph type="body" idx="1"/>
          </p:nvPr>
        </p:nvPicPr>
        <p:blipFill>
          <a:blip r:embed="rId2"/>
          <a:srcRect/>
          <a:stretch>
            <a:fillRect/>
          </a:stretch>
        </p:blipFill>
        <p:spPr>
          <a:xfrm>
            <a:off x="304800" y="152400"/>
            <a:ext cx="8496300" cy="6119813"/>
          </a:xfrm>
        </p:spPr>
      </p:pic>
      <p:sp>
        <p:nvSpPr>
          <p:cNvPr id="15363" name="WordArt 4"/>
          <p:cNvSpPr>
            <a:spLocks noChangeArrowheads="1" noChangeShapeType="1" noTextEdit="1"/>
          </p:cNvSpPr>
          <p:nvPr/>
        </p:nvSpPr>
        <p:spPr bwMode="auto">
          <a:xfrm>
            <a:off x="1187450" y="620713"/>
            <a:ext cx="6048375" cy="4608512"/>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Wel Come from</a:t>
            </a:r>
          </a:p>
          <a:p>
            <a:pPr algn="ctr"/>
            <a:r>
              <a:rPr lang="en-US" sz="3600" kern="10">
                <a:ln w="9525">
                  <a:round/>
                  <a:headEnd/>
                  <a:tailEnd/>
                </a:ln>
                <a:gradFill rotWithShape="1">
                  <a:gsLst>
                    <a:gs pos="0">
                      <a:srgbClr val="FFE701"/>
                    </a:gs>
                    <a:gs pos="100000">
                      <a:srgbClr val="FE3E02"/>
                    </a:gs>
                  </a:gsLst>
                  <a:lin ang="5400000" scaled="1"/>
                </a:gradFill>
                <a:latin typeface="Impact"/>
              </a:rPr>
              <a:t>Nepal</a:t>
            </a:r>
          </a:p>
        </p:txBody>
      </p:sp>
      <p:pic>
        <p:nvPicPr>
          <p:cNvPr id="15364" name="Picture 8" descr="nepflg"/>
          <p:cNvPicPr>
            <a:picLocks noChangeAspect="1" noChangeArrowheads="1"/>
          </p:cNvPicPr>
          <p:nvPr/>
        </p:nvPicPr>
        <p:blipFill>
          <a:blip r:embed="rId3"/>
          <a:srcRect/>
          <a:stretch>
            <a:fillRect/>
          </a:stretch>
        </p:blipFill>
        <p:spPr bwMode="auto">
          <a:xfrm>
            <a:off x="-107950" y="0"/>
            <a:ext cx="863600" cy="836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mtClean="0"/>
              <a:t>Major Crops of Nepal</a:t>
            </a:r>
          </a:p>
        </p:txBody>
      </p:sp>
      <p:pic>
        <p:nvPicPr>
          <p:cNvPr id="24578" name="Picture 96"/>
          <p:cNvPicPr>
            <a:picLocks noGrp="1" noChangeAspect="1" noChangeArrowheads="1"/>
          </p:cNvPicPr>
          <p:nvPr>
            <p:ph sz="half" idx="2"/>
          </p:nvPr>
        </p:nvPicPr>
        <p:blipFill>
          <a:blip r:embed="rId2"/>
          <a:srcRect/>
          <a:stretch>
            <a:fillRect/>
          </a:stretch>
        </p:blipFill>
        <p:spPr>
          <a:xfrm>
            <a:off x="4648200" y="1600200"/>
            <a:ext cx="4038600" cy="3429000"/>
          </a:xfrm>
        </p:spPr>
      </p:pic>
      <p:pic>
        <p:nvPicPr>
          <p:cNvPr id="24579" name="Picture 95"/>
          <p:cNvPicPr>
            <a:picLocks noGrp="1" noChangeAspect="1" noChangeArrowheads="1"/>
          </p:cNvPicPr>
          <p:nvPr>
            <p:ph sz="half" idx="1"/>
          </p:nvPr>
        </p:nvPicPr>
        <p:blipFill>
          <a:blip r:embed="rId3"/>
          <a:srcRect/>
          <a:stretch>
            <a:fillRect/>
          </a:stretch>
        </p:blipFill>
        <p:spPr>
          <a:xfrm>
            <a:off x="457200" y="1600200"/>
            <a:ext cx="4038600" cy="3429000"/>
          </a:xfrm>
        </p:spPr>
      </p:pic>
      <p:pic>
        <p:nvPicPr>
          <p:cNvPr id="24580" name="Picture 8" descr="nepflg"/>
          <p:cNvPicPr>
            <a:picLocks noChangeAspect="1" noChangeArrowheads="1"/>
          </p:cNvPicPr>
          <p:nvPr/>
        </p:nvPicPr>
        <p:blipFill>
          <a:blip r:embed="rId4"/>
          <a:srcRect/>
          <a:stretch>
            <a:fillRect/>
          </a:stretch>
        </p:blipFill>
        <p:spPr bwMode="auto">
          <a:xfrm>
            <a:off x="-107950" y="0"/>
            <a:ext cx="863600" cy="836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smtClean="0"/>
              <a:t>Major Crops of Nepal</a:t>
            </a:r>
          </a:p>
        </p:txBody>
      </p:sp>
      <p:graphicFrame>
        <p:nvGraphicFramePr>
          <p:cNvPr id="10" name="Content Placeholder 3"/>
          <p:cNvGraphicFramePr>
            <a:graphicFrameLocks noGrp="1"/>
          </p:cNvGraphicFramePr>
          <p:nvPr>
            <p:ph sz="half" idx="2"/>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3"/>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25604" name="Picture 8" descr="nepflg"/>
          <p:cNvPicPr>
            <a:picLocks noChangeAspect="1" noChangeArrowheads="1"/>
          </p:cNvPicPr>
          <p:nvPr/>
        </p:nvPicPr>
        <p:blipFill>
          <a:blip r:embed="rId4"/>
          <a:srcRect/>
          <a:stretch>
            <a:fillRect/>
          </a:stretch>
        </p:blipFill>
        <p:spPr bwMode="auto">
          <a:xfrm>
            <a:off x="-107950" y="0"/>
            <a:ext cx="863600" cy="836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smtClean="0"/>
              <a:t>Integrated Agricultural Statistics System</a:t>
            </a:r>
          </a:p>
        </p:txBody>
      </p:sp>
      <p:sp>
        <p:nvSpPr>
          <p:cNvPr id="26626" name="Rectangle 3"/>
          <p:cNvSpPr>
            <a:spLocks noGrp="1" noChangeArrowheads="1"/>
          </p:cNvSpPr>
          <p:nvPr>
            <p:ph idx="1"/>
          </p:nvPr>
        </p:nvSpPr>
        <p:spPr/>
        <p:txBody>
          <a:bodyPr/>
          <a:lstStyle/>
          <a:p>
            <a:pPr eaLnBrk="1" hangingPunct="1"/>
            <a:r>
              <a:rPr lang="en-US" smtClean="0"/>
              <a:t>Population Census (agricultural modules)</a:t>
            </a:r>
          </a:p>
          <a:p>
            <a:pPr eaLnBrk="1" hangingPunct="1">
              <a:buFontTx/>
              <a:buNone/>
            </a:pPr>
            <a:endParaRPr lang="en-US" smtClean="0"/>
          </a:p>
          <a:p>
            <a:pPr eaLnBrk="1" hangingPunct="1"/>
            <a:r>
              <a:rPr lang="en-US" smtClean="0"/>
              <a:t>Agricultural Censuses within framework of integrated agricultural statistics system</a:t>
            </a:r>
          </a:p>
          <a:p>
            <a:pPr eaLnBrk="1" hangingPunct="1">
              <a:buFontTx/>
              <a:buNone/>
            </a:pPr>
            <a:endParaRPr lang="en-US" smtClean="0"/>
          </a:p>
          <a:p>
            <a:pPr eaLnBrk="1" hangingPunct="1"/>
            <a:r>
              <a:rPr lang="en-US" smtClean="0"/>
              <a:t>Agricultural surveys</a:t>
            </a:r>
          </a:p>
        </p:txBody>
      </p:sp>
      <p:pic>
        <p:nvPicPr>
          <p:cNvPr id="26627" name="Picture 8" descr="nepflg"/>
          <p:cNvPicPr>
            <a:picLocks noChangeAspect="1" noChangeArrowheads="1"/>
          </p:cNvPicPr>
          <p:nvPr/>
        </p:nvPicPr>
        <p:blipFill>
          <a:blip r:embed="rId3"/>
          <a:srcRect/>
          <a:stretch>
            <a:fillRect/>
          </a:stretch>
        </p:blipFill>
        <p:spPr bwMode="auto">
          <a:xfrm>
            <a:off x="-107950" y="0"/>
            <a:ext cx="863600" cy="8366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t>Population Censuses in Nepal</a:t>
            </a:r>
          </a:p>
        </p:txBody>
      </p:sp>
      <p:sp>
        <p:nvSpPr>
          <p:cNvPr id="3" name="Content Placeholder 2"/>
          <p:cNvSpPr>
            <a:spLocks noGrp="1"/>
          </p:cNvSpPr>
          <p:nvPr>
            <p:ph idx="1"/>
          </p:nvPr>
        </p:nvSpPr>
        <p:spPr/>
        <p:txBody>
          <a:bodyPr rtlCol="0">
            <a:normAutofit fontScale="92500"/>
          </a:bodyPr>
          <a:lstStyle/>
          <a:p>
            <a:pPr eaLnBrk="1" fontAlgn="auto" hangingPunct="1">
              <a:spcAft>
                <a:spcPts val="0"/>
              </a:spcAft>
              <a:buFont typeface="Arial" pitchFamily="34" charset="0"/>
              <a:buChar char="•"/>
              <a:defRPr/>
            </a:pPr>
            <a:r>
              <a:rPr lang="en-US" dirty="0" smtClean="0"/>
              <a:t>First Census 1911</a:t>
            </a:r>
          </a:p>
          <a:p>
            <a:pPr eaLnBrk="1" fontAlgn="auto" hangingPunct="1">
              <a:spcAft>
                <a:spcPts val="0"/>
              </a:spcAft>
              <a:buFont typeface="Arial" pitchFamily="34" charset="0"/>
              <a:buChar char="•"/>
              <a:defRPr/>
            </a:pPr>
            <a:r>
              <a:rPr lang="en-US" dirty="0" smtClean="0"/>
              <a:t>Second, Third, Fourth</a:t>
            </a:r>
          </a:p>
          <a:p>
            <a:pPr eaLnBrk="1" fontAlgn="auto" hangingPunct="1">
              <a:spcAft>
                <a:spcPts val="0"/>
              </a:spcAft>
              <a:buFont typeface="Arial" pitchFamily="34" charset="0"/>
              <a:buChar char="•"/>
              <a:defRPr/>
            </a:pPr>
            <a:r>
              <a:rPr lang="en-US" dirty="0" smtClean="0">
                <a:solidFill>
                  <a:srgbClr val="FF0000"/>
                </a:solidFill>
              </a:rPr>
              <a:t>1951/52 Fifth with International Standard</a:t>
            </a:r>
          </a:p>
          <a:p>
            <a:pPr eaLnBrk="1" fontAlgn="auto" hangingPunct="1">
              <a:spcAft>
                <a:spcPts val="0"/>
              </a:spcAft>
              <a:buFont typeface="Arial" pitchFamily="34" charset="0"/>
              <a:buChar char="•"/>
              <a:defRPr/>
            </a:pPr>
            <a:r>
              <a:rPr lang="en-US" dirty="0" smtClean="0">
                <a:solidFill>
                  <a:srgbClr val="FF0000"/>
                </a:solidFill>
              </a:rPr>
              <a:t>Sixth, Seventh, Eighth, Ninth</a:t>
            </a:r>
          </a:p>
          <a:p>
            <a:pPr eaLnBrk="1" fontAlgn="auto" hangingPunct="1">
              <a:spcAft>
                <a:spcPts val="0"/>
              </a:spcAft>
              <a:buFont typeface="Arial" pitchFamily="34" charset="0"/>
              <a:buChar char="•"/>
              <a:defRPr/>
            </a:pPr>
            <a:r>
              <a:rPr lang="en-US" dirty="0" smtClean="0">
                <a:solidFill>
                  <a:srgbClr val="FF0000"/>
                </a:solidFill>
              </a:rPr>
              <a:t>Tenth in 2001</a:t>
            </a:r>
          </a:p>
          <a:p>
            <a:pPr eaLnBrk="1" fontAlgn="auto" hangingPunct="1">
              <a:spcAft>
                <a:spcPts val="0"/>
              </a:spcAft>
              <a:buFont typeface="Arial" pitchFamily="34" charset="0"/>
              <a:buChar char="•"/>
              <a:defRPr/>
            </a:pPr>
            <a:r>
              <a:rPr lang="en-US" dirty="0" smtClean="0">
                <a:solidFill>
                  <a:srgbClr val="FF0000"/>
                </a:solidFill>
              </a:rPr>
              <a:t>Eleventh in 2011; 100 years of census operation</a:t>
            </a:r>
          </a:p>
          <a:p>
            <a:pPr eaLnBrk="1" fontAlgn="auto" hangingPunct="1">
              <a:spcAft>
                <a:spcPts val="0"/>
              </a:spcAft>
              <a:buFont typeface="Arial" pitchFamily="34" charset="0"/>
              <a:buNone/>
              <a:defRPr/>
            </a:pPr>
            <a:r>
              <a:rPr lang="en-US" dirty="0" smtClean="0">
                <a:solidFill>
                  <a:srgbClr val="FF0000"/>
                </a:solidFill>
              </a:rPr>
              <a:t>Data processing still going on; Preliminary reports published</a:t>
            </a:r>
            <a:endParaRPr lang="en-US" dirty="0">
              <a:solidFill>
                <a:srgbClr val="FF0000"/>
              </a:solidFill>
            </a:endParaRPr>
          </a:p>
        </p:txBody>
      </p:sp>
      <p:pic>
        <p:nvPicPr>
          <p:cNvPr id="28675" name="Picture 8" descr="nepflg"/>
          <p:cNvPicPr>
            <a:picLocks noChangeAspect="1" noChangeArrowheads="1"/>
          </p:cNvPicPr>
          <p:nvPr/>
        </p:nvPicPr>
        <p:blipFill>
          <a:blip r:embed="rId2"/>
          <a:srcRect/>
          <a:stretch>
            <a:fillRect/>
          </a:stretch>
        </p:blipFill>
        <p:spPr bwMode="auto">
          <a:xfrm>
            <a:off x="-107950" y="0"/>
            <a:ext cx="863600" cy="836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smtClean="0"/>
              <a:t>Census of agriculture</a:t>
            </a:r>
          </a:p>
        </p:txBody>
      </p:sp>
      <p:sp>
        <p:nvSpPr>
          <p:cNvPr id="29698" name="Rectangle 3"/>
          <p:cNvSpPr>
            <a:spLocks noGrp="1" noChangeArrowheads="1"/>
          </p:cNvSpPr>
          <p:nvPr>
            <p:ph idx="1"/>
          </p:nvPr>
        </p:nvSpPr>
        <p:spPr/>
        <p:txBody>
          <a:bodyPr/>
          <a:lstStyle/>
          <a:p>
            <a:pPr algn="just" eaLnBrk="1" hangingPunct="1">
              <a:lnSpc>
                <a:spcPct val="90000"/>
              </a:lnSpc>
            </a:pPr>
            <a:r>
              <a:rPr lang="en-US" smtClean="0"/>
              <a:t>A statistical operation for collecting, processing and disseminating data on the </a:t>
            </a:r>
            <a:r>
              <a:rPr lang="en-US" smtClean="0">
                <a:solidFill>
                  <a:srgbClr val="FF3300"/>
                </a:solidFill>
              </a:rPr>
              <a:t>structure of agriculture</a:t>
            </a:r>
            <a:r>
              <a:rPr lang="en-US" smtClean="0"/>
              <a:t>, covering the whole or a significant part of the country (WCA 2010)</a:t>
            </a:r>
          </a:p>
          <a:p>
            <a:pPr algn="just" eaLnBrk="1" hangingPunct="1">
              <a:lnSpc>
                <a:spcPct val="90000"/>
              </a:lnSpc>
              <a:buFont typeface="Wingdings 2" pitchFamily="18" charset="2"/>
              <a:buNone/>
            </a:pPr>
            <a:endParaRPr lang="en-US" smtClean="0"/>
          </a:p>
          <a:p>
            <a:pPr algn="just" eaLnBrk="1" hangingPunct="1">
              <a:lnSpc>
                <a:spcPct val="90000"/>
              </a:lnSpc>
            </a:pPr>
            <a:r>
              <a:rPr lang="en-US" smtClean="0">
                <a:solidFill>
                  <a:srgbClr val="000099"/>
                </a:solidFill>
              </a:rPr>
              <a:t>Size of holding, land tenure, land use, crop area harvested, irrigation, livestock numbers, labour and other agricultural inputs. </a:t>
            </a:r>
          </a:p>
        </p:txBody>
      </p:sp>
      <p:pic>
        <p:nvPicPr>
          <p:cNvPr id="29699" name="Picture 8" descr="nepflg"/>
          <p:cNvPicPr>
            <a:picLocks noChangeAspect="1" noChangeArrowheads="1"/>
          </p:cNvPicPr>
          <p:nvPr/>
        </p:nvPicPr>
        <p:blipFill>
          <a:blip r:embed="rId3"/>
          <a:srcRect/>
          <a:stretch>
            <a:fillRect/>
          </a:stretch>
        </p:blipFill>
        <p:spPr bwMode="auto">
          <a:xfrm>
            <a:off x="-107950" y="0"/>
            <a:ext cx="863600" cy="8366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US" smtClean="0"/>
              <a:t>Agricultural Censuses in Nepal</a:t>
            </a:r>
          </a:p>
        </p:txBody>
      </p:sp>
      <p:sp>
        <p:nvSpPr>
          <p:cNvPr id="15363" name="Rectangle 3"/>
          <p:cNvSpPr>
            <a:spLocks noGrp="1" noChangeArrowheads="1"/>
          </p:cNvSpPr>
          <p:nvPr>
            <p:ph idx="1"/>
          </p:nvPr>
        </p:nvSpPr>
        <p:spPr/>
        <p:txBody>
          <a:bodyPr>
            <a:normAutofit/>
          </a:bodyPr>
          <a:lstStyle/>
          <a:p>
            <a:pPr algn="just" eaLnBrk="1" hangingPunct="1">
              <a:lnSpc>
                <a:spcPct val="80000"/>
              </a:lnSpc>
            </a:pPr>
            <a:r>
              <a:rPr lang="en-US" sz="3000" smtClean="0"/>
              <a:t>1961-62 First</a:t>
            </a:r>
          </a:p>
          <a:p>
            <a:pPr algn="just" eaLnBrk="1" hangingPunct="1">
              <a:lnSpc>
                <a:spcPct val="80000"/>
              </a:lnSpc>
            </a:pPr>
            <a:r>
              <a:rPr lang="en-US" sz="3000" smtClean="0"/>
              <a:t>1971-72 Second</a:t>
            </a:r>
          </a:p>
          <a:p>
            <a:pPr algn="just" eaLnBrk="1" hangingPunct="1">
              <a:lnSpc>
                <a:spcPct val="80000"/>
              </a:lnSpc>
            </a:pPr>
            <a:r>
              <a:rPr lang="en-US" sz="3000" smtClean="0"/>
              <a:t> 1981-82 Third</a:t>
            </a:r>
          </a:p>
          <a:p>
            <a:pPr algn="just" eaLnBrk="1" hangingPunct="1">
              <a:lnSpc>
                <a:spcPct val="80000"/>
              </a:lnSpc>
            </a:pPr>
            <a:r>
              <a:rPr lang="en-US" sz="3000" smtClean="0">
                <a:solidFill>
                  <a:srgbClr val="FF3300"/>
                </a:solidFill>
              </a:rPr>
              <a:t>1991-92	Fourth</a:t>
            </a:r>
          </a:p>
          <a:p>
            <a:pPr algn="just" eaLnBrk="1" hangingPunct="1">
              <a:lnSpc>
                <a:spcPct val="80000"/>
              </a:lnSpc>
            </a:pPr>
            <a:r>
              <a:rPr lang="en-US" sz="3000" smtClean="0">
                <a:solidFill>
                  <a:srgbClr val="FF3300"/>
                </a:solidFill>
              </a:rPr>
              <a:t>2001-02	Fifth</a:t>
            </a:r>
          </a:p>
          <a:p>
            <a:pPr algn="just" eaLnBrk="1" hangingPunct="1">
              <a:lnSpc>
                <a:spcPct val="80000"/>
              </a:lnSpc>
            </a:pPr>
            <a:r>
              <a:rPr lang="en-US" sz="3000" smtClean="0">
                <a:solidFill>
                  <a:schemeClr val="accent2"/>
                </a:solidFill>
              </a:rPr>
              <a:t>2011-12	Sixth; 50 years of census operation</a:t>
            </a:r>
          </a:p>
          <a:p>
            <a:pPr lvl="1" algn="just" eaLnBrk="1" hangingPunct="1">
              <a:lnSpc>
                <a:spcPct val="80000"/>
              </a:lnSpc>
            </a:pPr>
            <a:r>
              <a:rPr lang="en-US" sz="2600" smtClean="0"/>
              <a:t>A system of integrated agricultural censuses and surveys -- World Programme for the Census of Agriculture 2010</a:t>
            </a:r>
          </a:p>
          <a:p>
            <a:pPr lvl="1" algn="just" eaLnBrk="1" hangingPunct="1">
              <a:lnSpc>
                <a:spcPct val="80000"/>
              </a:lnSpc>
            </a:pPr>
            <a:r>
              <a:rPr lang="en-US" sz="2600" smtClean="0"/>
              <a:t>Modular Approach</a:t>
            </a:r>
          </a:p>
        </p:txBody>
      </p:sp>
      <p:pic>
        <p:nvPicPr>
          <p:cNvPr id="31747" name="Picture 8" descr="nepflg"/>
          <p:cNvPicPr>
            <a:picLocks noChangeAspect="1" noChangeArrowheads="1"/>
          </p:cNvPicPr>
          <p:nvPr/>
        </p:nvPicPr>
        <p:blipFill>
          <a:blip r:embed="rId3"/>
          <a:srcRect/>
          <a:stretch>
            <a:fillRect/>
          </a:stretch>
        </p:blipFill>
        <p:spPr bwMode="auto">
          <a:xfrm>
            <a:off x="-107950" y="0"/>
            <a:ext cx="863600" cy="8366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p:txBody>
          <a:bodyPr/>
          <a:lstStyle/>
          <a:p>
            <a:r>
              <a:rPr lang="en-US" sz="3600" smtClean="0"/>
              <a:t>Agriculture related questions in Population Census, 2011</a:t>
            </a:r>
          </a:p>
        </p:txBody>
      </p:sp>
      <p:sp>
        <p:nvSpPr>
          <p:cNvPr id="70659" name="Rectangle 3"/>
          <p:cNvSpPr>
            <a:spLocks noGrp="1"/>
          </p:cNvSpPr>
          <p:nvPr>
            <p:ph type="body" idx="1"/>
          </p:nvPr>
        </p:nvSpPr>
        <p:spPr/>
        <p:txBody>
          <a:bodyPr/>
          <a:lstStyle/>
          <a:p>
            <a:pPr>
              <a:buFont typeface="Arial" charset="0"/>
              <a:buNone/>
            </a:pPr>
            <a:r>
              <a:rPr lang="en-US" smtClean="0"/>
              <a:t>Following two questions with detail options were included in household listing questionnaire of country’s </a:t>
            </a:r>
            <a:r>
              <a:rPr lang="en-US" smtClean="0">
                <a:solidFill>
                  <a:schemeClr val="accent2"/>
                </a:solidFill>
              </a:rPr>
              <a:t>Population census 2011 for</a:t>
            </a:r>
            <a:r>
              <a:rPr lang="en-US" smtClean="0"/>
              <a:t> preparing the frame for Agriculture Census 2011/12.</a:t>
            </a:r>
          </a:p>
          <a:p>
            <a:pPr>
              <a:buFont typeface="Arial" charset="0"/>
              <a:buNone/>
            </a:pPr>
            <a:r>
              <a:rPr lang="en-US" smtClean="0"/>
              <a:t>hyperink</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eaLnBrk="1" hangingPunct="1"/>
            <a:r>
              <a:rPr lang="en-US" sz="3600" smtClean="0"/>
              <a:t>Agriculture related questions in Population Census, 2011 cont.</a:t>
            </a:r>
          </a:p>
        </p:txBody>
      </p:sp>
      <p:sp>
        <p:nvSpPr>
          <p:cNvPr id="33794" name="Rectangle 3"/>
          <p:cNvSpPr>
            <a:spLocks noGrp="1" noChangeArrowheads="1"/>
          </p:cNvSpPr>
          <p:nvPr>
            <p:ph idx="1"/>
          </p:nvPr>
        </p:nvSpPr>
        <p:spPr/>
        <p:txBody>
          <a:bodyPr/>
          <a:lstStyle/>
          <a:p>
            <a:pPr eaLnBrk="1" hangingPunct="1">
              <a:buFontTx/>
              <a:buNone/>
            </a:pPr>
            <a:r>
              <a:rPr lang="en-US" smtClean="0"/>
              <a:t>Does your household operate any land for agriculture purpose?</a:t>
            </a:r>
          </a:p>
          <a:p>
            <a:pPr eaLnBrk="1" hangingPunct="1">
              <a:buFontTx/>
              <a:buNone/>
            </a:pPr>
            <a:r>
              <a:rPr lang="en-US" smtClean="0"/>
              <a:t>	    Yes/ No	 </a:t>
            </a:r>
          </a:p>
          <a:p>
            <a:pPr eaLnBrk="1" hangingPunct="1">
              <a:buFontTx/>
              <a:buNone/>
            </a:pPr>
            <a:r>
              <a:rPr lang="en-US" smtClean="0"/>
              <a:t>       If yes, </a:t>
            </a:r>
            <a:r>
              <a:rPr lang="en-US" smtClean="0">
                <a:solidFill>
                  <a:schemeClr val="accent2"/>
                </a:solidFill>
              </a:rPr>
              <a:t>the total area of the land in different local units</a:t>
            </a:r>
          </a:p>
          <a:p>
            <a:pPr eaLnBrk="1" hangingPunct="1">
              <a:buFontTx/>
              <a:buNone/>
            </a:pPr>
            <a:r>
              <a:rPr lang="en-US" smtClean="0"/>
              <a:t> 1) Bigha	2) Katha	   3) Dhur ; </a:t>
            </a:r>
            <a:r>
              <a:rPr lang="en-US" smtClean="0">
                <a:solidFill>
                  <a:schemeClr val="accent2"/>
                </a:solidFill>
              </a:rPr>
              <a:t>Terai</a:t>
            </a:r>
          </a:p>
          <a:p>
            <a:pPr eaLnBrk="1" hangingPunct="1">
              <a:buFontTx/>
              <a:buNone/>
            </a:pPr>
            <a:r>
              <a:rPr lang="en-US" smtClean="0"/>
              <a:t> 4) Ropani 5) Ana 	   6) Paisa; </a:t>
            </a:r>
            <a:r>
              <a:rPr lang="en-US" smtClean="0">
                <a:solidFill>
                  <a:schemeClr val="accent2"/>
                </a:solidFill>
              </a:rPr>
              <a:t>Hills/mountains</a:t>
            </a:r>
          </a:p>
        </p:txBody>
      </p:sp>
      <p:pic>
        <p:nvPicPr>
          <p:cNvPr id="33795" name="Picture 8" descr="nepflg"/>
          <p:cNvPicPr>
            <a:picLocks noChangeAspect="1" noChangeArrowheads="1"/>
          </p:cNvPicPr>
          <p:nvPr/>
        </p:nvPicPr>
        <p:blipFill>
          <a:blip r:embed="rId3"/>
          <a:srcRect/>
          <a:stretch>
            <a:fillRect/>
          </a:stretch>
        </p:blipFill>
        <p:spPr bwMode="auto">
          <a:xfrm>
            <a:off x="-107950" y="0"/>
            <a:ext cx="863600" cy="8366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sz="4000" smtClean="0"/>
              <a:t>Agriculture related questions (Contd.)</a:t>
            </a:r>
          </a:p>
        </p:txBody>
      </p:sp>
      <p:sp>
        <p:nvSpPr>
          <p:cNvPr id="25603" name="Rectangle 3"/>
          <p:cNvSpPr>
            <a:spLocks noGrp="1" noChangeArrowheads="1"/>
          </p:cNvSpPr>
          <p:nvPr>
            <p:ph idx="1"/>
          </p:nvPr>
        </p:nvSpPr>
        <p:spPr/>
        <p:txBody>
          <a:bodyPr>
            <a:normAutofit/>
          </a:bodyPr>
          <a:lstStyle/>
          <a:p>
            <a:pPr eaLnBrk="1" hangingPunct="1">
              <a:lnSpc>
                <a:spcPct val="90000"/>
              </a:lnSpc>
              <a:buFontTx/>
              <a:buNone/>
              <a:tabLst>
                <a:tab pos="346075" algn="l"/>
              </a:tabLst>
            </a:pPr>
            <a:r>
              <a:rPr lang="en-US" sz="2400" smtClean="0"/>
              <a:t>Does your household raise livestock/poultry for agriculture purpose?</a:t>
            </a:r>
          </a:p>
          <a:p>
            <a:pPr eaLnBrk="1" hangingPunct="1">
              <a:lnSpc>
                <a:spcPct val="90000"/>
              </a:lnSpc>
              <a:buFontTx/>
              <a:buNone/>
              <a:tabLst>
                <a:tab pos="346075" algn="l"/>
              </a:tabLst>
            </a:pPr>
            <a:r>
              <a:rPr lang="en-US" sz="2400" smtClean="0"/>
              <a:t>     	Yes/ No	 </a:t>
            </a:r>
          </a:p>
          <a:p>
            <a:pPr eaLnBrk="1" hangingPunct="1">
              <a:lnSpc>
                <a:spcPct val="90000"/>
              </a:lnSpc>
              <a:buFontTx/>
              <a:buNone/>
              <a:tabLst>
                <a:tab pos="346075" algn="l"/>
              </a:tabLst>
            </a:pPr>
            <a:r>
              <a:rPr lang="en-US" sz="2400" smtClean="0"/>
              <a:t>    If yes, the total number of livestock/poultry for agriculture purpose </a:t>
            </a:r>
            <a:r>
              <a:rPr lang="en-US" sz="2400" smtClean="0">
                <a:solidFill>
                  <a:srgbClr val="FF0000"/>
                </a:solidFill>
              </a:rPr>
              <a:t>(Detail livestock numbers first time)</a:t>
            </a:r>
          </a:p>
          <a:p>
            <a:pPr algn="ctr" eaLnBrk="1" hangingPunct="1">
              <a:lnSpc>
                <a:spcPct val="90000"/>
              </a:lnSpc>
              <a:buFontTx/>
              <a:buNone/>
              <a:tabLst>
                <a:tab pos="346075" algn="l"/>
              </a:tabLst>
            </a:pPr>
            <a:r>
              <a:rPr lang="en-US" sz="2400" u="sng" smtClean="0"/>
              <a:t>Livestock</a:t>
            </a:r>
          </a:p>
          <a:p>
            <a:pPr eaLnBrk="1" hangingPunct="1">
              <a:lnSpc>
                <a:spcPct val="90000"/>
              </a:lnSpc>
              <a:buFontTx/>
              <a:buAutoNum type="alphaLcParenR"/>
              <a:tabLst>
                <a:tab pos="346075" algn="l"/>
              </a:tabLst>
            </a:pPr>
            <a:r>
              <a:rPr lang="en-US" sz="2400" smtClean="0"/>
              <a:t>Cow/Ox	      b) Buffalo         c) Yak/ Nak/ Chauri </a:t>
            </a:r>
          </a:p>
          <a:p>
            <a:pPr eaLnBrk="1" hangingPunct="1">
              <a:lnSpc>
                <a:spcPct val="90000"/>
              </a:lnSpc>
              <a:buFont typeface="Arial" charset="0"/>
              <a:buNone/>
              <a:tabLst>
                <a:tab pos="346075" algn="l"/>
              </a:tabLst>
            </a:pPr>
            <a:r>
              <a:rPr lang="en-US" sz="2400" smtClean="0"/>
              <a:t>d) Horse/Ass    e) Sheep	f) Goat	 g) Pig/pork	h) Other		</a:t>
            </a:r>
          </a:p>
          <a:p>
            <a:pPr algn="ctr" eaLnBrk="1" hangingPunct="1">
              <a:lnSpc>
                <a:spcPct val="90000"/>
              </a:lnSpc>
              <a:buFontTx/>
              <a:buNone/>
              <a:tabLst>
                <a:tab pos="346075" algn="l"/>
              </a:tabLst>
            </a:pPr>
            <a:r>
              <a:rPr lang="en-US" sz="2400" u="sng" smtClean="0"/>
              <a:t>Poultry</a:t>
            </a:r>
          </a:p>
          <a:p>
            <a:pPr eaLnBrk="1" hangingPunct="1">
              <a:lnSpc>
                <a:spcPct val="90000"/>
              </a:lnSpc>
              <a:buFont typeface="Arial" charset="0"/>
              <a:buNone/>
              <a:tabLst>
                <a:tab pos="346075" algn="l"/>
              </a:tabLst>
            </a:pPr>
            <a:r>
              <a:rPr lang="en-US" sz="2400" smtClean="0"/>
              <a:t>a) Chicken 	b) Duck 	c) Other</a:t>
            </a:r>
          </a:p>
        </p:txBody>
      </p:sp>
      <p:pic>
        <p:nvPicPr>
          <p:cNvPr id="35843" name="Picture 8" descr="nepflg"/>
          <p:cNvPicPr>
            <a:picLocks noChangeAspect="1" noChangeArrowheads="1"/>
          </p:cNvPicPr>
          <p:nvPr/>
        </p:nvPicPr>
        <p:blipFill>
          <a:blip r:embed="rId3"/>
          <a:srcRect/>
          <a:stretch>
            <a:fillRect/>
          </a:stretch>
        </p:blipFill>
        <p:spPr bwMode="auto">
          <a:xfrm>
            <a:off x="-107950" y="0"/>
            <a:ext cx="863600" cy="8366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a:xfrm>
            <a:off x="457200" y="304800"/>
            <a:ext cx="8229600" cy="1143000"/>
          </a:xfrm>
        </p:spPr>
        <p:txBody>
          <a:bodyPr/>
          <a:lstStyle/>
          <a:p>
            <a:r>
              <a:rPr lang="en-US" sz="2000" smtClean="0"/>
              <a:t>Format used for transcribing number of agricultural households in a VDC from the “House/Household Listing Form” of the 2011 Population Census</a:t>
            </a:r>
          </a:p>
        </p:txBody>
      </p:sp>
      <p:sp>
        <p:nvSpPr>
          <p:cNvPr id="77827" name="Rectangle 3"/>
          <p:cNvSpPr>
            <a:spLocks noGrp="1"/>
          </p:cNvSpPr>
          <p:nvPr>
            <p:ph type="body" idx="1"/>
          </p:nvPr>
        </p:nvSpPr>
        <p:spPr/>
        <p:txBody>
          <a:bodyPr/>
          <a:lstStyle/>
          <a:p>
            <a:endParaRPr lang="en-US" smtClean="0"/>
          </a:p>
        </p:txBody>
      </p:sp>
      <p:pic>
        <p:nvPicPr>
          <p:cNvPr id="79590" name="Picture 1766"/>
          <p:cNvPicPr>
            <a:picLocks noChangeAspect="1" noChangeArrowheads="1"/>
          </p:cNvPicPr>
          <p:nvPr/>
        </p:nvPicPr>
        <p:blipFill>
          <a:blip r:embed="rId2"/>
          <a:srcRect/>
          <a:stretch>
            <a:fillRect/>
          </a:stretch>
        </p:blipFill>
        <p:spPr bwMode="auto">
          <a:xfrm>
            <a:off x="762000" y="1676400"/>
            <a:ext cx="7848600" cy="4191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nepflg"/>
          <p:cNvPicPr>
            <a:picLocks noGrp="1" noChangeAspect="1" noChangeArrowheads="1"/>
          </p:cNvPicPr>
          <p:nvPr>
            <p:ph type="title"/>
          </p:nvPr>
        </p:nvPicPr>
        <p:blipFill>
          <a:blip r:embed="rId2"/>
          <a:srcRect/>
          <a:stretch>
            <a:fillRect/>
          </a:stretch>
        </p:blipFill>
        <p:spPr>
          <a:xfrm>
            <a:off x="-107950" y="0"/>
            <a:ext cx="863600" cy="836613"/>
          </a:xfrm>
        </p:spPr>
      </p:pic>
      <p:sp>
        <p:nvSpPr>
          <p:cNvPr id="16386" name="Rectangle 3"/>
          <p:cNvSpPr>
            <a:spLocks noGrp="1" noChangeArrowheads="1"/>
          </p:cNvSpPr>
          <p:nvPr>
            <p:ph type="body" sz="half" idx="1"/>
          </p:nvPr>
        </p:nvSpPr>
        <p:spPr>
          <a:xfrm>
            <a:off x="593725" y="1981200"/>
            <a:ext cx="7794625" cy="2455863"/>
          </a:xfrm>
        </p:spPr>
        <p:txBody>
          <a:bodyPr/>
          <a:lstStyle/>
          <a:p>
            <a:pPr algn="ctr" eaLnBrk="1" hangingPunct="1">
              <a:buFont typeface="Arial" charset="0"/>
              <a:buNone/>
            </a:pPr>
            <a:r>
              <a:rPr lang="en-US" sz="2000" smtClean="0"/>
              <a:t>FAO-AFMA </a:t>
            </a:r>
          </a:p>
          <a:p>
            <a:pPr algn="ctr" eaLnBrk="1" hangingPunct="1">
              <a:buFont typeface="Arial" charset="0"/>
              <a:buNone/>
            </a:pPr>
            <a:r>
              <a:rPr lang="en-US" sz="2000" b="1" smtClean="0"/>
              <a:t>Regional Workshop on Sampling for Agricultural Censuses and Surveys Bangkok, Thailand </a:t>
            </a:r>
          </a:p>
          <a:p>
            <a:pPr algn="ctr" eaLnBrk="1" hangingPunct="1">
              <a:buFont typeface="Arial" charset="0"/>
              <a:buNone/>
            </a:pPr>
            <a:r>
              <a:rPr lang="en-US" sz="2000" b="1" smtClean="0"/>
              <a:t>14-18 May </a:t>
            </a:r>
          </a:p>
          <a:p>
            <a:pPr algn="ctr" eaLnBrk="1" hangingPunct="1">
              <a:buFont typeface="Arial" charset="0"/>
              <a:buNone/>
            </a:pPr>
            <a:r>
              <a:rPr lang="en-US" sz="2000" b="1" smtClean="0"/>
              <a:t>2012</a:t>
            </a:r>
          </a:p>
        </p:txBody>
      </p:sp>
      <p:sp>
        <p:nvSpPr>
          <p:cNvPr id="72708" name="Rectangle 4"/>
          <p:cNvSpPr>
            <a:spLocks noGrp="1" noChangeArrowheads="1"/>
          </p:cNvSpPr>
          <p:nvPr>
            <p:ph type="body" sz="half" idx="2"/>
          </p:nvPr>
        </p:nvSpPr>
        <p:spPr>
          <a:xfrm>
            <a:off x="4427538" y="4508500"/>
            <a:ext cx="3770312" cy="1397000"/>
          </a:xfrm>
        </p:spPr>
        <p:txBody>
          <a:bodyPr rtlCol="0">
            <a:normAutofit fontScale="85000" lnSpcReduction="20000"/>
          </a:bodyPr>
          <a:lstStyle/>
          <a:p>
            <a:pPr eaLnBrk="1" fontAlgn="auto" hangingPunct="1">
              <a:spcAft>
                <a:spcPts val="0"/>
              </a:spcAft>
              <a:buFont typeface="Wingdings" pitchFamily="2" charset="2"/>
              <a:buNone/>
              <a:defRPr/>
            </a:pPr>
            <a:r>
              <a:rPr lang="en-US" sz="1800" dirty="0" err="1" smtClean="0"/>
              <a:t>Ambika</a:t>
            </a:r>
            <a:r>
              <a:rPr lang="en-US" sz="1800" dirty="0" smtClean="0"/>
              <a:t> </a:t>
            </a:r>
            <a:r>
              <a:rPr lang="en-US" sz="1800" dirty="0" err="1" smtClean="0"/>
              <a:t>Bashyal</a:t>
            </a:r>
            <a:endParaRPr lang="en-US" sz="1800" dirty="0" smtClean="0"/>
          </a:p>
          <a:p>
            <a:pPr eaLnBrk="1" fontAlgn="auto" hangingPunct="1">
              <a:spcAft>
                <a:spcPts val="0"/>
              </a:spcAft>
              <a:buFont typeface="Wingdings" pitchFamily="2" charset="2"/>
              <a:buNone/>
              <a:defRPr/>
            </a:pPr>
            <a:r>
              <a:rPr lang="en-US" sz="1800" dirty="0" smtClean="0"/>
              <a:t>Central Bureau of Statistics</a:t>
            </a:r>
          </a:p>
          <a:p>
            <a:pPr eaLnBrk="1" fontAlgn="auto" hangingPunct="1">
              <a:spcAft>
                <a:spcPts val="0"/>
              </a:spcAft>
              <a:buFont typeface="Wingdings" pitchFamily="2" charset="2"/>
              <a:buNone/>
              <a:defRPr/>
            </a:pPr>
            <a:endParaRPr lang="en-US" sz="1800" dirty="0" smtClean="0"/>
          </a:p>
          <a:p>
            <a:pPr eaLnBrk="1" fontAlgn="auto" hangingPunct="1">
              <a:spcAft>
                <a:spcPts val="0"/>
              </a:spcAft>
              <a:buFont typeface="Wingdings" pitchFamily="2" charset="2"/>
              <a:buNone/>
              <a:defRPr/>
            </a:pPr>
            <a:r>
              <a:rPr lang="en-US" sz="1800" dirty="0" smtClean="0"/>
              <a:t>Hem Raj </a:t>
            </a:r>
            <a:r>
              <a:rPr lang="en-US" sz="1800" dirty="0" err="1" smtClean="0"/>
              <a:t>Regmi</a:t>
            </a:r>
            <a:endParaRPr lang="en-US" sz="1800" dirty="0" smtClean="0"/>
          </a:p>
          <a:p>
            <a:pPr eaLnBrk="1" fontAlgn="auto" hangingPunct="1">
              <a:spcAft>
                <a:spcPts val="0"/>
              </a:spcAft>
              <a:buFont typeface="Wingdings" pitchFamily="2" charset="2"/>
              <a:buNone/>
              <a:defRPr/>
            </a:pPr>
            <a:r>
              <a:rPr lang="en-US" sz="1400" dirty="0" smtClean="0"/>
              <a:t>Ministry of Agriculture and Cooperatives</a:t>
            </a:r>
          </a:p>
          <a:p>
            <a:pPr eaLnBrk="1" fontAlgn="auto" hangingPunct="1">
              <a:spcAft>
                <a:spcPts val="0"/>
              </a:spcAft>
              <a:buFont typeface="Wingdings" pitchFamily="2" charset="2"/>
              <a:buNone/>
              <a:defRPr/>
            </a:pPr>
            <a:r>
              <a:rPr lang="en-US" sz="1800" dirty="0" smtClean="0"/>
              <a:t>Nepal</a:t>
            </a:r>
            <a:endParaRPr lang="en-IN" sz="1800" dirty="0" smtClean="0"/>
          </a:p>
        </p:txBody>
      </p:sp>
      <p:sp>
        <p:nvSpPr>
          <p:cNvPr id="16388" name="Rectangle 5"/>
          <p:cNvSpPr>
            <a:spLocks noChangeArrowheads="1"/>
          </p:cNvSpPr>
          <p:nvPr/>
        </p:nvSpPr>
        <p:spPr bwMode="auto">
          <a:xfrm>
            <a:off x="827088" y="333375"/>
            <a:ext cx="6481762" cy="1077913"/>
          </a:xfrm>
          <a:prstGeom prst="rect">
            <a:avLst/>
          </a:prstGeom>
          <a:noFill/>
          <a:ln w="9525">
            <a:noFill/>
            <a:miter lim="800000"/>
            <a:headEnd/>
            <a:tailEnd/>
          </a:ln>
        </p:spPr>
        <p:txBody>
          <a:bodyPr>
            <a:spAutoFit/>
          </a:bodyPr>
          <a:lstStyle/>
          <a:p>
            <a:pPr algn="ctr"/>
            <a:r>
              <a:rPr lang="en-US" sz="3200">
                <a:solidFill>
                  <a:srgbClr val="0057AE"/>
                </a:solidFill>
                <a:latin typeface="Calibri" pitchFamily="34" charset="0"/>
              </a:rPr>
              <a:t> Using Population Census to improve Agriculture Statistics in Nepal</a:t>
            </a:r>
            <a:endParaRPr lang="en-IN" sz="3200">
              <a:solidFill>
                <a:srgbClr val="0057AE"/>
              </a:solidFill>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p:txBody>
          <a:bodyPr/>
          <a:lstStyle/>
          <a:p>
            <a:r>
              <a:rPr lang="en-US" smtClean="0"/>
              <a:t>Detail Sampling Frame</a:t>
            </a:r>
          </a:p>
        </p:txBody>
      </p:sp>
      <p:sp>
        <p:nvSpPr>
          <p:cNvPr id="79875" name="Rectangle 3"/>
          <p:cNvSpPr>
            <a:spLocks noGrp="1"/>
          </p:cNvSpPr>
          <p:nvPr>
            <p:ph type="body" idx="1"/>
          </p:nvPr>
        </p:nvSpPr>
        <p:spPr/>
        <p:txBody>
          <a:bodyPr/>
          <a:lstStyle/>
          <a:p>
            <a:pPr>
              <a:lnSpc>
                <a:spcPct val="90000"/>
              </a:lnSpc>
            </a:pPr>
            <a:r>
              <a:rPr lang="en-US" sz="2800" smtClean="0"/>
              <a:t>A frame is the “keystone” of the sample design. The sampling design under consideration proposes to use the information from the following sources for the frames to be used at different stages of sample selection. </a:t>
            </a:r>
          </a:p>
          <a:p>
            <a:pPr>
              <a:lnSpc>
                <a:spcPct val="90000"/>
              </a:lnSpc>
            </a:pPr>
            <a:r>
              <a:rPr lang="en-US" sz="2800" smtClean="0"/>
              <a:t>Number of agricultural households in each ward obtained from the “House/Household Listing Form” of the 2011 Population Census, and</a:t>
            </a:r>
          </a:p>
          <a:p>
            <a:pPr>
              <a:lnSpc>
                <a:spcPct val="90000"/>
              </a:lnSpc>
            </a:pPr>
            <a:r>
              <a:rPr lang="en-US" sz="2800" smtClean="0"/>
              <a:t>Listing of agricultural holdings in the selected PSUs (to be carried out prior to the census enumeration of the NCA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a:xfrm>
            <a:off x="457200" y="274638"/>
            <a:ext cx="8229600" cy="868362"/>
          </a:xfrm>
        </p:spPr>
        <p:txBody>
          <a:bodyPr/>
          <a:lstStyle/>
          <a:p>
            <a:r>
              <a:rPr lang="en-US" smtClean="0"/>
              <a:t>Detail Sampling Frame, cont.</a:t>
            </a:r>
          </a:p>
        </p:txBody>
      </p:sp>
      <p:sp>
        <p:nvSpPr>
          <p:cNvPr id="82947" name="Rectangle 3"/>
          <p:cNvSpPr>
            <a:spLocks noGrp="1"/>
          </p:cNvSpPr>
          <p:nvPr>
            <p:ph type="body" idx="1"/>
          </p:nvPr>
        </p:nvSpPr>
        <p:spPr/>
        <p:txBody>
          <a:bodyPr/>
          <a:lstStyle/>
          <a:p>
            <a:r>
              <a:rPr lang="en-US" smtClean="0"/>
              <a:t>For the above mentioned sampling design, at least two types of frames are identified:</a:t>
            </a:r>
          </a:p>
          <a:p>
            <a:pPr lvl="1"/>
            <a:r>
              <a:rPr lang="en-US" smtClean="0"/>
              <a:t>Frame for selection of PSUs, and</a:t>
            </a:r>
          </a:p>
          <a:p>
            <a:pPr lvl="1"/>
            <a:r>
              <a:rPr lang="en-US" smtClean="0"/>
              <a:t>Frame for selection of holdings</a:t>
            </a:r>
          </a:p>
          <a:p>
            <a:pPr lvl="1">
              <a:buFont typeface="Arial" charset="0"/>
              <a:buNone/>
            </a:pPr>
            <a:r>
              <a:rPr lang="en-US" smtClean="0"/>
              <a:t>the sampling frame for PSUs was based on the data collected in the 2011 Population Census of Nepal. The frame contained listing of wards and blocks, along with the number of houses, households and agricultural households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304800"/>
            <a:ext cx="8229600" cy="1143000"/>
          </a:xfrm>
        </p:spPr>
        <p:txBody>
          <a:bodyPr/>
          <a:lstStyle/>
          <a:p>
            <a:pPr eaLnBrk="1" hangingPunct="1"/>
            <a:r>
              <a:rPr lang="en-US" smtClean="0"/>
              <a:t>Agricultural Household</a:t>
            </a:r>
          </a:p>
        </p:txBody>
      </p:sp>
      <p:sp>
        <p:nvSpPr>
          <p:cNvPr id="37890" name="Content Placeholder 2"/>
          <p:cNvSpPr>
            <a:spLocks noGrp="1"/>
          </p:cNvSpPr>
          <p:nvPr>
            <p:ph idx="1"/>
          </p:nvPr>
        </p:nvSpPr>
        <p:spPr/>
        <p:txBody>
          <a:bodyPr/>
          <a:lstStyle/>
          <a:p>
            <a:pPr eaLnBrk="1" hangingPunct="1"/>
            <a:r>
              <a:rPr lang="en-US" smtClean="0"/>
              <a:t>Answers to questions regarding agriculture and /or livestock /Poultry must be “Yes”</a:t>
            </a:r>
          </a:p>
          <a:p>
            <a:pPr eaLnBrk="1" hangingPunct="1"/>
            <a:r>
              <a:rPr lang="en-US" smtClean="0"/>
              <a:t> Cut offs</a:t>
            </a:r>
          </a:p>
          <a:p>
            <a:pPr lvl="1" eaLnBrk="1" hangingPunct="1"/>
            <a:r>
              <a:rPr lang="en-US" smtClean="0"/>
              <a:t>At least 4 Anna in Hill and mountain districts</a:t>
            </a:r>
          </a:p>
          <a:p>
            <a:pPr lvl="1" eaLnBrk="1" hangingPunct="1"/>
            <a:r>
              <a:rPr lang="en-US" smtClean="0"/>
              <a:t>At least 8 dhur in Tarai districts</a:t>
            </a:r>
          </a:p>
          <a:p>
            <a:pPr lvl="1" eaLnBrk="1" hangingPunct="1"/>
            <a:r>
              <a:rPr lang="en-US" smtClean="0"/>
              <a:t>Raising at least one big head (Cow, Buffalo)</a:t>
            </a:r>
          </a:p>
          <a:p>
            <a:pPr lvl="1" eaLnBrk="1" hangingPunct="1"/>
            <a:r>
              <a:rPr lang="en-US" smtClean="0"/>
              <a:t>Raising at least 5 small heads (Goats, sheep etc.)</a:t>
            </a:r>
          </a:p>
          <a:p>
            <a:pPr lvl="1" eaLnBrk="1" hangingPunct="1"/>
            <a:r>
              <a:rPr lang="en-US" smtClean="0"/>
              <a:t>Raising at least 20 poultry (birds, fowl, ducks.)</a:t>
            </a:r>
          </a:p>
        </p:txBody>
      </p:sp>
      <p:pic>
        <p:nvPicPr>
          <p:cNvPr id="37891" name="Picture 8" descr="nepflg"/>
          <p:cNvPicPr>
            <a:picLocks noChangeAspect="1" noChangeArrowheads="1"/>
          </p:cNvPicPr>
          <p:nvPr/>
        </p:nvPicPr>
        <p:blipFill>
          <a:blip r:embed="rId2"/>
          <a:srcRect/>
          <a:stretch>
            <a:fillRect/>
          </a:stretch>
        </p:blipFill>
        <p:spPr bwMode="auto">
          <a:xfrm>
            <a:off x="-107950" y="0"/>
            <a:ext cx="863600" cy="836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smtClean="0"/>
              <a:t>Sample Design Parameters </a:t>
            </a:r>
          </a:p>
        </p:txBody>
      </p:sp>
      <p:sp>
        <p:nvSpPr>
          <p:cNvPr id="2052" name="Rectangle 3"/>
          <p:cNvSpPr>
            <a:spLocks noGrp="1" noChangeArrowheads="1"/>
          </p:cNvSpPr>
          <p:nvPr>
            <p:ph type="body" sz="half" idx="1"/>
          </p:nvPr>
        </p:nvSpPr>
        <p:spPr>
          <a:xfrm>
            <a:off x="457200" y="1600200"/>
            <a:ext cx="8458200" cy="4525963"/>
          </a:xfrm>
        </p:spPr>
        <p:txBody>
          <a:bodyPr/>
          <a:lstStyle/>
          <a:p>
            <a:pPr eaLnBrk="1" hangingPunct="1"/>
            <a:r>
              <a:rPr lang="en-US" sz="2800" smtClean="0"/>
              <a:t>CV, Deff and Rate of Homogeneity are available for Agri. Census 1991/92 for all 75 districts for following parameters:</a:t>
            </a:r>
          </a:p>
          <a:p>
            <a:pPr lvl="1" eaLnBrk="1" hangingPunct="1"/>
            <a:r>
              <a:rPr lang="en-US" smtClean="0"/>
              <a:t>Area of Holdings</a:t>
            </a:r>
          </a:p>
          <a:p>
            <a:pPr lvl="1" eaLnBrk="1" hangingPunct="1"/>
            <a:r>
              <a:rPr lang="en-US" smtClean="0"/>
              <a:t>Area Under Paddy</a:t>
            </a:r>
          </a:p>
          <a:p>
            <a:pPr lvl="1" eaLnBrk="1" hangingPunct="1"/>
            <a:r>
              <a:rPr lang="en-US" smtClean="0"/>
              <a:t>Area under Maize</a:t>
            </a:r>
          </a:p>
          <a:p>
            <a:pPr lvl="1" eaLnBrk="1" hangingPunct="1"/>
            <a:r>
              <a:rPr lang="en-US" smtClean="0"/>
              <a:t>Number of Cattle</a:t>
            </a:r>
          </a:p>
          <a:p>
            <a:pPr lvl="1" eaLnBrk="1" hangingPunct="1"/>
            <a:r>
              <a:rPr lang="en-US" smtClean="0"/>
              <a:t>Farm Population</a:t>
            </a:r>
          </a:p>
          <a:p>
            <a:pPr lvl="1" eaLnBrk="1" hangingPunct="1"/>
            <a:r>
              <a:rPr lang="en-US" smtClean="0"/>
              <a:t>Holdings with Rice</a:t>
            </a:r>
          </a:p>
        </p:txBody>
      </p:sp>
      <p:graphicFrame>
        <p:nvGraphicFramePr>
          <p:cNvPr id="2050" name="Object 4"/>
          <p:cNvGraphicFramePr>
            <a:graphicFrameLocks noChangeAspect="1"/>
          </p:cNvGraphicFramePr>
          <p:nvPr>
            <p:ph sz="half" idx="2"/>
          </p:nvPr>
        </p:nvGraphicFramePr>
        <p:xfrm>
          <a:off x="8153400" y="76200"/>
          <a:ext cx="420688" cy="455613"/>
        </p:xfrm>
        <a:graphic>
          <a:graphicData uri="http://schemas.openxmlformats.org/presentationml/2006/ole">
            <p:oleObj spid="_x0000_s2050" name="Equation" r:id="rId4" imgW="152280" imgH="164880" progId="Equation.3">
              <p:embed/>
            </p:oleObj>
          </a:graphicData>
        </a:graphic>
      </p:graphicFrame>
      <p:pic>
        <p:nvPicPr>
          <p:cNvPr id="2053" name="Picture 8" descr="nepflg"/>
          <p:cNvPicPr>
            <a:picLocks noChangeAspect="1" noChangeArrowheads="1"/>
          </p:cNvPicPr>
          <p:nvPr/>
        </p:nvPicPr>
        <p:blipFill>
          <a:blip r:embed="rId5"/>
          <a:srcRect/>
          <a:stretch>
            <a:fillRect/>
          </a:stretch>
        </p:blipFill>
        <p:spPr bwMode="auto">
          <a:xfrm>
            <a:off x="-107950" y="0"/>
            <a:ext cx="863600" cy="836613"/>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457200" y="704850"/>
            <a:ext cx="8229600" cy="742950"/>
          </a:xfrm>
        </p:spPr>
        <p:txBody>
          <a:bodyPr/>
          <a:lstStyle/>
          <a:p>
            <a:pPr eaLnBrk="1" hangingPunct="1"/>
            <a:r>
              <a:rPr lang="en-US" sz="4000" smtClean="0"/>
              <a:t>Sampling Design - considerations </a:t>
            </a:r>
          </a:p>
        </p:txBody>
      </p:sp>
      <p:sp>
        <p:nvSpPr>
          <p:cNvPr id="44034" name="Rectangle 3"/>
          <p:cNvSpPr>
            <a:spLocks noGrp="1" noChangeArrowheads="1"/>
          </p:cNvSpPr>
          <p:nvPr>
            <p:ph idx="1"/>
          </p:nvPr>
        </p:nvSpPr>
        <p:spPr>
          <a:xfrm>
            <a:off x="457200" y="1447800"/>
            <a:ext cx="8229600" cy="4525963"/>
          </a:xfrm>
        </p:spPr>
        <p:txBody>
          <a:bodyPr/>
          <a:lstStyle/>
          <a:p>
            <a:pPr eaLnBrk="1" hangingPunct="1"/>
            <a:r>
              <a:rPr lang="en-US" smtClean="0"/>
              <a:t>Objectives </a:t>
            </a:r>
          </a:p>
          <a:p>
            <a:pPr eaLnBrk="1" hangingPunct="1"/>
            <a:r>
              <a:rPr lang="en-US" smtClean="0"/>
              <a:t>Sampling frames </a:t>
            </a:r>
          </a:p>
          <a:p>
            <a:pPr eaLnBrk="1" hangingPunct="1"/>
            <a:r>
              <a:rPr lang="en-US" smtClean="0"/>
              <a:t>Stratified multistage designs</a:t>
            </a:r>
          </a:p>
          <a:p>
            <a:pPr eaLnBrk="1" hangingPunct="1"/>
            <a:r>
              <a:rPr lang="en-US" smtClean="0"/>
              <a:t>Stratification – explicit, implicit</a:t>
            </a:r>
          </a:p>
          <a:p>
            <a:pPr eaLnBrk="1" hangingPunct="1"/>
            <a:r>
              <a:rPr lang="en-US" smtClean="0"/>
              <a:t>Sampling units at different stages</a:t>
            </a:r>
          </a:p>
          <a:p>
            <a:pPr eaLnBrk="1" hangingPunct="1"/>
            <a:r>
              <a:rPr lang="en-US" smtClean="0"/>
              <a:t>Sample size</a:t>
            </a:r>
          </a:p>
          <a:p>
            <a:pPr eaLnBrk="1" hangingPunct="1"/>
            <a:r>
              <a:rPr lang="en-US" smtClean="0"/>
              <a:t>Methods of selection at different stages</a:t>
            </a:r>
          </a:p>
          <a:p>
            <a:pPr eaLnBrk="1" hangingPunct="1"/>
            <a:endParaRPr lang="en-US" smtClean="0"/>
          </a:p>
          <a:p>
            <a:pPr eaLnBrk="1" hangingPunct="1"/>
            <a:endParaRPr lang="en-US" smtClean="0"/>
          </a:p>
        </p:txBody>
      </p:sp>
      <p:pic>
        <p:nvPicPr>
          <p:cNvPr id="44035" name="Picture 8" descr="nepflg"/>
          <p:cNvPicPr>
            <a:picLocks noChangeAspect="1" noChangeArrowheads="1"/>
          </p:cNvPicPr>
          <p:nvPr/>
        </p:nvPicPr>
        <p:blipFill>
          <a:blip r:embed="rId3"/>
          <a:srcRect/>
          <a:stretch>
            <a:fillRect/>
          </a:stretch>
        </p:blipFill>
        <p:spPr bwMode="auto">
          <a:xfrm>
            <a:off x="-107950" y="0"/>
            <a:ext cx="863600" cy="8366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smtClean="0"/>
              <a:t>Sampling Design</a:t>
            </a:r>
          </a:p>
        </p:txBody>
      </p:sp>
      <p:sp>
        <p:nvSpPr>
          <p:cNvPr id="46082" name="Rectangle 3"/>
          <p:cNvSpPr>
            <a:spLocks noGrp="1" noChangeArrowheads="1"/>
          </p:cNvSpPr>
          <p:nvPr>
            <p:ph idx="1"/>
          </p:nvPr>
        </p:nvSpPr>
        <p:spPr/>
        <p:txBody>
          <a:bodyPr/>
          <a:lstStyle/>
          <a:p>
            <a:pPr algn="just" eaLnBrk="1" hangingPunct="1"/>
            <a:r>
              <a:rPr lang="en-US" smtClean="0"/>
              <a:t>The sampling design is stratified multistage sampling with</a:t>
            </a:r>
          </a:p>
          <a:p>
            <a:pPr lvl="1" algn="just" eaLnBrk="1" hangingPunct="1"/>
            <a:r>
              <a:rPr lang="en-US" smtClean="0"/>
              <a:t>Districts as strata; </a:t>
            </a:r>
            <a:r>
              <a:rPr lang="en-US" smtClean="0">
                <a:solidFill>
                  <a:schemeClr val="hlink"/>
                </a:solidFill>
              </a:rPr>
              <a:t>Based on  three years average area of 9 major crops published from MOAC</a:t>
            </a:r>
          </a:p>
          <a:p>
            <a:pPr lvl="1" algn="just" eaLnBrk="1" hangingPunct="1"/>
            <a:r>
              <a:rPr lang="en-US" smtClean="0"/>
              <a:t>Rural areas - Wards as PSUs</a:t>
            </a:r>
          </a:p>
          <a:p>
            <a:pPr lvl="1" algn="just" eaLnBrk="1" hangingPunct="1"/>
            <a:r>
              <a:rPr lang="en-US" smtClean="0"/>
              <a:t>Urban areas – EAs as PSUs</a:t>
            </a:r>
          </a:p>
          <a:p>
            <a:pPr lvl="1" algn="just" eaLnBrk="1" hangingPunct="1"/>
            <a:r>
              <a:rPr lang="en-US" smtClean="0"/>
              <a:t>Agricultural holdings as SSUs</a:t>
            </a:r>
          </a:p>
          <a:p>
            <a:pPr lvl="1" algn="just" eaLnBrk="1" hangingPunct="1">
              <a:buFontTx/>
              <a:buNone/>
            </a:pPr>
            <a:endParaRPr lang="en-US" smtClean="0"/>
          </a:p>
          <a:p>
            <a:pPr eaLnBrk="1" hangingPunct="1"/>
            <a:endParaRPr lang="en-US" smtClean="0"/>
          </a:p>
        </p:txBody>
      </p:sp>
      <p:pic>
        <p:nvPicPr>
          <p:cNvPr id="46083" name="Picture 8" descr="nepflg"/>
          <p:cNvPicPr>
            <a:picLocks noChangeAspect="1" noChangeArrowheads="1"/>
          </p:cNvPicPr>
          <p:nvPr/>
        </p:nvPicPr>
        <p:blipFill>
          <a:blip r:embed="rId3"/>
          <a:srcRect/>
          <a:stretch>
            <a:fillRect/>
          </a:stretch>
        </p:blipFill>
        <p:spPr bwMode="auto">
          <a:xfrm>
            <a:off x="-107950" y="0"/>
            <a:ext cx="863600" cy="8366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smtClean="0"/>
              <a:t>Sampling Design (Contd.)</a:t>
            </a:r>
          </a:p>
        </p:txBody>
      </p:sp>
      <p:sp>
        <p:nvSpPr>
          <p:cNvPr id="48130" name="Rectangle 3"/>
          <p:cNvSpPr>
            <a:spLocks noGrp="1" noChangeArrowheads="1"/>
          </p:cNvSpPr>
          <p:nvPr>
            <p:ph idx="1"/>
          </p:nvPr>
        </p:nvSpPr>
        <p:spPr/>
        <p:txBody>
          <a:bodyPr/>
          <a:lstStyle/>
          <a:p>
            <a:pPr lvl="1" algn="just" eaLnBrk="1" hangingPunct="1"/>
            <a:r>
              <a:rPr lang="en-US" smtClean="0"/>
              <a:t>Selection of PSUs following PPS systematic sampling with number of agricultural holdings in the PSUs as size measures</a:t>
            </a:r>
          </a:p>
          <a:p>
            <a:pPr lvl="1" algn="just" eaLnBrk="1" hangingPunct="1">
              <a:buFont typeface="Wingdings 2" pitchFamily="18" charset="2"/>
              <a:buNone/>
            </a:pPr>
            <a:endParaRPr lang="en-US" smtClean="0"/>
          </a:p>
          <a:p>
            <a:pPr lvl="1" algn="just" eaLnBrk="1" hangingPunct="1"/>
            <a:r>
              <a:rPr lang="en-US" smtClean="0"/>
              <a:t>Selected PSU’s were completely enumerated for listing of holdings for selecting SSU for collecting detailed information</a:t>
            </a:r>
          </a:p>
          <a:p>
            <a:pPr eaLnBrk="1" hangingPunct="1"/>
            <a:endParaRPr lang="en-US" smtClean="0"/>
          </a:p>
        </p:txBody>
      </p:sp>
      <p:pic>
        <p:nvPicPr>
          <p:cNvPr id="48131" name="Picture 8" descr="nepflg"/>
          <p:cNvPicPr>
            <a:picLocks noChangeAspect="1" noChangeArrowheads="1"/>
          </p:cNvPicPr>
          <p:nvPr/>
        </p:nvPicPr>
        <p:blipFill>
          <a:blip r:embed="rId3"/>
          <a:srcRect/>
          <a:stretch>
            <a:fillRect/>
          </a:stretch>
        </p:blipFill>
        <p:spPr bwMode="auto">
          <a:xfrm>
            <a:off x="-107950" y="0"/>
            <a:ext cx="863600" cy="8366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457200" y="152400"/>
            <a:ext cx="8229600" cy="1143000"/>
          </a:xfrm>
        </p:spPr>
        <p:txBody>
          <a:bodyPr/>
          <a:lstStyle/>
          <a:p>
            <a:pPr eaLnBrk="1" hangingPunct="1"/>
            <a:r>
              <a:rPr lang="en-US" smtClean="0"/>
              <a:t>Sampling Design (Contd.)</a:t>
            </a:r>
          </a:p>
        </p:txBody>
      </p:sp>
      <p:sp>
        <p:nvSpPr>
          <p:cNvPr id="50178" name="Rectangle 3"/>
          <p:cNvSpPr>
            <a:spLocks noGrp="1" noChangeArrowheads="1"/>
          </p:cNvSpPr>
          <p:nvPr>
            <p:ph idx="1"/>
          </p:nvPr>
        </p:nvSpPr>
        <p:spPr>
          <a:xfrm>
            <a:off x="609600" y="1295400"/>
            <a:ext cx="8229600" cy="5181600"/>
          </a:xfrm>
        </p:spPr>
        <p:txBody>
          <a:bodyPr/>
          <a:lstStyle/>
          <a:p>
            <a:pPr marL="723900" lvl="1" indent="17463" algn="just" eaLnBrk="1" hangingPunct="1">
              <a:buFontTx/>
              <a:buNone/>
              <a:tabLst>
                <a:tab pos="1371600" algn="l"/>
              </a:tabLst>
            </a:pPr>
            <a:r>
              <a:rPr lang="en-US" smtClean="0"/>
              <a:t>Holdings to be grouped into four implicit strata based on holding sizes </a:t>
            </a:r>
          </a:p>
          <a:p>
            <a:pPr marL="723900" lvl="1" indent="17463" algn="just" eaLnBrk="1" hangingPunct="1">
              <a:buFontTx/>
              <a:buNone/>
              <a:tabLst>
                <a:tab pos="1371600" algn="l"/>
              </a:tabLst>
            </a:pPr>
            <a:endParaRPr lang="en-US" smtClean="0"/>
          </a:p>
          <a:p>
            <a:pPr marL="723900" lvl="1" indent="17463" algn="just" eaLnBrk="1" hangingPunct="1">
              <a:buFontTx/>
              <a:buAutoNum type="arabicParenR"/>
              <a:tabLst>
                <a:tab pos="1371600" algn="l"/>
              </a:tabLst>
            </a:pPr>
            <a:r>
              <a:rPr lang="en-US" smtClean="0"/>
              <a:t> 	Less than 1 Bigha/10 Ropani</a:t>
            </a:r>
          </a:p>
          <a:p>
            <a:pPr marL="723900" lvl="1" indent="17463" algn="just" eaLnBrk="1" hangingPunct="1">
              <a:buFontTx/>
              <a:buAutoNum type="arabicParenR"/>
              <a:tabLst>
                <a:tab pos="1371600" algn="l"/>
              </a:tabLst>
            </a:pPr>
            <a:r>
              <a:rPr lang="en-US" smtClean="0"/>
              <a:t> 	1 to 3 Bigha/10 to 20 Ropani</a:t>
            </a:r>
          </a:p>
          <a:p>
            <a:pPr marL="723900" lvl="1" indent="17463" algn="just" eaLnBrk="1" hangingPunct="1">
              <a:buFontTx/>
              <a:buAutoNum type="arabicParenR"/>
              <a:tabLst>
                <a:tab pos="1371600" algn="l"/>
              </a:tabLst>
            </a:pPr>
            <a:r>
              <a:rPr lang="en-US" smtClean="0"/>
              <a:t> 	More than 3 Bigha/ 20 Ropani</a:t>
            </a:r>
          </a:p>
          <a:p>
            <a:pPr marL="723900" lvl="1" indent="17463" algn="just" eaLnBrk="1" hangingPunct="1">
              <a:buFontTx/>
              <a:buAutoNum type="arabicParenR"/>
              <a:tabLst>
                <a:tab pos="1371600" algn="l"/>
              </a:tabLst>
            </a:pPr>
            <a:r>
              <a:rPr lang="en-US" smtClean="0"/>
              <a:t> 	Only having livestock and poultry</a:t>
            </a:r>
          </a:p>
          <a:p>
            <a:pPr marL="723900" lvl="1" indent="17463" algn="just" eaLnBrk="1" hangingPunct="1">
              <a:buFontTx/>
              <a:buNone/>
              <a:tabLst>
                <a:tab pos="1371600" algn="l"/>
              </a:tabLst>
            </a:pPr>
            <a:endParaRPr lang="en-US" smtClean="0"/>
          </a:p>
          <a:p>
            <a:pPr marL="723900" lvl="1" indent="17463" algn="just" eaLnBrk="1" hangingPunct="1">
              <a:buFont typeface="Arial" charset="0"/>
              <a:buNone/>
              <a:tabLst>
                <a:tab pos="1371600" algn="l"/>
              </a:tabLst>
            </a:pPr>
            <a:endParaRPr lang="en-US" smtClean="0"/>
          </a:p>
          <a:p>
            <a:pPr marL="1860550" lvl="2" indent="-596900" algn="just" eaLnBrk="1" hangingPunct="1">
              <a:buFontTx/>
              <a:buNone/>
              <a:tabLst>
                <a:tab pos="1371600" algn="l"/>
              </a:tabLst>
            </a:pPr>
            <a:endParaRPr lang="en-US" smtClean="0"/>
          </a:p>
          <a:p>
            <a:pPr marL="1860550" lvl="2" indent="-596900" algn="just" eaLnBrk="1" hangingPunct="1">
              <a:tabLst>
                <a:tab pos="1371600" algn="l"/>
              </a:tabLst>
            </a:pPr>
            <a:endParaRPr lang="en-US" smtClean="0"/>
          </a:p>
          <a:p>
            <a:pPr marL="609600" indent="-609600" eaLnBrk="1" hangingPunct="1">
              <a:tabLst>
                <a:tab pos="1371600" algn="l"/>
              </a:tabLst>
            </a:pPr>
            <a:endParaRPr lang="en-US" smtClean="0"/>
          </a:p>
        </p:txBody>
      </p:sp>
      <p:pic>
        <p:nvPicPr>
          <p:cNvPr id="50179" name="Picture 8" descr="nepflg"/>
          <p:cNvPicPr>
            <a:picLocks noChangeAspect="1" noChangeArrowheads="1"/>
          </p:cNvPicPr>
          <p:nvPr/>
        </p:nvPicPr>
        <p:blipFill>
          <a:blip r:embed="rId3"/>
          <a:srcRect/>
          <a:stretch>
            <a:fillRect/>
          </a:stretch>
        </p:blipFill>
        <p:spPr bwMode="auto">
          <a:xfrm>
            <a:off x="-107950" y="0"/>
            <a:ext cx="863600" cy="8366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60" name="Rectangle 192"/>
          <p:cNvSpPr>
            <a:spLocks noGrp="1"/>
          </p:cNvSpPr>
          <p:nvPr>
            <p:ph type="title"/>
          </p:nvPr>
        </p:nvSpPr>
        <p:spPr/>
        <p:txBody>
          <a:bodyPr/>
          <a:lstStyle/>
          <a:p>
            <a:r>
              <a:rPr lang="en-US" smtClean="0"/>
              <a:t>Detail Sample Size</a:t>
            </a:r>
          </a:p>
        </p:txBody>
      </p:sp>
      <p:graphicFrame>
        <p:nvGraphicFramePr>
          <p:cNvPr id="84164" name="Group 196"/>
          <p:cNvGraphicFramePr>
            <a:graphicFrameLocks noGrp="1"/>
          </p:cNvGraphicFramePr>
          <p:nvPr>
            <p:ph idx="1"/>
          </p:nvPr>
        </p:nvGraphicFramePr>
        <p:xfrm>
          <a:off x="457200" y="1600200"/>
          <a:ext cx="8229600" cy="5111750"/>
        </p:xfrm>
        <a:graphic>
          <a:graphicData uri="http://schemas.openxmlformats.org/drawingml/2006/table">
            <a:tbl>
              <a:tblPr/>
              <a:tblGrid>
                <a:gridCol w="2587625"/>
                <a:gridCol w="1393825"/>
                <a:gridCol w="1393825"/>
                <a:gridCol w="1436688"/>
                <a:gridCol w="279400"/>
                <a:gridCol w="1138237"/>
              </a:tblGrid>
              <a:tr h="1905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800" b="0" i="0" u="none" strike="noStrike" cap="none" normalizeH="0" baseline="0" smtClean="0">
                        <a:ln>
                          <a:noFill/>
                        </a:ln>
                        <a:solidFill>
                          <a:schemeClr val="tx1"/>
                        </a:solidFill>
                        <a:effectLst/>
                        <a:latin typeface="Calibri"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VDC/Mun</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Wards</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PSUs</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Sample</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800" b="0" i="0" u="none" strike="noStrike" cap="none" normalizeH="0" baseline="0" smtClean="0">
                        <a:ln>
                          <a:noFill/>
                        </a:ln>
                        <a:solidFill>
                          <a:schemeClr val="tx1"/>
                        </a:solidFill>
                        <a:effectLst/>
                        <a:latin typeface="Calibri"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8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8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8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800" b="0" i="0" u="none" strike="noStrike" cap="none" normalizeH="0" baseline="0" smtClean="0">
                        <a:ln>
                          <a:noFill/>
                        </a:ln>
                        <a:solidFill>
                          <a:schemeClr val="tx1"/>
                        </a:solidFill>
                        <a:effectLst/>
                        <a:latin typeface="Calibri"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NEPAL</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3,960</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36,022</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36,257</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5,200</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cap="flat">
                      <a:noFill/>
                    </a:lnR>
                    <a:lnT>
                      <a:noFill/>
                    </a:lnT>
                    <a:lnB>
                      <a:noFill/>
                    </a:lnB>
                    <a:lnTlToBr>
                      <a:noFill/>
                    </a:lnTlToBr>
                    <a:lnBlToTr>
                      <a:noFill/>
                    </a:lnBlToTr>
                    <a:noFill/>
                  </a:tcPr>
                </a:tc>
              </a:tr>
              <a:tr h="1905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800" b="0" i="0" u="none" strike="noStrike" cap="none" normalizeH="0" baseline="0" smtClean="0">
                        <a:ln>
                          <a:noFill/>
                        </a:ln>
                        <a:solidFill>
                          <a:schemeClr val="tx1"/>
                        </a:solidFill>
                        <a:effectLst/>
                        <a:latin typeface="Calibri" pitchFamily="34"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8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8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8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800" b="0" i="0" u="none" strike="noStrike" cap="none" normalizeH="0" baseline="0" smtClean="0">
                        <a:ln>
                          <a:noFill/>
                        </a:ln>
                        <a:solidFill>
                          <a:schemeClr val="tx1"/>
                        </a:solidFill>
                        <a:effectLst/>
                        <a:latin typeface="Calibri" pitchFamily="34" charset="0"/>
                      </a:endParaRPr>
                    </a:p>
                  </a:txBody>
                  <a:tcPr anchor="b" horzOverflow="overflow">
                    <a:lnL>
                      <a:noFill/>
                    </a:lnL>
                    <a:lnR cap="flat">
                      <a:noFill/>
                    </a:lnR>
                    <a:lnT>
                      <a:noFill/>
                    </a:lnT>
                    <a:lnB>
                      <a:noFill/>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Ecological belt</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8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8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8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800" b="0" i="0" u="none" strike="noStrike" cap="none" normalizeH="0" baseline="0" smtClean="0">
                        <a:ln>
                          <a:noFill/>
                        </a:ln>
                        <a:solidFill>
                          <a:schemeClr val="tx1"/>
                        </a:solidFill>
                        <a:effectLst/>
                        <a:latin typeface="Calibri" pitchFamily="34" charset="0"/>
                      </a:endParaRPr>
                    </a:p>
                  </a:txBody>
                  <a:tcPr anchor="b" horzOverflow="overflow">
                    <a:lnL>
                      <a:noFill/>
                    </a:lnL>
                    <a:lnR cap="flat">
                      <a:noFill/>
                    </a:lnR>
                    <a:lnT>
                      <a:noFill/>
                    </a:lnT>
                    <a:lnB>
                      <a:noFill/>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Mountains</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532</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4911</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4,477</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861</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cap="flat">
                      <a:noFill/>
                    </a:lnR>
                    <a:lnT>
                      <a:noFill/>
                    </a:lnT>
                    <a:lnB>
                      <a:noFill/>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Hills</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2,034</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18,443</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18,502</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2,503</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cap="flat">
                      <a:noFill/>
                    </a:lnR>
                    <a:lnT>
                      <a:noFill/>
                    </a:lnT>
                    <a:lnB>
                      <a:noFill/>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Tarai</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1,394</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12,668</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13,278</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1,836</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cap="flat">
                      <a:noFill/>
                    </a:lnR>
                    <a:lnT>
                      <a:noFill/>
                    </a:lnT>
                    <a:lnB>
                      <a:noFill/>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Development region</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8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8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8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800" b="0" i="0" u="none" strike="noStrike" cap="none" normalizeH="0" baseline="0" smtClean="0">
                        <a:ln>
                          <a:noFill/>
                        </a:ln>
                        <a:solidFill>
                          <a:schemeClr val="tx1"/>
                        </a:solidFill>
                        <a:effectLst/>
                        <a:latin typeface="Calibri" pitchFamily="34" charset="0"/>
                      </a:endParaRPr>
                    </a:p>
                  </a:txBody>
                  <a:tcPr anchor="b" horzOverflow="overflow">
                    <a:lnL>
                      <a:noFill/>
                    </a:lnL>
                    <a:lnR cap="flat">
                      <a:noFill/>
                    </a:lnR>
                    <a:lnT>
                      <a:noFill/>
                    </a:lnT>
                    <a:lnB>
                      <a:noFill/>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Eastern</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907</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8,216</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8,438</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1,199</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cap="flat">
                      <a:noFill/>
                    </a:lnR>
                    <a:lnT>
                      <a:noFill/>
                    </a:lnT>
                    <a:lnB>
                      <a:noFill/>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Central</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1,219</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11,097</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11,351</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1,379</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cap="flat">
                      <a:noFill/>
                    </a:lnR>
                    <a:lnT>
                      <a:noFill/>
                    </a:lnT>
                    <a:lnB>
                      <a:noFill/>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Western</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864</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7,945</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7,792</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1,134</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cap="flat">
                      <a:noFill/>
                    </a:lnR>
                    <a:lnT>
                      <a:noFill/>
                    </a:lnT>
                    <a:lnB>
                      <a:noFill/>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Midwestern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581</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5,248</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5,174</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938</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cap="flat">
                      <a:noFill/>
                    </a:lnR>
                    <a:lnT>
                      <a:noFill/>
                    </a:lnT>
                    <a:lnB>
                      <a:noFill/>
                    </a:lnB>
                    <a:lnTlToBr>
                      <a:noFill/>
                    </a:lnTlToBr>
                    <a:lnBlToTr>
                      <a:noFill/>
                    </a:lnBlToTr>
                    <a:noFill/>
                  </a:tcPr>
                </a:tc>
              </a:tr>
              <a:tr h="190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Far western</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389</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3,516</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3,502</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550</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idx="4294967295"/>
          </p:nvPr>
        </p:nvSpPr>
        <p:spPr/>
        <p:txBody>
          <a:bodyPr lIns="0" rIns="0" bIns="0" anchor="b"/>
          <a:lstStyle/>
          <a:p>
            <a:pPr eaLnBrk="1" hangingPunct="1"/>
            <a:r>
              <a:rPr lang="en-US" smtClean="0"/>
              <a:t>Allocation Plan</a:t>
            </a:r>
          </a:p>
        </p:txBody>
      </p:sp>
      <p:sp>
        <p:nvSpPr>
          <p:cNvPr id="29699" name="Content Placeholder 2"/>
          <p:cNvSpPr>
            <a:spLocks noGrp="1"/>
          </p:cNvSpPr>
          <p:nvPr>
            <p:ph idx="4294967295"/>
          </p:nvPr>
        </p:nvSpPr>
        <p:spPr/>
        <p:txBody>
          <a:bodyPr>
            <a:normAutofit/>
          </a:bodyPr>
          <a:lstStyle/>
          <a:p>
            <a:pPr marL="273050" indent="-273050" algn="just" eaLnBrk="1" hangingPunct="1">
              <a:lnSpc>
                <a:spcPct val="80000"/>
              </a:lnSpc>
            </a:pPr>
            <a:r>
              <a:rPr lang="en-US" smtClean="0"/>
              <a:t>It provides a better distribution of resources and also provides a balance between district and national level estimates</a:t>
            </a:r>
          </a:p>
          <a:p>
            <a:pPr marL="273050" indent="-273050" algn="just" eaLnBrk="1" hangingPunct="1">
              <a:lnSpc>
                <a:spcPct val="80000"/>
              </a:lnSpc>
            </a:pPr>
            <a:r>
              <a:rPr lang="en-US" smtClean="0"/>
              <a:t>The size measure used for allocation was based on area under 9 important crops as obtained from Ministry of Agriculture</a:t>
            </a:r>
          </a:p>
          <a:p>
            <a:pPr marL="273050" indent="-273050" algn="just" eaLnBrk="1" hangingPunct="1">
              <a:lnSpc>
                <a:spcPct val="80000"/>
              </a:lnSpc>
            </a:pPr>
            <a:r>
              <a:rPr lang="en-US" smtClean="0"/>
              <a:t>Minimum number of EAs was taken as 50 from each district (livestock was a prime consideration)</a:t>
            </a:r>
          </a:p>
          <a:p>
            <a:pPr marL="273050" indent="-273050" algn="just" eaLnBrk="1" hangingPunct="1">
              <a:lnSpc>
                <a:spcPct val="80000"/>
              </a:lnSpc>
            </a:pPr>
            <a:endParaRPr lang="en-US" smtClean="0"/>
          </a:p>
          <a:p>
            <a:pPr marL="273050" indent="-273050" eaLnBrk="1" hangingPunct="1">
              <a:lnSpc>
                <a:spcPct val="90000"/>
              </a:lnSpc>
            </a:pPr>
            <a:endParaRPr lang="en-US" smtClean="0"/>
          </a:p>
        </p:txBody>
      </p:sp>
      <p:sp>
        <p:nvSpPr>
          <p:cNvPr id="89092"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endParaRPr lang="en-US" sz="2400"/>
          </a:p>
        </p:txBody>
      </p:sp>
      <p:sp>
        <p:nvSpPr>
          <p:cNvPr id="89093"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endParaRPr lang="en-US" sz="2400"/>
          </a:p>
        </p:txBody>
      </p:sp>
      <p:sp>
        <p:nvSpPr>
          <p:cNvPr id="89095" name="Rectangle 5"/>
          <p:cNvSpPr>
            <a:spLocks noChangeArrowheads="1"/>
          </p:cNvSpPr>
          <p:nvPr/>
        </p:nvSpPr>
        <p:spPr bwMode="auto">
          <a:xfrm>
            <a:off x="0" y="666750"/>
            <a:ext cx="9144000" cy="457200"/>
          </a:xfrm>
          <a:prstGeom prst="rect">
            <a:avLst/>
          </a:prstGeom>
          <a:noFill/>
          <a:ln w="9525">
            <a:noFill/>
            <a:miter lim="800000"/>
            <a:headEnd/>
            <a:tailEnd/>
          </a:ln>
        </p:spPr>
        <p:txBody>
          <a:bodyPr wrap="none" anchor="ctr">
            <a:spAutoFit/>
          </a:bodyPr>
          <a:lstStyle/>
          <a:p>
            <a:pPr algn="ctr" eaLnBrk="0" hangingPunct="0"/>
            <a:endParaRPr lang="en-US" sz="240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AutoShape 2"/>
          <p:cNvSpPr>
            <a:spLocks noGrp="1" noChangeArrowheads="1"/>
          </p:cNvSpPr>
          <p:nvPr>
            <p:ph type="title"/>
          </p:nvPr>
        </p:nvSpPr>
        <p:spPr>
          <a:xfrm>
            <a:off x="344488" y="260350"/>
            <a:ext cx="7827962" cy="576263"/>
          </a:xfrm>
        </p:spPr>
        <p:txBody>
          <a:bodyPr rtlCol="0">
            <a:normAutofit fontScale="90000"/>
          </a:bodyPr>
          <a:lstStyle/>
          <a:p>
            <a:pPr eaLnBrk="1" fontAlgn="auto" hangingPunct="1">
              <a:spcAft>
                <a:spcPts val="0"/>
              </a:spcAft>
              <a:defRPr/>
            </a:pPr>
            <a:r>
              <a:rPr lang="en-US" sz="1800" smtClean="0">
                <a:solidFill>
                  <a:srgbClr val="0057AE"/>
                </a:solidFill>
              </a:rPr>
              <a:t>               </a:t>
            </a:r>
            <a:r>
              <a:rPr lang="en-US" sz="4000" smtClean="0">
                <a:solidFill>
                  <a:srgbClr val="0057AE"/>
                </a:solidFill>
              </a:rPr>
              <a:t>Inside This Report</a:t>
            </a:r>
            <a:endParaRPr lang="en-IN" sz="4000" smtClean="0">
              <a:solidFill>
                <a:srgbClr val="0057AE"/>
              </a:solidFill>
            </a:endParaRPr>
          </a:p>
        </p:txBody>
      </p:sp>
      <p:sp>
        <p:nvSpPr>
          <p:cNvPr id="17410" name="Rectangle 3"/>
          <p:cNvSpPr>
            <a:spLocks noGrp="1" noChangeArrowheads="1"/>
          </p:cNvSpPr>
          <p:nvPr>
            <p:ph type="body" idx="1"/>
          </p:nvPr>
        </p:nvSpPr>
        <p:spPr>
          <a:xfrm>
            <a:off x="684213" y="1030288"/>
            <a:ext cx="7602537" cy="4559300"/>
          </a:xfrm>
        </p:spPr>
        <p:txBody>
          <a:bodyPr/>
          <a:lstStyle/>
          <a:p>
            <a:pPr eaLnBrk="1" hangingPunct="1">
              <a:buClr>
                <a:srgbClr val="0057AE"/>
              </a:buClr>
            </a:pPr>
            <a:r>
              <a:rPr lang="en-US" sz="2800" smtClean="0">
                <a:solidFill>
                  <a:srgbClr val="0057AE"/>
                </a:solidFill>
              </a:rPr>
              <a:t>General Background of the country.</a:t>
            </a:r>
          </a:p>
          <a:p>
            <a:pPr eaLnBrk="1" hangingPunct="1">
              <a:buClr>
                <a:srgbClr val="0057AE"/>
              </a:buClr>
            </a:pPr>
            <a:r>
              <a:rPr lang="en-US" sz="2800" smtClean="0">
                <a:solidFill>
                  <a:srgbClr val="0057AE"/>
                </a:solidFill>
              </a:rPr>
              <a:t>Statistical System of Nepal</a:t>
            </a:r>
          </a:p>
          <a:p>
            <a:pPr eaLnBrk="1" hangingPunct="1">
              <a:buClr>
                <a:srgbClr val="0057AE"/>
              </a:buClr>
            </a:pPr>
            <a:r>
              <a:rPr lang="en-US" sz="2800" smtClean="0">
                <a:solidFill>
                  <a:srgbClr val="0057AE"/>
                </a:solidFill>
              </a:rPr>
              <a:t>History of Population Censuses</a:t>
            </a:r>
          </a:p>
          <a:p>
            <a:pPr eaLnBrk="1" hangingPunct="1">
              <a:buClr>
                <a:srgbClr val="0057AE"/>
              </a:buClr>
            </a:pPr>
            <a:r>
              <a:rPr lang="en-US" sz="2800" smtClean="0">
                <a:solidFill>
                  <a:srgbClr val="0057AE"/>
                </a:solidFill>
              </a:rPr>
              <a:t>History of Agriculture Censuses in Nepal</a:t>
            </a:r>
          </a:p>
          <a:p>
            <a:pPr eaLnBrk="1" hangingPunct="1">
              <a:buClr>
                <a:srgbClr val="0057AE"/>
              </a:buClr>
            </a:pPr>
            <a:r>
              <a:rPr lang="en-US" sz="2800" smtClean="0">
                <a:solidFill>
                  <a:srgbClr val="0057AE"/>
                </a:solidFill>
              </a:rPr>
              <a:t>Use of Population Census in Ag Census</a:t>
            </a:r>
          </a:p>
          <a:p>
            <a:pPr eaLnBrk="1" hangingPunct="1">
              <a:buClr>
                <a:srgbClr val="0057AE"/>
              </a:buClr>
            </a:pPr>
            <a:r>
              <a:rPr lang="en-AU" sz="2800" smtClean="0">
                <a:solidFill>
                  <a:srgbClr val="336699"/>
                </a:solidFill>
              </a:rPr>
              <a:t>Details about latest Agriculture Census</a:t>
            </a:r>
          </a:p>
          <a:p>
            <a:pPr eaLnBrk="1" hangingPunct="1">
              <a:buClr>
                <a:srgbClr val="0057AE"/>
              </a:buClr>
            </a:pPr>
            <a:r>
              <a:rPr lang="en-AU" sz="2800" smtClean="0">
                <a:solidFill>
                  <a:srgbClr val="336699"/>
                </a:solidFill>
              </a:rPr>
              <a:t>Conclusions</a:t>
            </a:r>
          </a:p>
          <a:p>
            <a:pPr eaLnBrk="1" hangingPunct="1">
              <a:buClr>
                <a:srgbClr val="0057AE"/>
              </a:buClr>
            </a:pPr>
            <a:endParaRPr lang="en-IN" sz="2800" smtClean="0">
              <a:solidFill>
                <a:srgbClr val="336699"/>
              </a:solidFill>
            </a:endParaRPr>
          </a:p>
        </p:txBody>
      </p:sp>
      <p:pic>
        <p:nvPicPr>
          <p:cNvPr id="17411" name="Picture 4" descr="nepflg"/>
          <p:cNvPicPr>
            <a:picLocks noChangeAspect="1" noChangeArrowheads="1"/>
          </p:cNvPicPr>
          <p:nvPr/>
        </p:nvPicPr>
        <p:blipFill>
          <a:blip r:embed="rId2"/>
          <a:srcRect/>
          <a:stretch>
            <a:fillRect/>
          </a:stretch>
        </p:blipFill>
        <p:spPr bwMode="auto">
          <a:xfrm>
            <a:off x="0" y="0"/>
            <a:ext cx="827088"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idx="4294967295"/>
          </p:nvPr>
        </p:nvSpPr>
        <p:spPr>
          <a:xfrm>
            <a:off x="457200" y="304800"/>
            <a:ext cx="8229600" cy="914400"/>
          </a:xfrm>
        </p:spPr>
        <p:txBody>
          <a:bodyPr/>
          <a:lstStyle/>
          <a:p>
            <a:pPr eaLnBrk="1" hangingPunct="1"/>
            <a:r>
              <a:rPr lang="en-US" smtClean="0"/>
              <a:t>District wise Allocation of PSUs</a:t>
            </a:r>
          </a:p>
        </p:txBody>
      </p:sp>
      <p:sp>
        <p:nvSpPr>
          <p:cNvPr id="29699" name="Content Placeholder 2"/>
          <p:cNvSpPr>
            <a:spLocks noGrp="1"/>
          </p:cNvSpPr>
          <p:nvPr>
            <p:ph idx="4294967295"/>
          </p:nvPr>
        </p:nvSpPr>
        <p:spPr/>
        <p:txBody>
          <a:bodyPr>
            <a:normAutofit/>
          </a:bodyPr>
          <a:lstStyle/>
          <a:p>
            <a:pPr marL="273050" indent="-273050" algn="just" eaLnBrk="1" hangingPunct="1">
              <a:lnSpc>
                <a:spcPct val="80000"/>
              </a:lnSpc>
              <a:buClr>
                <a:srgbClr val="9BBB59"/>
              </a:buClr>
              <a:buFontTx/>
              <a:buChar char="•"/>
            </a:pPr>
            <a:r>
              <a:rPr lang="en-US" smtClean="0"/>
              <a:t>In the present census compromise power allocation has been followed: </a:t>
            </a:r>
          </a:p>
          <a:p>
            <a:pPr marL="273050" indent="-273050" algn="just" eaLnBrk="1" hangingPunct="1">
              <a:lnSpc>
                <a:spcPct val="80000"/>
              </a:lnSpc>
              <a:buClr>
                <a:srgbClr val="9BBB59"/>
              </a:buClr>
              <a:buFontTx/>
              <a:buChar char="•"/>
            </a:pPr>
            <a:endParaRPr lang="en-US" smtClean="0"/>
          </a:p>
          <a:p>
            <a:pPr marL="273050" indent="-273050" algn="just" eaLnBrk="1" hangingPunct="1">
              <a:lnSpc>
                <a:spcPct val="80000"/>
              </a:lnSpc>
              <a:buClr>
                <a:srgbClr val="9BBB59"/>
              </a:buClr>
              <a:buFontTx/>
              <a:buChar char="•"/>
            </a:pPr>
            <a:r>
              <a:rPr lang="en-US" sz="2800" smtClean="0"/>
              <a:t>The size measure used for allocation of PSUs was based on area under 9 major crops as obtained from Ministry of Agriculture and Cooperatives</a:t>
            </a:r>
          </a:p>
          <a:p>
            <a:pPr marL="273050" indent="-273050" algn="just" eaLnBrk="1" hangingPunct="1">
              <a:lnSpc>
                <a:spcPct val="80000"/>
              </a:lnSpc>
              <a:buClr>
                <a:srgbClr val="9BBB59"/>
              </a:buClr>
              <a:buFont typeface="Wingdings 2" pitchFamily="18" charset="2"/>
              <a:buChar char=""/>
            </a:pPr>
            <a:r>
              <a:rPr lang="en-US" sz="2800" smtClean="0"/>
              <a:t>Minimum number of EAs was taken as 50 from each district (livestock was a prime consideration)</a:t>
            </a:r>
          </a:p>
          <a:p>
            <a:pPr marL="273050" indent="-273050" algn="just" eaLnBrk="1" hangingPunct="1">
              <a:lnSpc>
                <a:spcPct val="80000"/>
              </a:lnSpc>
              <a:buClr>
                <a:srgbClr val="9BBB59"/>
              </a:buClr>
              <a:buFont typeface="Wingdings 2" pitchFamily="18" charset="2"/>
              <a:buChar char=""/>
            </a:pPr>
            <a:r>
              <a:rPr lang="en-US" sz="2800" smtClean="0"/>
              <a:t>It provides a better distribution of resources and also provides a balance between district and national level estimates</a:t>
            </a:r>
          </a:p>
          <a:p>
            <a:pPr marL="273050" indent="-273050" algn="just" eaLnBrk="1" hangingPunct="1">
              <a:lnSpc>
                <a:spcPct val="80000"/>
              </a:lnSpc>
              <a:buClr>
                <a:srgbClr val="9BBB59"/>
              </a:buClr>
              <a:buFont typeface="Wingdings 2" pitchFamily="18" charset="2"/>
              <a:buChar char=""/>
            </a:pPr>
            <a:endParaRPr lang="en-US" sz="2800" smtClean="0"/>
          </a:p>
          <a:p>
            <a:pPr marL="273050" indent="-273050" eaLnBrk="1" hangingPunct="1">
              <a:lnSpc>
                <a:spcPct val="90000"/>
              </a:lnSpc>
              <a:buClr>
                <a:srgbClr val="9BBB59"/>
              </a:buClr>
              <a:buFont typeface="Wingdings 2" pitchFamily="18" charset="2"/>
              <a:buChar char=""/>
            </a:pPr>
            <a:endParaRPr lang="en-US" smtClean="0"/>
          </a:p>
        </p:txBody>
      </p:sp>
      <p:sp>
        <p:nvSpPr>
          <p:cNvPr id="8806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88069"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88070" name="Rectangle 5"/>
          <p:cNvSpPr>
            <a:spLocks noChangeArrowheads="1"/>
          </p:cNvSpPr>
          <p:nvPr/>
        </p:nvSpPr>
        <p:spPr bwMode="auto">
          <a:xfrm>
            <a:off x="0" y="666750"/>
            <a:ext cx="9144000" cy="457200"/>
          </a:xfrm>
          <a:prstGeom prst="rect">
            <a:avLst/>
          </a:prstGeom>
          <a:noFill/>
          <a:ln w="9525">
            <a:noFill/>
            <a:miter lim="800000"/>
            <a:headEnd/>
            <a:tailEnd/>
          </a:ln>
        </p:spPr>
        <p:txBody>
          <a:bodyPr wrap="none" anchor="ctr">
            <a:spAutoFit/>
          </a:bodyPr>
          <a:lstStyle/>
          <a:p>
            <a:pPr eaLnBrk="0" hangingPunct="0"/>
            <a:endParaRPr lang="en-US">
              <a:latin typeface="Calibri" pitchFamily="34" charset="0"/>
            </a:endParaRPr>
          </a:p>
        </p:txBody>
      </p:sp>
      <p:pic>
        <p:nvPicPr>
          <p:cNvPr id="88071"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752600" y="2362200"/>
            <a:ext cx="3795713" cy="609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US" smtClean="0"/>
              <a:t>Standard Errors</a:t>
            </a:r>
          </a:p>
        </p:txBody>
      </p:sp>
      <p:sp>
        <p:nvSpPr>
          <p:cNvPr id="54274" name="Rectangle 3"/>
          <p:cNvSpPr>
            <a:spLocks noGrp="1" noChangeArrowheads="1"/>
          </p:cNvSpPr>
          <p:nvPr>
            <p:ph idx="1"/>
          </p:nvPr>
        </p:nvSpPr>
        <p:spPr/>
        <p:txBody>
          <a:bodyPr/>
          <a:lstStyle/>
          <a:p>
            <a:pPr eaLnBrk="1" hangingPunct="1"/>
            <a:r>
              <a:rPr lang="en-US" sz="2800" smtClean="0"/>
              <a:t>National Level	      less than 1%</a:t>
            </a:r>
          </a:p>
          <a:p>
            <a:pPr eaLnBrk="1" hangingPunct="1"/>
            <a:r>
              <a:rPr lang="en-US" sz="2800" smtClean="0"/>
              <a:t>Development 	      3 to 5% in Far West</a:t>
            </a:r>
          </a:p>
          <a:p>
            <a:pPr eaLnBrk="1" hangingPunct="1">
              <a:buFontTx/>
              <a:buNone/>
            </a:pPr>
            <a:r>
              <a:rPr lang="en-US" sz="2800" smtClean="0"/>
              <a:t>	Regions 		      2 to 3% in other regions</a:t>
            </a:r>
          </a:p>
          <a:p>
            <a:pPr eaLnBrk="1" hangingPunct="1"/>
            <a:r>
              <a:rPr lang="en-US" sz="2800" smtClean="0"/>
              <a:t> Ecological Belts:   less than 2% in Hill &amp; Tarai</a:t>
            </a:r>
          </a:p>
          <a:p>
            <a:pPr eaLnBrk="1" hangingPunct="1">
              <a:buFontTx/>
              <a:buNone/>
            </a:pPr>
            <a:r>
              <a:rPr lang="en-US" sz="2800" smtClean="0"/>
              <a:t>				      around 3% in mountain belt</a:t>
            </a:r>
          </a:p>
          <a:p>
            <a:pPr eaLnBrk="1" hangingPunct="1"/>
            <a:r>
              <a:rPr lang="en-US" sz="2800" smtClean="0"/>
              <a:t>Districts:	               around 4 to 6 % for major                    	                        aggregates in important       				     districts</a:t>
            </a:r>
          </a:p>
        </p:txBody>
      </p:sp>
      <p:pic>
        <p:nvPicPr>
          <p:cNvPr id="54275" name="Picture 8" descr="nepflg"/>
          <p:cNvPicPr>
            <a:picLocks noChangeAspect="1" noChangeArrowheads="1"/>
          </p:cNvPicPr>
          <p:nvPr/>
        </p:nvPicPr>
        <p:blipFill>
          <a:blip r:embed="rId3"/>
          <a:srcRect/>
          <a:stretch>
            <a:fillRect/>
          </a:stretch>
        </p:blipFill>
        <p:spPr bwMode="auto">
          <a:xfrm>
            <a:off x="-107950" y="0"/>
            <a:ext cx="863600" cy="8366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457200" y="704850"/>
            <a:ext cx="8229600" cy="819150"/>
          </a:xfrm>
        </p:spPr>
        <p:txBody>
          <a:bodyPr/>
          <a:lstStyle/>
          <a:p>
            <a:pPr eaLnBrk="1" hangingPunct="1"/>
            <a:r>
              <a:rPr lang="en-US" sz="4000" smtClean="0"/>
              <a:t>Census Questionnaire; </a:t>
            </a:r>
            <a:r>
              <a:rPr lang="en-US" sz="2000" smtClean="0"/>
              <a:t>WCA 2010 –a modular approach</a:t>
            </a:r>
            <a:endParaRPr lang="en-US" sz="2000" smtClean="0">
              <a:solidFill>
                <a:schemeClr val="hlink"/>
              </a:solidFill>
            </a:endParaRPr>
          </a:p>
        </p:txBody>
      </p:sp>
      <p:sp>
        <p:nvSpPr>
          <p:cNvPr id="94211" name="Rectangle 3"/>
          <p:cNvSpPr>
            <a:spLocks noGrp="1" noChangeArrowheads="1"/>
          </p:cNvSpPr>
          <p:nvPr>
            <p:ph idx="4294967295"/>
          </p:nvPr>
        </p:nvSpPr>
        <p:spPr>
          <a:xfrm>
            <a:off x="457200" y="1600200"/>
            <a:ext cx="8229600" cy="4953000"/>
          </a:xfrm>
        </p:spPr>
        <p:txBody>
          <a:bodyPr/>
          <a:lstStyle/>
          <a:p>
            <a:pPr algn="just" eaLnBrk="1" hangingPunct="1">
              <a:buFont typeface="Arial" charset="0"/>
              <a:buNone/>
            </a:pPr>
            <a:r>
              <a:rPr lang="en-US" smtClean="0"/>
              <a:t>Combination of </a:t>
            </a:r>
          </a:p>
          <a:p>
            <a:pPr algn="just" eaLnBrk="1" hangingPunct="1"/>
            <a:r>
              <a:rPr lang="en-US" smtClean="0"/>
              <a:t>Core modules</a:t>
            </a:r>
          </a:p>
          <a:p>
            <a:pPr lvl="1" algn="just" eaLnBrk="1" hangingPunct="1"/>
            <a:r>
              <a:rPr lang="en-US" smtClean="0"/>
              <a:t>5 among 16 items (compete enumeration) </a:t>
            </a:r>
          </a:p>
          <a:p>
            <a:pPr lvl="1" algn="just" eaLnBrk="1" hangingPunct="1">
              <a:buFont typeface="Arial" charset="0"/>
              <a:buNone/>
            </a:pPr>
            <a:r>
              <a:rPr lang="en-US" smtClean="0"/>
              <a:t>and </a:t>
            </a:r>
          </a:p>
          <a:p>
            <a:pPr algn="just" eaLnBrk="1" hangingPunct="1"/>
            <a:r>
              <a:rPr lang="en-US" smtClean="0"/>
              <a:t>Thematic Supplementary modules (sample based)</a:t>
            </a:r>
          </a:p>
          <a:p>
            <a:pPr lvl="1" algn="just" eaLnBrk="1" hangingPunct="1"/>
            <a:r>
              <a:rPr lang="en-US" smtClean="0"/>
              <a:t>12 themes</a:t>
            </a:r>
          </a:p>
          <a:p>
            <a:pPr algn="just" eaLnBrk="1" hangingPunct="1"/>
            <a:r>
              <a:rPr lang="en-US" smtClean="0"/>
              <a:t>Questionnaires prepared in view of  WCA 2010 document data items</a:t>
            </a:r>
          </a:p>
          <a:p>
            <a:pPr lvl="1" eaLnBrk="1" hangingPunct="1"/>
            <a:endParaRPr lang="en-US" smtClean="0"/>
          </a:p>
          <a:p>
            <a:pPr lvl="1" eaLnBrk="1" hangingPunct="1"/>
            <a:endParaRPr lang="en-US" smtClean="0"/>
          </a:p>
        </p:txBody>
      </p:sp>
      <p:pic>
        <p:nvPicPr>
          <p:cNvPr id="94212" name="Picture 8" descr="nepflg"/>
          <p:cNvPicPr>
            <a:picLocks noChangeAspect="1" noChangeArrowheads="1"/>
          </p:cNvPicPr>
          <p:nvPr/>
        </p:nvPicPr>
        <p:blipFill>
          <a:blip r:embed="rId3"/>
          <a:srcRect/>
          <a:stretch>
            <a:fillRect/>
          </a:stretch>
        </p:blipFill>
        <p:spPr bwMode="auto">
          <a:xfrm>
            <a:off x="-107950" y="0"/>
            <a:ext cx="863600" cy="8366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p:cNvSpPr>
          <p:nvPr>
            <p:ph type="title"/>
          </p:nvPr>
        </p:nvSpPr>
        <p:spPr/>
        <p:txBody>
          <a:bodyPr/>
          <a:lstStyle/>
          <a:p>
            <a:r>
              <a:rPr lang="en-US" smtClean="0"/>
              <a:t>Ongoing Census Questionnaire</a:t>
            </a:r>
          </a:p>
        </p:txBody>
      </p:sp>
      <p:sp>
        <p:nvSpPr>
          <p:cNvPr id="96259" name="Rectangle 3"/>
          <p:cNvSpPr>
            <a:spLocks noGrp="1"/>
          </p:cNvSpPr>
          <p:nvPr>
            <p:ph type="body" idx="1"/>
          </p:nvPr>
        </p:nvSpPr>
        <p:spPr/>
        <p:txBody>
          <a:bodyPr/>
          <a:lstStyle/>
          <a:p>
            <a:endParaRPr lang="en-US" smtClean="0"/>
          </a:p>
        </p:txBody>
      </p:sp>
      <p:pic>
        <p:nvPicPr>
          <p:cNvPr id="96437" name="Picture 181"/>
          <p:cNvPicPr>
            <a:picLocks noChangeAspect="1" noChangeArrowheads="1"/>
          </p:cNvPicPr>
          <p:nvPr/>
        </p:nvPicPr>
        <p:blipFill>
          <a:blip r:embed="rId2"/>
          <a:srcRect/>
          <a:stretch>
            <a:fillRect/>
          </a:stretch>
        </p:blipFill>
        <p:spPr bwMode="auto">
          <a:xfrm>
            <a:off x="228600" y="1600200"/>
            <a:ext cx="8763000" cy="4572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p:nvPr>
        </p:nvSpPr>
        <p:spPr/>
        <p:txBody>
          <a:bodyPr/>
          <a:lstStyle/>
          <a:p>
            <a:r>
              <a:rPr lang="en-US" sz="4000" smtClean="0"/>
              <a:t>WCA 2010 –a modular approach, cont.</a:t>
            </a:r>
          </a:p>
        </p:txBody>
      </p:sp>
      <p:sp>
        <p:nvSpPr>
          <p:cNvPr id="98307" name="Rectangle 3"/>
          <p:cNvSpPr>
            <a:spLocks noGrp="1"/>
          </p:cNvSpPr>
          <p:nvPr>
            <p:ph type="body" idx="1"/>
          </p:nvPr>
        </p:nvSpPr>
        <p:spPr/>
        <p:txBody>
          <a:bodyPr/>
          <a:lstStyle/>
          <a:p>
            <a:pPr>
              <a:lnSpc>
                <a:spcPct val="90000"/>
              </a:lnSpc>
            </a:pPr>
            <a:r>
              <a:rPr lang="en-US" sz="2800" smtClean="0"/>
              <a:t>Among 16 recommended core data items in WCA 2010, Population Census consists following 5 core items </a:t>
            </a:r>
          </a:p>
          <a:p>
            <a:pPr lvl="1">
              <a:lnSpc>
                <a:spcPct val="90000"/>
              </a:lnSpc>
            </a:pPr>
            <a:r>
              <a:rPr lang="en-US" sz="2400" smtClean="0">
                <a:solidFill>
                  <a:schemeClr val="hlink"/>
                </a:solidFill>
              </a:rPr>
              <a:t>Identification and location of agricultural holding</a:t>
            </a:r>
          </a:p>
          <a:p>
            <a:pPr lvl="1">
              <a:lnSpc>
                <a:spcPct val="90000"/>
              </a:lnSpc>
            </a:pPr>
            <a:r>
              <a:rPr lang="en-US" sz="2400" smtClean="0">
                <a:solidFill>
                  <a:schemeClr val="hlink"/>
                </a:solidFill>
              </a:rPr>
              <a:t>Sex of agricultural holder</a:t>
            </a:r>
          </a:p>
          <a:p>
            <a:pPr lvl="1">
              <a:lnSpc>
                <a:spcPct val="90000"/>
              </a:lnSpc>
            </a:pPr>
            <a:r>
              <a:rPr lang="en-US" sz="2400" smtClean="0">
                <a:solidFill>
                  <a:schemeClr val="hlink"/>
                </a:solidFill>
              </a:rPr>
              <a:t>household size</a:t>
            </a:r>
          </a:p>
          <a:p>
            <a:pPr lvl="1">
              <a:lnSpc>
                <a:spcPct val="90000"/>
              </a:lnSpc>
            </a:pPr>
            <a:r>
              <a:rPr lang="en-US" sz="2400" smtClean="0">
                <a:solidFill>
                  <a:schemeClr val="hlink"/>
                </a:solidFill>
              </a:rPr>
              <a:t>Total area of holding</a:t>
            </a:r>
          </a:p>
          <a:p>
            <a:pPr lvl="1">
              <a:lnSpc>
                <a:spcPct val="90000"/>
              </a:lnSpc>
            </a:pPr>
            <a:r>
              <a:rPr lang="en-US" sz="2400" smtClean="0">
                <a:solidFill>
                  <a:schemeClr val="hlink"/>
                </a:solidFill>
              </a:rPr>
              <a:t>Number of animals on the holding for each livestock type</a:t>
            </a:r>
          </a:p>
          <a:p>
            <a:pPr lvl="1">
              <a:lnSpc>
                <a:spcPct val="90000"/>
              </a:lnSpc>
              <a:buFont typeface="Arial" charset="0"/>
              <a:buNone/>
            </a:pPr>
            <a:r>
              <a:rPr lang="en-US" sz="2400" smtClean="0"/>
              <a:t>All above 16 items have been included in on going Agri Census for sample enumeration</a:t>
            </a:r>
          </a:p>
          <a:p>
            <a:pPr lvl="1">
              <a:lnSpc>
                <a:spcPct val="90000"/>
              </a:lnSpc>
              <a:buFont typeface="Arial" charset="0"/>
              <a:buNone/>
            </a:pPr>
            <a:r>
              <a:rPr lang="en-US" sz="2400" smtClean="0"/>
              <a:t>Which can be linked with each other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p:cNvSpPr>
          <p:nvPr>
            <p:ph type="title"/>
          </p:nvPr>
        </p:nvSpPr>
        <p:spPr/>
        <p:txBody>
          <a:bodyPr/>
          <a:lstStyle/>
          <a:p>
            <a:r>
              <a:rPr lang="en-US" sz="4000" smtClean="0"/>
              <a:t>WCA 2010 –a modular approach, cont.</a:t>
            </a:r>
          </a:p>
        </p:txBody>
      </p:sp>
      <p:sp>
        <p:nvSpPr>
          <p:cNvPr id="99331" name="Rectangle 3"/>
          <p:cNvSpPr>
            <a:spLocks noGrp="1"/>
          </p:cNvSpPr>
          <p:nvPr>
            <p:ph type="body" idx="1"/>
          </p:nvPr>
        </p:nvSpPr>
        <p:spPr/>
        <p:txBody>
          <a:bodyPr/>
          <a:lstStyle/>
          <a:p>
            <a:r>
              <a:rPr lang="en-US" smtClean="0"/>
              <a:t>Among 12 thematic models, all 12 models have been covered by asking questions as per the country requirement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457200" y="304800"/>
            <a:ext cx="8229600" cy="1143000"/>
          </a:xfrm>
        </p:spPr>
        <p:txBody>
          <a:bodyPr/>
          <a:lstStyle/>
          <a:p>
            <a:pPr eaLnBrk="1" hangingPunct="1"/>
            <a:r>
              <a:rPr lang="en-US" smtClean="0"/>
              <a:t>Conclusions</a:t>
            </a:r>
          </a:p>
        </p:txBody>
      </p:sp>
      <p:sp>
        <p:nvSpPr>
          <p:cNvPr id="63490" name="Rectangle 3"/>
          <p:cNvSpPr>
            <a:spLocks noGrp="1" noChangeArrowheads="1"/>
          </p:cNvSpPr>
          <p:nvPr>
            <p:ph idx="1"/>
          </p:nvPr>
        </p:nvSpPr>
        <p:spPr/>
        <p:txBody>
          <a:bodyPr/>
          <a:lstStyle/>
          <a:p>
            <a:pPr algn="just" eaLnBrk="1" hangingPunct="1"/>
            <a:r>
              <a:rPr lang="en-US" sz="2800" smtClean="0"/>
              <a:t>A list frame for large commercial and institution farms needs to be developed and updated </a:t>
            </a:r>
          </a:p>
          <a:p>
            <a:pPr algn="just" eaLnBrk="1" hangingPunct="1">
              <a:lnSpc>
                <a:spcPct val="90000"/>
              </a:lnSpc>
            </a:pPr>
            <a:r>
              <a:rPr lang="en-US" sz="2800" smtClean="0"/>
              <a:t>One of the major constraints in 2001-02 Agricultural Census was that no documentation of reliability of data was available; it is recommended to compute these indicator in the on going census</a:t>
            </a:r>
          </a:p>
          <a:p>
            <a:pPr algn="just" eaLnBrk="1" hangingPunct="1">
              <a:lnSpc>
                <a:spcPct val="90000"/>
              </a:lnSpc>
            </a:pPr>
            <a:r>
              <a:rPr lang="en-US" sz="2800" smtClean="0"/>
              <a:t>It is recommended that specific studies on qualitative aspects of NAC 2011-12 should be undertaken to facilitate planning of subsequent censuses and surveys</a:t>
            </a:r>
          </a:p>
          <a:p>
            <a:pPr eaLnBrk="1" hangingPunct="1"/>
            <a:endParaRPr lang="en-US" smtClean="0"/>
          </a:p>
          <a:p>
            <a:pPr eaLnBrk="1" hangingPunct="1"/>
            <a:endParaRPr lang="en-US" smtClean="0"/>
          </a:p>
        </p:txBody>
      </p:sp>
      <p:pic>
        <p:nvPicPr>
          <p:cNvPr id="63491" name="Picture 8" descr="nepflg"/>
          <p:cNvPicPr>
            <a:picLocks noChangeAspect="1" noChangeArrowheads="1"/>
          </p:cNvPicPr>
          <p:nvPr/>
        </p:nvPicPr>
        <p:blipFill>
          <a:blip r:embed="rId3"/>
          <a:srcRect/>
          <a:stretch>
            <a:fillRect/>
          </a:stretch>
        </p:blipFill>
        <p:spPr bwMode="auto">
          <a:xfrm>
            <a:off x="-107950" y="0"/>
            <a:ext cx="863600" cy="8366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r>
              <a:rPr lang="en-US" smtClean="0"/>
              <a:t>Conclusions (Contd.)</a:t>
            </a:r>
          </a:p>
        </p:txBody>
      </p:sp>
      <p:sp>
        <p:nvSpPr>
          <p:cNvPr id="65538" name="Rectangle 3"/>
          <p:cNvSpPr>
            <a:spLocks noGrp="1" noChangeArrowheads="1"/>
          </p:cNvSpPr>
          <p:nvPr>
            <p:ph idx="1"/>
          </p:nvPr>
        </p:nvSpPr>
        <p:spPr/>
        <p:txBody>
          <a:bodyPr/>
          <a:lstStyle/>
          <a:p>
            <a:pPr algn="just" eaLnBrk="1" hangingPunct="1"/>
            <a:r>
              <a:rPr lang="en-US" smtClean="0"/>
              <a:t>Special studies on emerging social data needs in agricultural sector are needed which can be undertaken utilizing the data from NAC 2011-12</a:t>
            </a:r>
          </a:p>
          <a:p>
            <a:pPr algn="just" eaLnBrk="1" hangingPunct="1"/>
            <a:r>
              <a:rPr lang="en-US" smtClean="0"/>
              <a:t>Such studies should be preferably a part of Agricultural Census programme</a:t>
            </a:r>
          </a:p>
          <a:p>
            <a:pPr algn="just" eaLnBrk="1" hangingPunct="1">
              <a:buFontTx/>
              <a:buNone/>
            </a:pPr>
            <a:endParaRPr lang="en-US" smtClean="0"/>
          </a:p>
          <a:p>
            <a:pPr algn="just" eaLnBrk="1" hangingPunct="1"/>
            <a:endParaRPr lang="en-US" smtClean="0"/>
          </a:p>
        </p:txBody>
      </p:sp>
      <p:pic>
        <p:nvPicPr>
          <p:cNvPr id="65539" name="Picture 8" descr="nepflg"/>
          <p:cNvPicPr>
            <a:picLocks noChangeAspect="1" noChangeArrowheads="1"/>
          </p:cNvPicPr>
          <p:nvPr/>
        </p:nvPicPr>
        <p:blipFill>
          <a:blip r:embed="rId3"/>
          <a:srcRect/>
          <a:stretch>
            <a:fillRect/>
          </a:stretch>
        </p:blipFill>
        <p:spPr bwMode="auto">
          <a:xfrm>
            <a:off x="-107950" y="0"/>
            <a:ext cx="863600" cy="8366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AutoShape 2"/>
          <p:cNvSpPr>
            <a:spLocks noGrp="1" noChangeArrowheads="1"/>
          </p:cNvSpPr>
          <p:nvPr>
            <p:ph type="title"/>
          </p:nvPr>
        </p:nvSpPr>
        <p:spPr>
          <a:xfrm>
            <a:off x="344488" y="187325"/>
            <a:ext cx="7924800" cy="577850"/>
          </a:xfrm>
        </p:spPr>
        <p:txBody>
          <a:bodyPr rtlCol="0">
            <a:normAutofit fontScale="90000"/>
          </a:bodyPr>
          <a:lstStyle/>
          <a:p>
            <a:pPr eaLnBrk="1" fontAlgn="auto" hangingPunct="1">
              <a:spcAft>
                <a:spcPts val="0"/>
              </a:spcAft>
              <a:defRPr/>
            </a:pPr>
            <a:r>
              <a:rPr lang="en-US" sz="3200" smtClean="0">
                <a:solidFill>
                  <a:srgbClr val="0057AE"/>
                </a:solidFill>
              </a:rPr>
              <a:t>Any Questions, Comments, Suggestions?</a:t>
            </a:r>
            <a:endParaRPr lang="en-IN" sz="3200" smtClean="0">
              <a:solidFill>
                <a:srgbClr val="0057AE"/>
              </a:solidFill>
            </a:endParaRPr>
          </a:p>
        </p:txBody>
      </p:sp>
      <p:pic>
        <p:nvPicPr>
          <p:cNvPr id="67586" name="Picture 4" descr="nepflg"/>
          <p:cNvPicPr>
            <a:picLocks noChangeAspect="1" noChangeArrowheads="1"/>
          </p:cNvPicPr>
          <p:nvPr/>
        </p:nvPicPr>
        <p:blipFill>
          <a:blip r:embed="rId2"/>
          <a:srcRect/>
          <a:stretch>
            <a:fillRect/>
          </a:stretch>
        </p:blipFill>
        <p:spPr bwMode="auto">
          <a:xfrm>
            <a:off x="0" y="0"/>
            <a:ext cx="604838" cy="836613"/>
          </a:xfrm>
          <a:prstGeom prst="rect">
            <a:avLst/>
          </a:prstGeom>
          <a:noFill/>
          <a:ln w="9525">
            <a:noFill/>
            <a:miter lim="800000"/>
            <a:headEnd/>
            <a:tailEnd/>
          </a:ln>
        </p:spPr>
      </p:pic>
      <p:sp>
        <p:nvSpPr>
          <p:cNvPr id="67587" name="Rectangle 7"/>
          <p:cNvSpPr>
            <a:spLocks noGrp="1" noChangeArrowheads="1"/>
          </p:cNvSpPr>
          <p:nvPr>
            <p:ph type="body" idx="1"/>
          </p:nvPr>
        </p:nvSpPr>
        <p:spPr/>
        <p:txBody>
          <a:bodyPr/>
          <a:lstStyle/>
          <a:p>
            <a:pPr eaLnBrk="1" hangingPunct="1">
              <a:buClr>
                <a:srgbClr val="0057AE"/>
              </a:buClr>
            </a:pPr>
            <a:endParaRPr lang="en-US" smtClean="0">
              <a:solidFill>
                <a:srgbClr val="0057AE"/>
              </a:solidFill>
            </a:endParaRPr>
          </a:p>
        </p:txBody>
      </p:sp>
      <p:pic>
        <p:nvPicPr>
          <p:cNvPr id="67588" name="Picture 8" descr="new pic orch"/>
          <p:cNvPicPr>
            <a:picLocks noChangeAspect="1" noChangeArrowheads="1"/>
          </p:cNvPicPr>
          <p:nvPr/>
        </p:nvPicPr>
        <p:blipFill>
          <a:blip r:embed="rId3"/>
          <a:srcRect/>
          <a:stretch>
            <a:fillRect/>
          </a:stretch>
        </p:blipFill>
        <p:spPr bwMode="auto">
          <a:xfrm>
            <a:off x="6705600" y="1052513"/>
            <a:ext cx="1538288" cy="5119687"/>
          </a:xfrm>
          <a:prstGeom prst="rect">
            <a:avLst/>
          </a:prstGeom>
          <a:noFill/>
          <a:ln w="9525">
            <a:noFill/>
            <a:miter lim="800000"/>
            <a:headEnd/>
            <a:tailEnd/>
          </a:ln>
        </p:spPr>
      </p:pic>
      <p:pic>
        <p:nvPicPr>
          <p:cNvPr id="67589" name="Picture 7" descr="Image013"/>
          <p:cNvPicPr>
            <a:picLocks noChangeAspect="1" noChangeArrowheads="1"/>
          </p:cNvPicPr>
          <p:nvPr/>
        </p:nvPicPr>
        <p:blipFill>
          <a:blip r:embed="rId4"/>
          <a:srcRect/>
          <a:stretch>
            <a:fillRect/>
          </a:stretch>
        </p:blipFill>
        <p:spPr bwMode="auto">
          <a:xfrm>
            <a:off x="457200" y="1143000"/>
            <a:ext cx="1828800" cy="5410200"/>
          </a:xfrm>
          <a:prstGeom prst="rect">
            <a:avLst/>
          </a:prstGeom>
          <a:noFill/>
          <a:ln w="9525">
            <a:noFill/>
            <a:miter lim="800000"/>
            <a:headEnd/>
            <a:tailEnd/>
          </a:ln>
        </p:spPr>
      </p:pic>
      <p:pic>
        <p:nvPicPr>
          <p:cNvPr id="67590" name="Picture 7" descr="P5010108"/>
          <p:cNvPicPr>
            <a:picLocks noChangeAspect="1" noChangeArrowheads="1"/>
          </p:cNvPicPr>
          <p:nvPr/>
        </p:nvPicPr>
        <p:blipFill>
          <a:blip r:embed="rId5"/>
          <a:srcRect/>
          <a:stretch>
            <a:fillRect/>
          </a:stretch>
        </p:blipFill>
        <p:spPr bwMode="auto">
          <a:xfrm>
            <a:off x="2286000" y="1219200"/>
            <a:ext cx="2055813" cy="5257800"/>
          </a:xfrm>
          <a:prstGeom prst="rect">
            <a:avLst/>
          </a:prstGeom>
          <a:noFill/>
          <a:ln w="9525">
            <a:noFill/>
            <a:miter lim="800000"/>
            <a:headEnd/>
            <a:tailEnd/>
          </a:ln>
        </p:spPr>
      </p:pic>
      <p:pic>
        <p:nvPicPr>
          <p:cNvPr id="67591" name="Picture 5" descr="C:\Documents and Settings\Administrator\Desktop\buckwheat_field.jpg"/>
          <p:cNvPicPr>
            <a:picLocks noGrp="1" noChangeAspect="1" noChangeArrowheads="1"/>
          </p:cNvPicPr>
          <p:nvPr>
            <p:ph sz="half" idx="1"/>
          </p:nvPr>
        </p:nvPicPr>
        <p:blipFill>
          <a:blip r:embed="rId6"/>
          <a:srcRect/>
          <a:stretch>
            <a:fillRect/>
          </a:stretch>
        </p:blipFill>
        <p:spPr>
          <a:xfrm>
            <a:off x="5257800" y="1219200"/>
            <a:ext cx="1371600" cy="5029200"/>
          </a:xfrm>
        </p:spPr>
      </p:pic>
      <p:pic>
        <p:nvPicPr>
          <p:cNvPr id="67592" name="Picture 5" descr="P4200003"/>
          <p:cNvPicPr>
            <a:picLocks noChangeAspect="1" noChangeArrowheads="1"/>
          </p:cNvPicPr>
          <p:nvPr/>
        </p:nvPicPr>
        <p:blipFill>
          <a:blip r:embed="rId7"/>
          <a:srcRect/>
          <a:stretch>
            <a:fillRect/>
          </a:stretch>
        </p:blipFill>
        <p:spPr bwMode="auto">
          <a:xfrm>
            <a:off x="4267200" y="838200"/>
            <a:ext cx="2363788"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AutoShape 2"/>
          <p:cNvSpPr>
            <a:spLocks noGrp="1" noChangeArrowheads="1"/>
          </p:cNvSpPr>
          <p:nvPr>
            <p:ph type="title"/>
          </p:nvPr>
        </p:nvSpPr>
        <p:spPr>
          <a:xfrm>
            <a:off x="344488" y="187325"/>
            <a:ext cx="7924800" cy="865188"/>
          </a:xfrm>
        </p:spPr>
        <p:txBody>
          <a:bodyPr/>
          <a:lstStyle/>
          <a:p>
            <a:pPr eaLnBrk="1" hangingPunct="1"/>
            <a:r>
              <a:rPr lang="en-IN" sz="4000" smtClean="0">
                <a:solidFill>
                  <a:srgbClr val="0057AE"/>
                </a:solidFill>
              </a:rPr>
              <a:t>Thank You for your patience</a:t>
            </a:r>
          </a:p>
        </p:txBody>
      </p:sp>
      <p:pic>
        <p:nvPicPr>
          <p:cNvPr id="68610" name="Picture 3" descr="nepflg"/>
          <p:cNvPicPr>
            <a:picLocks noChangeAspect="1" noChangeArrowheads="1"/>
          </p:cNvPicPr>
          <p:nvPr/>
        </p:nvPicPr>
        <p:blipFill>
          <a:blip r:embed="rId2"/>
          <a:srcRect/>
          <a:stretch>
            <a:fillRect/>
          </a:stretch>
        </p:blipFill>
        <p:spPr bwMode="auto">
          <a:xfrm>
            <a:off x="0" y="0"/>
            <a:ext cx="604838" cy="836613"/>
          </a:xfrm>
          <a:prstGeom prst="rect">
            <a:avLst/>
          </a:prstGeom>
          <a:noFill/>
          <a:ln w="9525">
            <a:noFill/>
            <a:miter lim="800000"/>
            <a:headEnd/>
            <a:tailEnd/>
          </a:ln>
        </p:spPr>
      </p:pic>
      <p:pic>
        <p:nvPicPr>
          <p:cNvPr id="68611" name="Picture 4" descr="np_glacier00"/>
          <p:cNvPicPr>
            <a:picLocks noGrp="1" noChangeAspect="1" noChangeArrowheads="1"/>
          </p:cNvPicPr>
          <p:nvPr>
            <p:ph type="body" idx="1"/>
          </p:nvPr>
        </p:nvPicPr>
        <p:blipFill>
          <a:blip r:embed="rId3"/>
          <a:srcRect/>
          <a:stretch>
            <a:fillRect/>
          </a:stretch>
        </p:blipFill>
        <p:spPr>
          <a:xfrm>
            <a:off x="323850" y="1196975"/>
            <a:ext cx="8496300" cy="439261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AutoShape 2"/>
          <p:cNvSpPr>
            <a:spLocks noGrp="1" noChangeArrowheads="1"/>
          </p:cNvSpPr>
          <p:nvPr>
            <p:ph type="title"/>
          </p:nvPr>
        </p:nvSpPr>
        <p:spPr>
          <a:xfrm>
            <a:off x="344488" y="187325"/>
            <a:ext cx="7924800" cy="288925"/>
          </a:xfrm>
        </p:spPr>
        <p:txBody>
          <a:bodyPr rtlCol="0">
            <a:normAutofit fontScale="90000"/>
          </a:bodyPr>
          <a:lstStyle/>
          <a:p>
            <a:pPr eaLnBrk="1" fontAlgn="auto" hangingPunct="1">
              <a:spcAft>
                <a:spcPts val="0"/>
              </a:spcAft>
              <a:defRPr/>
            </a:pPr>
            <a:r>
              <a:rPr lang="en-US" sz="1800" smtClean="0">
                <a:solidFill>
                  <a:srgbClr val="0057AE"/>
                </a:solidFill>
              </a:rPr>
              <a:t> </a:t>
            </a:r>
            <a:r>
              <a:rPr lang="en-US" sz="3600" smtClean="0">
                <a:solidFill>
                  <a:srgbClr val="0057AE"/>
                </a:solidFill>
              </a:rPr>
              <a:t>General Background of the country</a:t>
            </a:r>
            <a:endParaRPr lang="en-IN" sz="3600" smtClean="0">
              <a:solidFill>
                <a:srgbClr val="0057AE"/>
              </a:solidFill>
            </a:endParaRPr>
          </a:p>
        </p:txBody>
      </p:sp>
      <p:sp>
        <p:nvSpPr>
          <p:cNvPr id="18434" name="Rectangle 3"/>
          <p:cNvSpPr>
            <a:spLocks noGrp="1" noChangeArrowheads="1"/>
          </p:cNvSpPr>
          <p:nvPr>
            <p:ph type="body" idx="1"/>
          </p:nvPr>
        </p:nvSpPr>
        <p:spPr>
          <a:xfrm>
            <a:off x="593725" y="1030288"/>
            <a:ext cx="7693025" cy="5207000"/>
          </a:xfrm>
        </p:spPr>
        <p:txBody>
          <a:bodyPr/>
          <a:lstStyle/>
          <a:p>
            <a:pPr eaLnBrk="1" hangingPunct="1">
              <a:buClr>
                <a:srgbClr val="0057AE"/>
              </a:buClr>
            </a:pPr>
            <a:r>
              <a:rPr lang="en-US" sz="2200" smtClean="0">
                <a:solidFill>
                  <a:srgbClr val="0057AE"/>
                </a:solidFill>
              </a:rPr>
              <a:t>Situated in between India and China is a residence of 27 million people with more than 100 caste and ethnicity and languages</a:t>
            </a:r>
          </a:p>
          <a:p>
            <a:pPr eaLnBrk="1" hangingPunct="1">
              <a:buClr>
                <a:srgbClr val="0057AE"/>
              </a:buClr>
            </a:pPr>
            <a:r>
              <a:rPr lang="en-US" sz="2200" smtClean="0">
                <a:solidFill>
                  <a:srgbClr val="0057AE"/>
                </a:solidFill>
              </a:rPr>
              <a:t>Share of agriculture in total GDP is about 35% and population engaged in Agriculture sector as their main occupation are 66%</a:t>
            </a:r>
          </a:p>
          <a:p>
            <a:pPr eaLnBrk="1" hangingPunct="1">
              <a:buClr>
                <a:srgbClr val="0057AE"/>
              </a:buClr>
            </a:pPr>
            <a:r>
              <a:rPr lang="en-US" sz="2200" smtClean="0">
                <a:solidFill>
                  <a:srgbClr val="0057AE"/>
                </a:solidFill>
              </a:rPr>
              <a:t>GDP growth rate is only about 3% in average for last 5 years</a:t>
            </a:r>
          </a:p>
          <a:p>
            <a:pPr eaLnBrk="1" hangingPunct="1">
              <a:buClr>
                <a:srgbClr val="0057AE"/>
              </a:buClr>
            </a:pPr>
            <a:r>
              <a:rPr lang="en-US" sz="2200" smtClean="0">
                <a:solidFill>
                  <a:srgbClr val="0057AE"/>
                </a:solidFill>
              </a:rPr>
              <a:t>Physically divided into three belts Mountains , hills and Terai (low land).</a:t>
            </a:r>
          </a:p>
          <a:p>
            <a:pPr eaLnBrk="1" hangingPunct="1">
              <a:buClr>
                <a:srgbClr val="0057AE"/>
              </a:buClr>
            </a:pPr>
            <a:r>
              <a:rPr lang="en-US" sz="2200" smtClean="0">
                <a:solidFill>
                  <a:srgbClr val="0057AE"/>
                </a:solidFill>
              </a:rPr>
              <a:t>The elevation ranges from 80 m to 8848 m( highest peak of the world; the mount Everest)</a:t>
            </a:r>
          </a:p>
          <a:p>
            <a:pPr eaLnBrk="1" hangingPunct="1">
              <a:buClr>
                <a:srgbClr val="0057AE"/>
              </a:buClr>
            </a:pPr>
            <a:r>
              <a:rPr lang="en-US" sz="2200" smtClean="0">
                <a:solidFill>
                  <a:srgbClr val="0057AE"/>
                </a:solidFill>
              </a:rPr>
              <a:t>Politically divided into 5 development regions, 14 zones and 75 districts.</a:t>
            </a:r>
          </a:p>
          <a:p>
            <a:pPr eaLnBrk="1" hangingPunct="1">
              <a:buClr>
                <a:srgbClr val="0057AE"/>
              </a:buClr>
            </a:pPr>
            <a:r>
              <a:rPr lang="en-US" sz="2200" smtClean="0">
                <a:solidFill>
                  <a:srgbClr val="0057AE"/>
                </a:solidFill>
              </a:rPr>
              <a:t>Major Agriculture commodities are paddy, maize, wheat as cereal, sugarcane, cardamom, ginger, tea as cash and fruits and vegetables as well as livestocks.</a:t>
            </a:r>
            <a:endParaRPr lang="en-IN" sz="2200" smtClean="0">
              <a:solidFill>
                <a:srgbClr val="0057AE"/>
              </a:solidFill>
            </a:endParaRPr>
          </a:p>
        </p:txBody>
      </p:sp>
      <p:pic>
        <p:nvPicPr>
          <p:cNvPr id="18435" name="Picture 4" descr="nepflg"/>
          <p:cNvPicPr>
            <a:picLocks noChangeAspect="1" noChangeArrowheads="1"/>
          </p:cNvPicPr>
          <p:nvPr/>
        </p:nvPicPr>
        <p:blipFill>
          <a:blip r:embed="rId2"/>
          <a:srcRect/>
          <a:stretch>
            <a:fillRect/>
          </a:stretch>
        </p:blipFill>
        <p:spPr bwMode="auto">
          <a:xfrm>
            <a:off x="0" y="0"/>
            <a:ext cx="827088"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Nepal; Physiographic and Administrative</a:t>
            </a:r>
            <a:endParaRPr lang="en-US" dirty="0"/>
          </a:p>
        </p:txBody>
      </p:sp>
      <p:pic>
        <p:nvPicPr>
          <p:cNvPr id="19458" name="Picture 2"/>
          <p:cNvPicPr>
            <a:picLocks noGrp="1" noChangeAspect="1" noChangeArrowheads="1"/>
          </p:cNvPicPr>
          <p:nvPr>
            <p:ph sz="half" idx="2"/>
          </p:nvPr>
        </p:nvPicPr>
        <p:blipFill>
          <a:blip r:embed="rId2"/>
          <a:srcRect/>
          <a:stretch>
            <a:fillRect/>
          </a:stretch>
        </p:blipFill>
        <p:spPr>
          <a:xfrm>
            <a:off x="4648200" y="1600200"/>
            <a:ext cx="4038600" cy="3886200"/>
          </a:xfrm>
        </p:spPr>
      </p:pic>
      <p:pic>
        <p:nvPicPr>
          <p:cNvPr id="19459" name="Picture 2"/>
          <p:cNvPicPr>
            <a:picLocks noGrp="1" noChangeAspect="1" noChangeArrowheads="1"/>
          </p:cNvPicPr>
          <p:nvPr>
            <p:ph sz="half" idx="1"/>
          </p:nvPr>
        </p:nvPicPr>
        <p:blipFill>
          <a:blip r:embed="rId3"/>
          <a:srcRect/>
          <a:stretch>
            <a:fillRect/>
          </a:stretch>
        </p:blipFill>
        <p:spPr>
          <a:xfrm>
            <a:off x="457200" y="1524000"/>
            <a:ext cx="4038600" cy="3886200"/>
          </a:xfrm>
        </p:spPr>
      </p:pic>
      <p:pic>
        <p:nvPicPr>
          <p:cNvPr id="19460" name="Picture 8" descr="nepflg"/>
          <p:cNvPicPr>
            <a:picLocks noChangeAspect="1" noChangeArrowheads="1"/>
          </p:cNvPicPr>
          <p:nvPr/>
        </p:nvPicPr>
        <p:blipFill>
          <a:blip r:embed="rId4"/>
          <a:srcRect/>
          <a:stretch>
            <a:fillRect/>
          </a:stretch>
        </p:blipFill>
        <p:spPr bwMode="auto">
          <a:xfrm>
            <a:off x="-107950" y="0"/>
            <a:ext cx="863600" cy="836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sz="4000" smtClean="0"/>
              <a:t>Statistical System of Nepal</a:t>
            </a:r>
          </a:p>
        </p:txBody>
      </p:sp>
      <p:sp>
        <p:nvSpPr>
          <p:cNvPr id="20482" name="Rectangle 3"/>
          <p:cNvSpPr>
            <a:spLocks noGrp="1" noChangeArrowheads="1"/>
          </p:cNvSpPr>
          <p:nvPr>
            <p:ph type="body" idx="1"/>
          </p:nvPr>
        </p:nvSpPr>
        <p:spPr/>
        <p:txBody>
          <a:bodyPr/>
          <a:lstStyle/>
          <a:p>
            <a:pPr eaLnBrk="1" hangingPunct="1">
              <a:lnSpc>
                <a:spcPct val="90000"/>
              </a:lnSpc>
            </a:pPr>
            <a:r>
              <a:rPr lang="en-US" sz="2400" smtClean="0"/>
              <a:t>Central Bureau of Statistics (CBS), established under Statistics Act, 1958 is a sole agency for the collection, consolidation, publication and analysis of statistics.</a:t>
            </a:r>
          </a:p>
          <a:p>
            <a:pPr eaLnBrk="1" hangingPunct="1">
              <a:lnSpc>
                <a:spcPct val="90000"/>
              </a:lnSpc>
            </a:pPr>
            <a:r>
              <a:rPr lang="en-US" sz="2400" smtClean="0"/>
              <a:t>Initially the statistical system of Nepal was highly centralized.</a:t>
            </a:r>
          </a:p>
          <a:p>
            <a:pPr eaLnBrk="1" hangingPunct="1">
              <a:lnSpc>
                <a:spcPct val="90000"/>
              </a:lnSpc>
            </a:pPr>
            <a:r>
              <a:rPr lang="en-US" sz="2400" smtClean="0"/>
              <a:t>Gradually, statistical activities became decentralized as it was not possible to meet the growing demand by CBS alone.</a:t>
            </a:r>
          </a:p>
          <a:p>
            <a:pPr eaLnBrk="1" hangingPunct="1">
              <a:lnSpc>
                <a:spcPct val="90000"/>
              </a:lnSpc>
            </a:pPr>
            <a:r>
              <a:rPr lang="en-US" sz="2400" smtClean="0"/>
              <a:t>Various ministries, departments, public corporations started to collect, process, and publish data as per their needs.  </a:t>
            </a:r>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p:txBody>
      </p:sp>
      <p:pic>
        <p:nvPicPr>
          <p:cNvPr id="20483" name="Picture 8" descr="nepflg"/>
          <p:cNvPicPr>
            <a:picLocks noChangeAspect="1" noChangeArrowheads="1"/>
          </p:cNvPicPr>
          <p:nvPr/>
        </p:nvPicPr>
        <p:blipFill>
          <a:blip r:embed="rId2"/>
          <a:srcRect/>
          <a:stretch>
            <a:fillRect/>
          </a:stretch>
        </p:blipFill>
        <p:spPr bwMode="auto">
          <a:xfrm>
            <a:off x="-107950" y="0"/>
            <a:ext cx="863600" cy="836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mtClean="0"/>
              <a:t>National Statistics Council</a:t>
            </a:r>
          </a:p>
        </p:txBody>
      </p:sp>
      <p:sp>
        <p:nvSpPr>
          <p:cNvPr id="3" name="Content Placeholder 2"/>
          <p:cNvSpPr>
            <a:spLocks noGrp="1"/>
          </p:cNvSpPr>
          <p:nvPr>
            <p:ph idx="1"/>
          </p:nvPr>
        </p:nvSpPr>
        <p:spPr/>
        <p:txBody>
          <a:bodyPr rtlCol="0">
            <a:normAutofit fontScale="85000" lnSpcReduction="10000"/>
          </a:bodyPr>
          <a:lstStyle/>
          <a:p>
            <a:pPr eaLnBrk="1" fontAlgn="auto" hangingPunct="1">
              <a:spcAft>
                <a:spcPts val="0"/>
              </a:spcAft>
              <a:buFont typeface="Arial" pitchFamily="34" charset="0"/>
              <a:buChar char="•"/>
              <a:defRPr/>
            </a:pPr>
            <a:r>
              <a:rPr lang="en-US" dirty="0" smtClean="0"/>
              <a:t>NSC coordinates the statistical activities with the following mandates</a:t>
            </a:r>
          </a:p>
          <a:p>
            <a:pPr lvl="1" eaLnBrk="1" fontAlgn="auto" hangingPunct="1">
              <a:spcAft>
                <a:spcPts val="0"/>
              </a:spcAft>
              <a:buFont typeface="Arial" pitchFamily="34" charset="0"/>
              <a:buChar char="–"/>
              <a:defRPr/>
            </a:pPr>
            <a:r>
              <a:rPr lang="en-US" dirty="0" smtClean="0"/>
              <a:t>to develop an Integrated Statistical System by formulating short term and long term Statistical Plans and policies and implementing them so as to ensure the availability of relevant, reliable and high quality data;</a:t>
            </a:r>
          </a:p>
          <a:p>
            <a:pPr lvl="1" eaLnBrk="1" fontAlgn="auto" hangingPunct="1">
              <a:spcAft>
                <a:spcPts val="0"/>
              </a:spcAft>
              <a:buFont typeface="Arial" pitchFamily="34" charset="0"/>
              <a:buChar char="–"/>
              <a:defRPr/>
            </a:pPr>
            <a:r>
              <a:rPr lang="en-US" dirty="0" smtClean="0"/>
              <a:t>to bring about co-ordination among all the governmental and non-governmental organizations  that conduct economic and social data collection, processing, analysis and publication activities; and </a:t>
            </a:r>
          </a:p>
          <a:p>
            <a:pPr lvl="1" eaLnBrk="1" fontAlgn="auto" hangingPunct="1">
              <a:spcAft>
                <a:spcPts val="0"/>
              </a:spcAft>
              <a:buFont typeface="Arial" pitchFamily="34" charset="0"/>
              <a:buChar char="–"/>
              <a:defRPr/>
            </a:pPr>
            <a:r>
              <a:rPr lang="en-US" dirty="0" smtClean="0"/>
              <a:t>to develop a standardized statistical system</a:t>
            </a:r>
          </a:p>
          <a:p>
            <a:pPr eaLnBrk="1" fontAlgn="auto" hangingPunct="1">
              <a:spcAft>
                <a:spcPts val="0"/>
              </a:spcAft>
              <a:buFont typeface="Arial" pitchFamily="34" charset="0"/>
              <a:buNone/>
              <a:defRPr/>
            </a:pPr>
            <a:r>
              <a:rPr lang="en-US" b="1" dirty="0" smtClean="0"/>
              <a:t> </a:t>
            </a:r>
            <a:endParaRPr lang="en-US" dirty="0" smtClean="0"/>
          </a:p>
          <a:p>
            <a:pPr eaLnBrk="1" fontAlgn="auto" hangingPunct="1">
              <a:spcAft>
                <a:spcPts val="0"/>
              </a:spcAft>
              <a:buFont typeface="Arial" pitchFamily="34" charset="0"/>
              <a:buNone/>
              <a:defRPr/>
            </a:pPr>
            <a:endParaRPr lang="en-US" dirty="0"/>
          </a:p>
        </p:txBody>
      </p:sp>
      <p:pic>
        <p:nvPicPr>
          <p:cNvPr id="21507" name="Picture 8" descr="nepflg"/>
          <p:cNvPicPr>
            <a:picLocks noChangeAspect="1" noChangeArrowheads="1"/>
          </p:cNvPicPr>
          <p:nvPr/>
        </p:nvPicPr>
        <p:blipFill>
          <a:blip r:embed="rId2"/>
          <a:srcRect/>
          <a:stretch>
            <a:fillRect/>
          </a:stretch>
        </p:blipFill>
        <p:spPr bwMode="auto">
          <a:xfrm>
            <a:off x="-107950" y="0"/>
            <a:ext cx="863600" cy="836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Agriculture Statistics System of Nepal</a:t>
            </a:r>
            <a:endParaRPr lang="en-US" dirty="0"/>
          </a:p>
        </p:txBody>
      </p:sp>
      <p:sp>
        <p:nvSpPr>
          <p:cNvPr id="22530" name="Content Placeholder 2"/>
          <p:cNvSpPr>
            <a:spLocks noGrp="1"/>
          </p:cNvSpPr>
          <p:nvPr>
            <p:ph idx="1"/>
          </p:nvPr>
        </p:nvSpPr>
        <p:spPr/>
        <p:txBody>
          <a:bodyPr/>
          <a:lstStyle/>
          <a:p>
            <a:pPr eaLnBrk="1" hangingPunct="1"/>
            <a:r>
              <a:rPr lang="en-US" smtClean="0"/>
              <a:t>Ministry of Agriculture and Cooperatives (MoAC) and CBS are the two major agencies responsible for generating agriculture statistics. </a:t>
            </a:r>
          </a:p>
          <a:p>
            <a:pPr eaLnBrk="1" hangingPunct="1"/>
            <a:r>
              <a:rPr lang="en-US" smtClean="0"/>
              <a:t>MoAC is responsible for generating current agriculture statistics whereas CBS is undertaking Census of Agriculture (decennial) and other ad hoc agriculture surveys.</a:t>
            </a:r>
          </a:p>
        </p:txBody>
      </p:sp>
      <p:pic>
        <p:nvPicPr>
          <p:cNvPr id="22531" name="Picture 8" descr="nepflg"/>
          <p:cNvPicPr>
            <a:picLocks noChangeAspect="1" noChangeArrowheads="1"/>
          </p:cNvPicPr>
          <p:nvPr/>
        </p:nvPicPr>
        <p:blipFill>
          <a:blip r:embed="rId2"/>
          <a:srcRect/>
          <a:stretch>
            <a:fillRect/>
          </a:stretch>
        </p:blipFill>
        <p:spPr bwMode="auto">
          <a:xfrm>
            <a:off x="-107950" y="0"/>
            <a:ext cx="863600" cy="836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228600" y="228600"/>
            <a:ext cx="8458200" cy="1139825"/>
          </a:xfrm>
        </p:spPr>
        <p:txBody>
          <a:bodyPr/>
          <a:lstStyle/>
          <a:p>
            <a:pPr eaLnBrk="1" hangingPunct="1"/>
            <a:r>
              <a:rPr lang="en-US" sz="3600" smtClean="0"/>
              <a:t>Agriculture Statistics System of Nepal ...</a:t>
            </a:r>
          </a:p>
        </p:txBody>
      </p:sp>
      <p:sp>
        <p:nvSpPr>
          <p:cNvPr id="23554" name="Content Placeholder 2"/>
          <p:cNvSpPr>
            <a:spLocks noGrp="1"/>
          </p:cNvSpPr>
          <p:nvPr>
            <p:ph idx="1"/>
          </p:nvPr>
        </p:nvSpPr>
        <p:spPr>
          <a:xfrm>
            <a:off x="457200" y="1600200"/>
            <a:ext cx="8458200" cy="4530725"/>
          </a:xfrm>
        </p:spPr>
        <p:txBody>
          <a:bodyPr/>
          <a:lstStyle/>
          <a:p>
            <a:pPr eaLnBrk="1" hangingPunct="1"/>
            <a:r>
              <a:rPr lang="en-US" sz="2400" smtClean="0"/>
              <a:t>The MOAC that regularly publishes comprehensive statistics on agriculture sector.</a:t>
            </a:r>
          </a:p>
          <a:p>
            <a:pPr eaLnBrk="1" hangingPunct="1"/>
            <a:r>
              <a:rPr lang="en-US" sz="2400" smtClean="0"/>
              <a:t>The data published are advanced estimation of district level statistics on cereal crops, cash crops, pulses, livestock, poultry, fishery and horticulture.</a:t>
            </a:r>
          </a:p>
          <a:p>
            <a:pPr eaLnBrk="1" hangingPunct="1"/>
            <a:r>
              <a:rPr lang="en-US" sz="2400" smtClean="0"/>
              <a:t>These data are based on the field reports (of the extension workers), sample surveys and crop cutting experiments.</a:t>
            </a:r>
          </a:p>
        </p:txBody>
      </p:sp>
      <p:pic>
        <p:nvPicPr>
          <p:cNvPr id="23555" name="Picture 8" descr="nepflg"/>
          <p:cNvPicPr>
            <a:picLocks noChangeAspect="1" noChangeArrowheads="1"/>
          </p:cNvPicPr>
          <p:nvPr/>
        </p:nvPicPr>
        <p:blipFill>
          <a:blip r:embed="rId2"/>
          <a:srcRect/>
          <a:stretch>
            <a:fillRect/>
          </a:stretch>
        </p:blipFill>
        <p:spPr bwMode="auto">
          <a:xfrm>
            <a:off x="-107950" y="0"/>
            <a:ext cx="863600" cy="836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TotalTime>
  <Words>1618</Words>
  <Application>Microsoft Office PowerPoint</Application>
  <PresentationFormat>On-screen Show (4:3)</PresentationFormat>
  <Paragraphs>260</Paragraphs>
  <Slides>39</Slides>
  <Notes>14</Notes>
  <HiddenSlides>0</HiddenSlides>
  <MMClips>0</MMClips>
  <ScaleCrop>false</ScaleCrop>
  <HeadingPairs>
    <vt:vector size="8" baseType="variant">
      <vt:variant>
        <vt:lpstr>Fonts Used</vt:lpstr>
      </vt:variant>
      <vt:variant>
        <vt:i4>5</vt:i4>
      </vt:variant>
      <vt:variant>
        <vt:lpstr>Design Template</vt:lpstr>
      </vt:variant>
      <vt:variant>
        <vt:i4>2</vt:i4>
      </vt:variant>
      <vt:variant>
        <vt:lpstr>Embedded OLE Servers</vt:lpstr>
      </vt:variant>
      <vt:variant>
        <vt:i4>1</vt:i4>
      </vt:variant>
      <vt:variant>
        <vt:lpstr>Slide Titles</vt:lpstr>
      </vt:variant>
      <vt:variant>
        <vt:i4>39</vt:i4>
      </vt:variant>
    </vt:vector>
  </HeadingPairs>
  <TitlesOfParts>
    <vt:vector size="47" baseType="lpstr">
      <vt:lpstr>Arial</vt:lpstr>
      <vt:lpstr>Calibri</vt:lpstr>
      <vt:lpstr>Wingdings</vt:lpstr>
      <vt:lpstr>Wingdings 2</vt:lpstr>
      <vt:lpstr>Times New Roman</vt:lpstr>
      <vt:lpstr>Office Theme</vt:lpstr>
      <vt:lpstr>Office Theme</vt:lpstr>
      <vt:lpstr>Equation</vt:lpstr>
      <vt:lpstr>Slide 1</vt:lpstr>
      <vt:lpstr>Slide 2</vt:lpstr>
      <vt:lpstr>               Inside This Report</vt:lpstr>
      <vt:lpstr> General Background of the country</vt:lpstr>
      <vt:lpstr>Nepal; Physiographic and Administrative</vt:lpstr>
      <vt:lpstr>Statistical System of Nepal</vt:lpstr>
      <vt:lpstr>National Statistics Council</vt:lpstr>
      <vt:lpstr>Agriculture Statistics System of Nepal</vt:lpstr>
      <vt:lpstr>Agriculture Statistics System of Nepal ...</vt:lpstr>
      <vt:lpstr>Major Crops of Nepal</vt:lpstr>
      <vt:lpstr>Major Crops of Nepal</vt:lpstr>
      <vt:lpstr>Integrated Agricultural Statistics System</vt:lpstr>
      <vt:lpstr>Population Censuses in Nepal</vt:lpstr>
      <vt:lpstr>Census of agriculture</vt:lpstr>
      <vt:lpstr>Agricultural Censuses in Nepal</vt:lpstr>
      <vt:lpstr>Agriculture related questions in Population Census, 2011</vt:lpstr>
      <vt:lpstr>Agriculture related questions in Population Census, 2011 cont.</vt:lpstr>
      <vt:lpstr>Agriculture related questions (Contd.)</vt:lpstr>
      <vt:lpstr>Format used for transcribing number of agricultural households in a VDC from the “House/Household Listing Form” of the 2011 Population Census</vt:lpstr>
      <vt:lpstr>Detail Sampling Frame</vt:lpstr>
      <vt:lpstr>Detail Sampling Frame, cont.</vt:lpstr>
      <vt:lpstr>Agricultural Household</vt:lpstr>
      <vt:lpstr>Sample Design Parameters </vt:lpstr>
      <vt:lpstr>Sampling Design - considerations </vt:lpstr>
      <vt:lpstr>Sampling Design</vt:lpstr>
      <vt:lpstr>Sampling Design (Contd.)</vt:lpstr>
      <vt:lpstr>Sampling Design (Contd.)</vt:lpstr>
      <vt:lpstr>Detail Sample Size</vt:lpstr>
      <vt:lpstr>Allocation Plan</vt:lpstr>
      <vt:lpstr>District wise Allocation of PSUs</vt:lpstr>
      <vt:lpstr>Standard Errors</vt:lpstr>
      <vt:lpstr>Census Questionnaire; WCA 2010 –a modular approach</vt:lpstr>
      <vt:lpstr>Ongoing Census Questionnaire</vt:lpstr>
      <vt:lpstr>WCA 2010 –a modular approach, cont.</vt:lpstr>
      <vt:lpstr>WCA 2010 –a modular approach, cont.</vt:lpstr>
      <vt:lpstr>Conclusions</vt:lpstr>
      <vt:lpstr>Conclusions (Contd.)</vt:lpstr>
      <vt:lpstr>Any Questions, Comments, Suggestions?</vt:lpstr>
      <vt:lpstr>Thank You for your patience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neksapuser2</dc:creator>
  <cp:lastModifiedBy>User</cp:lastModifiedBy>
  <cp:revision>26</cp:revision>
  <dcterms:created xsi:type="dcterms:W3CDTF">2006-08-16T00:00:00Z</dcterms:created>
  <dcterms:modified xsi:type="dcterms:W3CDTF">2012-05-10T08:39:13Z</dcterms:modified>
</cp:coreProperties>
</file>