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notesMasterIdLst>
    <p:notesMasterId r:id="rId9"/>
  </p:notesMasterIdLst>
  <p:sldIdLst>
    <p:sldId id="263" r:id="rId2"/>
    <p:sldId id="261" r:id="rId3"/>
    <p:sldId id="257" r:id="rId4"/>
    <p:sldId id="258" r:id="rId5"/>
    <p:sldId id="259" r:id="rId6"/>
    <p:sldId id="260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Rg st="1" end="5"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92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B5AC7E-9F1C-4879-8FD6-5EC025F696F0}" type="datetimeFigureOut">
              <a:rPr lang="en-US" smtClean="0"/>
              <a:pPr/>
              <a:t>5/11/2012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5D73E2-B586-433C-90CA-DA12FF2BE3B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5D73E2-B586-433C-90CA-DA12FF2BE3BE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5D73E2-B586-433C-90CA-DA12FF2BE3BE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FD466-AB1C-4ADC-A4EF-1B6DDF0D2ACD}" type="datetimeFigureOut">
              <a:rPr lang="en-US" smtClean="0"/>
              <a:pPr/>
              <a:t>5/11/2012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D362E-967C-42F6-9F3D-498C8D03D5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FD466-AB1C-4ADC-A4EF-1B6DDF0D2ACD}" type="datetimeFigureOut">
              <a:rPr lang="en-US" smtClean="0"/>
              <a:pPr/>
              <a:t>5/11/2012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D362E-967C-42F6-9F3D-498C8D03D5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FD466-AB1C-4ADC-A4EF-1B6DDF0D2ACD}" type="datetimeFigureOut">
              <a:rPr lang="en-US" smtClean="0"/>
              <a:pPr/>
              <a:t>5/11/2012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D362E-967C-42F6-9F3D-498C8D03D5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FD466-AB1C-4ADC-A4EF-1B6DDF0D2ACD}" type="datetimeFigureOut">
              <a:rPr lang="en-US" smtClean="0"/>
              <a:pPr/>
              <a:t>5/11/2012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D362E-967C-42F6-9F3D-498C8D03D5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FD466-AB1C-4ADC-A4EF-1B6DDF0D2ACD}" type="datetimeFigureOut">
              <a:rPr lang="en-US" smtClean="0"/>
              <a:pPr/>
              <a:t>5/11/2012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D362E-967C-42F6-9F3D-498C8D03D5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FD466-AB1C-4ADC-A4EF-1B6DDF0D2ACD}" type="datetimeFigureOut">
              <a:rPr lang="en-US" smtClean="0"/>
              <a:pPr/>
              <a:t>5/11/2012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D362E-967C-42F6-9F3D-498C8D03D5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FD466-AB1C-4ADC-A4EF-1B6DDF0D2ACD}" type="datetimeFigureOut">
              <a:rPr lang="en-US" smtClean="0"/>
              <a:pPr/>
              <a:t>5/11/2012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D362E-967C-42F6-9F3D-498C8D03D5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FD466-AB1C-4ADC-A4EF-1B6DDF0D2ACD}" type="datetimeFigureOut">
              <a:rPr lang="en-US" smtClean="0"/>
              <a:pPr/>
              <a:t>5/11/2012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D362E-967C-42F6-9F3D-498C8D03D5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FD466-AB1C-4ADC-A4EF-1B6DDF0D2ACD}" type="datetimeFigureOut">
              <a:rPr lang="en-US" smtClean="0"/>
              <a:pPr/>
              <a:t>5/11/2012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D362E-967C-42F6-9F3D-498C8D03D5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FD466-AB1C-4ADC-A4EF-1B6DDF0D2ACD}" type="datetimeFigureOut">
              <a:rPr lang="en-US" smtClean="0"/>
              <a:pPr/>
              <a:t>5/11/2012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D362E-967C-42F6-9F3D-498C8D03D5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FD466-AB1C-4ADC-A4EF-1B6DDF0D2ACD}" type="datetimeFigureOut">
              <a:rPr lang="en-US" smtClean="0"/>
              <a:pPr/>
              <a:t>5/11/2012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79D362E-967C-42F6-9F3D-498C8D03D5F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A5FD466-AB1C-4ADC-A4EF-1B6DDF0D2ACD}" type="datetimeFigureOut">
              <a:rPr lang="en-US" smtClean="0"/>
              <a:pPr/>
              <a:t>5/11/2012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79D362E-967C-42F6-9F3D-498C8D03D5F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914400"/>
            <a:ext cx="8610600" cy="4191000"/>
          </a:xfrm>
        </p:spPr>
        <p:txBody>
          <a:bodyPr>
            <a:noAutofit/>
          </a:bodyPr>
          <a:lstStyle/>
          <a:p>
            <a:pPr algn="ctr"/>
            <a:r>
              <a:rPr lang="en-US" sz="3200" b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Viet Nam experience on existence of strategic thinking for statistical development under National Statistics Development Strategy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800" dirty="0" smtClean="0">
                <a:solidFill>
                  <a:schemeClr val="folHlink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Prepared by</a:t>
            </a:r>
            <a:r>
              <a:rPr lang="en-US" sz="2400" dirty="0" smtClean="0">
                <a:solidFill>
                  <a:schemeClr val="folHlink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Le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Trung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Hieu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(GSO)</a:t>
            </a:r>
            <a:b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Le Thu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Hien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(MARD) </a:t>
            </a:r>
            <a:b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PRESENTATION CONTENT</a:t>
            </a:r>
            <a:br>
              <a:rPr lang="en-US" sz="2800" b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</a:br>
            <a:endParaRPr lang="en-US" sz="2800" dirty="0">
              <a:solidFill>
                <a:schemeClr val="accent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Wingdings" pitchFamily="2" charset="2"/>
              <a:buChar char="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Status and period of NSDS</a:t>
            </a:r>
          </a:p>
          <a:p>
            <a:pPr marL="514350" indent="-514350">
              <a:buFont typeface="Wingdings" pitchFamily="2" charset="2"/>
              <a:buChar char="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Whether  agricultural is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covered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Wingdings" pitchFamily="2" charset="2"/>
              <a:buChar char="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How does it address the issue of integration of Agricultural statistics in the Mainstream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statistics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Wingdings" pitchFamily="2" charset="2"/>
              <a:buChar char="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What process was followed to prepare it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81000"/>
            <a:ext cx="7315200" cy="1219200"/>
          </a:xfrm>
        </p:spPr>
        <p:txBody>
          <a:bodyPr>
            <a:noAutofit/>
          </a:bodyPr>
          <a:lstStyle/>
          <a:p>
            <a:r>
              <a:rPr lang="en-US" sz="2800" b="1" dirty="0" smtClean="0"/>
              <a:t>1.</a:t>
            </a:r>
            <a:r>
              <a:rPr lang="en-US" sz="2800" b="1" dirty="0"/>
              <a:t>   Status and period of NSDS</a:t>
            </a:r>
            <a:r>
              <a:rPr lang="en-US" sz="2800" b="1" dirty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b="1" dirty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1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sz="16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305800" cy="5638800"/>
          </a:xfrm>
        </p:spPr>
        <p:txBody>
          <a:bodyPr>
            <a:noAutofit/>
          </a:bodyPr>
          <a:lstStyle/>
          <a:p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To develop and improve the statistical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indicator 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system for ministries and sectors in line with the National Statistical Indicator System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and  the 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local statistical indicator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system</a:t>
            </a:r>
          </a:p>
          <a:p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To 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create a centralized, synchronous and unified national statistical system with regular and close cooperation, exchange, sharing and connection of information between domestic statistical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agencies</a:t>
            </a:r>
          </a:p>
          <a:p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To 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improve the General Index of Statistical Capacity by the World Bank’s standards from 61 (out of 100) in 2010 to 70 by 2015; 80 by 2020 and 95 by 2030, of which the statistical methodology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indicator 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to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improve 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from 30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to 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55, 75 and 90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respectively</a:t>
            </a:r>
          </a:p>
          <a:p>
            <a:pPr>
              <a:buNone/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   * To 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implement the specific objectives of the strategy having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9 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action programs as follows:</a:t>
            </a:r>
          </a:p>
          <a:p>
            <a:pPr>
              <a:buNone/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Improve 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institutional and legal framework and coordination mechanisms for statistical activities </a:t>
            </a:r>
          </a:p>
          <a:p>
            <a:pPr>
              <a:buNone/>
            </a:pP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2)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Promote 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research and application of advanced statistical methodology and construction and standardization of statistical procedures in line with international standards </a:t>
            </a:r>
          </a:p>
          <a:p>
            <a:pPr>
              <a:buNone/>
            </a:pP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3)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Renew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, improve and enhance the quality of collecting statistical information </a:t>
            </a:r>
          </a:p>
          <a:p>
            <a:pPr>
              <a:buNone/>
            </a:pP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4)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Renew 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and improve the quality of processing, aggregating and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disseminating statistical information </a:t>
            </a:r>
            <a:endParaRPr lang="en-US" sz="16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5)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Promote 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statistical analysis and forecasting</a:t>
            </a:r>
          </a:p>
          <a:p>
            <a:pPr>
              <a:buNone/>
            </a:pP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6)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Apply 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and develop information and communication technology in statistical work</a:t>
            </a:r>
          </a:p>
          <a:p>
            <a:pPr>
              <a:buNone/>
            </a:pP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7)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Develop 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human resources in statistical profession</a:t>
            </a:r>
          </a:p>
          <a:p>
            <a:pPr>
              <a:buNone/>
            </a:pP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8)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Expand 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and improve international cooperation in the field of statistics </a:t>
            </a:r>
          </a:p>
          <a:p>
            <a:endParaRPr lang="en-US" sz="1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1800" b="1" dirty="0" smtClean="0"/>
              <a:t/>
            </a:r>
            <a:br>
              <a:rPr lang="en-US" sz="1800" b="1" dirty="0" smtClean="0"/>
            </a:br>
            <a:r>
              <a:rPr lang="en-US" sz="1800" b="1" dirty="0"/>
              <a:t/>
            </a:r>
            <a:br>
              <a:rPr lang="en-US" sz="1800" b="1" dirty="0"/>
            </a:br>
            <a:r>
              <a:rPr lang="en-US" sz="1800" b="1" dirty="0" smtClean="0"/>
              <a:t/>
            </a:r>
            <a:br>
              <a:rPr lang="en-US" sz="1800" b="1" dirty="0" smtClean="0"/>
            </a:br>
            <a:r>
              <a:rPr lang="en-US" sz="3100" b="1" dirty="0" smtClean="0"/>
              <a:t>2</a:t>
            </a:r>
            <a:r>
              <a:rPr lang="en-US" sz="3100" b="1" dirty="0"/>
              <a:t>. </a:t>
            </a:r>
            <a:r>
              <a:rPr lang="en-US" sz="3100" b="1" dirty="0" smtClean="0"/>
              <a:t>Whether  agriculture </a:t>
            </a:r>
            <a:r>
              <a:rPr lang="en-US" sz="3100" b="1" dirty="0"/>
              <a:t>is covered</a:t>
            </a:r>
            <a:r>
              <a:rPr lang="en-US" sz="3100" dirty="0"/>
              <a:t/>
            </a:r>
            <a:br>
              <a:rPr lang="en-US" sz="3100" dirty="0"/>
            </a:br>
            <a:endParaRPr lang="en-US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800" dirty="0" smtClean="0"/>
              <a:t>For </a:t>
            </a:r>
            <a:r>
              <a:rPr lang="en-US" sz="1800" dirty="0"/>
              <a:t>the particular field of statistics of agriculture, forestry and fisheries have not been detailed action plan. In time to come will have projects of ADB and 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FAO</a:t>
            </a:r>
            <a:r>
              <a:rPr lang="en-US" sz="1800" dirty="0"/>
              <a:t> will support the five countries (pilot countries) make this problem are: Thailand, Laos, Maldives, Bhutan and Vietnam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en-US" sz="2800" b="1" dirty="0"/>
              <a:t/>
            </a:r>
            <a:br>
              <a:rPr lang="en-US" sz="2800" b="1" dirty="0"/>
            </a:br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en-US" sz="2800" b="1" dirty="0"/>
              <a:t/>
            </a:r>
            <a:br>
              <a:rPr lang="en-US" sz="2800" b="1" dirty="0"/>
            </a:br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en-US" sz="2800" b="1" dirty="0"/>
              <a:t/>
            </a:r>
            <a:br>
              <a:rPr lang="en-US" sz="2800" b="1" dirty="0"/>
            </a:br>
            <a:r>
              <a:rPr lang="en-US" sz="2800" b="1" dirty="0" smtClean="0"/>
              <a:t>3</a:t>
            </a:r>
            <a:r>
              <a:rPr lang="en-US" sz="2800" b="1" dirty="0"/>
              <a:t>.    How does it address the issue of integration of Agriculture Statistics in the  </a:t>
            </a:r>
            <a:r>
              <a:rPr lang="en-US" sz="2800" b="1" dirty="0" smtClean="0"/>
              <a:t>Mainstream </a:t>
            </a:r>
            <a:r>
              <a:rPr lang="en-US" sz="2800" b="1" dirty="0"/>
              <a:t>Statistics</a:t>
            </a:r>
            <a:br>
              <a:rPr lang="en-US" sz="2800" b="1" dirty="0"/>
            </a:b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92500" lnSpcReduction="20000"/>
          </a:bodyPr>
          <a:lstStyle/>
          <a:p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In agriculture, forestry and fishery field, there are 26 indicators. The responsibilities for collecting, processing and disseminating these indicators are specified clearly. GSO with Agriculture, Forestry and Fishery Statistics Department as a focal point is in charge of collecting, tabulating 14 indicators, 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MARD 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is responsible for 12 indicators. </a:t>
            </a:r>
          </a:p>
          <a:p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Perform surveys in the field of agriculture, forestry and aquatic products in the category of the national census and the Ministry of Agriculture and Rural Development: 01 and 14 census 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survey</a:t>
            </a:r>
          </a:p>
          <a:p>
            <a:endParaRPr lang="en-US" sz="19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Research 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to improve the survey plan in the field of statistics of agriculture, forestry and fisheries.</a:t>
            </a:r>
          </a:p>
          <a:p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Improve 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statistical reporting periodically</a:t>
            </a:r>
          </a:p>
          <a:p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Statistical 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Reporting State enterprises, enterprises with foreign capital investment</a:t>
            </a:r>
            <a:br>
              <a:rPr lang="en-US" sz="1900" dirty="0">
                <a:latin typeface="Times New Roman" pitchFamily="18" charset="0"/>
                <a:cs typeface="Times New Roman" pitchFamily="18" charset="0"/>
              </a:rPr>
            </a:b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* Research 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and application of global strategy for agricultural statistics of the United Nations</a:t>
            </a:r>
            <a:br>
              <a:rPr lang="en-US" sz="1900" dirty="0">
                <a:latin typeface="Times New Roman" pitchFamily="18" charset="0"/>
                <a:cs typeface="Times New Roman" pitchFamily="18" charset="0"/>
              </a:rPr>
            </a:b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Research 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methodology applied in the program 2016-2026 agricultural census of FAO</a:t>
            </a:r>
            <a:br>
              <a:rPr lang="en-US" sz="1900" dirty="0">
                <a:latin typeface="Times New Roman" pitchFamily="18" charset="0"/>
                <a:cs typeface="Times New Roman" pitchFamily="18" charset="0"/>
              </a:rPr>
            </a:b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* To 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establish the balance of food, food</a:t>
            </a:r>
          </a:p>
          <a:p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To 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compile handbook of statistics of agriculture, forestry, fisheries new</a:t>
            </a:r>
          </a:p>
          <a:p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Perform 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other contents in the strategy implementation task</a:t>
            </a:r>
          </a:p>
          <a:p>
            <a:endParaRPr lang="en-US" sz="1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/>
              <a:t>4.    What process was followed to prepare it</a:t>
            </a:r>
            <a:br>
              <a:rPr lang="en-US" sz="2800" b="1" dirty="0"/>
            </a:b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 lnSpcReduction="10000"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Set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up a direct implementation of the strategy and central levels of the provincial, city</a:t>
            </a:r>
            <a:br>
              <a:rPr lang="en-US" sz="2400" dirty="0">
                <a:latin typeface="Times New Roman" pitchFamily="18" charset="0"/>
                <a:cs typeface="Times New Roman" pitchFamily="18" charset="0"/>
              </a:rPr>
            </a:b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To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improve, amend and supplement legal documents amend and supplement the Statistical Law and other legal documents related formulate policies on dissemination of statistical information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Promoting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research and application of statistical methodology advanced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To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renew, improve and improve the quality of statistical information</a:t>
            </a:r>
          </a:p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Applicationof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information technology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Development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of human resources ....</a:t>
            </a:r>
          </a:p>
          <a:p>
            <a:pPr>
              <a:buNone/>
            </a:pP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latin typeface=".VnBodoniH" pitchFamily="34" charset="0"/>
              </a:rPr>
              <a:t>THANKS FOR YOUR ATTENTION!</a:t>
            </a:r>
            <a:endParaRPr lang="en-US" sz="32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113</TotalTime>
  <Words>476</Words>
  <Application>Microsoft Office PowerPoint</Application>
  <PresentationFormat>On-screen Show (4:3)</PresentationFormat>
  <Paragraphs>39</Paragraphs>
  <Slides>7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Flow</vt:lpstr>
      <vt:lpstr>Viet Nam experience on existence of strategic thinking for statistical development under National Statistics Development Strategy                                                Prepared by: Le Trung Hieu (GSO)                                                                            Le Thu Hien (MARD)   </vt:lpstr>
      <vt:lpstr>PRESENTATION CONTENT </vt:lpstr>
      <vt:lpstr>1.   Status and period of NSDS  </vt:lpstr>
      <vt:lpstr>   2. Whether  agriculture is covered </vt:lpstr>
      <vt:lpstr>      3.    How does it address the issue of integration of Agriculture Statistics in the  Mainstream Statistics </vt:lpstr>
      <vt:lpstr>4.    What process was followed to prepare it </vt:lpstr>
      <vt:lpstr>THANKS FOR YOUR ATTENTION!</vt:lpstr>
    </vt:vector>
  </TitlesOfParts>
  <Company>CIS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Viet Nam experience on existence of strategic thinking for statistical development under National Statistics Development Strategy Le Trung Hieu (GSO) Le Thu Hien (MARD)</dc:title>
  <dc:creator>lethuhien</dc:creator>
  <cp:lastModifiedBy>ThuanNQ</cp:lastModifiedBy>
  <cp:revision>15</cp:revision>
  <dcterms:created xsi:type="dcterms:W3CDTF">2012-05-09T05:26:49Z</dcterms:created>
  <dcterms:modified xsi:type="dcterms:W3CDTF">2012-05-11T02:10:13Z</dcterms:modified>
</cp:coreProperties>
</file>