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2"/>
  </p:notesMasterIdLst>
  <p:handoutMasterIdLst>
    <p:handoutMasterId r:id="rId23"/>
  </p:handoutMasterIdLst>
  <p:sldIdLst>
    <p:sldId id="335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20" r:id="rId10"/>
    <p:sldId id="317" r:id="rId11"/>
    <p:sldId id="291" r:id="rId12"/>
    <p:sldId id="292" r:id="rId13"/>
    <p:sldId id="334" r:id="rId14"/>
    <p:sldId id="294" r:id="rId15"/>
    <p:sldId id="300" r:id="rId16"/>
    <p:sldId id="318" r:id="rId17"/>
    <p:sldId id="319" r:id="rId18"/>
    <p:sldId id="293" r:id="rId19"/>
    <p:sldId id="299" r:id="rId20"/>
    <p:sldId id="286" r:id="rId21"/>
  </p:sldIdLst>
  <p:sldSz cx="9144000" cy="6858000" type="screen4x3"/>
  <p:notesSz cx="6794500" cy="9931400"/>
  <p:custDataLst>
    <p:tags r:id="rId24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ay, John - AGRI/AGRI" initials="SJ-A" lastIdx="6" clrIdx="0">
    <p:extLst>
      <p:ext uri="{19B8F6BF-5375-455C-9EA6-DF929625EA0E}">
        <p15:presenceInfo xmlns:p15="http://schemas.microsoft.com/office/powerpoint/2012/main" userId="Seay, John - AGRI/AGR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0A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1" autoAdjust="0"/>
    <p:restoredTop sz="73993" autoAdjust="0"/>
  </p:normalViewPr>
  <p:slideViewPr>
    <p:cSldViewPr>
      <p:cViewPr varScale="1">
        <p:scale>
          <a:sx n="82" d="100"/>
          <a:sy n="82" d="100"/>
        </p:scale>
        <p:origin x="225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16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8F6D0-ED33-4811-9686-81EDC28435DA}" type="datetimeFigureOut">
              <a:rPr lang="en-GB" smtClean="0"/>
              <a:pPr/>
              <a:t>16/05/2017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B6566-9D8A-4E35-ABE6-0F42661911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36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B7D03-7273-4F94-AE9C-682EA1EFC2A2}" type="datetimeFigureOut">
              <a:rPr lang="es-ES" smtClean="0"/>
              <a:pPr/>
              <a:t>16/05/2017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9D61A-FA88-46A2-A2F0-2A63498F1E7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72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58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9D61A-FA88-46A2-A2F0-2A63498F1E78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139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9D61A-FA88-46A2-A2F0-2A63498F1E78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139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9D61A-FA88-46A2-A2F0-2A63498F1E78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139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9D61A-FA88-46A2-A2F0-2A63498F1E78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139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9D61A-FA88-46A2-A2F0-2A63498F1E78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1390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9D61A-FA88-46A2-A2F0-2A63498F1E78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1390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9D61A-FA88-46A2-A2F0-2A63498F1E78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139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9D61A-FA88-46A2-A2F0-2A63498F1E78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139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CA" altLang="en-US" baseline="0" noProof="0" dirty="0" smtClean="0"/>
          </a:p>
          <a:p>
            <a:endParaRPr lang="en-CA" altLang="en-US" noProof="0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72" indent="-285720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80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32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183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35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487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38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790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63FB64-CF9F-40FA-88CC-F0C8036D39B5}" type="slidenum">
              <a:rPr lang="en-CA" altLang="en-US" smtClean="0">
                <a:solidFill>
                  <a:srgbClr val="000000"/>
                </a:solidFill>
              </a:rPr>
              <a:pPr/>
              <a:t>3</a:t>
            </a:fld>
            <a:endParaRPr lang="en-CA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683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z="1400" noProof="0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72" indent="-285720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80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32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183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35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487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38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790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D2D550-2591-424E-9AC2-47A45D1E8EF8}" type="slidenum">
              <a:rPr lang="en-CA" altLang="en-US" smtClean="0">
                <a:solidFill>
                  <a:srgbClr val="000000"/>
                </a:solidFill>
              </a:rPr>
              <a:pPr/>
              <a:t>4</a:t>
            </a:fld>
            <a:endParaRPr lang="en-CA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787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z="1400" baseline="0" noProof="0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72" indent="-285720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80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32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183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35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487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38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790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5B09C1-47AD-4573-9AA6-856F86DC3350}" type="slidenum">
              <a:rPr lang="en-CA" altLang="en-US" smtClean="0">
                <a:solidFill>
                  <a:srgbClr val="000000"/>
                </a:solidFill>
              </a:rPr>
              <a:pPr/>
              <a:t>5</a:t>
            </a:fld>
            <a:endParaRPr lang="en-CA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4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z="1400" i="0" baseline="0" dirty="0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72" indent="-285720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80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32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183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35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487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38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790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C93C5B-747B-4CD6-8202-7B710F52A709}" type="slidenum">
              <a:rPr lang="en-CA" altLang="en-US" smtClean="0"/>
              <a:pPr/>
              <a:t>6</a:t>
            </a:fld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916495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z="1400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72" indent="-285720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80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32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183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35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487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38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790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88BACC-12D1-4AB4-9E91-26528E1D469D}" type="slidenum">
              <a:rPr lang="en-CA" altLang="en-US" smtClean="0"/>
              <a:pPr/>
              <a:t>7</a:t>
            </a:fld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051668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sz="1400" dirty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872" indent="-285720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880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032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183" indent="-228576" defTabSz="93176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335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487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638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790" indent="-228576" defTabSz="9317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803BBE-08EF-4FCD-B80D-0B9D212C901F}" type="slidenum">
              <a:rPr lang="en-CA" altLang="en-US" smtClean="0"/>
              <a:pPr/>
              <a:t>8</a:t>
            </a:fld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476769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195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z="1400" dirty="0" smtClean="0"/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400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4659" indent="-286407" defTabSz="93400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5629" indent="-229126" defTabSz="93400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3880" indent="-229126" defTabSz="93400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2132" indent="-229126" defTabSz="93400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0384" indent="-229126" defTabSz="9340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8635" indent="-229126" defTabSz="9340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6887" indent="-229126" defTabSz="9340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95138" indent="-229126" defTabSz="9340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300BDA-BA0B-425F-91BA-907BE7C5C204}" type="slidenum">
              <a:rPr lang="en-CA" altLang="en-US" smtClean="0">
                <a:solidFill>
                  <a:srgbClr val="000000"/>
                </a:solidFill>
              </a:rPr>
              <a:pPr/>
              <a:t>9</a:t>
            </a:fld>
            <a:endParaRPr lang="en-CA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975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9D61A-FA88-46A2-A2F0-2A63498F1E78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13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  <a:prstGeom prst="rect">
            <a:avLst/>
          </a:prstGeo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2F72B-F2DC-4EC9-8ED7-BC2F5C807590}" type="datetime1">
              <a:rPr lang="es-ES" smtClean="0"/>
              <a:pPr/>
              <a:t>16/05/2017</a:t>
            </a:fld>
            <a:endParaRPr lang="es-E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r>
              <a:rPr lang="es-ES" dirty="0" smtClean="0"/>
              <a:t>1</a:t>
            </a:r>
            <a:endParaRPr lang="es-E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488" y="776452"/>
            <a:ext cx="749808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488" y="1950326"/>
            <a:ext cx="7498080" cy="4800600"/>
          </a:xfrm>
          <a:prstGeom prst="rect">
            <a:avLst/>
          </a:prstGeo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E4071E-317A-44F7-A29F-47E680691FF8}" type="datetime1">
              <a:rPr lang="es-ES" smtClean="0"/>
              <a:pPr/>
              <a:t>16/05/2017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80361D-3D35-40C7-B82D-EC8EA4208CD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796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9911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806" y="723078"/>
            <a:ext cx="749808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1937" y="1732728"/>
            <a:ext cx="36576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155" y="1723293"/>
            <a:ext cx="36576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56D7E3-0906-4256-B698-87CB3258EFA9}" type="datetime1">
              <a:rPr lang="es-ES" smtClean="0"/>
              <a:pPr/>
              <a:t>16/05/2017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80361D-3D35-40C7-B82D-EC8EA4208CDB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532" y="-54"/>
            <a:ext cx="2645318" cy="106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39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29867" y="2271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FD0AE5D-CBB1-4692-9127-1494D75C7EF5}" type="datetime1">
              <a:rPr lang="es-ES" smtClean="0"/>
              <a:pPr/>
              <a:t>16/05/2017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s-ES" dirty="0" smtClean="0"/>
              <a:t>2</a:t>
            </a:r>
            <a:endParaRPr lang="es-E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84" y="50016"/>
            <a:ext cx="2645318" cy="1068237"/>
          </a:xfrm>
          <a:prstGeom prst="rect">
            <a:avLst/>
          </a:prstGeom>
        </p:spPr>
      </p:pic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1071980" y="1077105"/>
            <a:ext cx="7886700" cy="867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93441" y="194952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427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2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tienne.saint-pierre@canada.c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/>
          </p:cNvSpPr>
          <p:nvPr/>
        </p:nvSpPr>
        <p:spPr>
          <a:xfrm>
            <a:off x="1178376" y="1205880"/>
            <a:ext cx="8290168" cy="114300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Regional Roundtable on 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World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for the Census of Agriculture 2020 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Port of Spain, Trinidad and Tobago </a:t>
            </a:r>
          </a:p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22-26 May 2017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 txBox="1">
            <a:spLocks/>
          </p:cNvSpPr>
          <p:nvPr/>
        </p:nvSpPr>
        <p:spPr>
          <a:xfrm>
            <a:off x="1187624" y="2564904"/>
            <a:ext cx="7956376" cy="1800200"/>
          </a:xfrm>
          <a:prstGeom prst="rect">
            <a:avLst/>
          </a:prstGeom>
        </p:spPr>
        <p:txBody>
          <a:bodyPr/>
          <a:lstStyle/>
          <a:p>
            <a:r>
              <a:rPr lang="en-US" altLang="en-US" sz="3200" b="1" dirty="0" smtClean="0">
                <a:solidFill>
                  <a:srgbClr val="000000"/>
                </a:solidFill>
                <a:latin typeface="Times New Roman" pitchFamily="18" charset="0"/>
                <a:ea typeface="ＭＳ Ｐゴシック" panose="020B0600070205080204" pitchFamily="34" charset="-128"/>
                <a:cs typeface="Times New Roman" pitchFamily="18" charset="0"/>
              </a:rPr>
              <a:t>Statistics Canada: Key Highlights from the 2016 Census and Vision for 2021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pPr lvl="0"/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Technical Session</a:t>
            </a:r>
            <a:r>
              <a:rPr lang="es-E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02</a:t>
            </a:r>
          </a:p>
          <a:p>
            <a:pPr marL="85725" indent="-3175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US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 dirty="0"/>
          </a:p>
        </p:txBody>
      </p:sp>
      <p:sp>
        <p:nvSpPr>
          <p:cNvPr id="10" name="Rectangle 1"/>
          <p:cNvSpPr txBox="1">
            <a:spLocks/>
          </p:cNvSpPr>
          <p:nvPr/>
        </p:nvSpPr>
        <p:spPr>
          <a:xfrm>
            <a:off x="1214414" y="5518966"/>
            <a:ext cx="7406640" cy="1124744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 lvl="0">
              <a:spcBef>
                <a:spcPts val="100"/>
              </a:spcBef>
              <a:spcAft>
                <a:spcPts val="10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Etienne Saint-Pierre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Statistics Canada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100"/>
              </a:spcBef>
              <a:spcAft>
                <a:spcPts val="10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etienne.saint-pierre@canada.ca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100"/>
              </a:spcBef>
              <a:spcAft>
                <a:spcPts val="10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http://www.fao.org/uploads/pics/WCA_whi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387" y="12537"/>
            <a:ext cx="3802062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816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899592" y="980728"/>
            <a:ext cx="7642048" cy="5688632"/>
          </a:xfrm>
          <a:noFill/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s-ES" sz="3000" b="1" dirty="0" err="1" smtClean="0">
                <a:solidFill>
                  <a:schemeClr val="accent1"/>
                </a:solidFill>
              </a:rPr>
              <a:t>Multiple</a:t>
            </a:r>
            <a:r>
              <a:rPr lang="es-ES" sz="3000" b="1" dirty="0" smtClean="0">
                <a:solidFill>
                  <a:schemeClr val="accent1"/>
                </a:solidFill>
              </a:rPr>
              <a:t> </a:t>
            </a:r>
            <a:r>
              <a:rPr lang="es-ES" sz="3000" b="1" dirty="0" err="1" smtClean="0">
                <a:solidFill>
                  <a:schemeClr val="accent1"/>
                </a:solidFill>
              </a:rPr>
              <a:t>Collection</a:t>
            </a:r>
            <a:r>
              <a:rPr lang="es-ES" sz="3000" b="1" dirty="0" smtClean="0">
                <a:solidFill>
                  <a:schemeClr val="accent1"/>
                </a:solidFill>
              </a:rPr>
              <a:t> </a:t>
            </a:r>
            <a:r>
              <a:rPr lang="es-ES" sz="3000" b="1" dirty="0" err="1" smtClean="0">
                <a:solidFill>
                  <a:schemeClr val="accent1"/>
                </a:solidFill>
              </a:rPr>
              <a:t>Waves</a:t>
            </a:r>
            <a:endParaRPr lang="es-ES" sz="3000" b="1" dirty="0" smtClean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361D-3D35-40C7-B82D-EC8EA4208CDB}" type="slidenum">
              <a:rPr lang="es-ES" smtClean="0"/>
              <a:pPr/>
              <a:t>10</a:t>
            </a:fld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15616" y="1556792"/>
            <a:ext cx="7572375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899592" y="980728"/>
            <a:ext cx="7642048" cy="5688632"/>
          </a:xfrm>
          <a:noFill/>
        </p:spPr>
        <p:txBody>
          <a:bodyPr>
            <a:normAutofit/>
          </a:bodyPr>
          <a:lstStyle/>
          <a:p>
            <a:pPr marL="57150" indent="25400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3000" b="1" dirty="0" err="1" smtClean="0">
                <a:solidFill>
                  <a:schemeClr val="accent1"/>
                </a:solidFill>
              </a:rPr>
              <a:t>Weekly</a:t>
            </a:r>
            <a:r>
              <a:rPr lang="es-ES" sz="3000" b="1" dirty="0" smtClean="0">
                <a:solidFill>
                  <a:schemeClr val="accent1"/>
                </a:solidFill>
              </a:rPr>
              <a:t> Response </a:t>
            </a:r>
            <a:r>
              <a:rPr lang="es-ES" sz="3000" b="1" dirty="0" err="1" smtClean="0">
                <a:solidFill>
                  <a:schemeClr val="accent1"/>
                </a:solidFill>
              </a:rPr>
              <a:t>by</a:t>
            </a:r>
            <a:r>
              <a:rPr lang="es-ES" sz="3000" b="1" dirty="0" smtClean="0">
                <a:solidFill>
                  <a:schemeClr val="accent1"/>
                </a:solidFill>
              </a:rPr>
              <a:t> </a:t>
            </a:r>
            <a:r>
              <a:rPr lang="es-ES" sz="3000" b="1" dirty="0" err="1" smtClean="0">
                <a:solidFill>
                  <a:schemeClr val="accent1"/>
                </a:solidFill>
              </a:rPr>
              <a:t>Channel</a:t>
            </a:r>
            <a:r>
              <a:rPr lang="es-ES" sz="3000" b="1" dirty="0" smtClean="0">
                <a:solidFill>
                  <a:schemeClr val="accent1"/>
                </a:solidFill>
              </a:rPr>
              <a:t> </a:t>
            </a:r>
          </a:p>
          <a:p>
            <a:pPr marL="57150" indent="25400">
              <a:spcBef>
                <a:spcPts val="300"/>
              </a:spcBef>
              <a:spcAft>
                <a:spcPts val="300"/>
              </a:spcAft>
              <a:buNone/>
            </a:pPr>
            <a:r>
              <a:rPr lang="es-ES" sz="3000" dirty="0" err="1" smtClean="0">
                <a:solidFill>
                  <a:schemeClr val="accent1"/>
                </a:solidFill>
              </a:rPr>
              <a:t>Collection</a:t>
            </a:r>
            <a:r>
              <a:rPr lang="es-ES" sz="3000" dirty="0" smtClean="0">
                <a:solidFill>
                  <a:schemeClr val="accent1"/>
                </a:solidFill>
              </a:rPr>
              <a:t> </a:t>
            </a:r>
            <a:r>
              <a:rPr lang="es-ES" sz="3000" dirty="0" err="1" smtClean="0">
                <a:solidFill>
                  <a:schemeClr val="accent1"/>
                </a:solidFill>
              </a:rPr>
              <a:t>Modes</a:t>
            </a:r>
            <a:endParaRPr lang="es-ES" sz="3000" dirty="0" smtClean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361D-3D35-40C7-B82D-EC8EA4208CDB}" type="slidenum">
              <a:rPr lang="es-ES" smtClean="0"/>
              <a:pPr/>
              <a:t>11</a:t>
            </a:fld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276872"/>
            <a:ext cx="777119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899592" y="980728"/>
            <a:ext cx="7642048" cy="5688632"/>
          </a:xfrm>
          <a:noFill/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s-ES" sz="3000" b="1" dirty="0" err="1" smtClean="0">
                <a:solidFill>
                  <a:schemeClr val="accent1"/>
                </a:solidFill>
              </a:rPr>
              <a:t>Dissemination</a:t>
            </a:r>
            <a:r>
              <a:rPr lang="es-ES" sz="3000" b="1" dirty="0" smtClean="0">
                <a:solidFill>
                  <a:schemeClr val="accent1"/>
                </a:solidFill>
              </a:rPr>
              <a:t> Plan</a:t>
            </a:r>
          </a:p>
          <a:p>
            <a:pPr>
              <a:spcAft>
                <a:spcPts val="1200"/>
              </a:spcAft>
              <a:buNone/>
            </a:pPr>
            <a:endParaRPr lang="es-ES" sz="4000" b="1" dirty="0" smtClean="0">
              <a:solidFill>
                <a:schemeClr val="accent1"/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es-ES" sz="4000" b="1" dirty="0" smtClean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361D-3D35-40C7-B82D-EC8EA4208CDB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1071538" y="1484784"/>
            <a:ext cx="8218488" cy="46805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5760" marR="0" lvl="0" indent="-28346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Release date: May 10, 2017 </a:t>
            </a:r>
            <a:endParaRPr kumimoji="0" lang="en-CA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65760" marR="0" lvl="0" indent="-28346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C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Overall theme</a:t>
            </a: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Canadian agriculture continues to evolve and innovate. The popular depiction of agriculture as dominated by low-tech, small land-holdings is no longer valid.</a:t>
            </a:r>
          </a:p>
          <a:p>
            <a:pPr marL="365760" marR="0" lvl="0" indent="-28346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 thematic releases:</a:t>
            </a:r>
          </a:p>
          <a:p>
            <a:pPr marL="640080" marR="0" lvl="1" indent="-23774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C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10: From the power of horses to the horsepower of tractors </a:t>
            </a:r>
            <a:r>
              <a:rPr kumimoji="0" lang="en-CA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40080" marR="0" lvl="1" indent="-23774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C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17: A portrait of a 21</a:t>
            </a:r>
            <a:r>
              <a:rPr kumimoji="0" lang="en-CA" sz="2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</a:t>
            </a:r>
            <a:r>
              <a:rPr kumimoji="0" lang="en-C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century farmer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40080" marR="0" lvl="1" indent="-23774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C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24: Production efficiency and cyclical nature of livestock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40080" marR="0" lvl="1" indent="-23774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C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31: Canadian farmers seeding decisions to harvest opportunities 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40080" marR="0" lvl="1" indent="-23774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C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June 7: Leveraging technology and market opportunities in a diverse horticulture industry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40080" marR="0" lvl="1" indent="-23774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C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June 14: Innovation and investment pay off</a:t>
            </a: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40080" marR="0" lvl="1" indent="-23774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C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June 21: Farmers innovate to get more from the market </a:t>
            </a:r>
          </a:p>
          <a:p>
            <a:pPr marL="640080" marR="0" lvl="1" indent="-23774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Verdana"/>
              <a:buChar char="◦"/>
              <a:tabLst/>
              <a:defRPr/>
            </a:pPr>
            <a:r>
              <a:rPr kumimoji="0" lang="en-C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June 30: 150 years of farming  -infographic</a:t>
            </a:r>
          </a:p>
          <a:p>
            <a:pPr marL="365760" marR="0" lvl="0" indent="-283464" algn="l" defTabSz="914400" rtl="0" eaLnBrk="1" fontAlgn="auto" latinLnBrk="0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“Road Shows” in provinces</a:t>
            </a:r>
          </a:p>
          <a:p>
            <a:pPr marL="640080" marR="0" lvl="1" indent="-237744" algn="l" defTabSz="914400" rtl="0" eaLnBrk="1" fontAlgn="auto" latinLnBrk="0" hangingPunct="1"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C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03848" y="2996952"/>
            <a:ext cx="5409800" cy="864096"/>
          </a:xfrm>
        </p:spPr>
        <p:txBody>
          <a:bodyPr>
            <a:noAutofit/>
          </a:bodyPr>
          <a:lstStyle/>
          <a:p>
            <a:r>
              <a:rPr lang="es-ES" b="1" dirty="0" smtClean="0">
                <a:solidFill>
                  <a:srgbClr val="0070C0"/>
                </a:solidFill>
                <a:effectLst/>
              </a:rPr>
              <a:t>Canadian </a:t>
            </a:r>
            <a:r>
              <a:rPr lang="es-ES" b="1" dirty="0" err="1" smtClean="0">
                <a:solidFill>
                  <a:srgbClr val="0070C0"/>
                </a:solidFill>
                <a:effectLst/>
              </a:rPr>
              <a:t>Census</a:t>
            </a:r>
            <a:r>
              <a:rPr lang="es-ES" b="1" dirty="0" smtClean="0">
                <a:solidFill>
                  <a:srgbClr val="0070C0"/>
                </a:solidFill>
                <a:effectLst/>
              </a:rPr>
              <a:t> of </a:t>
            </a:r>
            <a:r>
              <a:rPr lang="es-ES" b="1" dirty="0" err="1" smtClean="0">
                <a:solidFill>
                  <a:srgbClr val="0070C0"/>
                </a:solidFill>
                <a:effectLst/>
              </a:rPr>
              <a:t>Agriculture</a:t>
            </a:r>
            <a:r>
              <a:rPr lang="es-ES" b="1" dirty="0" smtClean="0">
                <a:solidFill>
                  <a:srgbClr val="0070C0"/>
                </a:solidFill>
                <a:effectLst/>
              </a:rPr>
              <a:t> 2021 – </a:t>
            </a:r>
            <a:r>
              <a:rPr lang="es-ES" b="1" dirty="0" err="1" smtClean="0">
                <a:solidFill>
                  <a:srgbClr val="0070C0"/>
                </a:solidFill>
                <a:effectLst/>
              </a:rPr>
              <a:t>The</a:t>
            </a:r>
            <a:r>
              <a:rPr lang="es-ES" b="1" dirty="0" smtClean="0">
                <a:solidFill>
                  <a:srgbClr val="0070C0"/>
                </a:solidFill>
                <a:effectLst/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  <a:effectLst/>
              </a:rPr>
              <a:t>Vision</a:t>
            </a:r>
            <a:endParaRPr lang="es-ES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0154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144794" y="980728"/>
            <a:ext cx="7642048" cy="5688632"/>
          </a:xfrm>
          <a:noFill/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s-ES" sz="3000" b="1" dirty="0" err="1" smtClean="0">
                <a:solidFill>
                  <a:schemeClr val="accent1"/>
                </a:solidFill>
              </a:rPr>
              <a:t>Census</a:t>
            </a:r>
            <a:r>
              <a:rPr lang="es-ES" sz="3000" b="1" dirty="0" smtClean="0">
                <a:solidFill>
                  <a:schemeClr val="accent1"/>
                </a:solidFill>
              </a:rPr>
              <a:t> 2021 – Key </a:t>
            </a:r>
            <a:r>
              <a:rPr lang="es-ES" sz="3000" b="1" dirty="0" err="1" smtClean="0">
                <a:solidFill>
                  <a:schemeClr val="accent1"/>
                </a:solidFill>
              </a:rPr>
              <a:t>Pillars</a:t>
            </a:r>
            <a:endParaRPr lang="es-ES" sz="3000" b="1" dirty="0" smtClean="0">
              <a:solidFill>
                <a:schemeClr val="accent1"/>
              </a:solidFill>
            </a:endParaRPr>
          </a:p>
          <a:p>
            <a:pPr marL="45720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400" dirty="0" smtClean="0"/>
              <a:t>The CEAG day will be in May 2021 – the same as Census of Population</a:t>
            </a:r>
            <a:r>
              <a:rPr lang="en-CA" sz="2000" dirty="0" smtClean="0"/>
              <a:t>.</a:t>
            </a:r>
          </a:p>
          <a:p>
            <a:pPr marL="857250" lvl="1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000" dirty="0" smtClean="0"/>
              <a:t>Not the optimal time for farmers – seeding season but...</a:t>
            </a:r>
          </a:p>
          <a:p>
            <a:pPr marL="857250" lvl="1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000" dirty="0" smtClean="0"/>
              <a:t>...cost efficiencies for  sharing communication, printing, postage, contracting, staffing with the Census of Population</a:t>
            </a:r>
          </a:p>
          <a:p>
            <a:pPr marL="857250" lvl="1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000" dirty="0" smtClean="0"/>
              <a:t>Identification of new operators not yet on the Business Register</a:t>
            </a:r>
          </a:p>
          <a:p>
            <a:pPr marL="857250" lvl="1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CA" sz="1600" dirty="0" smtClean="0"/>
          </a:p>
          <a:p>
            <a:pPr marL="457200">
              <a:lnSpc>
                <a:spcPct val="12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400" dirty="0" smtClean="0"/>
              <a:t>EQ will be considered as the primary collection mode; printing will be on demand only.</a:t>
            </a:r>
          </a:p>
          <a:p>
            <a:pPr marL="857250" lvl="1">
              <a:lnSpc>
                <a:spcPct val="120000"/>
              </a:lnSpc>
              <a:spcBef>
                <a:spcPts val="0"/>
              </a:spcBef>
            </a:pPr>
            <a:r>
              <a:rPr lang="en-CA" sz="2000" dirty="0" smtClean="0"/>
              <a:t>Planning assumption –65% to 70% EQ take-up rate</a:t>
            </a:r>
          </a:p>
          <a:p>
            <a:pPr marL="857250" lvl="1">
              <a:lnSpc>
                <a:spcPct val="120000"/>
              </a:lnSpc>
              <a:spcBef>
                <a:spcPts val="0"/>
              </a:spcBef>
            </a:pPr>
            <a:r>
              <a:rPr lang="en-CA" sz="2000" dirty="0" smtClean="0"/>
              <a:t>Maximize the use of EQ functionalities to reduce the time required to complete the questionnaire</a:t>
            </a:r>
          </a:p>
          <a:p>
            <a:pPr marL="857250" lvl="1">
              <a:lnSpc>
                <a:spcPct val="120000"/>
              </a:lnSpc>
              <a:spcBef>
                <a:spcPts val="0"/>
              </a:spcBef>
            </a:pPr>
            <a:r>
              <a:rPr lang="en-CA" sz="2000" dirty="0" smtClean="0"/>
              <a:t>Use interactive web mapping application for geo-coding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361D-3D35-40C7-B82D-EC8EA4208CDB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899592" y="980728"/>
            <a:ext cx="7642048" cy="5688632"/>
          </a:xfrm>
          <a:noFill/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s-ES" sz="3000" b="1" dirty="0" err="1" smtClean="0">
                <a:solidFill>
                  <a:schemeClr val="accent1"/>
                </a:solidFill>
              </a:rPr>
              <a:t>Census</a:t>
            </a:r>
            <a:r>
              <a:rPr lang="es-ES" sz="3000" b="1" dirty="0" smtClean="0">
                <a:solidFill>
                  <a:schemeClr val="accent1"/>
                </a:solidFill>
              </a:rPr>
              <a:t> 2021 – Key </a:t>
            </a:r>
            <a:r>
              <a:rPr lang="es-ES" sz="3000" b="1" dirty="0" err="1" smtClean="0">
                <a:solidFill>
                  <a:schemeClr val="accent1"/>
                </a:solidFill>
              </a:rPr>
              <a:t>Pillars</a:t>
            </a:r>
            <a:r>
              <a:rPr lang="es-ES" sz="3000" b="1" dirty="0" smtClean="0">
                <a:solidFill>
                  <a:schemeClr val="accent1"/>
                </a:solidFill>
              </a:rPr>
              <a:t> (2)</a:t>
            </a:r>
          </a:p>
          <a:p>
            <a:pPr marL="45720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400" dirty="0" smtClean="0"/>
              <a:t>CEAG will maximize its integration with existing platforms and tools used in the Economic Statistics Field (Governance, BR, Collection, IBSP, Disclosure Avoidance, IT support).</a:t>
            </a:r>
          </a:p>
          <a:p>
            <a:pPr marL="857250" lvl="1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endParaRPr lang="en-CA" sz="1600" dirty="0" smtClean="0"/>
          </a:p>
          <a:p>
            <a:pPr marL="1092200" lvl="2" indent="-17780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2000" dirty="0" smtClean="0"/>
              <a:t>Use of corporate services / generalized systems</a:t>
            </a:r>
          </a:p>
          <a:p>
            <a:pPr marL="1092200" lvl="2" indent="-17780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2000" dirty="0" smtClean="0"/>
              <a:t>Better integration with other business statistics programs (e.g. Environment, Manufacturing, Trade)</a:t>
            </a:r>
          </a:p>
          <a:p>
            <a:pPr marL="1092200" lvl="2" indent="-17780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en-CA" sz="2000" dirty="0" smtClean="0"/>
              <a:t>Harmonized content between  CEAG and other surveys / programs</a:t>
            </a:r>
          </a:p>
          <a:p>
            <a:pPr marL="1092200" lvl="3" indent="-1778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CA" dirty="0" smtClean="0"/>
              <a:t>CEAG program hooked to the BR</a:t>
            </a:r>
          </a:p>
          <a:p>
            <a:pPr marL="1092200" lvl="3" indent="-1778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CA" dirty="0" smtClean="0"/>
              <a:t>Annual Agriculture Frame Update Survey</a:t>
            </a:r>
          </a:p>
          <a:p>
            <a:pPr marL="1092200" lvl="3" indent="-1778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CA" dirty="0" smtClean="0"/>
              <a:t>Modular approach for the questionnaire</a:t>
            </a:r>
          </a:p>
          <a:p>
            <a:pPr marL="1092200" lvl="3" indent="-1778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CA" dirty="0" smtClean="0"/>
              <a:t>Common data repository and analytical tools</a:t>
            </a:r>
          </a:p>
          <a:p>
            <a:pPr marL="1092200" lvl="3" indent="-177800">
              <a:spcBef>
                <a:spcPts val="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en-CA" dirty="0" smtClean="0"/>
              <a:t>Rolling Estimates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361D-3D35-40C7-B82D-EC8EA4208CDB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899592" y="980728"/>
            <a:ext cx="7642048" cy="5688632"/>
          </a:xfrm>
          <a:noFill/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3000" b="1" dirty="0" err="1" smtClean="0">
                <a:solidFill>
                  <a:schemeClr val="accent1"/>
                </a:solidFill>
              </a:rPr>
              <a:t>Census</a:t>
            </a:r>
            <a:r>
              <a:rPr lang="es-ES" sz="3000" b="1" dirty="0" smtClean="0">
                <a:solidFill>
                  <a:schemeClr val="accent1"/>
                </a:solidFill>
              </a:rPr>
              <a:t> 2021 – Key </a:t>
            </a:r>
            <a:r>
              <a:rPr lang="es-ES" sz="3000" b="1" dirty="0" err="1" smtClean="0">
                <a:solidFill>
                  <a:schemeClr val="accent1"/>
                </a:solidFill>
              </a:rPr>
              <a:t>Pillars</a:t>
            </a:r>
            <a:r>
              <a:rPr lang="es-ES" sz="3000" b="1" dirty="0" smtClean="0">
                <a:solidFill>
                  <a:schemeClr val="accent1"/>
                </a:solidFill>
              </a:rPr>
              <a:t> (3)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3000" dirty="0" err="1" smtClean="0">
                <a:solidFill>
                  <a:schemeClr val="accent1"/>
                </a:solidFill>
              </a:rPr>
              <a:t>Rolling</a:t>
            </a:r>
            <a:r>
              <a:rPr lang="es-ES" sz="3000" dirty="0" smtClean="0">
                <a:solidFill>
                  <a:schemeClr val="accent1"/>
                </a:solidFill>
              </a:rPr>
              <a:t> </a:t>
            </a:r>
            <a:r>
              <a:rPr lang="es-ES" sz="3000" dirty="0" err="1" smtClean="0">
                <a:solidFill>
                  <a:schemeClr val="accent1"/>
                </a:solidFill>
              </a:rPr>
              <a:t>Estimates</a:t>
            </a:r>
            <a:r>
              <a:rPr lang="es-ES" sz="3000" dirty="0" smtClean="0">
                <a:solidFill>
                  <a:schemeClr val="accent1"/>
                </a:solidFill>
              </a:rPr>
              <a:t> </a:t>
            </a:r>
          </a:p>
          <a:p>
            <a:pPr>
              <a:spcAft>
                <a:spcPts val="1200"/>
              </a:spcAft>
              <a:buNone/>
            </a:pPr>
            <a:endParaRPr lang="es-ES" sz="3600" dirty="0" smtClean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361D-3D35-40C7-B82D-EC8EA4208CDB}" type="slidenum">
              <a:rPr lang="es-ES" smtClean="0"/>
              <a:pPr/>
              <a:t>16</a:t>
            </a:fld>
            <a:endParaRPr lang="es-E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060848"/>
            <a:ext cx="6768752" cy="4569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142976" y="980728"/>
            <a:ext cx="7642048" cy="5688632"/>
          </a:xfrm>
          <a:noFill/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s-ES" sz="3000" b="1" dirty="0" err="1" smtClean="0">
                <a:solidFill>
                  <a:schemeClr val="accent1"/>
                </a:solidFill>
              </a:rPr>
              <a:t>Census</a:t>
            </a:r>
            <a:r>
              <a:rPr lang="es-ES" sz="3000" b="1" dirty="0" smtClean="0">
                <a:solidFill>
                  <a:schemeClr val="accent1"/>
                </a:solidFill>
              </a:rPr>
              <a:t> 2021 – Key </a:t>
            </a:r>
            <a:r>
              <a:rPr lang="es-ES" sz="3000" b="1" dirty="0" err="1" smtClean="0">
                <a:solidFill>
                  <a:schemeClr val="accent1"/>
                </a:solidFill>
              </a:rPr>
              <a:t>Pillars</a:t>
            </a:r>
            <a:r>
              <a:rPr lang="es-ES" sz="3000" b="1" dirty="0" smtClean="0">
                <a:solidFill>
                  <a:schemeClr val="accent1"/>
                </a:solidFill>
              </a:rPr>
              <a:t> (4)</a:t>
            </a:r>
          </a:p>
          <a:p>
            <a:pPr marL="457200"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000" dirty="0" smtClean="0"/>
              <a:t>“</a:t>
            </a:r>
            <a:r>
              <a:rPr lang="en-CA" sz="2400" dirty="0" smtClean="0"/>
              <a:t>In Field” collection will be an option for the more complex farms.</a:t>
            </a:r>
          </a:p>
          <a:p>
            <a:pPr marL="857250" lvl="1"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000" dirty="0" smtClean="0"/>
              <a:t>Consolidation of farms / contracting</a:t>
            </a:r>
          </a:p>
          <a:p>
            <a:pPr marL="857250" lvl="1"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000" dirty="0" smtClean="0"/>
              <a:t>Visit to profile operations and collect the census information</a:t>
            </a:r>
          </a:p>
          <a:p>
            <a:pPr marL="857250" lvl="1"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000" dirty="0" smtClean="0"/>
              <a:t>Special skills – knowledge of the industry / business register /enumeration</a:t>
            </a:r>
          </a:p>
          <a:p>
            <a:pPr marL="857250" lvl="1"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endParaRPr lang="en-CA" sz="1600" dirty="0" smtClean="0"/>
          </a:p>
          <a:p>
            <a:pPr marL="457200"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400" dirty="0" smtClean="0"/>
              <a:t>There will be a review of the Disclosure Avoidance methodology.</a:t>
            </a:r>
          </a:p>
          <a:p>
            <a:pPr marL="857250" lvl="1"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000" dirty="0" smtClean="0"/>
              <a:t>Publish more data without compromising confidentiality of respondents </a:t>
            </a:r>
          </a:p>
          <a:p>
            <a:pPr marL="857250" lvl="1"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000" dirty="0" smtClean="0"/>
              <a:t>Perturbation methods</a:t>
            </a:r>
          </a:p>
          <a:p>
            <a:pPr marL="857250" lvl="1">
              <a:spcBef>
                <a:spcPts val="0"/>
              </a:spcBef>
              <a:buClr>
                <a:schemeClr val="accent1">
                  <a:lumMod val="75000"/>
                </a:schemeClr>
              </a:buClr>
            </a:pPr>
            <a:r>
              <a:rPr lang="en-CA" sz="2000" dirty="0" smtClean="0"/>
              <a:t>Decision tree</a:t>
            </a:r>
          </a:p>
          <a:p>
            <a:pPr marL="457200">
              <a:buClrTx/>
            </a:pPr>
            <a:endParaRPr lang="en-CA" sz="2000" dirty="0" smtClean="0"/>
          </a:p>
          <a:p>
            <a:pPr>
              <a:spcAft>
                <a:spcPts val="1200"/>
              </a:spcAft>
              <a:buNone/>
            </a:pPr>
            <a:endParaRPr lang="es-ES" sz="3600" b="1" dirty="0" smtClean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361D-3D35-40C7-B82D-EC8EA4208CDB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144794" y="980728"/>
            <a:ext cx="7642048" cy="5688632"/>
          </a:xfrm>
          <a:noFill/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s-ES" sz="3000" b="1" dirty="0" err="1" smtClean="0">
                <a:solidFill>
                  <a:schemeClr val="accent1"/>
                </a:solidFill>
              </a:rPr>
              <a:t>Census</a:t>
            </a:r>
            <a:r>
              <a:rPr lang="es-ES" sz="3000" b="1" dirty="0" smtClean="0">
                <a:solidFill>
                  <a:schemeClr val="accent1"/>
                </a:solidFill>
              </a:rPr>
              <a:t> 2021 – Key </a:t>
            </a:r>
            <a:r>
              <a:rPr lang="es-ES" sz="3000" b="1" dirty="0" err="1" smtClean="0">
                <a:solidFill>
                  <a:schemeClr val="accent1"/>
                </a:solidFill>
              </a:rPr>
              <a:t>Pillars</a:t>
            </a:r>
            <a:r>
              <a:rPr lang="es-ES" sz="3000" b="1" dirty="0" smtClean="0">
                <a:solidFill>
                  <a:schemeClr val="accent1"/>
                </a:solidFill>
              </a:rPr>
              <a:t> (5)</a:t>
            </a:r>
          </a:p>
          <a:p>
            <a:pPr marL="457200">
              <a:buClr>
                <a:schemeClr val="accent1">
                  <a:lumMod val="75000"/>
                </a:schemeClr>
              </a:buClr>
            </a:pPr>
            <a:r>
              <a:rPr lang="en-CA" sz="2400" dirty="0" smtClean="0"/>
              <a:t>CEAG will maximize the use of administrative data, Earth observation data and survey data in their processes.</a:t>
            </a:r>
          </a:p>
          <a:p>
            <a:pPr marL="857250" lvl="1">
              <a:spcBef>
                <a:spcPts val="600"/>
              </a:spcBef>
            </a:pPr>
            <a:r>
              <a:rPr lang="fr-CA" sz="2000" dirty="0" err="1" smtClean="0"/>
              <a:t>Enhanced</a:t>
            </a:r>
            <a:r>
              <a:rPr lang="fr-CA" sz="2000" dirty="0" smtClean="0"/>
              <a:t> data </a:t>
            </a:r>
            <a:r>
              <a:rPr lang="fr-CA" sz="2000" dirty="0" err="1" smtClean="0"/>
              <a:t>integration</a:t>
            </a:r>
            <a:r>
              <a:rPr lang="fr-CA" sz="2000" dirty="0" smtClean="0"/>
              <a:t> in CEAG </a:t>
            </a:r>
            <a:r>
              <a:rPr lang="fr-CA" sz="2000" dirty="0" err="1" smtClean="0"/>
              <a:t>using</a:t>
            </a:r>
            <a:r>
              <a:rPr lang="fr-CA" sz="2000" dirty="0" smtClean="0"/>
              <a:t> administrative </a:t>
            </a:r>
            <a:r>
              <a:rPr lang="fr-CA" sz="2000" dirty="0" err="1" smtClean="0"/>
              <a:t>lists</a:t>
            </a:r>
            <a:r>
              <a:rPr lang="fr-CA" sz="2000" dirty="0" smtClean="0"/>
              <a:t> (quotas, </a:t>
            </a:r>
            <a:r>
              <a:rPr lang="fr-CA" sz="2000" dirty="0" err="1" smtClean="0"/>
              <a:t>crop</a:t>
            </a:r>
            <a:r>
              <a:rPr lang="fr-CA" sz="2000" dirty="0" smtClean="0"/>
              <a:t> </a:t>
            </a:r>
            <a:r>
              <a:rPr lang="fr-CA" sz="2000" dirty="0" err="1" smtClean="0"/>
              <a:t>insurance</a:t>
            </a:r>
            <a:r>
              <a:rPr lang="fr-CA" sz="2000" dirty="0" smtClean="0"/>
              <a:t>, </a:t>
            </a:r>
            <a:r>
              <a:rPr lang="fr-CA" sz="2000" dirty="0" err="1" smtClean="0"/>
              <a:t>traceability</a:t>
            </a:r>
            <a:r>
              <a:rPr lang="fr-CA" sz="2000" dirty="0" smtClean="0"/>
              <a:t>) and satellite images</a:t>
            </a:r>
          </a:p>
          <a:p>
            <a:pPr marL="857250" lvl="1">
              <a:spcBef>
                <a:spcPts val="0"/>
              </a:spcBef>
            </a:pPr>
            <a:r>
              <a:rPr lang="fr-CA" sz="2000" dirty="0" smtClean="0"/>
              <a:t>Harmonisation and </a:t>
            </a:r>
            <a:r>
              <a:rPr lang="fr-CA" sz="2000" dirty="0" err="1" smtClean="0"/>
              <a:t>integration</a:t>
            </a:r>
            <a:r>
              <a:rPr lang="fr-CA" sz="2000" dirty="0" smtClean="0"/>
              <a:t> of the content </a:t>
            </a:r>
            <a:r>
              <a:rPr lang="fr-CA" sz="2000" dirty="0" err="1" smtClean="0"/>
              <a:t>with</a:t>
            </a:r>
            <a:r>
              <a:rPr lang="fr-CA" sz="2000" dirty="0" smtClean="0"/>
              <a:t> </a:t>
            </a:r>
            <a:r>
              <a:rPr lang="fr-CA" sz="2000" dirty="0" err="1" smtClean="0"/>
              <a:t>other</a:t>
            </a:r>
            <a:r>
              <a:rPr lang="fr-CA" sz="2000" dirty="0" smtClean="0"/>
              <a:t> </a:t>
            </a:r>
            <a:r>
              <a:rPr lang="fr-CA" sz="2000" dirty="0" err="1" smtClean="0"/>
              <a:t>survey</a:t>
            </a:r>
            <a:r>
              <a:rPr lang="fr-CA" sz="2000" dirty="0" smtClean="0"/>
              <a:t> programs</a:t>
            </a:r>
          </a:p>
          <a:p>
            <a:pPr marL="857250" lvl="1">
              <a:spcBef>
                <a:spcPts val="0"/>
              </a:spcBef>
            </a:pPr>
            <a:r>
              <a:rPr lang="fr-CA" sz="2000" dirty="0" smtClean="0"/>
              <a:t>Exploration for new </a:t>
            </a:r>
            <a:r>
              <a:rPr lang="fr-CA" sz="2000" dirty="0" err="1" smtClean="0"/>
              <a:t>external</a:t>
            </a:r>
            <a:r>
              <a:rPr lang="fr-CA" sz="2000" dirty="0" smtClean="0"/>
              <a:t> sources for the 2026 cycle </a:t>
            </a:r>
          </a:p>
          <a:p>
            <a:pPr marL="857250" lvl="1">
              <a:spcBef>
                <a:spcPts val="0"/>
              </a:spcBef>
            </a:pPr>
            <a:r>
              <a:rPr lang="en-CA" sz="2000" dirty="0" smtClean="0"/>
              <a:t>Implement tax data replacement of detailed expenses and revenues</a:t>
            </a:r>
          </a:p>
          <a:p>
            <a:pPr marL="857250" lvl="1">
              <a:spcBef>
                <a:spcPts val="0"/>
              </a:spcBef>
            </a:pPr>
            <a:r>
              <a:rPr lang="en-CA" sz="2000" dirty="0" smtClean="0"/>
              <a:t>From a pure Classical Approach to the Use of Registers as a partial source of census data.	</a:t>
            </a:r>
          </a:p>
          <a:p>
            <a:pPr marL="857250" lvl="1">
              <a:spcBef>
                <a:spcPts val="0"/>
              </a:spcBef>
            </a:pPr>
            <a:r>
              <a:rPr lang="en-CA" sz="2000" dirty="0" smtClean="0"/>
              <a:t>Frame information, Validation, Imputation, Data Replacement</a:t>
            </a:r>
          </a:p>
          <a:p>
            <a:pPr marL="857250" lvl="1"/>
            <a:endParaRPr lang="en-CA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361D-3D35-40C7-B82D-EC8EA4208CDB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144794" y="980728"/>
            <a:ext cx="7642048" cy="5688632"/>
          </a:xfrm>
          <a:noFill/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s-ES" sz="3000" b="1" dirty="0" err="1" smtClean="0">
                <a:solidFill>
                  <a:schemeClr val="accent1"/>
                </a:solidFill>
              </a:rPr>
              <a:t>Towards</a:t>
            </a:r>
            <a:r>
              <a:rPr lang="es-ES" sz="3000" b="1" dirty="0" smtClean="0">
                <a:solidFill>
                  <a:schemeClr val="accent1"/>
                </a:solidFill>
              </a:rPr>
              <a:t> </a:t>
            </a:r>
            <a:r>
              <a:rPr lang="es-ES" sz="3000" b="1" dirty="0" err="1" smtClean="0">
                <a:solidFill>
                  <a:schemeClr val="accent1"/>
                </a:solidFill>
              </a:rPr>
              <a:t>Census</a:t>
            </a:r>
            <a:r>
              <a:rPr lang="es-ES" sz="3000" b="1" dirty="0" smtClean="0">
                <a:solidFill>
                  <a:schemeClr val="accent1"/>
                </a:solidFill>
              </a:rPr>
              <a:t> 2026</a:t>
            </a:r>
          </a:p>
          <a:p>
            <a:pPr marL="457200">
              <a:buClr>
                <a:schemeClr val="accent1">
                  <a:lumMod val="75000"/>
                </a:schemeClr>
              </a:buClr>
            </a:pPr>
            <a:r>
              <a:rPr lang="en-CA" sz="2400" dirty="0" smtClean="0"/>
              <a:t>CEAG 2021: a transition for the major transformation expected in 2026 </a:t>
            </a:r>
          </a:p>
          <a:p>
            <a:pPr marL="457200">
              <a:buClrTx/>
            </a:pPr>
            <a:endParaRPr lang="en-CA" sz="2000" dirty="0" smtClean="0"/>
          </a:p>
          <a:p>
            <a:pPr marL="857250" lvl="1"/>
            <a:r>
              <a:rPr lang="fr-CA" sz="2000" dirty="0" err="1" smtClean="0"/>
              <a:t>Decoupling</a:t>
            </a:r>
            <a:r>
              <a:rPr lang="fr-CA" sz="2000" dirty="0" smtClean="0"/>
              <a:t> </a:t>
            </a:r>
            <a:r>
              <a:rPr lang="fr-CA" sz="2000" dirty="0" err="1" smtClean="0"/>
              <a:t>from</a:t>
            </a:r>
            <a:r>
              <a:rPr lang="fr-CA" sz="2000" dirty="0" smtClean="0"/>
              <a:t> the </a:t>
            </a:r>
            <a:r>
              <a:rPr lang="fr-CA" sz="2000" dirty="0" err="1" smtClean="0"/>
              <a:t>Census</a:t>
            </a:r>
            <a:r>
              <a:rPr lang="fr-CA" sz="2000" dirty="0" smtClean="0"/>
              <a:t> of Population 2026 </a:t>
            </a:r>
          </a:p>
          <a:p>
            <a:pPr marL="857250" lvl="1"/>
            <a:r>
              <a:rPr lang="fr-CA" sz="2000" dirty="0" err="1" smtClean="0"/>
              <a:t>Moving</a:t>
            </a:r>
            <a:r>
              <a:rPr lang="fr-CA" sz="2000" dirty="0" smtClean="0"/>
              <a:t> </a:t>
            </a:r>
            <a:r>
              <a:rPr lang="fr-CA" sz="2000" dirty="0" err="1" smtClean="0"/>
              <a:t>from</a:t>
            </a:r>
            <a:r>
              <a:rPr lang="fr-CA" sz="2000" dirty="0" smtClean="0"/>
              <a:t> the </a:t>
            </a:r>
            <a:r>
              <a:rPr lang="fr-CA" sz="2000" dirty="0" err="1" smtClean="0"/>
              <a:t>Classical</a:t>
            </a:r>
            <a:r>
              <a:rPr lang="fr-CA" sz="2000" dirty="0" smtClean="0"/>
              <a:t> </a:t>
            </a:r>
            <a:r>
              <a:rPr lang="fr-CA" sz="2000" dirty="0" err="1" smtClean="0"/>
              <a:t>Approach</a:t>
            </a:r>
            <a:r>
              <a:rPr lang="fr-CA" sz="2000" dirty="0" smtClean="0"/>
              <a:t> to the Use of </a:t>
            </a:r>
            <a:r>
              <a:rPr lang="fr-CA" sz="2000" dirty="0" err="1" smtClean="0"/>
              <a:t>Registers</a:t>
            </a:r>
            <a:r>
              <a:rPr lang="fr-CA" sz="2000" dirty="0" smtClean="0"/>
              <a:t> (</a:t>
            </a:r>
            <a:r>
              <a:rPr lang="fr-CA" sz="2000" dirty="0" err="1" smtClean="0"/>
              <a:t>including</a:t>
            </a:r>
            <a:r>
              <a:rPr lang="fr-CA" sz="2000" dirty="0" smtClean="0"/>
              <a:t> </a:t>
            </a:r>
            <a:r>
              <a:rPr lang="fr-CA" sz="2000" dirty="0" err="1" smtClean="0"/>
              <a:t>Earth</a:t>
            </a:r>
            <a:r>
              <a:rPr lang="fr-CA" sz="2000" dirty="0" smtClean="0"/>
              <a:t> observation data) and / or the </a:t>
            </a:r>
            <a:r>
              <a:rPr lang="en-CA" sz="2000" dirty="0" smtClean="0"/>
              <a:t>Integrated Census and Survey Modality (?)	</a:t>
            </a:r>
            <a:r>
              <a:rPr lang="fr-CA" sz="2000" dirty="0" smtClean="0"/>
              <a:t> </a:t>
            </a:r>
          </a:p>
          <a:p>
            <a:pPr marL="857250" lvl="1">
              <a:buNone/>
            </a:pPr>
            <a:endParaRPr lang="en-CA" sz="2000" dirty="0" smtClean="0"/>
          </a:p>
          <a:p>
            <a:pPr marL="857250" lvl="1"/>
            <a:endParaRPr lang="en-CA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0361D-3D35-40C7-B82D-EC8EA4208CDB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03848" y="2996952"/>
            <a:ext cx="5409800" cy="864096"/>
          </a:xfrm>
        </p:spPr>
        <p:txBody>
          <a:bodyPr>
            <a:noAutofit/>
          </a:bodyPr>
          <a:lstStyle/>
          <a:p>
            <a:r>
              <a:rPr lang="es-ES" b="1" dirty="0" smtClean="0">
                <a:solidFill>
                  <a:srgbClr val="0070C0"/>
                </a:solidFill>
                <a:effectLst/>
              </a:rPr>
              <a:t>Canadian </a:t>
            </a:r>
            <a:r>
              <a:rPr lang="es-ES" b="1" dirty="0" err="1" smtClean="0">
                <a:solidFill>
                  <a:srgbClr val="0070C0"/>
                </a:solidFill>
                <a:effectLst/>
              </a:rPr>
              <a:t>Census</a:t>
            </a:r>
            <a:r>
              <a:rPr lang="es-ES" b="1" dirty="0" smtClean="0">
                <a:solidFill>
                  <a:srgbClr val="0070C0"/>
                </a:solidFill>
                <a:effectLst/>
              </a:rPr>
              <a:t> of </a:t>
            </a:r>
            <a:r>
              <a:rPr lang="es-ES" b="1" dirty="0" err="1" smtClean="0">
                <a:solidFill>
                  <a:srgbClr val="0070C0"/>
                </a:solidFill>
                <a:effectLst/>
              </a:rPr>
              <a:t>Agriculture</a:t>
            </a:r>
            <a:r>
              <a:rPr lang="es-ES" b="1" dirty="0" smtClean="0">
                <a:solidFill>
                  <a:srgbClr val="0070C0"/>
                </a:solidFill>
                <a:effectLst/>
              </a:rPr>
              <a:t> 2016 – Key </a:t>
            </a:r>
            <a:r>
              <a:rPr lang="es-ES" b="1" dirty="0" err="1" smtClean="0">
                <a:solidFill>
                  <a:srgbClr val="0070C0"/>
                </a:solidFill>
                <a:effectLst/>
              </a:rPr>
              <a:t>Highlights</a:t>
            </a:r>
            <a:endParaRPr lang="es-ES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30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03848" y="2996952"/>
            <a:ext cx="3312368" cy="864096"/>
          </a:xfrm>
        </p:spPr>
        <p:txBody>
          <a:bodyPr>
            <a:noAutofit/>
          </a:bodyPr>
          <a:lstStyle/>
          <a:p>
            <a:r>
              <a:rPr lang="es-ES" b="1" dirty="0" err="1" smtClean="0">
                <a:solidFill>
                  <a:srgbClr val="0070C0"/>
                </a:solidFill>
                <a:effectLst/>
              </a:rPr>
              <a:t>Thank</a:t>
            </a:r>
            <a:r>
              <a:rPr lang="es-ES" b="1" dirty="0" smtClean="0">
                <a:solidFill>
                  <a:srgbClr val="0070C0"/>
                </a:solidFill>
                <a:effectLst/>
              </a:rPr>
              <a:t> </a:t>
            </a:r>
            <a:r>
              <a:rPr lang="es-ES" b="1" dirty="0" err="1" smtClean="0">
                <a:solidFill>
                  <a:srgbClr val="0070C0"/>
                </a:solidFill>
                <a:effectLst/>
              </a:rPr>
              <a:t>you</a:t>
            </a:r>
            <a:endParaRPr lang="es-ES" b="1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66435" y="989969"/>
            <a:ext cx="8218488" cy="711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CA" altLang="en-US" sz="3000" b="1" dirty="0" smtClean="0">
                <a:solidFill>
                  <a:schemeClr val="accent2">
                    <a:lumMod val="75000"/>
                  </a:schemeClr>
                </a:solidFill>
                <a:ea typeface="Century Gothic" charset="0"/>
              </a:rPr>
              <a:t>Number of agricultural operations in Canada</a:t>
            </a:r>
            <a:endParaRPr lang="en-CA" altLang="en-US" sz="3000" b="1" dirty="0">
              <a:solidFill>
                <a:schemeClr val="accent2">
                  <a:lumMod val="75000"/>
                </a:schemeClr>
              </a:solidFill>
              <a:ea typeface="Century Gothic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A0054-77A3-4C25-A371-799B4A8AE38C}" type="slidenum">
              <a:rPr lang="en-CA" altLang="en-US" smtClean="0"/>
              <a:pPr>
                <a:defRPr/>
              </a:pPr>
              <a:t>3</a:t>
            </a:fld>
            <a:endParaRPr lang="en-CA" altLang="en-US"/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1619672" y="6443869"/>
            <a:ext cx="5186363" cy="280988"/>
          </a:xfrm>
          <a:prstGeom prst="rect">
            <a:avLst/>
          </a:prstGeom>
          <a:noFill/>
        </p:spPr>
        <p:txBody>
          <a:bodyPr anchor="b"/>
          <a:lstStyle>
            <a:defPPr>
              <a:defRPr lang="es-E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fr-FR" altLang="en-US" dirty="0" smtClean="0">
                <a:solidFill>
                  <a:srgbClr val="333399"/>
                </a:solidFill>
              </a:rPr>
              <a:t>Source: </a:t>
            </a:r>
            <a:r>
              <a:rPr lang="fr-FR" altLang="en-US" dirty="0" err="1" smtClean="0">
                <a:solidFill>
                  <a:srgbClr val="333399"/>
                </a:solidFill>
              </a:rPr>
              <a:t>Statistics</a:t>
            </a:r>
            <a:r>
              <a:rPr lang="fr-FR" altLang="en-US" dirty="0" smtClean="0">
                <a:solidFill>
                  <a:srgbClr val="333399"/>
                </a:solidFill>
              </a:rPr>
              <a:t> Canada, </a:t>
            </a:r>
            <a:r>
              <a:rPr lang="fr-FR" altLang="en-US" dirty="0" err="1" smtClean="0">
                <a:solidFill>
                  <a:srgbClr val="333399"/>
                </a:solidFill>
              </a:rPr>
              <a:t>Census</a:t>
            </a:r>
            <a:r>
              <a:rPr lang="fr-FR" altLang="en-US" dirty="0" smtClean="0">
                <a:solidFill>
                  <a:srgbClr val="333399"/>
                </a:solidFill>
              </a:rPr>
              <a:t> of Agriculture 2016</a:t>
            </a:r>
            <a:endParaRPr lang="en-CA" altLang="en-US" dirty="0" smtClean="0">
              <a:solidFill>
                <a:srgbClr val="333399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1795" y="1701169"/>
            <a:ext cx="7385551" cy="460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9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71600" y="1006249"/>
            <a:ext cx="8218488" cy="711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CA" altLang="en-US" sz="2400" b="1" dirty="0">
                <a:solidFill>
                  <a:schemeClr val="accent2">
                    <a:lumMod val="7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Average agricultural operation size, by province</a:t>
            </a:r>
            <a:endParaRPr lang="en-CA" altLang="en-US" sz="2400" b="1" dirty="0">
              <a:solidFill>
                <a:schemeClr val="accent2">
                  <a:lumMod val="75000"/>
                </a:schemeClr>
              </a:solidFill>
              <a:ea typeface="Century Gothic" charset="0"/>
            </a:endParaRPr>
          </a:p>
        </p:txBody>
      </p:sp>
      <p:sp>
        <p:nvSpPr>
          <p:cNvPr id="1843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19672" y="6443869"/>
            <a:ext cx="5186363" cy="28098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dirty="0" smtClean="0">
                <a:solidFill>
                  <a:srgbClr val="333399"/>
                </a:solidFill>
              </a:rPr>
              <a:t>Source: </a:t>
            </a:r>
            <a:r>
              <a:rPr lang="fr-FR" altLang="en-US" dirty="0" err="1" smtClean="0">
                <a:solidFill>
                  <a:srgbClr val="333399"/>
                </a:solidFill>
              </a:rPr>
              <a:t>Statistics</a:t>
            </a:r>
            <a:r>
              <a:rPr lang="fr-FR" altLang="en-US" dirty="0" smtClean="0">
                <a:solidFill>
                  <a:srgbClr val="333399"/>
                </a:solidFill>
              </a:rPr>
              <a:t> Canada, </a:t>
            </a:r>
            <a:r>
              <a:rPr lang="fr-FR" altLang="en-US" dirty="0" err="1" smtClean="0">
                <a:solidFill>
                  <a:srgbClr val="333399"/>
                </a:solidFill>
              </a:rPr>
              <a:t>Census</a:t>
            </a:r>
            <a:r>
              <a:rPr lang="fr-FR" altLang="en-US" dirty="0" smtClean="0">
                <a:solidFill>
                  <a:srgbClr val="333399"/>
                </a:solidFill>
              </a:rPr>
              <a:t> of Agriculture 2016</a:t>
            </a:r>
            <a:endParaRPr lang="en-CA" altLang="en-US" dirty="0" smtClean="0">
              <a:solidFill>
                <a:srgbClr val="33339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A0054-77A3-4C25-A371-799B4A8AE38C}" type="slidenum">
              <a:rPr lang="en-CA" altLang="en-US" smtClean="0"/>
              <a:pPr>
                <a:defRPr/>
              </a:pPr>
              <a:t>4</a:t>
            </a:fld>
            <a:endParaRPr lang="en-CA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017" y="1556792"/>
            <a:ext cx="7809653" cy="465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44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124807" y="1058853"/>
            <a:ext cx="7742094" cy="711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CA" altLang="en-US" sz="2400" b="1" dirty="0">
                <a:solidFill>
                  <a:schemeClr val="accent2">
                    <a:lumMod val="7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Crop area and number of agricultural operations - Canada</a:t>
            </a:r>
            <a:endParaRPr lang="en-CA" altLang="en-US" sz="2400" b="1" dirty="0">
              <a:solidFill>
                <a:schemeClr val="accent2">
                  <a:lumMod val="75000"/>
                </a:schemeClr>
              </a:solidFill>
              <a:ea typeface="Century Gothic" charset="0"/>
            </a:endParaRPr>
          </a:p>
        </p:txBody>
      </p:sp>
      <p:sp>
        <p:nvSpPr>
          <p:cNvPr id="2662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080030" y="6562472"/>
            <a:ext cx="5186363" cy="28098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dirty="0">
                <a:solidFill>
                  <a:srgbClr val="333399"/>
                </a:solidFill>
              </a:rPr>
              <a:t>Source: </a:t>
            </a:r>
            <a:r>
              <a:rPr lang="fr-FR" altLang="en-US" dirty="0" err="1">
                <a:solidFill>
                  <a:srgbClr val="333399"/>
                </a:solidFill>
              </a:rPr>
              <a:t>Statistics</a:t>
            </a:r>
            <a:r>
              <a:rPr lang="fr-FR" altLang="en-US" dirty="0">
                <a:solidFill>
                  <a:srgbClr val="333399"/>
                </a:solidFill>
              </a:rPr>
              <a:t> Canada, </a:t>
            </a:r>
            <a:r>
              <a:rPr lang="fr-FR" altLang="en-US" dirty="0" err="1">
                <a:solidFill>
                  <a:srgbClr val="333399"/>
                </a:solidFill>
              </a:rPr>
              <a:t>Census</a:t>
            </a:r>
            <a:r>
              <a:rPr lang="fr-FR" altLang="en-US" dirty="0">
                <a:solidFill>
                  <a:srgbClr val="333399"/>
                </a:solidFill>
              </a:rPr>
              <a:t> of Agriculture 2016</a:t>
            </a:r>
            <a:endParaRPr lang="en-CA" altLang="en-US" dirty="0">
              <a:solidFill>
                <a:srgbClr val="33339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A0054-77A3-4C25-A371-799B4A8AE38C}" type="slidenum">
              <a:rPr lang="en-CA" altLang="en-US" smtClean="0"/>
              <a:pPr>
                <a:defRPr/>
              </a:pPr>
              <a:t>5</a:t>
            </a:fld>
            <a:endParaRPr lang="en-CA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027" y="2051041"/>
            <a:ext cx="7742591" cy="451143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429027" y="191683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 sz="1100" b="1" i="0" u="none" strike="noStrike" kern="1200" baseline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r>
              <a:rPr lang="en-CA" dirty="0"/>
              <a:t>number of agricultural </a:t>
            </a:r>
          </a:p>
          <a:p>
            <a:pPr>
              <a:defRPr sz="1100" b="1" i="0" u="none" strike="noStrike" kern="1200" baseline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r>
              <a:rPr lang="en-CA" dirty="0"/>
              <a:t>operations (thousands)</a:t>
            </a:r>
          </a:p>
        </p:txBody>
      </p:sp>
    </p:spTree>
    <p:extLst>
      <p:ext uri="{BB962C8B-B14F-4D97-AF65-F5344CB8AC3E}">
        <p14:creationId xmlns:p14="http://schemas.microsoft.com/office/powerpoint/2010/main" val="392321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908720"/>
            <a:ext cx="8218488" cy="711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CA" altLang="en-US" sz="2400" b="1" dirty="0">
                <a:solidFill>
                  <a:schemeClr val="accent2">
                    <a:lumMod val="7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Total cattle and agricultural operations reporting cattle</a:t>
            </a:r>
            <a:endParaRPr lang="en-CA" altLang="en-US" sz="2400" b="1" dirty="0">
              <a:solidFill>
                <a:schemeClr val="accent2">
                  <a:lumMod val="75000"/>
                </a:schemeClr>
              </a:solidFill>
              <a:ea typeface="Century Gothic" charset="0"/>
            </a:endParaRPr>
          </a:p>
        </p:txBody>
      </p:sp>
      <p:sp>
        <p:nvSpPr>
          <p:cNvPr id="9830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63598" y="6565533"/>
            <a:ext cx="5186363" cy="28098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dirty="0">
                <a:solidFill>
                  <a:srgbClr val="333399"/>
                </a:solidFill>
              </a:rPr>
              <a:t>Source: </a:t>
            </a:r>
            <a:r>
              <a:rPr lang="fr-FR" altLang="en-US" dirty="0" err="1">
                <a:solidFill>
                  <a:srgbClr val="333399"/>
                </a:solidFill>
              </a:rPr>
              <a:t>Statistics</a:t>
            </a:r>
            <a:r>
              <a:rPr lang="fr-FR" altLang="en-US" dirty="0">
                <a:solidFill>
                  <a:srgbClr val="333399"/>
                </a:solidFill>
              </a:rPr>
              <a:t> Canada, </a:t>
            </a:r>
            <a:r>
              <a:rPr lang="fr-FR" altLang="en-US" dirty="0" err="1">
                <a:solidFill>
                  <a:srgbClr val="333399"/>
                </a:solidFill>
              </a:rPr>
              <a:t>Census</a:t>
            </a:r>
            <a:r>
              <a:rPr lang="fr-FR" altLang="en-US" dirty="0">
                <a:solidFill>
                  <a:srgbClr val="333399"/>
                </a:solidFill>
              </a:rPr>
              <a:t> of Agriculture 2016</a:t>
            </a:r>
            <a:endParaRPr lang="en-CA" altLang="en-US" dirty="0">
              <a:solidFill>
                <a:srgbClr val="33339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A0054-77A3-4C25-A371-799B4A8AE38C}" type="slidenum">
              <a:rPr lang="en-CA" altLang="en-US" smtClean="0"/>
              <a:pPr>
                <a:defRPr/>
              </a:pPr>
              <a:t>6</a:t>
            </a:fld>
            <a:endParaRPr lang="en-CA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755762"/>
            <a:ext cx="7346317" cy="468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27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25453" y="896830"/>
            <a:ext cx="8218488" cy="711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CA" altLang="en-US" sz="2400" b="1" dirty="0">
                <a:solidFill>
                  <a:schemeClr val="accent2">
                    <a:lumMod val="7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Total pigs and agricultural operations reporting pigs </a:t>
            </a:r>
            <a:endParaRPr lang="en-CA" altLang="en-US" sz="2400" b="1" dirty="0">
              <a:solidFill>
                <a:schemeClr val="accent2">
                  <a:lumMod val="75000"/>
                </a:schemeClr>
              </a:solidFill>
              <a:ea typeface="Century Gothic" charset="0"/>
            </a:endParaRPr>
          </a:p>
        </p:txBody>
      </p:sp>
      <p:sp>
        <p:nvSpPr>
          <p:cNvPr id="10240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072401" y="6558446"/>
            <a:ext cx="5186363" cy="28098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dirty="0">
                <a:solidFill>
                  <a:srgbClr val="333399"/>
                </a:solidFill>
              </a:rPr>
              <a:t>Source: </a:t>
            </a:r>
            <a:r>
              <a:rPr lang="fr-FR" altLang="en-US" dirty="0" err="1">
                <a:solidFill>
                  <a:srgbClr val="333399"/>
                </a:solidFill>
              </a:rPr>
              <a:t>Statistics</a:t>
            </a:r>
            <a:r>
              <a:rPr lang="fr-FR" altLang="en-US" dirty="0">
                <a:solidFill>
                  <a:srgbClr val="333399"/>
                </a:solidFill>
              </a:rPr>
              <a:t> Canada, </a:t>
            </a:r>
            <a:r>
              <a:rPr lang="fr-FR" altLang="en-US" dirty="0" err="1">
                <a:solidFill>
                  <a:srgbClr val="333399"/>
                </a:solidFill>
              </a:rPr>
              <a:t>Census</a:t>
            </a:r>
            <a:r>
              <a:rPr lang="fr-FR" altLang="en-US" dirty="0">
                <a:solidFill>
                  <a:srgbClr val="333399"/>
                </a:solidFill>
              </a:rPr>
              <a:t> of Agriculture 2016</a:t>
            </a:r>
            <a:endParaRPr lang="en-CA" altLang="en-US" dirty="0">
              <a:solidFill>
                <a:srgbClr val="33339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A0054-77A3-4C25-A371-799B4A8AE38C}" type="slidenum">
              <a:rPr lang="en-CA" altLang="en-US" smtClean="0"/>
              <a:pPr>
                <a:defRPr/>
              </a:pPr>
              <a:t>7</a:t>
            </a:fld>
            <a:endParaRPr lang="en-CA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670" y="1513698"/>
            <a:ext cx="7437765" cy="507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4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980728"/>
            <a:ext cx="8218488" cy="711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CA" altLang="en-US" sz="2400" b="1" dirty="0">
                <a:solidFill>
                  <a:schemeClr val="accent2">
                    <a:lumMod val="7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Total chickens and agricultural operations reporting chickens</a:t>
            </a:r>
            <a:endParaRPr lang="en-CA" altLang="en-US" sz="2400" b="1" dirty="0">
              <a:solidFill>
                <a:schemeClr val="accent2">
                  <a:lumMod val="75000"/>
                </a:schemeClr>
              </a:solidFill>
              <a:ea typeface="Century Gothic" charset="0"/>
            </a:endParaRPr>
          </a:p>
        </p:txBody>
      </p:sp>
      <p:sp>
        <p:nvSpPr>
          <p:cNvPr id="10445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91680" y="6558446"/>
            <a:ext cx="5186363" cy="28098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dirty="0">
                <a:solidFill>
                  <a:srgbClr val="333399"/>
                </a:solidFill>
              </a:rPr>
              <a:t>Source: </a:t>
            </a:r>
            <a:r>
              <a:rPr lang="fr-FR" altLang="en-US" dirty="0" err="1">
                <a:solidFill>
                  <a:srgbClr val="333399"/>
                </a:solidFill>
              </a:rPr>
              <a:t>Statistics</a:t>
            </a:r>
            <a:r>
              <a:rPr lang="fr-FR" altLang="en-US" dirty="0">
                <a:solidFill>
                  <a:srgbClr val="333399"/>
                </a:solidFill>
              </a:rPr>
              <a:t> Canada, </a:t>
            </a:r>
            <a:r>
              <a:rPr lang="fr-FR" altLang="en-US" dirty="0" err="1">
                <a:solidFill>
                  <a:srgbClr val="333399"/>
                </a:solidFill>
              </a:rPr>
              <a:t>Census</a:t>
            </a:r>
            <a:r>
              <a:rPr lang="fr-FR" altLang="en-US" dirty="0">
                <a:solidFill>
                  <a:srgbClr val="333399"/>
                </a:solidFill>
              </a:rPr>
              <a:t> of Agriculture 2016</a:t>
            </a:r>
            <a:endParaRPr lang="en-CA" altLang="en-US" dirty="0">
              <a:solidFill>
                <a:srgbClr val="33339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A0054-77A3-4C25-A371-799B4A8AE38C}" type="slidenum">
              <a:rPr lang="en-CA" altLang="en-US" smtClean="0"/>
              <a:pPr>
                <a:defRPr/>
              </a:pPr>
              <a:t>8</a:t>
            </a:fld>
            <a:endParaRPr lang="en-CA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363" y="1764361"/>
            <a:ext cx="7638950" cy="446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2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50755" y="1133316"/>
            <a:ext cx="8218487" cy="6075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es-ES" sz="3300" b="1" dirty="0" smtClean="0">
                <a:solidFill>
                  <a:schemeClr val="accent1"/>
                </a:solidFill>
              </a:rPr>
              <a:t>Data </a:t>
            </a:r>
            <a:r>
              <a:rPr lang="es-ES" sz="3300" b="1" dirty="0" err="1" smtClean="0">
                <a:solidFill>
                  <a:schemeClr val="accent1"/>
                </a:solidFill>
              </a:rPr>
              <a:t>Quality</a:t>
            </a:r>
            <a:r>
              <a:rPr lang="es-ES" b="1" dirty="0">
                <a:solidFill>
                  <a:schemeClr val="accent1"/>
                </a:solidFill>
              </a:rPr>
              <a:t/>
            </a:r>
            <a:br>
              <a:rPr lang="es-ES" b="1" dirty="0">
                <a:solidFill>
                  <a:schemeClr val="accent1"/>
                </a:solidFill>
              </a:rPr>
            </a:br>
            <a:endParaRPr lang="en-CA" altLang="en-US" b="1" dirty="0">
              <a:solidFill>
                <a:srgbClr val="31708D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78818" y="6442075"/>
            <a:ext cx="5186363" cy="28098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dirty="0">
                <a:solidFill>
                  <a:srgbClr val="333399"/>
                </a:solidFill>
              </a:rPr>
              <a:t>Source: </a:t>
            </a:r>
            <a:r>
              <a:rPr lang="fr-FR" altLang="en-US" dirty="0" err="1">
                <a:solidFill>
                  <a:srgbClr val="333399"/>
                </a:solidFill>
              </a:rPr>
              <a:t>Statistics</a:t>
            </a:r>
            <a:r>
              <a:rPr lang="fr-FR" altLang="en-US" dirty="0">
                <a:solidFill>
                  <a:srgbClr val="333399"/>
                </a:solidFill>
              </a:rPr>
              <a:t> Canada, </a:t>
            </a:r>
            <a:r>
              <a:rPr lang="fr-FR" altLang="en-US" dirty="0" err="1">
                <a:solidFill>
                  <a:srgbClr val="333399"/>
                </a:solidFill>
              </a:rPr>
              <a:t>Census</a:t>
            </a:r>
            <a:r>
              <a:rPr lang="fr-FR" altLang="en-US" dirty="0">
                <a:solidFill>
                  <a:srgbClr val="333399"/>
                </a:solidFill>
              </a:rPr>
              <a:t> of Agriculture 2016</a:t>
            </a:r>
            <a:endParaRPr lang="en-CA" altLang="en-US" dirty="0">
              <a:solidFill>
                <a:srgbClr val="333399"/>
              </a:solidFill>
            </a:endParaRPr>
          </a:p>
          <a:p>
            <a:endParaRPr lang="en-CA" altLang="en-US" dirty="0" smtClean="0">
              <a:solidFill>
                <a:srgbClr val="33339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37E5B-CB7A-4370-9EE0-0A14E69F587E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9</a:t>
            </a:fld>
            <a:endParaRPr lang="en-CA" altLang="en-US">
              <a:solidFill>
                <a:srgbClr val="333399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337" y="1912334"/>
            <a:ext cx="6918960" cy="1219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026" y="3645024"/>
            <a:ext cx="6846401" cy="184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58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22c09ed7-b739-4cee-86da-adb38077fdb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3970</TotalTime>
  <Words>767</Words>
  <Application>Microsoft Office PowerPoint</Application>
  <PresentationFormat>On-screen Show (4:3)</PresentationFormat>
  <Paragraphs>126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ＭＳ Ｐゴシック</vt:lpstr>
      <vt:lpstr>Arial</vt:lpstr>
      <vt:lpstr>Calibri</vt:lpstr>
      <vt:lpstr>Century Gothic</vt:lpstr>
      <vt:lpstr>Gill Sans MT</vt:lpstr>
      <vt:lpstr>Times New Roman</vt:lpstr>
      <vt:lpstr>Verdana</vt:lpstr>
      <vt:lpstr>Wingdings 2</vt:lpstr>
      <vt:lpstr>Solstice</vt:lpstr>
      <vt:lpstr>PowerPoint Presentation</vt:lpstr>
      <vt:lpstr>Canadian Census of Agriculture 2016 – Key Highlights</vt:lpstr>
      <vt:lpstr>Number of agricultural operations in Canada</vt:lpstr>
      <vt:lpstr>Average agricultural operation size, by province</vt:lpstr>
      <vt:lpstr>Crop area and number of agricultural operations - Canada</vt:lpstr>
      <vt:lpstr>Total cattle and agricultural operations reporting cattle</vt:lpstr>
      <vt:lpstr>Total pigs and agricultural operations reporting pigs </vt:lpstr>
      <vt:lpstr>Total chickens and agricultural operations reporting chickens</vt:lpstr>
      <vt:lpstr>Data Quality </vt:lpstr>
      <vt:lpstr>PowerPoint Presentation</vt:lpstr>
      <vt:lpstr>PowerPoint Presentation</vt:lpstr>
      <vt:lpstr>PowerPoint Presentation</vt:lpstr>
      <vt:lpstr>Canadian Census of Agriculture 2021 – The 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</dc:creator>
  <cp:lastModifiedBy>Saint-Pierre, Étienne - AGRI/AGRI</cp:lastModifiedBy>
  <cp:revision>524</cp:revision>
  <cp:lastPrinted>2017-03-10T09:17:03Z</cp:lastPrinted>
  <dcterms:created xsi:type="dcterms:W3CDTF">2016-01-12T13:33:09Z</dcterms:created>
  <dcterms:modified xsi:type="dcterms:W3CDTF">2017-05-16T12:36:16Z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-450557943</vt:i4>
  </property>
  <property fmtid="{D5CDD505-2E9C-101B-9397-08002B2CF9AE}" pid="3" name="_NewReviewCycle">
    <vt:lpwstr/>
  </property>
  <property fmtid="{D5CDD505-2E9C-101B-9397-08002B2CF9AE}" pid="4" name="_EmailSubject">
    <vt:lpwstr>Statistics Canada  - Roundtable on the World Programme for the Census of Agriculture 2020 (WCA 2020), 22-26 May 2017</vt:lpwstr>
  </property>
  <property fmtid="{D5CDD505-2E9C-101B-9397-08002B2CF9AE}" pid="5" name="_AuthorEmail">
    <vt:lpwstr>etienne.saint-pierre@canada.ca</vt:lpwstr>
  </property>
  <property fmtid="{D5CDD505-2E9C-101B-9397-08002B2CF9AE}" pid="6" name="_AuthorEmailDisplayName">
    <vt:lpwstr>Saint-Pierre, Étienne (STATCAN)</vt:lpwstr>
  </property>
  <property fmtid="{D5CDD505-2E9C-101B-9397-08002B2CF9AE}" pid="7" name="_PreviousAdHocReviewCycleID">
    <vt:i4>-450557943</vt:i4>
  </property>
</Properties>
</file>