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75" r:id="rId14"/>
    <p:sldId id="276" r:id="rId15"/>
    <p:sldId id="268" r:id="rId16"/>
    <p:sldId id="269" r:id="rId17"/>
    <p:sldId id="270" r:id="rId18"/>
    <p:sldId id="277" r:id="rId19"/>
    <p:sldId id="271" r:id="rId20"/>
    <p:sldId id="272" r:id="rId21"/>
    <p:sldId id="285" r:id="rId22"/>
    <p:sldId id="278"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92" autoAdjust="0"/>
  </p:normalViewPr>
  <p:slideViewPr>
    <p:cSldViewPr>
      <p:cViewPr varScale="1">
        <p:scale>
          <a:sx n="83" d="100"/>
          <a:sy n="83" d="100"/>
        </p:scale>
        <p:origin x="288" y="90"/>
      </p:cViewPr>
      <p:guideLst>
        <p:guide orient="horz" pos="2160"/>
        <p:guide pos="2880"/>
      </p:guideLst>
    </p:cSldViewPr>
  </p:slideViewPr>
  <p:notesTextViewPr>
    <p:cViewPr>
      <p:scale>
        <a:sx n="3" d="2"/>
        <a:sy n="3" d="2"/>
      </p:scale>
      <p:origin x="0" y="0"/>
    </p:cViewPr>
  </p:notesTextViewPr>
  <p:notesViewPr>
    <p:cSldViewPr>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40A5E-B9E2-4C87-ACC4-87F980E145B7}" type="datetimeFigureOut">
              <a:rPr lang="es-ES" smtClean="0"/>
              <a:pPr/>
              <a:t>18/05/2017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40177-EB1E-4D80-8F71-974E612F4C3A}" type="slidenum">
              <a:rPr lang="es-ES" smtClean="0"/>
              <a:pPr/>
              <a:t>‹#›</a:t>
            </a:fld>
            <a:endParaRPr lang="es-ES"/>
          </a:p>
        </p:txBody>
      </p:sp>
    </p:spTree>
    <p:extLst>
      <p:ext uri="{BB962C8B-B14F-4D97-AF65-F5344CB8AC3E}">
        <p14:creationId xmlns:p14="http://schemas.microsoft.com/office/powerpoint/2010/main" val="80774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250001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minimum  age  limit lower  than that used  to  define the  working-age population may be appropriate in countries where children  often participate in agricultural work.  To facilitate international comparisons, tabulations should  distinguish between persons  aged less than 15 years and  those  aged 15 years  and  above.  Where  countries set  the  minimum  age  limit  below  ten  years,  tabulations should  also distinguish children  aged less than ten years.</a:t>
            </a:r>
            <a:endParaRPr lang="es-ES" dirty="0"/>
          </a:p>
        </p:txBody>
      </p:sp>
      <p:sp>
        <p:nvSpPr>
          <p:cNvPr id="4" name="3 Marcador de número de diapositiva"/>
          <p:cNvSpPr>
            <a:spLocks noGrp="1"/>
          </p:cNvSpPr>
          <p:nvPr>
            <p:ph type="sldNum" sz="quarter" idx="10"/>
          </p:nvPr>
        </p:nvSpPr>
        <p:spPr/>
        <p:txBody>
          <a:bodyPr/>
          <a:lstStyle/>
          <a:p>
            <a:fld id="{3A740177-EB1E-4D80-8F71-974E612F4C3A}" type="slidenum">
              <a:rPr lang="es-ES" smtClean="0"/>
              <a:pPr/>
              <a:t>6</a:t>
            </a:fld>
            <a:endParaRPr lang="es-ES"/>
          </a:p>
        </p:txBody>
      </p:sp>
    </p:spTree>
    <p:extLst>
      <p:ext uri="{BB962C8B-B14F-4D97-AF65-F5344CB8AC3E}">
        <p14:creationId xmlns:p14="http://schemas.microsoft.com/office/powerpoint/2010/main" val="13436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For the purpose of this theme, the  working-age members of the  agricultural holding’s  household that have  worked on the  holding will be  considered as being  in own-use production work  if the  holding’s  intended destination of production during the census reference year has been primarily for own use and the person  meets a minimum threshold number of hours worked, defined by countries according to national circumstances.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A740177-EB1E-4D80-8F71-974E612F4C3A}" type="slidenum">
              <a:rPr lang="es-ES" smtClean="0"/>
              <a:pPr/>
              <a:t>7</a:t>
            </a:fld>
            <a:endParaRPr lang="es-ES"/>
          </a:p>
        </p:txBody>
      </p:sp>
    </p:spTree>
    <p:extLst>
      <p:ext uri="{BB962C8B-B14F-4D97-AF65-F5344CB8AC3E}">
        <p14:creationId xmlns:p14="http://schemas.microsoft.com/office/powerpoint/2010/main" val="308949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A740177-EB1E-4D80-8F71-974E612F4C3A}" type="slidenum">
              <a:rPr lang="es-ES" smtClean="0"/>
              <a:pPr/>
              <a:t>8</a:t>
            </a:fld>
            <a:endParaRPr lang="es-ES"/>
          </a:p>
        </p:txBody>
      </p:sp>
    </p:spTree>
    <p:extLst>
      <p:ext uri="{BB962C8B-B14F-4D97-AF65-F5344CB8AC3E}">
        <p14:creationId xmlns:p14="http://schemas.microsoft.com/office/powerpoint/2010/main" val="411827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measurement of working  time can be done  based  on the assessment of hours or days worked on the  holding, or by using  broad categories such as full-year/part-year or full-time/part-time, as feasible and relevant to national circumstances. </a:t>
            </a:r>
            <a:r>
              <a:rPr lang="en-GB" sz="1200" b="1" i="1" kern="1200" dirty="0" smtClean="0">
                <a:solidFill>
                  <a:schemeClr val="tx1"/>
                </a:solidFill>
                <a:latin typeface="+mn-lt"/>
                <a:ea typeface="+mn-ea"/>
                <a:cs typeface="+mn-cs"/>
              </a:rPr>
              <a:t>Full-year/part-year work </a:t>
            </a:r>
            <a:r>
              <a:rPr lang="en-GB" sz="1200" kern="1200" dirty="0" smtClean="0">
                <a:solidFill>
                  <a:schemeClr val="tx1"/>
                </a:solidFill>
                <a:latin typeface="+mn-lt"/>
                <a:ea typeface="+mn-ea"/>
                <a:cs typeface="+mn-cs"/>
              </a:rPr>
              <a:t>measures the number of months or weeks of work carried  out  during the  year. </a:t>
            </a:r>
            <a:r>
              <a:rPr lang="en-GB" sz="1200" b="1" i="1" kern="1200" dirty="0" smtClean="0">
                <a:solidFill>
                  <a:schemeClr val="tx1"/>
                </a:solidFill>
                <a:latin typeface="+mn-lt"/>
                <a:ea typeface="+mn-ea"/>
                <a:cs typeface="+mn-cs"/>
              </a:rPr>
              <a:t>Full-time/part-time work  </a:t>
            </a:r>
            <a:r>
              <a:rPr lang="en-GB" sz="1200" kern="1200" dirty="0" smtClean="0">
                <a:solidFill>
                  <a:schemeClr val="tx1"/>
                </a:solidFill>
                <a:latin typeface="+mn-lt"/>
                <a:ea typeface="+mn-ea"/>
                <a:cs typeface="+mn-cs"/>
              </a:rPr>
              <a:t>measures the  number of hours  worked per day or week, as assessed against a norm such as an eight-hour day or a 40-hour  week.</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A740177-EB1E-4D80-8F71-974E612F4C3A}" type="slidenum">
              <a:rPr lang="es-ES" smtClean="0"/>
              <a:pPr/>
              <a:t>12</a:t>
            </a:fld>
            <a:endParaRPr lang="es-ES"/>
          </a:p>
        </p:txBody>
      </p:sp>
    </p:spTree>
    <p:extLst>
      <p:ext uri="{BB962C8B-B14F-4D97-AF65-F5344CB8AC3E}">
        <p14:creationId xmlns:p14="http://schemas.microsoft.com/office/powerpoint/2010/main" val="9944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measurement of working  time can be done  based  on the assessment of hours or days worked on the  holding, or by using  broad categories such as full-year/part-year or full-time/part-time, as feasible and relevant to national circumstances. </a:t>
            </a:r>
            <a:r>
              <a:rPr lang="en-GB" sz="1200" b="1" i="1" kern="1200" dirty="0" smtClean="0">
                <a:solidFill>
                  <a:schemeClr val="tx1"/>
                </a:solidFill>
                <a:latin typeface="+mn-lt"/>
                <a:ea typeface="+mn-ea"/>
                <a:cs typeface="+mn-cs"/>
              </a:rPr>
              <a:t>Full-year/part-year work </a:t>
            </a:r>
            <a:r>
              <a:rPr lang="en-GB" sz="1200" kern="1200" dirty="0" smtClean="0">
                <a:solidFill>
                  <a:schemeClr val="tx1"/>
                </a:solidFill>
                <a:latin typeface="+mn-lt"/>
                <a:ea typeface="+mn-ea"/>
                <a:cs typeface="+mn-cs"/>
              </a:rPr>
              <a:t>measures the number of months or weeks of work carried  out  during the  year. </a:t>
            </a:r>
            <a:r>
              <a:rPr lang="en-GB" sz="1200" b="1" i="1" kern="1200" dirty="0" smtClean="0">
                <a:solidFill>
                  <a:schemeClr val="tx1"/>
                </a:solidFill>
                <a:latin typeface="+mn-lt"/>
                <a:ea typeface="+mn-ea"/>
                <a:cs typeface="+mn-cs"/>
              </a:rPr>
              <a:t>Full-time/part-time work  </a:t>
            </a:r>
            <a:r>
              <a:rPr lang="en-GB" sz="1200" kern="1200" dirty="0" smtClean="0">
                <a:solidFill>
                  <a:schemeClr val="tx1"/>
                </a:solidFill>
                <a:latin typeface="+mn-lt"/>
                <a:ea typeface="+mn-ea"/>
                <a:cs typeface="+mn-cs"/>
              </a:rPr>
              <a:t>measures the  number of hours  worked per day or week, as assessed against a norm such as an eight-hour day or a 40-hour  week.</a:t>
            </a:r>
            <a:endParaRPr lang="es-ES" sz="1200" kern="1200" smtClean="0">
              <a:solidFill>
                <a:schemeClr val="tx1"/>
              </a:solidFill>
              <a:latin typeface="+mn-lt"/>
              <a:ea typeface="+mn-ea"/>
              <a:cs typeface="+mn-cs"/>
            </a:endParaRPr>
          </a:p>
          <a:p>
            <a:endParaRPr lang="es-ES"/>
          </a:p>
        </p:txBody>
      </p:sp>
      <p:sp>
        <p:nvSpPr>
          <p:cNvPr id="4" name="3 Marcador de número de diapositiva"/>
          <p:cNvSpPr>
            <a:spLocks noGrp="1"/>
          </p:cNvSpPr>
          <p:nvPr>
            <p:ph type="sldNum" sz="quarter" idx="10"/>
          </p:nvPr>
        </p:nvSpPr>
        <p:spPr/>
        <p:txBody>
          <a:bodyPr/>
          <a:lstStyle/>
          <a:p>
            <a:fld id="{3A740177-EB1E-4D80-8F71-974E612F4C3A}" type="slidenum">
              <a:rPr lang="es-ES" smtClean="0"/>
              <a:pPr/>
              <a:t>13</a:t>
            </a:fld>
            <a:endParaRPr lang="es-ES"/>
          </a:p>
        </p:txBody>
      </p:sp>
    </p:spTree>
    <p:extLst>
      <p:ext uri="{BB962C8B-B14F-4D97-AF65-F5344CB8AC3E}">
        <p14:creationId xmlns:p14="http://schemas.microsoft.com/office/powerpoint/2010/main" val="255126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measurement of working  time can be done  based  on the assessment of hours or days worked on the  holding, or by using  broad categories such as full-year/part-year or full-time/part-time, as feasible and relevant to national circumstances. </a:t>
            </a:r>
            <a:r>
              <a:rPr lang="en-GB" sz="1200" b="1" i="1" kern="1200" dirty="0" smtClean="0">
                <a:solidFill>
                  <a:schemeClr val="tx1"/>
                </a:solidFill>
                <a:latin typeface="+mn-lt"/>
                <a:ea typeface="+mn-ea"/>
                <a:cs typeface="+mn-cs"/>
              </a:rPr>
              <a:t>Full-year/part-year work </a:t>
            </a:r>
            <a:r>
              <a:rPr lang="en-GB" sz="1200" kern="1200" dirty="0" smtClean="0">
                <a:solidFill>
                  <a:schemeClr val="tx1"/>
                </a:solidFill>
                <a:latin typeface="+mn-lt"/>
                <a:ea typeface="+mn-ea"/>
                <a:cs typeface="+mn-cs"/>
              </a:rPr>
              <a:t>measures the number of months or weeks of work carried  out  during the  year. </a:t>
            </a:r>
            <a:r>
              <a:rPr lang="en-GB" sz="1200" b="1" i="1" kern="1200" dirty="0" smtClean="0">
                <a:solidFill>
                  <a:schemeClr val="tx1"/>
                </a:solidFill>
                <a:latin typeface="+mn-lt"/>
                <a:ea typeface="+mn-ea"/>
                <a:cs typeface="+mn-cs"/>
              </a:rPr>
              <a:t>Full-time/part-time work  </a:t>
            </a:r>
            <a:r>
              <a:rPr lang="en-GB" sz="1200" kern="1200" dirty="0" smtClean="0">
                <a:solidFill>
                  <a:schemeClr val="tx1"/>
                </a:solidFill>
                <a:latin typeface="+mn-lt"/>
                <a:ea typeface="+mn-ea"/>
                <a:cs typeface="+mn-cs"/>
              </a:rPr>
              <a:t>measures the  number of hours  worked per day or week, as assessed against a norm such as an eight-hour day or a 40-hour  week.</a:t>
            </a:r>
            <a:endParaRPr lang="es-ES" sz="1200" kern="1200" smtClean="0">
              <a:solidFill>
                <a:schemeClr val="tx1"/>
              </a:solidFill>
              <a:latin typeface="+mn-lt"/>
              <a:ea typeface="+mn-ea"/>
              <a:cs typeface="+mn-cs"/>
            </a:endParaRPr>
          </a:p>
          <a:p>
            <a:endParaRPr lang="es-ES"/>
          </a:p>
        </p:txBody>
      </p:sp>
      <p:sp>
        <p:nvSpPr>
          <p:cNvPr id="4" name="3 Marcador de número de diapositiva"/>
          <p:cNvSpPr>
            <a:spLocks noGrp="1"/>
          </p:cNvSpPr>
          <p:nvPr>
            <p:ph type="sldNum" sz="quarter" idx="10"/>
          </p:nvPr>
        </p:nvSpPr>
        <p:spPr/>
        <p:txBody>
          <a:bodyPr/>
          <a:lstStyle/>
          <a:p>
            <a:fld id="{3A740177-EB1E-4D80-8F71-974E612F4C3A}" type="slidenum">
              <a:rPr lang="es-ES" smtClean="0"/>
              <a:pPr/>
              <a:t>14</a:t>
            </a:fld>
            <a:endParaRPr lang="es-ES"/>
          </a:p>
        </p:txBody>
      </p:sp>
    </p:spTree>
    <p:extLst>
      <p:ext uri="{BB962C8B-B14F-4D97-AF65-F5344CB8AC3E}">
        <p14:creationId xmlns:p14="http://schemas.microsoft.com/office/powerpoint/2010/main" val="135078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For the  purposes of this item,  a person  within  the  labour force is a person  whose  main status  was either in employment or in unemployment according to the definitions in paragraphs 8.9.11 and 8.9.16 during the census reference year; otherwise the person  is considered to be outside the labour force. A person  within the labour force is considered to be mainly in employment if his/her time in employment is equal to or greater than the time during which he/she  was in unemployment during the census reference year.</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A740177-EB1E-4D80-8F71-974E612F4C3A}" type="slidenum">
              <a:rPr lang="es-ES" smtClean="0"/>
              <a:pPr/>
              <a:t>16</a:t>
            </a:fld>
            <a:endParaRPr lang="es-ES"/>
          </a:p>
        </p:txBody>
      </p:sp>
    </p:spTree>
    <p:extLst>
      <p:ext uri="{BB962C8B-B14F-4D97-AF65-F5344CB8AC3E}">
        <p14:creationId xmlns:p14="http://schemas.microsoft.com/office/powerpoint/2010/main" val="9471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Arial" charset="0"/>
              <a:ea typeface="+mn-ea"/>
              <a:cs typeface="Calibri" pitchFamily="34" charset="0"/>
            </a:endParaRPr>
          </a:p>
        </p:txBody>
      </p:sp>
      <p:sp>
        <p:nvSpPr>
          <p:cNvPr id="4" name="Slide Number Placeholder 3"/>
          <p:cNvSpPr>
            <a:spLocks noGrp="1"/>
          </p:cNvSpPr>
          <p:nvPr>
            <p:ph type="sldNum" sz="quarter" idx="10"/>
          </p:nvPr>
        </p:nvSpPr>
        <p:spPr/>
        <p:txBody>
          <a:bodyPr/>
          <a:lstStyle/>
          <a:p>
            <a:fld id="{596E1FEC-66BF-43D0-9E4C-E8865A35B6F7}" type="slidenum">
              <a:rPr lang="en-GB" smtClean="0"/>
              <a:pPr/>
              <a:t>21</a:t>
            </a:fld>
            <a:endParaRPr lang="en-GB"/>
          </a:p>
        </p:txBody>
      </p:sp>
    </p:spTree>
    <p:extLst>
      <p:ext uri="{BB962C8B-B14F-4D97-AF65-F5344CB8AC3E}">
        <p14:creationId xmlns:p14="http://schemas.microsoft.com/office/powerpoint/2010/main" val="109806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solidFill>
                  <a:srgbClr val="0070C0"/>
                </a:solidFill>
                <a:effectLst/>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rgbClr val="0070C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2F8F40E8-AE91-4A8F-9228-8F7D80C63781}" type="datetime1">
              <a:rPr lang="es-ES" smtClean="0"/>
              <a:pPr/>
              <a:t>18/05/2017</a:t>
            </a:fld>
            <a:endParaRPr lang="es-ES"/>
          </a:p>
        </p:txBody>
      </p:sp>
      <p:sp>
        <p:nvSpPr>
          <p:cNvPr id="20" name="Footer Placeholder 19"/>
          <p:cNvSpPr>
            <a:spLocks noGrp="1"/>
          </p:cNvSpPr>
          <p:nvPr>
            <p:ph type="ftr" sz="quarter" idx="11"/>
          </p:nvPr>
        </p:nvSpPr>
        <p:spPr/>
        <p:txBody>
          <a:bodyPr/>
          <a:lstStyle>
            <a:extLst/>
          </a:lstStyle>
          <a:p>
            <a:endParaRPr lang="es-ES"/>
          </a:p>
        </p:txBody>
      </p:sp>
      <p:sp>
        <p:nvSpPr>
          <p:cNvPr id="10" name="Slide Number Placeholder 9"/>
          <p:cNvSpPr>
            <a:spLocks noGrp="1"/>
          </p:cNvSpPr>
          <p:nvPr>
            <p:ph type="sldNum" sz="quarter" idx="12"/>
          </p:nvPr>
        </p:nvSpPr>
        <p:spPr/>
        <p:txBody>
          <a:bodyPr/>
          <a:lstStyle>
            <a:extLst/>
          </a:lstStyle>
          <a:p>
            <a:fld id="{412FF748-1325-48DC-AE50-E54CCC902008}" type="slidenum">
              <a:rPr lang="es-ES" smtClean="0"/>
              <a:pPr/>
              <a:t>‹#›</a:t>
            </a:fld>
            <a:endParaRPr lang="es-E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427790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17" y="2013012"/>
            <a:ext cx="7498080" cy="4800600"/>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C243BFF4-371F-49C9-8D20-48FF78C9E0E6}" type="datetime1">
              <a:rPr lang="es-ES" smtClean="0"/>
              <a:pPr/>
              <a:t>18/05/2017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412FF748-1325-48DC-AE50-E54CCC902008}" type="slidenum">
              <a:rPr lang="es-ES" smtClean="0"/>
              <a:pPr/>
              <a:t>‹#›</a:t>
            </a:fld>
            <a:endParaRPr lang="es-ES"/>
          </a:p>
        </p:txBody>
      </p:sp>
    </p:spTree>
    <p:extLst>
      <p:ext uri="{BB962C8B-B14F-4D97-AF65-F5344CB8AC3E}">
        <p14:creationId xmlns:p14="http://schemas.microsoft.com/office/powerpoint/2010/main" val="83139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E5C77621-71A8-4214-8779-1B7A6839C5C9}" type="datetime1">
              <a:rPr lang="es-ES" smtClean="0"/>
              <a:pPr/>
              <a:t>18/05/2017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412FF748-1325-48DC-AE50-E54CCC902008}" type="slidenum">
              <a:rPr lang="es-ES" smtClean="0"/>
              <a:pPr/>
              <a:t>‹#›</a:t>
            </a:fld>
            <a:endParaRPr lang="es-ES"/>
          </a:p>
        </p:txBody>
      </p:sp>
    </p:spTree>
    <p:extLst>
      <p:ext uri="{BB962C8B-B14F-4D97-AF65-F5344CB8AC3E}">
        <p14:creationId xmlns:p14="http://schemas.microsoft.com/office/powerpoint/2010/main" val="214643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fld id="{55CAC243-3BB0-4495-9F22-D072DBB72E3B}" type="datetime1">
              <a:rPr lang="es-ES" smtClean="0"/>
              <a:pPr/>
              <a:t>18/05/2017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12FF748-1325-48DC-AE50-E54CCC902008}" type="slidenum">
              <a:rPr lang="es-ES" smtClean="0"/>
              <a:pPr/>
              <a:t>‹#›</a:t>
            </a:fld>
            <a:endParaRPr lang="es-ES"/>
          </a:p>
        </p:txBody>
      </p:sp>
    </p:spTree>
    <p:extLst>
      <p:ext uri="{BB962C8B-B14F-4D97-AF65-F5344CB8AC3E}">
        <p14:creationId xmlns:p14="http://schemas.microsoft.com/office/powerpoint/2010/main" val="278788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1371617" y="2013012"/>
            <a:ext cx="7498080" cy="4800600"/>
          </a:xfrm>
          <a:prstGeom prst="rect">
            <a:avLst/>
          </a:prstGeom>
        </p:spPr>
        <p:txBody>
          <a:bodyPr/>
          <a:lstStyle>
            <a:lvl1pPr>
              <a:defRPr>
                <a:solidFill>
                  <a:schemeClr val="tx1"/>
                </a:solidFill>
              </a:defRPr>
            </a:lvl1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extLst/>
          </a:lstStyle>
          <a:p>
            <a:fld id="{0E33C6B3-38B0-4503-B2E8-CF2F205E1B4A}" type="datetime1">
              <a:rPr lang="es-ES" smtClean="0"/>
              <a:pPr/>
              <a:t>18/05/2017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412FF748-1325-48DC-AE50-E54CCC902008}" type="slidenum">
              <a:rPr lang="es-ES" smtClean="0"/>
              <a:pPr/>
              <a:t>‹#›</a:t>
            </a:fld>
            <a:endParaRPr lang="es-ES"/>
          </a:p>
        </p:txBody>
      </p:sp>
    </p:spTree>
    <p:extLst>
      <p:ext uri="{BB962C8B-B14F-4D97-AF65-F5344CB8AC3E}">
        <p14:creationId xmlns:p14="http://schemas.microsoft.com/office/powerpoint/2010/main" val="284480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n-US" smtClean="0"/>
              <a:t>Click to edit Master title style</a:t>
            </a:r>
            <a:endParaRPr lang="en-US" dirty="0"/>
          </a:p>
        </p:txBody>
      </p:sp>
      <p:sp>
        <p:nvSpPr>
          <p:cNvPr id="3" name="Text Placeholder 2"/>
          <p:cNvSpPr>
            <a:spLocks noGrp="1"/>
          </p:cNvSpPr>
          <p:nvPr>
            <p:ph type="body" idx="1"/>
          </p:nvPr>
        </p:nvSpPr>
        <p:spPr>
          <a:xfrm>
            <a:off x="2578392" y="1100138"/>
            <a:ext cx="6400800" cy="1509712"/>
          </a:xfrm>
          <a:prstGeom prst="rect">
            <a:avLst/>
          </a:prstGeo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CDD52450-5825-439B-804E-915A51E8302D}" type="datetime1">
              <a:rPr lang="es-ES" smtClean="0"/>
              <a:pPr/>
              <a:t>18/05/2017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412FF748-1325-48DC-AE50-E54CCC902008}" type="slidenum">
              <a:rPr lang="es-ES" smtClean="0"/>
              <a:pPr/>
              <a:t>‹#›</a:t>
            </a:fld>
            <a:endParaRPr lang="es-E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414812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a:prstGeom prst="rect">
            <a:avLst/>
          </a:prstGeo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AD7FFD92-480D-419E-A52A-EFBDF67C6807}" type="datetime1">
              <a:rPr lang="es-ES" smtClean="0"/>
              <a:pPr/>
              <a:t>18/05/2017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412FF748-1325-48DC-AE50-E54CCC902008}" type="slidenum">
              <a:rPr lang="es-ES" smtClean="0"/>
              <a:pPr/>
              <a:t>‹#›</a:t>
            </a:fld>
            <a:endParaRPr lang="es-ES"/>
          </a:p>
        </p:txBody>
      </p:sp>
    </p:spTree>
    <p:extLst>
      <p:ext uri="{BB962C8B-B14F-4D97-AF65-F5344CB8AC3E}">
        <p14:creationId xmlns:p14="http://schemas.microsoft.com/office/powerpoint/2010/main" val="31673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fld id="{BD734FB9-A692-4F5E-994E-02705E192139}" type="datetime1">
              <a:rPr lang="es-ES" smtClean="0"/>
              <a:pPr/>
              <a:t>18/05/2017</a:t>
            </a:fld>
            <a:endParaRPr lang="es-ES"/>
          </a:p>
        </p:txBody>
      </p:sp>
      <p:sp>
        <p:nvSpPr>
          <p:cNvPr id="8" name="Footer Placeholder 7"/>
          <p:cNvSpPr>
            <a:spLocks noGrp="1"/>
          </p:cNvSpPr>
          <p:nvPr>
            <p:ph type="ftr" sz="quarter" idx="11"/>
          </p:nvPr>
        </p:nvSpPr>
        <p:spPr/>
        <p:txBody>
          <a:bodyPr/>
          <a:lstStyle>
            <a:extLst/>
          </a:lstStyle>
          <a:p>
            <a:endParaRPr lang="es-ES"/>
          </a:p>
        </p:txBody>
      </p:sp>
      <p:sp>
        <p:nvSpPr>
          <p:cNvPr id="9" name="Slide Number Placeholder 8"/>
          <p:cNvSpPr>
            <a:spLocks noGrp="1"/>
          </p:cNvSpPr>
          <p:nvPr>
            <p:ph type="sldNum" sz="quarter" idx="12"/>
          </p:nvPr>
        </p:nvSpPr>
        <p:spPr/>
        <p:txBody>
          <a:bodyPr/>
          <a:lstStyle>
            <a:extLst/>
          </a:lstStyle>
          <a:p>
            <a:fld id="{412FF748-1325-48DC-AE50-E54CCC902008}" type="slidenum">
              <a:rPr lang="es-ES" smtClean="0"/>
              <a:pPr/>
              <a:t>‹#›</a:t>
            </a:fld>
            <a:endParaRPr lang="es-ES"/>
          </a:p>
        </p:txBody>
      </p:sp>
    </p:spTree>
    <p:extLst>
      <p:ext uri="{BB962C8B-B14F-4D97-AF65-F5344CB8AC3E}">
        <p14:creationId xmlns:p14="http://schemas.microsoft.com/office/powerpoint/2010/main" val="415530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577B9363-22EF-497A-8E0E-B8F0D9D68433}" type="datetime1">
              <a:rPr lang="es-ES" smtClean="0"/>
              <a:pPr/>
              <a:t>18/05/2017</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412FF748-1325-48DC-AE50-E54CCC902008}" type="slidenum">
              <a:rPr lang="es-ES" smtClean="0"/>
              <a:pPr/>
              <a:t>‹#›</a:t>
            </a:fld>
            <a:endParaRPr lang="es-ES"/>
          </a:p>
        </p:txBody>
      </p:sp>
    </p:spTree>
    <p:extLst>
      <p:ext uri="{BB962C8B-B14F-4D97-AF65-F5344CB8AC3E}">
        <p14:creationId xmlns:p14="http://schemas.microsoft.com/office/powerpoint/2010/main" val="23298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fld id="{416036D8-2A08-4F0C-A376-4A8A1FC3E8B3}" type="datetime1">
              <a:rPr lang="es-ES" smtClean="0"/>
              <a:pPr/>
              <a:t>18/05/2017</a:t>
            </a:fld>
            <a:endParaRPr lang="es-ES"/>
          </a:p>
        </p:txBody>
      </p:sp>
      <p:sp>
        <p:nvSpPr>
          <p:cNvPr id="3" name="Footer Placeholder 2"/>
          <p:cNvSpPr>
            <a:spLocks noGrp="1"/>
          </p:cNvSpPr>
          <p:nvPr>
            <p:ph type="ftr" sz="quarter" idx="11"/>
          </p:nvPr>
        </p:nvSpPr>
        <p:spPr/>
        <p:txBody>
          <a:bodyPr/>
          <a:lstStyle>
            <a:extLst/>
          </a:lstStyle>
          <a:p>
            <a:endParaRPr lang="es-ES"/>
          </a:p>
        </p:txBody>
      </p:sp>
      <p:sp>
        <p:nvSpPr>
          <p:cNvPr id="4" name="Slide Number Placeholder 3"/>
          <p:cNvSpPr>
            <a:spLocks noGrp="1"/>
          </p:cNvSpPr>
          <p:nvPr>
            <p:ph type="sldNum" sz="quarter" idx="12"/>
          </p:nvPr>
        </p:nvSpPr>
        <p:spPr/>
        <p:txBody>
          <a:bodyPr/>
          <a:lstStyle>
            <a:extLst/>
          </a:lstStyle>
          <a:p>
            <a:fld id="{412FF748-1325-48DC-AE50-E54CCC902008}" type="slidenum">
              <a:rPr lang="es-ES" smtClean="0"/>
              <a:pPr/>
              <a:t>‹#›</a:t>
            </a:fld>
            <a:endParaRPr lang="es-E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extLst>
      <p:ext uri="{BB962C8B-B14F-4D97-AF65-F5344CB8AC3E}">
        <p14:creationId xmlns:p14="http://schemas.microsoft.com/office/powerpoint/2010/main" val="267416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prstGeom prst="rect">
            <a:avLst/>
          </a:prstGeo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a:prstGeom prst="rect">
            <a:avLst/>
          </a:prstGeo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B244FBB0-03CF-426D-AC35-C0044DA149EF}" type="datetime1">
              <a:rPr lang="es-ES" smtClean="0"/>
              <a:pPr/>
              <a:t>18/05/2017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412FF748-1325-48DC-AE50-E54CCC902008}" type="slidenum">
              <a:rPr lang="es-ES" smtClean="0"/>
              <a:pPr/>
              <a:t>‹#›</a:t>
            </a:fld>
            <a:endParaRPr lang="es-ES"/>
          </a:p>
        </p:txBody>
      </p:sp>
    </p:spTree>
    <p:extLst>
      <p:ext uri="{BB962C8B-B14F-4D97-AF65-F5344CB8AC3E}">
        <p14:creationId xmlns:p14="http://schemas.microsoft.com/office/powerpoint/2010/main" val="26817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16953C3F-2364-48A9-9255-C338C722EEDA}" type="datetime1">
              <a:rPr lang="es-ES" smtClean="0"/>
              <a:pPr/>
              <a:t>18/05/2017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412FF748-1325-48DC-AE50-E54CCC902008}" type="slidenum">
              <a:rPr lang="es-ES" smtClean="0"/>
              <a:pPr/>
              <a:t>‹#›</a:t>
            </a:fld>
            <a:endParaRPr lang="es-E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extLst>
      <p:ext uri="{BB962C8B-B14F-4D97-AF65-F5344CB8AC3E}">
        <p14:creationId xmlns:p14="http://schemas.microsoft.com/office/powerpoint/2010/main" val="250302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8019"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fld id="{8632FEBB-1A6B-4D25-B9A3-05ADF97727D4}" type="datetime1">
              <a:rPr lang="es-ES" smtClean="0"/>
              <a:pPr/>
              <a:t>18/05/2017</a:t>
            </a:fld>
            <a:endParaRPr lang="es-E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s-E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fld id="{412FF748-1325-48DC-AE50-E54CCC902008}" type="slidenum">
              <a:rPr lang="es-ES" smtClean="0"/>
              <a:pPr/>
              <a:t>‹#›</a:t>
            </a:fld>
            <a:endParaRPr lang="es-E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9911" y="21102"/>
            <a:ext cx="2645318" cy="1068237"/>
          </a:xfrm>
          <a:prstGeom prst="rect">
            <a:avLst/>
          </a:prstGeom>
        </p:spPr>
      </p:pic>
      <p:sp>
        <p:nvSpPr>
          <p:cNvPr id="4" name="Title Placeholder 3"/>
          <p:cNvSpPr>
            <a:spLocks noGrp="1"/>
          </p:cNvSpPr>
          <p:nvPr>
            <p:ph type="title"/>
          </p:nvPr>
        </p:nvSpPr>
        <p:spPr>
          <a:xfrm>
            <a:off x="955548" y="784710"/>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5" name="Text Placeholder 4"/>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62606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latinLnBrk="0" hangingPunct="1">
        <a:spcBef>
          <a:spcPct val="0"/>
        </a:spcBef>
        <a:buNone/>
        <a:defRPr sz="4400" kern="1200">
          <a:solidFill>
            <a:srgbClr val="0070C0"/>
          </a:solidFill>
          <a:effectLst/>
          <a:latin typeface="Times New Roman" panose="02020603050405020304" pitchFamily="18" charset="0"/>
          <a:ea typeface="+mj-ea"/>
          <a:cs typeface="Times New Roman" panose="02020603050405020304" pitchFamily="18" charset="0"/>
        </a:defRPr>
      </a:lvl1pPr>
      <a:extLst/>
    </p:titleStyle>
    <p:bodyStyle>
      <a:lvl1pPr marL="82296" indent="0" algn="l" rtl="0" eaLnBrk="1" latinLnBrk="0" hangingPunct="1">
        <a:lnSpc>
          <a:spcPts val="3000"/>
        </a:lnSpc>
        <a:spcBef>
          <a:spcPts val="600"/>
        </a:spcBef>
        <a:buClr>
          <a:schemeClr val="accent1"/>
        </a:buClr>
        <a:buSzPct val="80000"/>
        <a:buFont typeface="Wingdings 2"/>
        <a:buNone/>
        <a:defRPr sz="3200" kern="1200">
          <a:solidFill>
            <a:srgbClr val="0070C0"/>
          </a:solidFill>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5990178" y="2020028"/>
            <a:ext cx="2999352" cy="1999568"/>
          </a:xfrm>
          <a:prstGeom prst="ellipse">
            <a:avLst/>
          </a:prstGeom>
        </p:spPr>
      </p:pic>
      <p:sp>
        <p:nvSpPr>
          <p:cNvPr id="7" name="Rectangle 1"/>
          <p:cNvSpPr txBox="1">
            <a:spLocks/>
          </p:cNvSpPr>
          <p:nvPr/>
        </p:nvSpPr>
        <p:spPr>
          <a:xfrm>
            <a:off x="1178376" y="1205880"/>
            <a:ext cx="7498080" cy="1143000"/>
          </a:xfrm>
          <a:prstGeom prst="rect">
            <a:avLst/>
          </a:prstGeom>
        </p:spPr>
        <p:txBody>
          <a:bodyPr anchor="b">
            <a:noAutofit/>
          </a:bodyPr>
          <a:lstStyle/>
          <a:p>
            <a:pPr lvl="0">
              <a:spcBef>
                <a:spcPct val="0"/>
              </a:spcBef>
              <a:defRPr/>
            </a:pPr>
            <a:r>
              <a:rPr lang="en-US" sz="2000" b="1" dirty="0"/>
              <a:t>Regional Roundtable on </a:t>
            </a:r>
          </a:p>
          <a:p>
            <a:pPr lvl="0">
              <a:spcBef>
                <a:spcPct val="0"/>
              </a:spcBef>
              <a:defRPr/>
            </a:pPr>
            <a:r>
              <a:rPr lang="en-US" sz="2000" b="1" dirty="0"/>
              <a:t>World </a:t>
            </a:r>
            <a:r>
              <a:rPr lang="en-US" sz="2000" b="1" dirty="0" err="1"/>
              <a:t>Programme</a:t>
            </a:r>
            <a:r>
              <a:rPr lang="en-US" sz="2000" b="1" dirty="0"/>
              <a:t> for the Census of Agriculture 2020 </a:t>
            </a:r>
            <a:r>
              <a:rPr lang="en-US" sz="2000" b="1"/>
              <a:t/>
            </a:r>
            <a:br>
              <a:rPr lang="en-US" sz="2000" b="1"/>
            </a:br>
            <a:r>
              <a:rPr lang="en-US" sz="2000"/>
              <a:t>Port of Spain, Trinidad and Tobago </a:t>
            </a:r>
            <a:br>
              <a:rPr lang="en-US" sz="2000"/>
            </a:br>
            <a:r>
              <a:rPr lang="en-US" sz="2000"/>
              <a:t>22-26 May 2017</a:t>
            </a:r>
            <a:endParaRPr lang="en-US" sz="2000" dirty="0"/>
          </a:p>
        </p:txBody>
      </p:sp>
      <p:sp>
        <p:nvSpPr>
          <p:cNvPr id="9" name="Rectangle 1"/>
          <p:cNvSpPr txBox="1">
            <a:spLocks/>
          </p:cNvSpPr>
          <p:nvPr/>
        </p:nvSpPr>
        <p:spPr>
          <a:xfrm>
            <a:off x="1043608" y="5517232"/>
            <a:ext cx="7406640" cy="980728"/>
          </a:xfrm>
          <a:prstGeom prst="rect">
            <a:avLst/>
          </a:prstGeom>
        </p:spPr>
        <p:txBody>
          <a:bodyPr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noProof="0" dirty="0" smtClean="0">
                <a:latin typeface="+mj-lt"/>
                <a:ea typeface="+mj-ea"/>
                <a:cs typeface="+mj-cs"/>
              </a:rPr>
              <a:t>Oleg Cara</a:t>
            </a:r>
            <a:endParaRPr kumimoji="0" lang="en-US" sz="2000" b="1" i="0" u="none" strike="noStrike" kern="1200" cap="none" spc="0" normalizeH="0" noProof="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Agricultural Census and Survey Team</a:t>
            </a:r>
            <a:endParaRPr kumimoji="0" lang="en-US" sz="2000" i="0" u="none" strike="noStrike" kern="1200" cap="none" spc="0" normalizeH="0" noProof="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FAO Statistics Division</a:t>
            </a:r>
            <a:r>
              <a:rPr kumimoji="0" lang="en-US" sz="2000" i="0" u="none" strike="noStrike" kern="1200" cap="none" spc="0" normalizeH="0" baseline="0" noProof="0" dirty="0" smtClean="0">
                <a:ln>
                  <a:noFill/>
                </a:ln>
                <a:effectLst/>
                <a:uLnTx/>
                <a:uFillTx/>
                <a:latin typeface="+mj-lt"/>
                <a:ea typeface="+mj-ea"/>
                <a:cs typeface="+mj-cs"/>
              </a:rPr>
              <a:t> </a:t>
            </a:r>
            <a:endParaRPr kumimoji="0" lang="en-US" sz="2000" b="0" i="0" u="none" strike="noStrike" kern="1200" cap="none" spc="0" normalizeH="0" baseline="0" noProof="0" dirty="0">
              <a:ln>
                <a:noFill/>
              </a:ln>
              <a:effectLst/>
              <a:uLnTx/>
              <a:uFillTx/>
              <a:latin typeface="+mj-lt"/>
              <a:ea typeface="+mj-ea"/>
              <a:cs typeface="+mj-cs"/>
            </a:endParaRPr>
          </a:p>
        </p:txBody>
      </p:sp>
      <p:sp>
        <p:nvSpPr>
          <p:cNvPr id="2" name="Rectangle 1"/>
          <p:cNvSpPr/>
          <p:nvPr/>
        </p:nvSpPr>
        <p:spPr>
          <a:xfrm>
            <a:off x="1043608" y="3096012"/>
            <a:ext cx="5101041" cy="2308324"/>
          </a:xfrm>
          <a:prstGeom prst="rect">
            <a:avLst/>
          </a:prstGeom>
        </p:spPr>
        <p:txBody>
          <a:bodyPr wrap="square">
            <a:spAutoFit/>
          </a:bodyPr>
          <a:lstStyle/>
          <a:p>
            <a:r>
              <a:rPr lang="es-ES" sz="4000" b="1" dirty="0"/>
              <a:t>Theme 9: </a:t>
            </a:r>
            <a:r>
              <a:rPr lang="es-ES" sz="4000" b="1" dirty="0" smtClean="0"/>
              <a:t> </a:t>
            </a:r>
            <a:r>
              <a:rPr lang="es-ES" sz="4000" b="1" dirty="0" err="1" smtClean="0"/>
              <a:t>Work</a:t>
            </a:r>
            <a:r>
              <a:rPr lang="es-ES" sz="4000" b="1" dirty="0" smtClean="0"/>
              <a:t> </a:t>
            </a:r>
            <a:r>
              <a:rPr lang="es-ES" sz="4000" b="1" dirty="0" err="1"/>
              <a:t>on</a:t>
            </a:r>
            <a:r>
              <a:rPr lang="es-ES" sz="4000" b="1" dirty="0"/>
              <a:t> </a:t>
            </a:r>
            <a:r>
              <a:rPr lang="es-ES" sz="4000" b="1" dirty="0" err="1"/>
              <a:t>the</a:t>
            </a:r>
            <a:r>
              <a:rPr lang="es-ES" sz="4000" b="1" dirty="0"/>
              <a:t> </a:t>
            </a:r>
            <a:r>
              <a:rPr lang="es-ES" sz="4000" b="1" dirty="0" smtClean="0"/>
              <a:t>holding</a:t>
            </a:r>
          </a:p>
          <a:p>
            <a:pPr lvl="0"/>
            <a:r>
              <a:rPr lang="es-ES" sz="2400" dirty="0" err="1" smtClean="0">
                <a:solidFill>
                  <a:prstClr val="black"/>
                </a:solidFill>
              </a:rPr>
              <a:t>Technical</a:t>
            </a:r>
            <a:r>
              <a:rPr lang="es-ES" sz="2400" dirty="0" smtClean="0">
                <a:solidFill>
                  <a:prstClr val="black"/>
                </a:solidFill>
              </a:rPr>
              <a:t> </a:t>
            </a:r>
            <a:r>
              <a:rPr lang="es-ES" sz="2400" dirty="0" err="1">
                <a:solidFill>
                  <a:prstClr val="black"/>
                </a:solidFill>
              </a:rPr>
              <a:t>Session</a:t>
            </a:r>
            <a:r>
              <a:rPr lang="es-ES" sz="2400" dirty="0">
                <a:solidFill>
                  <a:prstClr val="black"/>
                </a:solidFill>
              </a:rPr>
              <a:t> </a:t>
            </a:r>
            <a:r>
              <a:rPr lang="es-ES" sz="2400" dirty="0" smtClean="0">
                <a:solidFill>
                  <a:prstClr val="black"/>
                </a:solidFill>
              </a:rPr>
              <a:t>12</a:t>
            </a:r>
            <a:endParaRPr lang="es-ES" sz="2400" dirty="0">
              <a:solidFill>
                <a:prstClr val="black"/>
              </a:solidFill>
            </a:endParaRPr>
          </a:p>
          <a:p>
            <a:endParaRPr lang="es-ES" sz="4000" b="1" dirty="0"/>
          </a:p>
        </p:txBody>
      </p:sp>
      <p:pic>
        <p:nvPicPr>
          <p:cNvPr id="3" name="Picture 2"/>
          <p:cNvPicPr>
            <a:picLocks noChangeAspect="1"/>
          </p:cNvPicPr>
          <p:nvPr/>
        </p:nvPicPr>
        <p:blipFill>
          <a:blip r:embed="rId4" cstate="print"/>
          <a:stretch>
            <a:fillRect/>
          </a:stretch>
        </p:blipFill>
        <p:spPr>
          <a:xfrm>
            <a:off x="6135074" y="4635241"/>
            <a:ext cx="2854456" cy="2140842"/>
          </a:xfrm>
          <a:prstGeom prst="cloud">
            <a:avLst/>
          </a:prstGeom>
        </p:spPr>
      </p:pic>
      <p:pic>
        <p:nvPicPr>
          <p:cNvPr id="4" name="Picture 3"/>
          <p:cNvPicPr>
            <a:picLocks noChangeAspect="1"/>
          </p:cNvPicPr>
          <p:nvPr/>
        </p:nvPicPr>
        <p:blipFill>
          <a:blip r:embed="rId5" cstate="print"/>
          <a:stretch>
            <a:fillRect/>
          </a:stretch>
        </p:blipFill>
        <p:spPr>
          <a:xfrm>
            <a:off x="6300192" y="3621931"/>
            <a:ext cx="2758285" cy="1552249"/>
          </a:xfrm>
          <a:prstGeom prst="cloud">
            <a:avLst/>
          </a:prstGeom>
        </p:spPr>
      </p:pic>
      <p:sp>
        <p:nvSpPr>
          <p:cNvPr id="5" name="Slide Number Placeholder 4"/>
          <p:cNvSpPr>
            <a:spLocks noGrp="1"/>
          </p:cNvSpPr>
          <p:nvPr>
            <p:ph type="sldNum" sz="quarter" idx="12"/>
          </p:nvPr>
        </p:nvSpPr>
        <p:spPr/>
        <p:txBody>
          <a:bodyPr/>
          <a:lstStyle/>
          <a:p>
            <a:fld id="{412FF748-1325-48DC-AE50-E54CCC902008}" type="slidenum">
              <a:rPr lang="es-ES" smtClean="0"/>
              <a:pPr/>
              <a:t>1</a:t>
            </a:fld>
            <a:endParaRPr lang="es-ES"/>
          </a:p>
        </p:txBody>
      </p:sp>
      <p:pic>
        <p:nvPicPr>
          <p:cNvPr id="11" name="Picture 10" descr="http://www.fao.org/uploads/pics/WCA_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553" y="25478"/>
            <a:ext cx="38020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75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3306648" cy="782960"/>
          </a:xfrm>
        </p:spPr>
        <p:txBody>
          <a:bodyPr/>
          <a:lstStyle/>
          <a:p>
            <a:r>
              <a:rPr lang="es-ES" b="1" dirty="0" err="1" smtClean="0"/>
              <a:t>Items</a:t>
            </a:r>
            <a:endParaRPr lang="es-ES" b="1" dirty="0"/>
          </a:p>
        </p:txBody>
      </p:sp>
      <p:sp>
        <p:nvSpPr>
          <p:cNvPr id="3" name="2 Marcador de contenido"/>
          <p:cNvSpPr>
            <a:spLocks noGrp="1"/>
          </p:cNvSpPr>
          <p:nvPr>
            <p:ph idx="1"/>
          </p:nvPr>
        </p:nvSpPr>
        <p:spPr>
          <a:xfrm>
            <a:off x="902221" y="1691680"/>
            <a:ext cx="8229600" cy="5643578"/>
          </a:xfrm>
        </p:spPr>
        <p:txBody>
          <a:bodyPr>
            <a:normAutofit/>
          </a:bodyPr>
          <a:lstStyle/>
          <a:p>
            <a:pPr>
              <a:buFont typeface="Wingdings" pitchFamily="2" charset="2"/>
              <a:buChar char="v"/>
            </a:pPr>
            <a:endParaRPr lang="es-ES" sz="2400" dirty="0"/>
          </a:p>
          <a:p>
            <a:pPr>
              <a:buFont typeface="Wingdings" pitchFamily="2" charset="2"/>
              <a:buChar char="v"/>
            </a:pPr>
            <a:endParaRPr lang="es-ES" sz="2400" dirty="0"/>
          </a:p>
          <a:p>
            <a:pPr>
              <a:buFont typeface="Wingdings" pitchFamily="2" charset="2"/>
              <a:buChar char="v"/>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0642694"/>
              </p:ext>
            </p:extLst>
          </p:nvPr>
        </p:nvGraphicFramePr>
        <p:xfrm>
          <a:off x="1115616" y="1556792"/>
          <a:ext cx="8145134" cy="4933940"/>
        </p:xfrm>
        <a:graphic>
          <a:graphicData uri="http://schemas.openxmlformats.org/drawingml/2006/table">
            <a:tbl>
              <a:tblPr firstRow="1" bandRow="1">
                <a:tableStyleId>{5C22544A-7EE6-4342-B048-85BDC9FD1C3A}</a:tableStyleId>
              </a:tblPr>
              <a:tblGrid>
                <a:gridCol w="4072567"/>
                <a:gridCol w="4072567"/>
              </a:tblGrid>
              <a:tr h="4713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Times New Roman" panose="02020603050405020304" pitchFamily="18" charset="0"/>
                          <a:cs typeface="Times New Roman" panose="02020603050405020304" pitchFamily="18" charset="0"/>
                        </a:rPr>
                        <a:t>Theme 9 comprises the following items:</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r>
              <a:tr h="1351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0901: </a:t>
                      </a:r>
                      <a:r>
                        <a:rPr lang="en-GB" sz="2000" dirty="0" smtClean="0">
                          <a:latin typeface="Times New Roman" panose="02020603050405020304" pitchFamily="18" charset="0"/>
                          <a:cs typeface="Times New Roman" panose="02020603050405020304" pitchFamily="18" charset="0"/>
                        </a:rPr>
                        <a:t>Whether  working on the holding  is the main activity  (for each household member  of working age, identifying the sex)</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Times New Roman" panose="02020603050405020304" pitchFamily="18" charset="0"/>
                          <a:cs typeface="Times New Roman" panose="02020603050405020304" pitchFamily="18" charset="0"/>
                        </a:rPr>
                        <a:t>0904: Labour force status (for each household member  of working age, identifying the sex)</a:t>
                      </a:r>
                      <a:endParaRPr lang="en-US" sz="2000" dirty="0">
                        <a:latin typeface="Times New Roman" panose="02020603050405020304" pitchFamily="18" charset="0"/>
                        <a:cs typeface="Times New Roman" panose="02020603050405020304" pitchFamily="18" charset="0"/>
                      </a:endParaRPr>
                    </a:p>
                  </a:txBody>
                  <a:tcPr/>
                </a:tc>
              </a:tr>
              <a:tr h="1351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Times New Roman" panose="02020603050405020304" pitchFamily="18" charset="0"/>
                          <a:cs typeface="Times New Roman" panose="02020603050405020304" pitchFamily="18" charset="0"/>
                        </a:rPr>
                        <a:t>0902: Working time on the holding (for each household member  of working age, identifying the sex)</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Times New Roman" panose="02020603050405020304" pitchFamily="18" charset="0"/>
                          <a:cs typeface="Times New Roman" panose="02020603050405020304" pitchFamily="18" charset="0"/>
                        </a:rPr>
                        <a:t>0905: Status in employment of main job (for each household member  in employment, identifying the sex)</a:t>
                      </a:r>
                      <a:endParaRPr lang="en-US" sz="2000" dirty="0">
                        <a:latin typeface="Times New Roman" panose="02020603050405020304" pitchFamily="18" charset="0"/>
                        <a:cs typeface="Times New Roman" panose="02020603050405020304" pitchFamily="18" charset="0"/>
                      </a:endParaRPr>
                    </a:p>
                  </a:txBody>
                  <a:tcPr/>
                </a:tc>
              </a:tr>
              <a:tr h="1037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Times New Roman" panose="02020603050405020304" pitchFamily="18" charset="0"/>
                          <a:cs typeface="Times New Roman" panose="02020603050405020304" pitchFamily="18" charset="0"/>
                        </a:rPr>
                        <a:t>0903: Number and working time of employees on the holding by sex (for the holding)</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Times New Roman" panose="02020603050405020304" pitchFamily="18" charset="0"/>
                          <a:cs typeface="Times New Roman" panose="02020603050405020304" pitchFamily="18" charset="0"/>
                        </a:rPr>
                        <a:t>0906: Form of payment for employees (for the holding)</a:t>
                      </a:r>
                    </a:p>
                  </a:txBody>
                  <a:tcPr/>
                </a:tc>
              </a:tr>
              <a:tr h="72280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Times New Roman" panose="02020603050405020304" pitchFamily="18" charset="0"/>
                          <a:cs typeface="Times New Roman" panose="02020603050405020304" pitchFamily="18" charset="0"/>
                        </a:rPr>
                        <a:t>0907: Use of contractors  for work on the holding according to type (for the holding)</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fld id="{412FF748-1325-48DC-AE50-E54CCC902008}" type="slidenum">
              <a:rPr lang="es-ES" smtClean="0"/>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96752"/>
            <a:ext cx="8014773" cy="1143000"/>
          </a:xfrm>
        </p:spPr>
        <p:txBody>
          <a:bodyPr>
            <a:noAutofit/>
          </a:bodyPr>
          <a:lstStyle/>
          <a:p>
            <a:r>
              <a:rPr lang="es-ES" sz="2700" b="1" dirty="0" err="1" smtClean="0"/>
              <a:t>Item</a:t>
            </a:r>
            <a:r>
              <a:rPr lang="es-ES" sz="2700" b="1" dirty="0" smtClean="0"/>
              <a:t> 0901: </a:t>
            </a:r>
            <a:r>
              <a:rPr lang="en-GB" sz="2700" b="1" dirty="0" smtClean="0"/>
              <a:t>Whether  working on the holding  is the main activity  </a:t>
            </a:r>
            <a:r>
              <a:rPr lang="en-GB" sz="2700" dirty="0" smtClean="0"/>
              <a:t>(for each household member  of working age, identifying the sex)</a:t>
            </a:r>
            <a:endParaRPr lang="es-ES" sz="2700" dirty="0"/>
          </a:p>
        </p:txBody>
      </p:sp>
      <p:sp>
        <p:nvSpPr>
          <p:cNvPr id="3" name="2 Marcador de contenido"/>
          <p:cNvSpPr>
            <a:spLocks noGrp="1"/>
          </p:cNvSpPr>
          <p:nvPr>
            <p:ph idx="1"/>
          </p:nvPr>
        </p:nvSpPr>
        <p:spPr>
          <a:xfrm>
            <a:off x="971600" y="2708920"/>
            <a:ext cx="8172400" cy="3600400"/>
          </a:xfrm>
        </p:spPr>
        <p:txBody>
          <a:bodyPr>
            <a:normAutofit lnSpcReduction="10000"/>
          </a:bodyPr>
          <a:lstStyle/>
          <a:p>
            <a:pPr>
              <a:lnSpc>
                <a:spcPct val="160000"/>
              </a:lnSpc>
            </a:pPr>
            <a:r>
              <a:rPr lang="es-ES" sz="2400" b="1" dirty="0" err="1" smtClean="0">
                <a:solidFill>
                  <a:srgbClr val="0070C0"/>
                </a:solidFill>
              </a:rPr>
              <a:t>Type</a:t>
            </a:r>
            <a:r>
              <a:rPr lang="es-ES" sz="2400" b="1" dirty="0" smtClean="0">
                <a:solidFill>
                  <a:srgbClr val="0070C0"/>
                </a:solidFill>
              </a:rPr>
              <a:t>: </a:t>
            </a:r>
            <a:r>
              <a:rPr lang="es-ES" sz="2400" dirty="0" err="1" smtClean="0"/>
              <a:t>Essential</a:t>
            </a:r>
            <a:r>
              <a:rPr lang="es-ES" sz="2400" dirty="0" smtClean="0"/>
              <a:t> </a:t>
            </a:r>
            <a:r>
              <a:rPr lang="es-ES" sz="2400" dirty="0" err="1" smtClean="0"/>
              <a:t>item</a:t>
            </a:r>
            <a:r>
              <a:rPr lang="es-ES" sz="2400" dirty="0" smtClean="0"/>
              <a:t> </a:t>
            </a:r>
            <a:endParaRPr lang="es-ES" sz="2400" b="1" dirty="0" smtClean="0">
              <a:solidFill>
                <a:schemeClr val="accent6"/>
              </a:solidFill>
              <a:effectLst>
                <a:outerShdw blurRad="38100" dist="38100" dir="2700000" algn="tl">
                  <a:srgbClr val="000000">
                    <a:alpha val="43137"/>
                  </a:srgbClr>
                </a:outerShdw>
              </a:effectLst>
            </a:endParaRPr>
          </a:p>
          <a:p>
            <a:pPr>
              <a:lnSpc>
                <a:spcPct val="160000"/>
              </a:lnSpc>
            </a:pPr>
            <a:r>
              <a:rPr lang="es-ES" sz="2400" b="1" dirty="0" err="1">
                <a:solidFill>
                  <a:srgbClr val="0070C0"/>
                </a:solidFill>
              </a:rPr>
              <a:t>Reference</a:t>
            </a:r>
            <a:r>
              <a:rPr lang="es-ES" sz="2400" b="1" dirty="0">
                <a:solidFill>
                  <a:srgbClr val="0070C0"/>
                </a:solidFill>
              </a:rPr>
              <a:t> </a:t>
            </a:r>
            <a:r>
              <a:rPr lang="es-ES" sz="2400" b="1" dirty="0" err="1">
                <a:solidFill>
                  <a:srgbClr val="0070C0"/>
                </a:solidFill>
              </a:rPr>
              <a:t>period</a:t>
            </a:r>
            <a:r>
              <a:rPr lang="es-ES" sz="2400" b="1" dirty="0">
                <a:solidFill>
                  <a:srgbClr val="0070C0"/>
                </a:solidFill>
              </a:rPr>
              <a:t>: </a:t>
            </a:r>
            <a:r>
              <a:rPr lang="es-ES" sz="2400" dirty="0" err="1" smtClean="0"/>
              <a:t>Census</a:t>
            </a:r>
            <a:r>
              <a:rPr lang="es-ES" sz="2400" dirty="0" smtClean="0"/>
              <a:t> </a:t>
            </a:r>
            <a:r>
              <a:rPr lang="es-ES" sz="2400" dirty="0" err="1" smtClean="0"/>
              <a:t>reference</a:t>
            </a:r>
            <a:r>
              <a:rPr lang="es-ES" sz="2400" dirty="0" smtClean="0"/>
              <a:t> </a:t>
            </a:r>
            <a:r>
              <a:rPr lang="es-ES" sz="2400" dirty="0" err="1" smtClean="0"/>
              <a:t>year</a:t>
            </a:r>
            <a:endParaRPr lang="es-ES" sz="2400" b="1" dirty="0" smtClean="0">
              <a:solidFill>
                <a:schemeClr val="accent6"/>
              </a:solidFill>
              <a:effectLst>
                <a:outerShdw blurRad="38100" dist="38100" dir="2700000" algn="tl">
                  <a:srgbClr val="000000">
                    <a:alpha val="43137"/>
                  </a:srgbClr>
                </a:outerShdw>
              </a:effectLst>
            </a:endParaRPr>
          </a:p>
          <a:p>
            <a:pPr>
              <a:lnSpc>
                <a:spcPct val="160000"/>
              </a:lnSpc>
            </a:pPr>
            <a:r>
              <a:rPr lang="es-ES" sz="2400" b="1" dirty="0" err="1">
                <a:solidFill>
                  <a:srgbClr val="0070C0"/>
                </a:solidFill>
              </a:rPr>
              <a:t>Purpose</a:t>
            </a:r>
            <a:r>
              <a:rPr lang="es-ES" sz="2400" b="1" dirty="0">
                <a:solidFill>
                  <a:srgbClr val="0070C0"/>
                </a:solidFill>
              </a:rPr>
              <a:t> of </a:t>
            </a:r>
            <a:r>
              <a:rPr lang="es-ES" sz="2400" b="1" dirty="0" err="1">
                <a:solidFill>
                  <a:srgbClr val="0070C0"/>
                </a:solidFill>
              </a:rPr>
              <a:t>the</a:t>
            </a:r>
            <a:r>
              <a:rPr lang="es-ES" sz="2400" b="1" dirty="0">
                <a:solidFill>
                  <a:srgbClr val="0070C0"/>
                </a:solidFill>
              </a:rPr>
              <a:t> </a:t>
            </a:r>
            <a:r>
              <a:rPr lang="es-ES" sz="2400" b="1" dirty="0" err="1">
                <a:solidFill>
                  <a:srgbClr val="0070C0"/>
                </a:solidFill>
              </a:rPr>
              <a:t>item</a:t>
            </a:r>
            <a:r>
              <a:rPr lang="es-ES" sz="2400" b="1" dirty="0">
                <a:solidFill>
                  <a:srgbClr val="0070C0"/>
                </a:solidFill>
              </a:rPr>
              <a:t>: </a:t>
            </a:r>
            <a:r>
              <a:rPr lang="en-GB" sz="2400" dirty="0"/>
              <a:t>The  purpose of  this  item  is to  determine whether or  not,  during the  census  reference year, the  household member spent  more  time  working  on  the  agricultural holding than outside the  holding </a:t>
            </a:r>
            <a:endParaRPr lang="es-ES" sz="2400" b="1" dirty="0" smtClean="0">
              <a:solidFill>
                <a:schemeClr val="accent6"/>
              </a:solidFill>
              <a:effectLst>
                <a:outerShdw blurRad="38100" dist="38100" dir="2700000" algn="tl">
                  <a:srgbClr val="000000">
                    <a:alpha val="43137"/>
                  </a:srgbClr>
                </a:outerShdw>
              </a:effectLst>
            </a:endParaRPr>
          </a:p>
          <a:p>
            <a:pPr>
              <a:lnSpc>
                <a:spcPct val="100000"/>
              </a:lnSpc>
            </a:pPr>
            <a:endParaRPr lang="es-ES" sz="2400" b="1" dirty="0">
              <a:solidFill>
                <a:schemeClr val="accent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12FF748-1325-48DC-AE50-E54CCC902008}" type="slidenum">
              <a:rPr lang="es-ES" smtClean="0"/>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7353" y="912872"/>
            <a:ext cx="8166647" cy="1143000"/>
          </a:xfrm>
        </p:spPr>
        <p:txBody>
          <a:bodyPr>
            <a:noAutofit/>
          </a:bodyPr>
          <a:lstStyle/>
          <a:p>
            <a:r>
              <a:rPr lang="es-ES" sz="2800" b="1" dirty="0" err="1" smtClean="0"/>
              <a:t>Item</a:t>
            </a:r>
            <a:r>
              <a:rPr lang="es-ES" sz="2800" b="1" dirty="0" smtClean="0"/>
              <a:t> 0902: </a:t>
            </a:r>
            <a:r>
              <a:rPr lang="en-GB" sz="2800" b="1" dirty="0" smtClean="0"/>
              <a:t>Working time on the holding </a:t>
            </a:r>
            <a:r>
              <a:rPr lang="en-GB" sz="2800" dirty="0" smtClean="0"/>
              <a:t>(for each household member  of working age, identifying the sex)</a:t>
            </a:r>
            <a:endParaRPr lang="es-ES" sz="2800" dirty="0"/>
          </a:p>
        </p:txBody>
      </p:sp>
      <p:sp>
        <p:nvSpPr>
          <p:cNvPr id="3" name="2 Marcador de contenido"/>
          <p:cNvSpPr>
            <a:spLocks noGrp="1"/>
          </p:cNvSpPr>
          <p:nvPr>
            <p:ph idx="1"/>
          </p:nvPr>
        </p:nvSpPr>
        <p:spPr>
          <a:xfrm>
            <a:off x="971600" y="2051720"/>
            <a:ext cx="8424936" cy="4806280"/>
          </a:xfrm>
        </p:spPr>
        <p:txBody>
          <a:bodyPr>
            <a:normAutofit/>
          </a:bodyPr>
          <a:lstStyle/>
          <a:p>
            <a:pPr>
              <a:lnSpc>
                <a:spcPct val="120000"/>
              </a:lnSpc>
            </a:pPr>
            <a:r>
              <a:rPr lang="es-ES" sz="2000" b="1" dirty="0" err="1" smtClean="0">
                <a:solidFill>
                  <a:srgbClr val="0070C0"/>
                </a:solidFill>
              </a:rPr>
              <a:t>Type</a:t>
            </a:r>
            <a:r>
              <a:rPr lang="es-ES" sz="2000" b="1" dirty="0" smtClean="0">
                <a:solidFill>
                  <a:srgbClr val="0070C0"/>
                </a:solidFill>
              </a:rPr>
              <a:t>: </a:t>
            </a:r>
            <a:r>
              <a:rPr lang="es-ES" sz="2000" dirty="0" err="1" smtClean="0"/>
              <a:t>Essential</a:t>
            </a:r>
            <a:r>
              <a:rPr lang="es-ES" sz="2000" dirty="0" smtClean="0"/>
              <a:t> </a:t>
            </a:r>
            <a:r>
              <a:rPr lang="es-ES" sz="2000" dirty="0" err="1" smtClean="0"/>
              <a:t>item</a:t>
            </a:r>
            <a:endParaRPr lang="es-ES" sz="2000" b="1" dirty="0" smtClean="0">
              <a:solidFill>
                <a:schemeClr val="accent6"/>
              </a:solidFill>
              <a:effectLst>
                <a:outerShdw blurRad="38100" dist="38100" dir="2700000" algn="tl">
                  <a:srgbClr val="000000">
                    <a:alpha val="43137"/>
                  </a:srgbClr>
                </a:outerShdw>
              </a:effectLst>
            </a:endParaRPr>
          </a:p>
          <a:p>
            <a:pPr>
              <a:lnSpc>
                <a:spcPct val="120000"/>
              </a:lnSpc>
            </a:pPr>
            <a:r>
              <a:rPr lang="es-ES" sz="2000" b="1" dirty="0" err="1">
                <a:solidFill>
                  <a:srgbClr val="0070C0"/>
                </a:solidFill>
              </a:rPr>
              <a:t>Reference</a:t>
            </a:r>
            <a:r>
              <a:rPr lang="es-ES" sz="2000" b="1" dirty="0">
                <a:solidFill>
                  <a:srgbClr val="0070C0"/>
                </a:solidFill>
              </a:rPr>
              <a:t> </a:t>
            </a:r>
            <a:r>
              <a:rPr lang="es-ES" sz="2000" b="1" dirty="0" err="1">
                <a:solidFill>
                  <a:srgbClr val="0070C0"/>
                </a:solidFill>
              </a:rPr>
              <a:t>period</a:t>
            </a:r>
            <a:r>
              <a:rPr lang="es-ES" sz="2000" b="1" dirty="0">
                <a:solidFill>
                  <a:srgbClr val="0070C0"/>
                </a:solidFill>
              </a:rPr>
              <a:t>: </a:t>
            </a:r>
            <a:r>
              <a:rPr lang="es-ES" sz="2000" dirty="0" err="1" smtClean="0"/>
              <a:t>Census</a:t>
            </a:r>
            <a:r>
              <a:rPr lang="es-ES" sz="2000" dirty="0" smtClean="0"/>
              <a:t> </a:t>
            </a:r>
            <a:r>
              <a:rPr lang="es-ES" sz="2000" dirty="0" err="1" smtClean="0"/>
              <a:t>reference</a:t>
            </a:r>
            <a:r>
              <a:rPr lang="es-ES" sz="2000" dirty="0" smtClean="0"/>
              <a:t> </a:t>
            </a:r>
            <a:r>
              <a:rPr lang="es-ES" sz="2000" dirty="0" err="1" smtClean="0"/>
              <a:t>year</a:t>
            </a:r>
            <a:endParaRPr lang="es-ES" sz="2000" b="1" dirty="0" smtClean="0">
              <a:solidFill>
                <a:schemeClr val="accent6"/>
              </a:solidFill>
              <a:effectLst>
                <a:outerShdw blurRad="38100" dist="38100" dir="2700000" algn="tl">
                  <a:srgbClr val="000000">
                    <a:alpha val="43137"/>
                  </a:srgbClr>
                </a:outerShdw>
              </a:effectLst>
            </a:endParaRPr>
          </a:p>
          <a:p>
            <a:pPr>
              <a:lnSpc>
                <a:spcPct val="120000"/>
              </a:lnSpc>
            </a:pPr>
            <a:r>
              <a:rPr lang="es-ES" sz="2000" b="1" dirty="0" err="1">
                <a:solidFill>
                  <a:srgbClr val="0070C0"/>
                </a:solidFill>
              </a:rPr>
              <a:t>Purpose</a:t>
            </a:r>
            <a:r>
              <a:rPr lang="es-ES" sz="2000" b="1" dirty="0">
                <a:solidFill>
                  <a:srgbClr val="0070C0"/>
                </a:solidFill>
              </a:rPr>
              <a:t> of </a:t>
            </a:r>
            <a:r>
              <a:rPr lang="es-ES" sz="2000" b="1" dirty="0" err="1">
                <a:solidFill>
                  <a:srgbClr val="0070C0"/>
                </a:solidFill>
              </a:rPr>
              <a:t>the</a:t>
            </a:r>
            <a:r>
              <a:rPr lang="es-ES" sz="2000" b="1" dirty="0">
                <a:solidFill>
                  <a:srgbClr val="0070C0"/>
                </a:solidFill>
              </a:rPr>
              <a:t> </a:t>
            </a:r>
            <a:r>
              <a:rPr lang="es-ES" sz="2000" b="1" dirty="0" err="1">
                <a:solidFill>
                  <a:srgbClr val="0070C0"/>
                </a:solidFill>
              </a:rPr>
              <a:t>item</a:t>
            </a:r>
            <a:r>
              <a:rPr lang="es-ES" sz="2000" b="1" dirty="0">
                <a:solidFill>
                  <a:srgbClr val="0070C0"/>
                </a:solidFill>
              </a:rPr>
              <a:t>: </a:t>
            </a:r>
            <a:r>
              <a:rPr lang="es-ES" sz="2000" dirty="0" err="1" smtClean="0"/>
              <a:t>This</a:t>
            </a:r>
            <a:r>
              <a:rPr lang="es-ES" sz="2000" dirty="0" smtClean="0"/>
              <a:t> </a:t>
            </a:r>
            <a:r>
              <a:rPr lang="es-ES" sz="2000" dirty="0" err="1" smtClean="0"/>
              <a:t>item</a:t>
            </a:r>
            <a:r>
              <a:rPr lang="es-ES" sz="2000" dirty="0" smtClean="0"/>
              <a:t> has </a:t>
            </a:r>
            <a:r>
              <a:rPr lang="es-ES" sz="2000" dirty="0" err="1" smtClean="0"/>
              <a:t>two</a:t>
            </a:r>
            <a:r>
              <a:rPr lang="es-ES" sz="2000" dirty="0" smtClean="0"/>
              <a:t> </a:t>
            </a:r>
            <a:r>
              <a:rPr lang="es-ES" sz="2000" dirty="0" err="1" smtClean="0"/>
              <a:t>objectives</a:t>
            </a:r>
            <a:r>
              <a:rPr lang="es-ES" sz="2000" dirty="0" smtClean="0"/>
              <a:t>:</a:t>
            </a:r>
          </a:p>
          <a:p>
            <a:pPr marL="447675" lvl="1" indent="-180975">
              <a:lnSpc>
                <a:spcPct val="120000"/>
              </a:lnSpc>
              <a:buFont typeface="Arial" panose="020B0604020202020204" pitchFamily="34" charset="0"/>
              <a:buChar char="•"/>
            </a:pPr>
            <a:r>
              <a:rPr lang="en-GB" sz="2000" dirty="0" smtClean="0"/>
              <a:t>To  </a:t>
            </a:r>
            <a:r>
              <a:rPr lang="en-GB" sz="2000" dirty="0"/>
              <a:t>collect  information on  the  volume  of work  contributed by household members to the  operation of the  holding, both in paid  and  unpaid forms of </a:t>
            </a:r>
            <a:r>
              <a:rPr lang="en-GB" sz="2000" dirty="0" smtClean="0"/>
              <a:t>work</a:t>
            </a:r>
          </a:p>
          <a:p>
            <a:pPr marL="447675" lvl="1" indent="-180975">
              <a:lnSpc>
                <a:spcPct val="120000"/>
              </a:lnSpc>
              <a:buFont typeface="Arial" panose="020B0604020202020204" pitchFamily="34" charset="0"/>
              <a:buChar char="•"/>
            </a:pPr>
            <a:r>
              <a:rPr lang="en-GB" sz="2000" dirty="0" smtClean="0"/>
              <a:t>To obtain </a:t>
            </a:r>
            <a:r>
              <a:rPr lang="en-GB" sz="2000" dirty="0"/>
              <a:t>data on the  number of household members working  on the  holding, disaggregated by sex.</a:t>
            </a:r>
            <a:endParaRPr lang="es-ES" sz="2000" dirty="0" smtClean="0"/>
          </a:p>
          <a:p>
            <a:pPr>
              <a:lnSpc>
                <a:spcPct val="120000"/>
              </a:lnSpc>
            </a:pPr>
            <a:r>
              <a:rPr lang="es-ES" sz="2000" b="1" dirty="0">
                <a:solidFill>
                  <a:srgbClr val="0070C0"/>
                </a:solidFill>
              </a:rPr>
              <a:t>Concept: </a:t>
            </a:r>
            <a:r>
              <a:rPr lang="en-GB" sz="2000" b="1" dirty="0" smtClean="0"/>
              <a:t>Working  </a:t>
            </a:r>
            <a:r>
              <a:rPr lang="en-GB" sz="2000" b="1" dirty="0"/>
              <a:t>time </a:t>
            </a:r>
            <a:r>
              <a:rPr lang="en-GB" sz="2000" dirty="0"/>
              <a:t>“comprises  the time associated with productive activities and the arrangement of this time during a specified  reference period”. </a:t>
            </a:r>
            <a:endParaRPr lang="es-ES" sz="2000" b="1" dirty="0">
              <a:solidFill>
                <a:schemeClr val="accent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12FF748-1325-48DC-AE50-E54CCC902008}" type="slidenum">
              <a:rPr lang="es-ES" smtClean="0"/>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7559" y="1120552"/>
            <a:ext cx="8351912" cy="1143000"/>
          </a:xfrm>
        </p:spPr>
        <p:txBody>
          <a:bodyPr>
            <a:noAutofit/>
          </a:bodyPr>
          <a:lstStyle/>
          <a:p>
            <a:r>
              <a:rPr lang="es-ES" sz="2800" b="1" dirty="0" err="1" smtClean="0"/>
              <a:t>Item</a:t>
            </a:r>
            <a:r>
              <a:rPr lang="es-ES" sz="2800" b="1" dirty="0" smtClean="0"/>
              <a:t> 0902: </a:t>
            </a:r>
            <a:r>
              <a:rPr lang="en-GB" sz="2800" b="1" dirty="0" smtClean="0"/>
              <a:t>Working time on the holding </a:t>
            </a:r>
            <a:r>
              <a:rPr lang="en-GB" sz="2800" dirty="0" smtClean="0"/>
              <a:t>(for each household member  of working age, identifying the sex) (</a:t>
            </a:r>
            <a:r>
              <a:rPr lang="en-GB" sz="2800" dirty="0" err="1" smtClean="0"/>
              <a:t>contd</a:t>
            </a:r>
            <a:r>
              <a:rPr lang="en-GB" sz="2800" dirty="0" smtClean="0"/>
              <a:t>)</a:t>
            </a:r>
            <a:endParaRPr lang="es-ES" sz="2800" dirty="0"/>
          </a:p>
        </p:txBody>
      </p:sp>
      <p:sp>
        <p:nvSpPr>
          <p:cNvPr id="3" name="2 Marcador de contenido"/>
          <p:cNvSpPr>
            <a:spLocks noGrp="1"/>
          </p:cNvSpPr>
          <p:nvPr>
            <p:ph idx="1"/>
          </p:nvPr>
        </p:nvSpPr>
        <p:spPr>
          <a:xfrm>
            <a:off x="957559" y="2269282"/>
            <a:ext cx="8032873" cy="4518248"/>
          </a:xfrm>
        </p:spPr>
        <p:txBody>
          <a:bodyPr>
            <a:noAutofit/>
          </a:bodyPr>
          <a:lstStyle/>
          <a:p>
            <a:pPr marL="80962"/>
            <a:r>
              <a:rPr lang="en-GB" sz="1800" dirty="0"/>
              <a:t>Working time can be measured based on the assessment of </a:t>
            </a:r>
            <a:r>
              <a:rPr lang="en-GB" sz="1800" b="1" i="1" dirty="0"/>
              <a:t>hours or days worked </a:t>
            </a:r>
            <a:r>
              <a:rPr lang="en-GB" sz="1800" dirty="0"/>
              <a:t>on the holding, or by using </a:t>
            </a:r>
            <a:r>
              <a:rPr lang="en-GB" sz="1800" b="1" dirty="0"/>
              <a:t>broad categories</a:t>
            </a:r>
            <a:r>
              <a:rPr lang="en-GB" sz="1800" dirty="0"/>
              <a:t>, as feasible and relevant to national circumstances.</a:t>
            </a:r>
          </a:p>
          <a:p>
            <a:pPr marL="80962">
              <a:lnSpc>
                <a:spcPct val="100000"/>
              </a:lnSpc>
            </a:pPr>
            <a:r>
              <a:rPr lang="en-GB" sz="1800" dirty="0" smtClean="0"/>
              <a:t>Based </a:t>
            </a:r>
            <a:r>
              <a:rPr lang="en-GB" sz="1800" dirty="0"/>
              <a:t>on a broad categories </a:t>
            </a:r>
            <a:r>
              <a:rPr lang="en-GB" sz="1800" dirty="0" smtClean="0"/>
              <a:t>approach the following </a:t>
            </a:r>
            <a:r>
              <a:rPr lang="en-GB" sz="1800" u="sng" dirty="0" smtClean="0"/>
              <a:t>options</a:t>
            </a:r>
            <a:r>
              <a:rPr lang="en-GB" sz="1800" dirty="0" smtClean="0"/>
              <a:t> can be considered:</a:t>
            </a:r>
            <a:endParaRPr lang="en-GB" sz="1800" u="sng" dirty="0" smtClean="0"/>
          </a:p>
          <a:p>
            <a:pPr marL="542925" lvl="2" indent="-276225">
              <a:lnSpc>
                <a:spcPct val="100000"/>
              </a:lnSpc>
              <a:spcBef>
                <a:spcPts val="600"/>
              </a:spcBef>
              <a:buFont typeface="+mj-lt"/>
              <a:buAutoNum type="romanLcPeriod"/>
            </a:pPr>
            <a:r>
              <a:rPr lang="en-GB" sz="1800" dirty="0" smtClean="0"/>
              <a:t>Present </a:t>
            </a:r>
            <a:r>
              <a:rPr lang="en-GB" sz="1800" dirty="0"/>
              <a:t>data according to  specified  weeks/months per year and  hours  per  day/week </a:t>
            </a:r>
            <a:r>
              <a:rPr lang="en-GB" sz="1800" dirty="0" smtClean="0"/>
              <a:t>groupings;</a:t>
            </a:r>
          </a:p>
          <a:p>
            <a:pPr marL="542925" lvl="2" indent="-276225">
              <a:lnSpc>
                <a:spcPct val="100000"/>
              </a:lnSpc>
              <a:spcBef>
                <a:spcPts val="600"/>
              </a:spcBef>
              <a:buFont typeface="+mj-lt"/>
              <a:buAutoNum type="romanLcPeriod"/>
            </a:pPr>
            <a:r>
              <a:rPr lang="en-GB" sz="1800" dirty="0" smtClean="0"/>
              <a:t>To  </a:t>
            </a:r>
            <a:r>
              <a:rPr lang="en-GB" sz="1800" dirty="0"/>
              <a:t>summarize working  time  according to  the following six categories:</a:t>
            </a:r>
            <a:endParaRPr lang="es-ES" sz="1800" dirty="0"/>
          </a:p>
          <a:p>
            <a:pPr marL="895350" indent="180975">
              <a:lnSpc>
                <a:spcPct val="100000"/>
              </a:lnSpc>
              <a:buFont typeface="Arial" panose="020B0604020202020204" pitchFamily="34" charset="0"/>
              <a:buChar char="•"/>
            </a:pPr>
            <a:r>
              <a:rPr lang="en-GB" sz="1500" b="1" i="1" dirty="0" smtClean="0"/>
              <a:t>Full-time </a:t>
            </a:r>
            <a:r>
              <a:rPr lang="en-GB" sz="1500" b="1" i="1" dirty="0"/>
              <a:t>work during 1-3 months in the </a:t>
            </a:r>
            <a:r>
              <a:rPr lang="en-GB" sz="1500" b="1" i="1" dirty="0" smtClean="0"/>
              <a:t>year</a:t>
            </a:r>
            <a:endParaRPr lang="es-ES" sz="1500" b="1" i="1" dirty="0"/>
          </a:p>
          <a:p>
            <a:pPr marL="895350" lvl="2" indent="180975">
              <a:lnSpc>
                <a:spcPct val="100000"/>
              </a:lnSpc>
              <a:spcBef>
                <a:spcPts val="600"/>
              </a:spcBef>
              <a:buClr>
                <a:schemeClr val="accent1"/>
              </a:buClr>
              <a:buSzPct val="80000"/>
              <a:buFont typeface="Arial" panose="020B0604020202020204" pitchFamily="34" charset="0"/>
              <a:buChar char="•"/>
            </a:pPr>
            <a:r>
              <a:rPr lang="en-GB" sz="1500" b="1" i="1" dirty="0"/>
              <a:t>Full-time work during 4-6 months in the </a:t>
            </a:r>
            <a:r>
              <a:rPr lang="en-GB" sz="1500" b="1" i="1" dirty="0" smtClean="0"/>
              <a:t>year</a:t>
            </a:r>
            <a:endParaRPr lang="es-ES" sz="1500" b="1" i="1" dirty="0"/>
          </a:p>
          <a:p>
            <a:pPr marL="895350" lvl="2" indent="180975">
              <a:lnSpc>
                <a:spcPct val="100000"/>
              </a:lnSpc>
              <a:spcBef>
                <a:spcPts val="600"/>
              </a:spcBef>
              <a:buClr>
                <a:schemeClr val="accent1"/>
              </a:buClr>
              <a:buSzPct val="80000"/>
              <a:buFont typeface="Arial" panose="020B0604020202020204" pitchFamily="34" charset="0"/>
              <a:buChar char="•"/>
            </a:pPr>
            <a:r>
              <a:rPr lang="en-GB" sz="1500" b="1" i="1" dirty="0"/>
              <a:t>Full-time work during 7 or more months in the </a:t>
            </a:r>
            <a:r>
              <a:rPr lang="en-GB" sz="1500" b="1" i="1" dirty="0" smtClean="0"/>
              <a:t>year</a:t>
            </a:r>
            <a:endParaRPr lang="es-ES" sz="1500" b="1" i="1" dirty="0"/>
          </a:p>
          <a:p>
            <a:pPr marL="895350" lvl="2" indent="180975">
              <a:lnSpc>
                <a:spcPct val="100000"/>
              </a:lnSpc>
              <a:spcBef>
                <a:spcPts val="600"/>
              </a:spcBef>
              <a:buClr>
                <a:schemeClr val="accent1"/>
              </a:buClr>
              <a:buSzPct val="80000"/>
              <a:buFont typeface="Arial" panose="020B0604020202020204" pitchFamily="34" charset="0"/>
              <a:buChar char="•"/>
            </a:pPr>
            <a:r>
              <a:rPr lang="en-GB" sz="1500" b="1" i="1" dirty="0"/>
              <a:t>Part-time work during 1-3 months in the </a:t>
            </a:r>
            <a:r>
              <a:rPr lang="en-GB" sz="1500" b="1" i="1" dirty="0" smtClean="0"/>
              <a:t>year</a:t>
            </a:r>
            <a:endParaRPr lang="es-ES" sz="1500" b="1" i="1" dirty="0"/>
          </a:p>
          <a:p>
            <a:pPr marL="895350" lvl="2" indent="180975">
              <a:lnSpc>
                <a:spcPct val="100000"/>
              </a:lnSpc>
              <a:spcBef>
                <a:spcPts val="600"/>
              </a:spcBef>
              <a:buClr>
                <a:schemeClr val="accent1"/>
              </a:buClr>
              <a:buSzPct val="80000"/>
              <a:buFont typeface="Arial" panose="020B0604020202020204" pitchFamily="34" charset="0"/>
              <a:buChar char="•"/>
            </a:pPr>
            <a:r>
              <a:rPr lang="en-GB" sz="1500" b="1" i="1" dirty="0"/>
              <a:t>Part -time work during 4-6 months in the </a:t>
            </a:r>
            <a:r>
              <a:rPr lang="en-GB" sz="1500" b="1" i="1" dirty="0" smtClean="0"/>
              <a:t>year</a:t>
            </a:r>
            <a:endParaRPr lang="es-ES" sz="1500" b="1" i="1" dirty="0"/>
          </a:p>
          <a:p>
            <a:pPr marL="895350" lvl="2" indent="180975">
              <a:lnSpc>
                <a:spcPct val="100000"/>
              </a:lnSpc>
              <a:spcBef>
                <a:spcPts val="600"/>
              </a:spcBef>
              <a:buClr>
                <a:schemeClr val="accent1"/>
              </a:buClr>
              <a:buSzPct val="80000"/>
              <a:buFont typeface="Arial" panose="020B0604020202020204" pitchFamily="34" charset="0"/>
              <a:buChar char="•"/>
            </a:pPr>
            <a:r>
              <a:rPr lang="en-GB" sz="1500" b="1" i="1" dirty="0"/>
              <a:t>Part -time work during 7 or more months in the year.</a:t>
            </a:r>
            <a:endParaRPr lang="es-ES" sz="1500" b="1" i="1" dirty="0"/>
          </a:p>
          <a:p>
            <a:pPr marL="1428750" lvl="2" indent="-514350">
              <a:lnSpc>
                <a:spcPct val="100000"/>
              </a:lnSpc>
              <a:buFont typeface="+mj-lt"/>
              <a:buAutoNum type="romanLcPeriod"/>
            </a:pPr>
            <a:endParaRPr lang="es-ES" sz="1800"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3783" y="1268760"/>
            <a:ext cx="8190217" cy="1143000"/>
          </a:xfrm>
        </p:spPr>
        <p:txBody>
          <a:bodyPr>
            <a:noAutofit/>
          </a:bodyPr>
          <a:lstStyle/>
          <a:p>
            <a:r>
              <a:rPr lang="es-ES" sz="2800" b="1" dirty="0" err="1" smtClean="0"/>
              <a:t>Item</a:t>
            </a:r>
            <a:r>
              <a:rPr lang="es-ES" sz="2800" b="1" dirty="0" smtClean="0"/>
              <a:t> 0902: </a:t>
            </a:r>
            <a:r>
              <a:rPr lang="en-GB" sz="2800" b="1" dirty="0" smtClean="0"/>
              <a:t>Working time on the holding </a:t>
            </a:r>
            <a:r>
              <a:rPr lang="en-GB" sz="2800" dirty="0" smtClean="0"/>
              <a:t>(for each household member  of working age, identifying the sex) (</a:t>
            </a:r>
            <a:r>
              <a:rPr lang="en-GB" sz="2800" dirty="0" err="1" smtClean="0"/>
              <a:t>contd</a:t>
            </a:r>
            <a:r>
              <a:rPr lang="en-GB" sz="2800" dirty="0" smtClean="0"/>
              <a:t>)</a:t>
            </a:r>
            <a:endParaRPr lang="es-ES" sz="2800" dirty="0"/>
          </a:p>
        </p:txBody>
      </p:sp>
      <p:sp>
        <p:nvSpPr>
          <p:cNvPr id="3" name="2 Marcador de contenido"/>
          <p:cNvSpPr>
            <a:spLocks noGrp="1"/>
          </p:cNvSpPr>
          <p:nvPr>
            <p:ph idx="1"/>
          </p:nvPr>
        </p:nvSpPr>
        <p:spPr>
          <a:xfrm>
            <a:off x="961996" y="2708920"/>
            <a:ext cx="8686800" cy="3456384"/>
          </a:xfrm>
        </p:spPr>
        <p:txBody>
          <a:bodyPr>
            <a:normAutofit/>
          </a:bodyPr>
          <a:lstStyle/>
          <a:p>
            <a:r>
              <a:rPr lang="en-GB" sz="2200" dirty="0" smtClean="0"/>
              <a:t>It </a:t>
            </a:r>
            <a:r>
              <a:rPr lang="en-GB" sz="2200" dirty="0"/>
              <a:t>is recommended that the </a:t>
            </a:r>
            <a:r>
              <a:rPr lang="en-GB" sz="2200" b="1" i="1" dirty="0"/>
              <a:t>number of persons who worked on the  holding  </a:t>
            </a:r>
            <a:r>
              <a:rPr lang="en-GB" sz="2200" dirty="0"/>
              <a:t>during the  census reference year as well as working  time  of such persons,  be  </a:t>
            </a:r>
            <a:r>
              <a:rPr lang="en-GB" sz="2200" dirty="0" smtClean="0"/>
              <a:t>cross-tabulated:</a:t>
            </a:r>
          </a:p>
          <a:p>
            <a:pPr marL="423863" indent="-158750">
              <a:buFont typeface="Arial" panose="020B0604020202020204" pitchFamily="34" charset="0"/>
              <a:buChar char="•"/>
            </a:pPr>
            <a:r>
              <a:rPr lang="en-GB" sz="2200" dirty="0" smtClean="0"/>
              <a:t>according </a:t>
            </a:r>
            <a:r>
              <a:rPr lang="en-GB" sz="2200" dirty="0"/>
              <a:t>to whether the work </a:t>
            </a:r>
            <a:r>
              <a:rPr lang="en-GB" sz="2200" dirty="0" smtClean="0"/>
              <a:t>is </a:t>
            </a:r>
            <a:r>
              <a:rPr lang="en-GB" sz="2200" dirty="0"/>
              <a:t>in:</a:t>
            </a:r>
          </a:p>
          <a:p>
            <a:pPr marL="709613" lvl="3" indent="-285750">
              <a:buFont typeface="Wingdings" panose="05000000000000000000" pitchFamily="2" charset="2"/>
              <a:buChar char="ü"/>
            </a:pPr>
            <a:r>
              <a:rPr lang="en-GB" sz="1800" i="1" dirty="0" smtClean="0"/>
              <a:t>employment </a:t>
            </a:r>
            <a:r>
              <a:rPr lang="en-GB" sz="1800" i="1" dirty="0"/>
              <a:t>or </a:t>
            </a:r>
            <a:endParaRPr lang="en-GB" sz="1800" i="1" dirty="0" smtClean="0"/>
          </a:p>
          <a:p>
            <a:pPr marL="709613" lvl="3" indent="-285750">
              <a:buFont typeface="Wingdings" panose="05000000000000000000" pitchFamily="2" charset="2"/>
              <a:buChar char="ü"/>
            </a:pPr>
            <a:r>
              <a:rPr lang="en-GB" sz="1800" i="1" dirty="0" smtClean="0"/>
              <a:t>own-use </a:t>
            </a:r>
            <a:r>
              <a:rPr lang="en-GB" sz="1800" i="1" dirty="0"/>
              <a:t>production work </a:t>
            </a:r>
            <a:endParaRPr lang="en-GB" sz="1800" i="1" dirty="0" smtClean="0"/>
          </a:p>
          <a:p>
            <a:pPr marL="423863" indent="-158750">
              <a:buFont typeface="Arial" panose="020B0604020202020204" pitchFamily="34" charset="0"/>
              <a:buChar char="•"/>
            </a:pPr>
            <a:r>
              <a:rPr lang="en-GB" sz="2200" dirty="0" smtClean="0"/>
              <a:t>by </a:t>
            </a:r>
            <a:r>
              <a:rPr lang="en-GB" sz="2200" dirty="0"/>
              <a:t>sex</a:t>
            </a:r>
            <a:r>
              <a:rPr lang="en-GB" sz="2200" dirty="0" smtClean="0"/>
              <a:t>. </a:t>
            </a:r>
            <a:endParaRPr lang="es-ES" sz="2200"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5508" y="908720"/>
            <a:ext cx="8118532" cy="1143000"/>
          </a:xfrm>
        </p:spPr>
        <p:txBody>
          <a:bodyPr>
            <a:noAutofit/>
          </a:bodyPr>
          <a:lstStyle/>
          <a:p>
            <a:r>
              <a:rPr lang="es-ES" sz="2800" b="1" dirty="0" err="1" smtClean="0"/>
              <a:t>Item</a:t>
            </a:r>
            <a:r>
              <a:rPr lang="es-ES" sz="2800" b="1" dirty="0" smtClean="0"/>
              <a:t> 0903: </a:t>
            </a:r>
            <a:r>
              <a:rPr lang="en-GB" sz="2800" b="1" dirty="0" smtClean="0"/>
              <a:t>Number and working time of employees on the holding by sex </a:t>
            </a:r>
            <a:r>
              <a:rPr lang="en-GB" sz="2800" dirty="0" smtClean="0"/>
              <a:t>(for the holding)</a:t>
            </a:r>
            <a:endParaRPr lang="es-ES" sz="2800" dirty="0"/>
          </a:p>
        </p:txBody>
      </p:sp>
      <p:sp>
        <p:nvSpPr>
          <p:cNvPr id="3" name="2 Marcador de contenido"/>
          <p:cNvSpPr>
            <a:spLocks noGrp="1"/>
          </p:cNvSpPr>
          <p:nvPr>
            <p:ph idx="1"/>
          </p:nvPr>
        </p:nvSpPr>
        <p:spPr>
          <a:xfrm>
            <a:off x="917272" y="2060848"/>
            <a:ext cx="7975208" cy="4267230"/>
          </a:xfrm>
        </p:spPr>
        <p:txBody>
          <a:bodyPr>
            <a:noAutofit/>
          </a:bodyPr>
          <a:lstStyle/>
          <a:p>
            <a:pPr>
              <a:lnSpc>
                <a:spcPct val="100000"/>
              </a:lnSpc>
            </a:pPr>
            <a:r>
              <a:rPr lang="es-ES" sz="1800" b="1" dirty="0" err="1" smtClean="0">
                <a:solidFill>
                  <a:srgbClr val="0070C0"/>
                </a:solidFill>
              </a:rPr>
              <a:t>Type</a:t>
            </a:r>
            <a:r>
              <a:rPr lang="es-ES" sz="1800" b="1" dirty="0" smtClean="0">
                <a:solidFill>
                  <a:srgbClr val="0070C0"/>
                </a:solidFill>
              </a:rPr>
              <a:t>: </a:t>
            </a:r>
            <a:r>
              <a:rPr lang="es-ES" sz="1800" dirty="0" err="1" smtClean="0"/>
              <a:t>Essential</a:t>
            </a:r>
            <a:r>
              <a:rPr lang="es-ES" sz="1800" dirty="0" smtClean="0"/>
              <a:t> </a:t>
            </a:r>
            <a:r>
              <a:rPr lang="es-ES" sz="1800" dirty="0" err="1" smtClean="0"/>
              <a:t>item</a:t>
            </a:r>
            <a:endParaRPr lang="es-ES" sz="1800" b="1" dirty="0" smtClean="0">
              <a:solidFill>
                <a:schemeClr val="accent6"/>
              </a:solidFill>
              <a:effectLst>
                <a:outerShdw blurRad="38100" dist="38100" dir="2700000" algn="tl">
                  <a:srgbClr val="000000">
                    <a:alpha val="43137"/>
                  </a:srgbClr>
                </a:outerShdw>
              </a:effectLst>
            </a:endParaRPr>
          </a:p>
          <a:p>
            <a:pPr>
              <a:lnSpc>
                <a:spcPct val="100000"/>
              </a:lnSpc>
            </a:pPr>
            <a:r>
              <a:rPr lang="es-ES" sz="1800" b="1" dirty="0" err="1">
                <a:solidFill>
                  <a:srgbClr val="0070C0"/>
                </a:solidFill>
              </a:rPr>
              <a:t>Reference</a:t>
            </a:r>
            <a:r>
              <a:rPr lang="es-ES" sz="1800" b="1" dirty="0">
                <a:solidFill>
                  <a:srgbClr val="0070C0"/>
                </a:solidFill>
              </a:rPr>
              <a:t> </a:t>
            </a:r>
            <a:r>
              <a:rPr lang="es-ES" sz="1800" b="1" dirty="0" err="1">
                <a:solidFill>
                  <a:srgbClr val="0070C0"/>
                </a:solidFill>
              </a:rPr>
              <a:t>period</a:t>
            </a:r>
            <a:r>
              <a:rPr lang="es-ES" sz="1800" b="1" dirty="0">
                <a:solidFill>
                  <a:srgbClr val="0070C0"/>
                </a:solidFill>
              </a:rPr>
              <a:t>: </a:t>
            </a:r>
            <a:r>
              <a:rPr lang="es-ES" sz="1800" dirty="0" err="1" smtClean="0"/>
              <a:t>Census</a:t>
            </a:r>
            <a:r>
              <a:rPr lang="es-ES" sz="1800" dirty="0" smtClean="0"/>
              <a:t> </a:t>
            </a:r>
            <a:r>
              <a:rPr lang="es-ES" sz="1800" dirty="0" err="1" smtClean="0"/>
              <a:t>reference</a:t>
            </a:r>
            <a:r>
              <a:rPr lang="es-ES" sz="1800" dirty="0" smtClean="0"/>
              <a:t> </a:t>
            </a:r>
            <a:r>
              <a:rPr lang="es-ES" sz="1800" dirty="0" err="1" smtClean="0"/>
              <a:t>year</a:t>
            </a:r>
            <a:endParaRPr lang="es-ES" sz="1800" b="1" dirty="0" smtClean="0">
              <a:solidFill>
                <a:schemeClr val="accent6"/>
              </a:solidFill>
              <a:effectLst>
                <a:outerShdw blurRad="38100" dist="38100" dir="2700000" algn="tl">
                  <a:srgbClr val="000000">
                    <a:alpha val="43137"/>
                  </a:srgbClr>
                </a:outerShdw>
              </a:effectLst>
            </a:endParaRPr>
          </a:p>
          <a:p>
            <a:pPr>
              <a:lnSpc>
                <a:spcPct val="100000"/>
              </a:lnSpc>
            </a:pPr>
            <a:r>
              <a:rPr lang="es-ES" sz="1800" b="1" dirty="0">
                <a:solidFill>
                  <a:srgbClr val="0070C0"/>
                </a:solidFill>
              </a:rPr>
              <a:t>Concept: </a:t>
            </a:r>
            <a:r>
              <a:rPr lang="es-ES" sz="1800" dirty="0" err="1" smtClean="0"/>
              <a:t>This</a:t>
            </a:r>
            <a:r>
              <a:rPr lang="es-ES" sz="1800" dirty="0" smtClean="0"/>
              <a:t> </a:t>
            </a:r>
            <a:r>
              <a:rPr lang="es-ES" sz="1800" dirty="0" err="1" smtClean="0"/>
              <a:t>item</a:t>
            </a:r>
            <a:r>
              <a:rPr lang="es-ES" sz="1800" dirty="0" smtClean="0"/>
              <a:t> </a:t>
            </a:r>
            <a:r>
              <a:rPr lang="es-ES" sz="1800" dirty="0" err="1" smtClean="0"/>
              <a:t>refers</a:t>
            </a:r>
            <a:r>
              <a:rPr lang="es-ES" sz="1800" dirty="0" smtClean="0"/>
              <a:t> to </a:t>
            </a:r>
            <a:r>
              <a:rPr lang="es-ES" sz="1800" dirty="0" err="1" smtClean="0"/>
              <a:t>the</a:t>
            </a:r>
            <a:r>
              <a:rPr lang="es-ES" sz="1800" dirty="0" smtClean="0"/>
              <a:t> use of </a:t>
            </a:r>
            <a:r>
              <a:rPr lang="es-ES" sz="1800" dirty="0" err="1" smtClean="0"/>
              <a:t>paid</a:t>
            </a:r>
            <a:r>
              <a:rPr lang="es-ES" sz="1800" dirty="0" smtClean="0"/>
              <a:t> </a:t>
            </a:r>
            <a:r>
              <a:rPr lang="es-ES" sz="1800" dirty="0" err="1" smtClean="0"/>
              <a:t>workers</a:t>
            </a:r>
            <a:r>
              <a:rPr lang="es-ES" sz="1800" dirty="0" smtClean="0"/>
              <a:t> </a:t>
            </a:r>
            <a:r>
              <a:rPr lang="es-ES" sz="1800" dirty="0" err="1" smtClean="0"/>
              <a:t>on</a:t>
            </a:r>
            <a:r>
              <a:rPr lang="es-ES" sz="1800" dirty="0" smtClean="0"/>
              <a:t> </a:t>
            </a:r>
            <a:r>
              <a:rPr lang="es-ES" sz="1800" dirty="0" err="1" smtClean="0"/>
              <a:t>the</a:t>
            </a:r>
            <a:r>
              <a:rPr lang="es-ES" sz="1800" dirty="0" smtClean="0"/>
              <a:t> holding. </a:t>
            </a:r>
            <a:r>
              <a:rPr lang="es-ES" sz="1800" dirty="0" err="1" smtClean="0"/>
              <a:t>It</a:t>
            </a:r>
            <a:r>
              <a:rPr lang="es-ES" sz="1800" dirty="0" smtClean="0"/>
              <a:t> </a:t>
            </a:r>
            <a:r>
              <a:rPr lang="es-ES" sz="1800" dirty="0" err="1" smtClean="0"/>
              <a:t>refers</a:t>
            </a:r>
            <a:r>
              <a:rPr lang="es-ES" sz="1800" dirty="0" smtClean="0"/>
              <a:t>:</a:t>
            </a:r>
          </a:p>
          <a:p>
            <a:pPr marL="354013" indent="-88900">
              <a:lnSpc>
                <a:spcPct val="100000"/>
              </a:lnSpc>
              <a:buFont typeface="Arial" panose="020B0604020202020204" pitchFamily="34" charset="0"/>
              <a:buChar char="•"/>
            </a:pPr>
            <a:r>
              <a:rPr lang="en-GB" sz="1800" dirty="0" smtClean="0"/>
              <a:t>For </a:t>
            </a:r>
            <a:r>
              <a:rPr lang="en-GB" sz="1800" dirty="0"/>
              <a:t>holdings in the non-household </a:t>
            </a:r>
            <a:r>
              <a:rPr lang="en-GB" sz="1800" dirty="0" smtClean="0"/>
              <a:t>sector - </a:t>
            </a:r>
            <a:r>
              <a:rPr lang="en-GB" sz="1800" dirty="0"/>
              <a:t>to all employees on the holding, while in </a:t>
            </a:r>
            <a:endParaRPr lang="en-GB" sz="1800" dirty="0" smtClean="0"/>
          </a:p>
          <a:p>
            <a:pPr marL="354013" indent="-88900">
              <a:lnSpc>
                <a:spcPct val="100000"/>
              </a:lnSpc>
              <a:buFont typeface="Arial" panose="020B0604020202020204" pitchFamily="34" charset="0"/>
              <a:buChar char="•"/>
            </a:pPr>
            <a:r>
              <a:rPr lang="en-GB" sz="1800" dirty="0" smtClean="0"/>
              <a:t>In the </a:t>
            </a:r>
            <a:r>
              <a:rPr lang="en-GB" sz="1800" dirty="0"/>
              <a:t>household sector </a:t>
            </a:r>
            <a:r>
              <a:rPr lang="en-GB" sz="1800" dirty="0" smtClean="0"/>
              <a:t>- only </a:t>
            </a:r>
            <a:r>
              <a:rPr lang="en-GB" sz="1800" dirty="0"/>
              <a:t>to employees who are not members of the holding’s household</a:t>
            </a:r>
            <a:r>
              <a:rPr lang="en-GB" sz="1800" dirty="0" smtClean="0"/>
              <a:t>.</a:t>
            </a:r>
          </a:p>
          <a:p>
            <a:pPr>
              <a:lnSpc>
                <a:spcPct val="100000"/>
              </a:lnSpc>
            </a:pPr>
            <a:r>
              <a:rPr lang="en-GB" sz="1800" dirty="0" smtClean="0"/>
              <a:t> </a:t>
            </a:r>
            <a:r>
              <a:rPr lang="en-GB" sz="1800" dirty="0"/>
              <a:t>An </a:t>
            </a:r>
            <a:r>
              <a:rPr lang="en-GB" sz="1800" b="1" i="1" dirty="0"/>
              <a:t>employee on the  holding  </a:t>
            </a:r>
            <a:r>
              <a:rPr lang="en-GB" sz="1800" dirty="0"/>
              <a:t>is a person  who  had  a job  on  the  holding at  some  time  during the  reference year, whose  status  in employment for that job was “employee” </a:t>
            </a:r>
            <a:endParaRPr lang="es-ES" sz="1800" dirty="0"/>
          </a:p>
          <a:p>
            <a:pPr>
              <a:lnSpc>
                <a:spcPct val="100000"/>
              </a:lnSpc>
            </a:pPr>
            <a:r>
              <a:rPr lang="es-ES" sz="1800" b="1" dirty="0">
                <a:solidFill>
                  <a:srgbClr val="0070C0"/>
                </a:solidFill>
              </a:rPr>
              <a:t>Note: </a:t>
            </a:r>
            <a:r>
              <a:rPr lang="en-GB" sz="1800" dirty="0"/>
              <a:t>A distinction is made   between hiring  an  employee to  work  on  the   holding for  a  defined remuneration and  engaging a contractor to  provide  certain  agricultural services for an  agreed fee.  </a:t>
            </a:r>
            <a:r>
              <a:rPr lang="en-GB" sz="1800" dirty="0" smtClean="0"/>
              <a:t>Item 0903 covers only employees. Contract work is covered in item 0907.</a:t>
            </a:r>
            <a:endParaRPr lang="es-ES" sz="1800" dirty="0"/>
          </a:p>
          <a:p>
            <a:pPr>
              <a:lnSpc>
                <a:spcPct val="100000"/>
              </a:lnSpc>
            </a:pPr>
            <a:endParaRPr lang="es-ES" sz="1800" b="1" dirty="0">
              <a:solidFill>
                <a:schemeClr val="accent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12FF748-1325-48DC-AE50-E54CCC902008}" type="slidenum">
              <a:rPr lang="es-ES" smtClean="0"/>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124744"/>
            <a:ext cx="7920880" cy="1143000"/>
          </a:xfrm>
        </p:spPr>
        <p:txBody>
          <a:bodyPr>
            <a:normAutofit/>
          </a:bodyPr>
          <a:lstStyle/>
          <a:p>
            <a:r>
              <a:rPr lang="es-ES" sz="2700" b="1" dirty="0" err="1" smtClean="0"/>
              <a:t>Item</a:t>
            </a:r>
            <a:r>
              <a:rPr lang="es-ES" sz="2700" b="1" dirty="0" smtClean="0"/>
              <a:t> 0904: </a:t>
            </a:r>
            <a:r>
              <a:rPr lang="en-GB" sz="2700" b="1" dirty="0" smtClean="0"/>
              <a:t>Labour force status </a:t>
            </a:r>
            <a:r>
              <a:rPr lang="en-GB" sz="2700" dirty="0" smtClean="0"/>
              <a:t>(for each household member  of working age, identifying the sex)</a:t>
            </a:r>
            <a:endParaRPr lang="es-ES" sz="2700" dirty="0"/>
          </a:p>
        </p:txBody>
      </p:sp>
      <p:sp>
        <p:nvSpPr>
          <p:cNvPr id="3" name="2 Marcador de contenido"/>
          <p:cNvSpPr>
            <a:spLocks noGrp="1"/>
          </p:cNvSpPr>
          <p:nvPr>
            <p:ph idx="1"/>
          </p:nvPr>
        </p:nvSpPr>
        <p:spPr>
          <a:xfrm>
            <a:off x="1025658" y="2348880"/>
            <a:ext cx="7722806" cy="3240360"/>
          </a:xfrm>
        </p:spPr>
        <p:txBody>
          <a:bodyPr>
            <a:noAutofit/>
          </a:bodyPr>
          <a:lstStyle/>
          <a:p>
            <a:pPr marL="80963" indent="-80963">
              <a:lnSpc>
                <a:spcPct val="150000"/>
              </a:lnSpc>
              <a:spcBef>
                <a:spcPts val="0"/>
              </a:spcBef>
              <a:tabLst>
                <a:tab pos="0" algn="l"/>
              </a:tabLst>
            </a:pPr>
            <a:r>
              <a:rPr lang="es-ES" sz="1800" b="1" dirty="0" err="1" smtClean="0">
                <a:solidFill>
                  <a:srgbClr val="0070C0"/>
                </a:solidFill>
              </a:rPr>
              <a:t>Type</a:t>
            </a:r>
            <a:r>
              <a:rPr lang="es-ES" sz="1800" b="1" dirty="0" smtClean="0">
                <a:solidFill>
                  <a:srgbClr val="0070C0"/>
                </a:solidFill>
              </a:rPr>
              <a:t>: </a:t>
            </a:r>
            <a:r>
              <a:rPr lang="es-ES" sz="1800" dirty="0" err="1" smtClean="0"/>
              <a:t>Additional</a:t>
            </a:r>
            <a:r>
              <a:rPr lang="es-ES" sz="1800" dirty="0" smtClean="0"/>
              <a:t> </a:t>
            </a:r>
            <a:r>
              <a:rPr lang="es-ES" sz="1800" dirty="0" err="1" smtClean="0"/>
              <a:t>item</a:t>
            </a:r>
            <a:endParaRPr lang="es-ES" sz="1800" b="1" dirty="0" smtClean="0">
              <a:solidFill>
                <a:schemeClr val="accent6"/>
              </a:solidFill>
              <a:effectLst>
                <a:outerShdw blurRad="38100" dist="38100" dir="2700000" algn="tl">
                  <a:srgbClr val="000000">
                    <a:alpha val="43137"/>
                  </a:srgbClr>
                </a:outerShdw>
              </a:effectLst>
            </a:endParaRPr>
          </a:p>
          <a:p>
            <a:pPr marL="80963" indent="-80963">
              <a:lnSpc>
                <a:spcPct val="150000"/>
              </a:lnSpc>
              <a:spcBef>
                <a:spcPts val="0"/>
              </a:spcBef>
              <a:tabLst>
                <a:tab pos="0" algn="l"/>
              </a:tabLst>
            </a:pPr>
            <a:r>
              <a:rPr lang="es-ES" sz="1800" b="1" dirty="0">
                <a:solidFill>
                  <a:srgbClr val="0070C0"/>
                </a:solidFill>
              </a:rPr>
              <a:t>Reference </a:t>
            </a:r>
            <a:r>
              <a:rPr lang="es-ES" sz="1800" b="1" dirty="0" err="1">
                <a:solidFill>
                  <a:srgbClr val="0070C0"/>
                </a:solidFill>
              </a:rPr>
              <a:t>period</a:t>
            </a:r>
            <a:r>
              <a:rPr lang="es-ES" sz="1800" b="1" dirty="0">
                <a:solidFill>
                  <a:srgbClr val="0070C0"/>
                </a:solidFill>
              </a:rPr>
              <a:t>: </a:t>
            </a:r>
            <a:r>
              <a:rPr lang="es-ES" sz="1800" dirty="0" err="1" smtClean="0"/>
              <a:t>Census</a:t>
            </a:r>
            <a:r>
              <a:rPr lang="es-ES" sz="1800" dirty="0" smtClean="0"/>
              <a:t> </a:t>
            </a:r>
            <a:r>
              <a:rPr lang="es-ES" sz="1800" dirty="0" err="1" smtClean="0"/>
              <a:t>reference</a:t>
            </a:r>
            <a:r>
              <a:rPr lang="es-ES" sz="1800" dirty="0" smtClean="0"/>
              <a:t> year</a:t>
            </a:r>
            <a:endParaRPr lang="es-ES" sz="1800" b="1" dirty="0">
              <a:solidFill>
                <a:schemeClr val="accent6"/>
              </a:solidFill>
              <a:effectLst>
                <a:outerShdw blurRad="38100" dist="38100" dir="2700000" algn="tl">
                  <a:srgbClr val="000000">
                    <a:alpha val="43137"/>
                  </a:srgbClr>
                </a:outerShdw>
              </a:effectLst>
            </a:endParaRPr>
          </a:p>
          <a:p>
            <a:pPr marL="80963" indent="-80963">
              <a:lnSpc>
                <a:spcPct val="150000"/>
              </a:lnSpc>
              <a:spcBef>
                <a:spcPts val="0"/>
              </a:spcBef>
              <a:tabLst>
                <a:tab pos="0" algn="l"/>
              </a:tabLst>
            </a:pPr>
            <a:r>
              <a:rPr lang="es-ES" sz="1800" b="1" dirty="0">
                <a:solidFill>
                  <a:srgbClr val="0070C0"/>
                </a:solidFill>
              </a:rPr>
              <a:t>Concept: </a:t>
            </a:r>
            <a:r>
              <a:rPr lang="es-ES" sz="1800" b="1" dirty="0" smtClean="0"/>
              <a:t>Labour </a:t>
            </a:r>
            <a:r>
              <a:rPr lang="en-GB" sz="1800" b="1" dirty="0" smtClean="0"/>
              <a:t>force </a:t>
            </a:r>
            <a:r>
              <a:rPr lang="en-GB" sz="1800" b="1" dirty="0"/>
              <a:t>status </a:t>
            </a:r>
            <a:r>
              <a:rPr lang="en-GB" sz="1800" dirty="0"/>
              <a:t>refers to whether a person’s main status  was within or outside the labour force during the census reference year </a:t>
            </a:r>
            <a:r>
              <a:rPr lang="en-GB" sz="1800" dirty="0" smtClean="0"/>
              <a:t>.</a:t>
            </a:r>
            <a:endParaRPr lang="es-ES" sz="1800" b="1" dirty="0" smtClean="0">
              <a:solidFill>
                <a:schemeClr val="accent6"/>
              </a:solidFill>
              <a:effectLst>
                <a:outerShdw blurRad="38100" dist="38100" dir="2700000" algn="tl">
                  <a:srgbClr val="000000">
                    <a:alpha val="43137"/>
                  </a:srgbClr>
                </a:outerShdw>
              </a:effectLst>
            </a:endParaRPr>
          </a:p>
          <a:p>
            <a:pPr marL="80963" indent="-80963">
              <a:lnSpc>
                <a:spcPct val="150000"/>
              </a:lnSpc>
              <a:spcBef>
                <a:spcPts val="0"/>
              </a:spcBef>
              <a:spcAft>
                <a:spcPts val="600"/>
              </a:spcAft>
              <a:tabLst>
                <a:tab pos="0" algn="l"/>
              </a:tabLst>
            </a:pPr>
            <a:r>
              <a:rPr lang="es-ES" sz="1800" b="1" dirty="0" err="1">
                <a:solidFill>
                  <a:srgbClr val="0070C0"/>
                </a:solidFill>
              </a:rPr>
              <a:t>Categories</a:t>
            </a:r>
            <a:r>
              <a:rPr lang="es-ES" sz="1800" b="1" dirty="0">
                <a:solidFill>
                  <a:srgbClr val="0070C0"/>
                </a:solidFill>
              </a:rPr>
              <a:t>: </a:t>
            </a:r>
          </a:p>
          <a:p>
            <a:pPr marL="742950" lvl="1" indent="-342900">
              <a:lnSpc>
                <a:spcPct val="150000"/>
              </a:lnSpc>
              <a:spcBef>
                <a:spcPts val="0"/>
              </a:spcBef>
              <a:spcAft>
                <a:spcPts val="600"/>
              </a:spcAft>
              <a:buFont typeface="Arial" panose="020B0604020202020204" pitchFamily="34" charset="0"/>
              <a:buChar char="•"/>
            </a:pPr>
            <a:r>
              <a:rPr lang="es-ES" sz="1800" b="1" dirty="0" err="1" smtClean="0"/>
              <a:t>Inside</a:t>
            </a:r>
            <a:r>
              <a:rPr lang="es-ES" sz="1800" b="1" dirty="0" smtClean="0"/>
              <a:t> </a:t>
            </a:r>
            <a:r>
              <a:rPr lang="es-ES" sz="1800" b="1" dirty="0" err="1" smtClean="0"/>
              <a:t>the</a:t>
            </a:r>
            <a:r>
              <a:rPr lang="es-ES" sz="1800" b="1" dirty="0" smtClean="0"/>
              <a:t> </a:t>
            </a:r>
            <a:r>
              <a:rPr lang="es-ES" sz="1800" b="1" dirty="0" err="1" smtClean="0"/>
              <a:t>labour</a:t>
            </a:r>
            <a:r>
              <a:rPr lang="es-ES" sz="1800" b="1" dirty="0" smtClean="0"/>
              <a:t> </a:t>
            </a:r>
            <a:r>
              <a:rPr lang="es-ES" sz="1800" b="1" dirty="0" err="1" smtClean="0"/>
              <a:t>force</a:t>
            </a:r>
            <a:r>
              <a:rPr lang="es-ES" sz="1800" b="1" dirty="0" smtClean="0"/>
              <a:t>:</a:t>
            </a:r>
          </a:p>
          <a:p>
            <a:pPr marL="1236662" lvl="2" indent="-342900">
              <a:lnSpc>
                <a:spcPct val="150000"/>
              </a:lnSpc>
              <a:spcBef>
                <a:spcPts val="0"/>
              </a:spcBef>
              <a:spcAft>
                <a:spcPts val="600"/>
              </a:spcAft>
              <a:buFont typeface="Wingdings" panose="05000000000000000000" pitchFamily="2" charset="2"/>
              <a:buChar char="ü"/>
            </a:pPr>
            <a:r>
              <a:rPr lang="en-GB" sz="1800" b="1" i="1" dirty="0" smtClean="0"/>
              <a:t>in employment,</a:t>
            </a:r>
          </a:p>
          <a:p>
            <a:pPr marL="1236662" lvl="2" indent="-342900">
              <a:lnSpc>
                <a:spcPct val="150000"/>
              </a:lnSpc>
              <a:spcBef>
                <a:spcPts val="0"/>
              </a:spcBef>
              <a:spcAft>
                <a:spcPts val="600"/>
              </a:spcAft>
              <a:buFont typeface="Wingdings" panose="05000000000000000000" pitchFamily="2" charset="2"/>
              <a:buChar char="ü"/>
            </a:pPr>
            <a:r>
              <a:rPr lang="en-GB" sz="1800" b="1" i="1" dirty="0" smtClean="0"/>
              <a:t>in unemployment</a:t>
            </a:r>
          </a:p>
          <a:p>
            <a:pPr marL="742950" lvl="1" indent="-342900">
              <a:lnSpc>
                <a:spcPct val="150000"/>
              </a:lnSpc>
              <a:spcBef>
                <a:spcPts val="0"/>
              </a:spcBef>
              <a:spcAft>
                <a:spcPts val="600"/>
              </a:spcAft>
              <a:buFont typeface="Arial" panose="020B0604020202020204" pitchFamily="34" charset="0"/>
              <a:buChar char="•"/>
            </a:pPr>
            <a:r>
              <a:rPr lang="en-GB" sz="1800" b="1" dirty="0"/>
              <a:t>Outside the labour force</a:t>
            </a:r>
          </a:p>
          <a:p>
            <a:pPr>
              <a:lnSpc>
                <a:spcPct val="150000"/>
              </a:lnSpc>
              <a:spcBef>
                <a:spcPts val="0"/>
              </a:spcBef>
              <a:buFont typeface="Wingdings" pitchFamily="2" charset="2"/>
              <a:buChar char="Ø"/>
            </a:pPr>
            <a:endParaRPr lang="es-ES" sz="1800" b="1" dirty="0">
              <a:solidFill>
                <a:schemeClr val="accent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12FF748-1325-48DC-AE50-E54CCC902008}" type="slidenum">
              <a:rPr lang="es-ES" smtClean="0"/>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4712" y="1268760"/>
            <a:ext cx="8317808" cy="1143000"/>
          </a:xfrm>
        </p:spPr>
        <p:txBody>
          <a:bodyPr>
            <a:noAutofit/>
          </a:bodyPr>
          <a:lstStyle/>
          <a:p>
            <a:r>
              <a:rPr lang="es-ES" sz="3000" b="1" dirty="0" err="1" smtClean="0"/>
              <a:t>Item</a:t>
            </a:r>
            <a:r>
              <a:rPr lang="es-ES" sz="3000" b="1" dirty="0" smtClean="0"/>
              <a:t> 0905: </a:t>
            </a:r>
            <a:r>
              <a:rPr lang="en-GB" sz="3000" b="1" dirty="0" smtClean="0"/>
              <a:t>Status in employment of main job </a:t>
            </a:r>
            <a:r>
              <a:rPr lang="en-GB" sz="3000" dirty="0" smtClean="0"/>
              <a:t>(for each household member  in employment, identifying the sex)</a:t>
            </a:r>
            <a:endParaRPr lang="es-ES" sz="3000" dirty="0"/>
          </a:p>
        </p:txBody>
      </p:sp>
      <p:sp>
        <p:nvSpPr>
          <p:cNvPr id="3" name="2 Marcador de contenido"/>
          <p:cNvSpPr>
            <a:spLocks noGrp="1"/>
          </p:cNvSpPr>
          <p:nvPr>
            <p:ph idx="1"/>
          </p:nvPr>
        </p:nvSpPr>
        <p:spPr>
          <a:xfrm>
            <a:off x="934712" y="3068960"/>
            <a:ext cx="7813752" cy="2808312"/>
          </a:xfrm>
        </p:spPr>
        <p:txBody>
          <a:bodyPr>
            <a:normAutofit/>
          </a:bodyPr>
          <a:lstStyle/>
          <a:p>
            <a:r>
              <a:rPr lang="es-ES" sz="2200" b="1" dirty="0" err="1" smtClean="0">
                <a:solidFill>
                  <a:srgbClr val="0070C0"/>
                </a:solidFill>
              </a:rPr>
              <a:t>Type</a:t>
            </a:r>
            <a:r>
              <a:rPr lang="es-ES" sz="2200" b="1" dirty="0" smtClean="0">
                <a:solidFill>
                  <a:srgbClr val="0070C0"/>
                </a:solidFill>
              </a:rPr>
              <a:t>: </a:t>
            </a:r>
            <a:r>
              <a:rPr lang="es-ES" sz="2200" dirty="0" err="1" smtClean="0"/>
              <a:t>Additional</a:t>
            </a:r>
            <a:r>
              <a:rPr lang="es-ES" sz="2200" dirty="0" smtClean="0"/>
              <a:t> </a:t>
            </a:r>
            <a:r>
              <a:rPr lang="es-ES" sz="2200" dirty="0" err="1" smtClean="0"/>
              <a:t>item</a:t>
            </a:r>
            <a:endParaRPr lang="es-ES" sz="2200" b="1" dirty="0" smtClean="0">
              <a:solidFill>
                <a:schemeClr val="accent6"/>
              </a:solidFill>
              <a:effectLst>
                <a:outerShdw blurRad="38100" dist="38100" dir="2700000" algn="tl">
                  <a:srgbClr val="000000">
                    <a:alpha val="43137"/>
                  </a:srgbClr>
                </a:outerShdw>
              </a:effectLst>
            </a:endParaRPr>
          </a:p>
          <a:p>
            <a:r>
              <a:rPr lang="es-ES" sz="2200" b="1" dirty="0" err="1">
                <a:solidFill>
                  <a:srgbClr val="0070C0"/>
                </a:solidFill>
              </a:rPr>
              <a:t>Reference</a:t>
            </a:r>
            <a:r>
              <a:rPr lang="es-ES" sz="2200" b="1" dirty="0">
                <a:solidFill>
                  <a:srgbClr val="0070C0"/>
                </a:solidFill>
              </a:rPr>
              <a:t> </a:t>
            </a:r>
            <a:r>
              <a:rPr lang="es-ES" sz="2200" b="1" dirty="0" err="1">
                <a:solidFill>
                  <a:srgbClr val="0070C0"/>
                </a:solidFill>
              </a:rPr>
              <a:t>period</a:t>
            </a:r>
            <a:r>
              <a:rPr lang="es-ES" sz="2200" b="1" dirty="0">
                <a:solidFill>
                  <a:srgbClr val="0070C0"/>
                </a:solidFill>
              </a:rPr>
              <a:t>: </a:t>
            </a:r>
            <a:r>
              <a:rPr lang="es-ES" sz="2200" dirty="0" err="1" smtClean="0"/>
              <a:t>Census</a:t>
            </a:r>
            <a:r>
              <a:rPr lang="es-ES" sz="2200" dirty="0" smtClean="0"/>
              <a:t> </a:t>
            </a:r>
            <a:r>
              <a:rPr lang="es-ES" sz="2200" dirty="0" err="1" smtClean="0"/>
              <a:t>reference</a:t>
            </a:r>
            <a:r>
              <a:rPr lang="es-ES" sz="2200" dirty="0" smtClean="0"/>
              <a:t> </a:t>
            </a:r>
            <a:r>
              <a:rPr lang="es-ES" sz="2200" dirty="0" err="1" smtClean="0"/>
              <a:t>year</a:t>
            </a:r>
            <a:endParaRPr lang="es-ES" sz="2200" b="1" dirty="0" smtClean="0">
              <a:solidFill>
                <a:schemeClr val="accent6"/>
              </a:solidFill>
              <a:effectLst>
                <a:outerShdw blurRad="38100" dist="38100" dir="2700000" algn="tl">
                  <a:srgbClr val="000000">
                    <a:alpha val="43137"/>
                  </a:srgbClr>
                </a:outerShdw>
              </a:effectLst>
            </a:endParaRPr>
          </a:p>
          <a:p>
            <a:r>
              <a:rPr lang="es-ES" sz="2200" b="1" dirty="0">
                <a:solidFill>
                  <a:srgbClr val="0070C0"/>
                </a:solidFill>
              </a:rPr>
              <a:t>Concept: </a:t>
            </a:r>
            <a:r>
              <a:rPr lang="en-GB" sz="2200" dirty="0"/>
              <a:t>For the  purposes of this item, the  </a:t>
            </a:r>
            <a:r>
              <a:rPr lang="en-GB" sz="2200" b="1" dirty="0"/>
              <a:t>main job</a:t>
            </a:r>
            <a:r>
              <a:rPr lang="en-GB" sz="2200" dirty="0"/>
              <a:t> over the  census reference year is defined as the  job in which the person  has spent  most of his/her time during his/her period of employment during the </a:t>
            </a:r>
            <a:r>
              <a:rPr lang="en-GB" sz="2200" dirty="0" smtClean="0"/>
              <a:t>reference year.</a:t>
            </a:r>
            <a:endParaRPr lang="es-ES" sz="2200" dirty="0"/>
          </a:p>
          <a:p>
            <a:endParaRPr lang="es-ES" sz="2200" b="1" dirty="0">
              <a:solidFill>
                <a:schemeClr val="accent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12FF748-1325-48DC-AE50-E54CCC902008}" type="slidenum">
              <a:rPr lang="es-ES" smtClean="0"/>
              <a:pPr/>
              <a:t>17</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1702" y="1052736"/>
            <a:ext cx="8280920" cy="1143000"/>
          </a:xfrm>
        </p:spPr>
        <p:txBody>
          <a:bodyPr>
            <a:noAutofit/>
          </a:bodyPr>
          <a:lstStyle/>
          <a:p>
            <a:r>
              <a:rPr lang="es-ES" sz="2600" b="1" dirty="0" err="1" smtClean="0"/>
              <a:t>Item</a:t>
            </a:r>
            <a:r>
              <a:rPr lang="es-ES" sz="2600" b="1" dirty="0" smtClean="0"/>
              <a:t> 0905: </a:t>
            </a:r>
            <a:r>
              <a:rPr lang="en-GB" sz="2600" b="1" dirty="0" smtClean="0"/>
              <a:t>Status in employment of main job </a:t>
            </a:r>
            <a:r>
              <a:rPr lang="en-GB" sz="2600" dirty="0" smtClean="0"/>
              <a:t>(for each household member  in employment, identifying the sex) (</a:t>
            </a:r>
            <a:r>
              <a:rPr lang="en-GB" sz="2600" dirty="0" err="1" smtClean="0"/>
              <a:t>contd</a:t>
            </a:r>
            <a:r>
              <a:rPr lang="en-GB" sz="2600" dirty="0" smtClean="0"/>
              <a:t>)</a:t>
            </a:r>
            <a:endParaRPr lang="es-ES" sz="2600" dirty="0"/>
          </a:p>
        </p:txBody>
      </p:sp>
      <p:sp>
        <p:nvSpPr>
          <p:cNvPr id="3" name="2 Marcador de contenido"/>
          <p:cNvSpPr>
            <a:spLocks noGrp="1"/>
          </p:cNvSpPr>
          <p:nvPr>
            <p:ph idx="1"/>
          </p:nvPr>
        </p:nvSpPr>
        <p:spPr>
          <a:xfrm>
            <a:off x="1041702" y="2411835"/>
            <a:ext cx="7706762" cy="4131840"/>
          </a:xfrm>
        </p:spPr>
        <p:txBody>
          <a:bodyPr>
            <a:noAutofit/>
          </a:bodyPr>
          <a:lstStyle/>
          <a:p>
            <a:pPr>
              <a:lnSpc>
                <a:spcPct val="100000"/>
              </a:lnSpc>
            </a:pPr>
            <a:r>
              <a:rPr lang="es-ES" sz="1800" b="1" dirty="0" err="1" smtClean="0">
                <a:solidFill>
                  <a:srgbClr val="0070C0"/>
                </a:solidFill>
              </a:rPr>
              <a:t>Categories</a:t>
            </a:r>
            <a:r>
              <a:rPr lang="es-ES" sz="1800" b="1" dirty="0" smtClean="0">
                <a:solidFill>
                  <a:srgbClr val="0070C0"/>
                </a:solidFill>
              </a:rPr>
              <a:t>: </a:t>
            </a:r>
          </a:p>
          <a:p>
            <a:pPr marL="285750" indent="-285750">
              <a:lnSpc>
                <a:spcPct val="100000"/>
              </a:lnSpc>
              <a:buFont typeface="Arial" panose="020B0604020202020204" pitchFamily="34" charset="0"/>
              <a:buChar char="•"/>
            </a:pPr>
            <a:r>
              <a:rPr lang="en-GB" sz="1600" b="1" dirty="0" smtClean="0"/>
              <a:t>Employee: </a:t>
            </a:r>
            <a:r>
              <a:rPr lang="en-GB" sz="1600" dirty="0" smtClean="0"/>
              <a:t>person who holds paid employment job.</a:t>
            </a:r>
            <a:endParaRPr lang="es-ES" sz="1600" dirty="0"/>
          </a:p>
          <a:p>
            <a:pPr marL="285750" indent="-285750">
              <a:lnSpc>
                <a:spcPct val="100000"/>
              </a:lnSpc>
              <a:buFont typeface="Arial" panose="020B0604020202020204" pitchFamily="34" charset="0"/>
              <a:buChar char="•"/>
            </a:pPr>
            <a:r>
              <a:rPr lang="en-GB" sz="1600" b="1" dirty="0" smtClean="0"/>
              <a:t>Self-employed: </a:t>
            </a:r>
            <a:r>
              <a:rPr lang="en-GB" sz="1600" dirty="0" smtClean="0"/>
              <a:t>Remuneration depends  directly upon the profits (actual or potential) derived through market transactions from the goods and services produced:</a:t>
            </a:r>
          </a:p>
          <a:p>
            <a:pPr marL="466725" lvl="1" indent="-285750">
              <a:lnSpc>
                <a:spcPct val="100000"/>
              </a:lnSpc>
              <a:spcBef>
                <a:spcPts val="0"/>
              </a:spcBef>
              <a:buClr>
                <a:schemeClr val="accent3">
                  <a:lumMod val="40000"/>
                  <a:lumOff val="60000"/>
                </a:schemeClr>
              </a:buClr>
              <a:buFont typeface="Wingdings" panose="05000000000000000000" pitchFamily="2" charset="2"/>
              <a:buChar char="ü"/>
            </a:pPr>
            <a:r>
              <a:rPr lang="en-GB" sz="1400" b="1" dirty="0" smtClean="0"/>
              <a:t>Employer</a:t>
            </a:r>
            <a:r>
              <a:rPr lang="en-GB" sz="1400" dirty="0" smtClean="0"/>
              <a:t> (Person who working on his/her own account or with one or a few partners holds a self-employment job  and has engaged employees)</a:t>
            </a:r>
            <a:endParaRPr lang="es-ES" sz="1400" dirty="0"/>
          </a:p>
          <a:p>
            <a:pPr marL="466725" lvl="1" indent="-285750">
              <a:lnSpc>
                <a:spcPct val="100000"/>
              </a:lnSpc>
              <a:spcBef>
                <a:spcPts val="0"/>
              </a:spcBef>
              <a:buClr>
                <a:schemeClr val="accent3">
                  <a:lumMod val="40000"/>
                  <a:lumOff val="60000"/>
                </a:schemeClr>
              </a:buClr>
              <a:buFont typeface="Wingdings" panose="05000000000000000000" pitchFamily="2" charset="2"/>
              <a:buChar char="ü"/>
            </a:pPr>
            <a:r>
              <a:rPr lang="en-GB" sz="1400" b="1" dirty="0" smtClean="0"/>
              <a:t>Own-account worker </a:t>
            </a:r>
            <a:r>
              <a:rPr lang="en-GB" sz="1400" dirty="0" smtClean="0"/>
              <a:t>(Person who working on his/her own account or with one or a few partners holds a self-employment job  in a market-oriented establishment and has not engaged any employee)</a:t>
            </a:r>
            <a:endParaRPr lang="es-ES" sz="1400" dirty="0"/>
          </a:p>
          <a:p>
            <a:pPr marL="466725" lvl="1" indent="-285750">
              <a:lnSpc>
                <a:spcPct val="100000"/>
              </a:lnSpc>
              <a:spcBef>
                <a:spcPts val="0"/>
              </a:spcBef>
              <a:buClr>
                <a:schemeClr val="accent3">
                  <a:lumMod val="40000"/>
                  <a:lumOff val="60000"/>
                </a:schemeClr>
              </a:buClr>
              <a:buFont typeface="Wingdings" panose="05000000000000000000" pitchFamily="2" charset="2"/>
              <a:buChar char="ü"/>
            </a:pPr>
            <a:r>
              <a:rPr lang="en-GB" sz="1400" b="1" dirty="0" smtClean="0"/>
              <a:t>Contributing </a:t>
            </a:r>
            <a:r>
              <a:rPr lang="en-GB" sz="1400" b="1" dirty="0"/>
              <a:t>family </a:t>
            </a:r>
            <a:r>
              <a:rPr lang="en-GB" sz="1400" b="1" dirty="0" smtClean="0"/>
              <a:t>worker</a:t>
            </a:r>
            <a:r>
              <a:rPr lang="en-GB" sz="1400" dirty="0" smtClean="0"/>
              <a:t> (Person  </a:t>
            </a:r>
            <a:r>
              <a:rPr lang="en-GB" sz="1400" dirty="0"/>
              <a:t>who  holds a self-employment job in a market-oriented establishment operated by a related person  living in the  same household and  who  cannot be regarded as a </a:t>
            </a:r>
            <a:r>
              <a:rPr lang="en-GB" sz="1400" dirty="0" smtClean="0"/>
              <a:t>partner)</a:t>
            </a:r>
            <a:endParaRPr lang="es-ES" sz="1400" dirty="0"/>
          </a:p>
          <a:p>
            <a:pPr marL="285750" lvl="1" indent="-285750">
              <a:lnSpc>
                <a:spcPct val="100000"/>
              </a:lnSpc>
              <a:spcBef>
                <a:spcPts val="0"/>
              </a:spcBef>
              <a:buFont typeface="Arial" panose="020B0604020202020204" pitchFamily="34" charset="0"/>
              <a:buChar char="•"/>
            </a:pPr>
            <a:r>
              <a:rPr lang="en-GB" sz="1600" b="1" dirty="0" smtClean="0"/>
              <a:t>Member </a:t>
            </a:r>
            <a:r>
              <a:rPr lang="en-GB" sz="1600" b="1" dirty="0"/>
              <a:t>of producers’  </a:t>
            </a:r>
            <a:r>
              <a:rPr lang="en-GB" sz="1600" b="1" dirty="0" smtClean="0"/>
              <a:t>cooperative </a:t>
            </a:r>
            <a:r>
              <a:rPr lang="en-GB" sz="1600" dirty="0" smtClean="0"/>
              <a:t>(Person   </a:t>
            </a:r>
            <a:r>
              <a:rPr lang="en-GB" sz="1600" dirty="0"/>
              <a:t>who  holds  a  self-employment job  in  an establishment organized as a </a:t>
            </a:r>
            <a:r>
              <a:rPr lang="en-GB" sz="1600" dirty="0" smtClean="0"/>
              <a:t>cooperative)</a:t>
            </a:r>
            <a:endParaRPr lang="es-ES" sz="1600" dirty="0"/>
          </a:p>
          <a:p>
            <a:pPr marL="285750" indent="-285750">
              <a:lnSpc>
                <a:spcPct val="100000"/>
              </a:lnSpc>
              <a:buFont typeface="Arial" panose="020B0604020202020204" pitchFamily="34" charset="0"/>
              <a:buChar char="•"/>
            </a:pPr>
            <a:r>
              <a:rPr lang="en-GB" sz="1600" b="1" dirty="0" smtClean="0"/>
              <a:t>Person </a:t>
            </a:r>
            <a:r>
              <a:rPr lang="en-GB" sz="1600" b="1" dirty="0"/>
              <a:t>not classifiable by </a:t>
            </a:r>
            <a:r>
              <a:rPr lang="en-GB" sz="1600" b="1" dirty="0" smtClean="0"/>
              <a:t>status </a:t>
            </a:r>
            <a:r>
              <a:rPr lang="en-GB" sz="1600" dirty="0" smtClean="0"/>
              <a:t>(</a:t>
            </a:r>
            <a:r>
              <a:rPr lang="en-GB" sz="1600" dirty="0"/>
              <a:t>those persons with jobs for which insufficient information is available  and/or who cannot be included in any of the preceding </a:t>
            </a:r>
            <a:r>
              <a:rPr lang="en-GB" sz="1600" dirty="0" smtClean="0"/>
              <a:t>categories)</a:t>
            </a:r>
            <a:endParaRPr lang="es-ES" sz="1600" dirty="0"/>
          </a:p>
          <a:p>
            <a:pPr>
              <a:lnSpc>
                <a:spcPct val="100000"/>
              </a:lnSpc>
              <a:buFont typeface="Wingdings" pitchFamily="2" charset="2"/>
              <a:buChar char="Ø"/>
            </a:pPr>
            <a:endParaRPr lang="es-ES" sz="1600" b="1" dirty="0">
              <a:solidFill>
                <a:schemeClr val="accent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12FF748-1325-48DC-AE50-E54CCC902008}"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52736"/>
            <a:ext cx="7848872" cy="1143000"/>
          </a:xfrm>
        </p:spPr>
        <p:txBody>
          <a:bodyPr>
            <a:normAutofit/>
          </a:bodyPr>
          <a:lstStyle/>
          <a:p>
            <a:r>
              <a:rPr lang="es-ES" sz="3000" b="1" dirty="0" err="1" smtClean="0"/>
              <a:t>Item</a:t>
            </a:r>
            <a:r>
              <a:rPr lang="es-ES" sz="3000" b="1" dirty="0" smtClean="0"/>
              <a:t> 0906: </a:t>
            </a:r>
            <a:r>
              <a:rPr lang="en-GB" sz="3000" b="1" dirty="0" smtClean="0"/>
              <a:t>Form of payment for employees </a:t>
            </a:r>
            <a:r>
              <a:rPr lang="en-GB" sz="3000" dirty="0" smtClean="0"/>
              <a:t>(for the holding)</a:t>
            </a:r>
            <a:endParaRPr lang="es-ES" sz="3000" dirty="0"/>
          </a:p>
        </p:txBody>
      </p:sp>
      <p:sp>
        <p:nvSpPr>
          <p:cNvPr id="3" name="2 Marcador de contenido"/>
          <p:cNvSpPr>
            <a:spLocks noGrp="1"/>
          </p:cNvSpPr>
          <p:nvPr>
            <p:ph idx="1"/>
          </p:nvPr>
        </p:nvSpPr>
        <p:spPr>
          <a:xfrm>
            <a:off x="971600" y="2421657"/>
            <a:ext cx="7920880" cy="3891905"/>
          </a:xfrm>
        </p:spPr>
        <p:txBody>
          <a:bodyPr>
            <a:normAutofit/>
          </a:bodyPr>
          <a:lstStyle/>
          <a:p>
            <a:pPr>
              <a:lnSpc>
                <a:spcPct val="100000"/>
              </a:lnSpc>
            </a:pPr>
            <a:r>
              <a:rPr lang="es-ES" sz="1800" b="1" dirty="0" err="1" smtClean="0">
                <a:solidFill>
                  <a:srgbClr val="0070C0"/>
                </a:solidFill>
              </a:rPr>
              <a:t>Type</a:t>
            </a:r>
            <a:r>
              <a:rPr lang="es-ES" sz="1800" b="1" dirty="0" smtClean="0">
                <a:solidFill>
                  <a:srgbClr val="0070C0"/>
                </a:solidFill>
              </a:rPr>
              <a:t>: </a:t>
            </a:r>
            <a:r>
              <a:rPr lang="es-ES" sz="1800" dirty="0" err="1" smtClean="0"/>
              <a:t>Additional</a:t>
            </a:r>
            <a:r>
              <a:rPr lang="es-ES" sz="1800" dirty="0" smtClean="0"/>
              <a:t> </a:t>
            </a:r>
            <a:r>
              <a:rPr lang="es-ES" sz="1800" dirty="0" err="1" smtClean="0"/>
              <a:t>item</a:t>
            </a:r>
            <a:endParaRPr lang="es-ES" sz="1800" b="1" dirty="0" smtClean="0">
              <a:solidFill>
                <a:schemeClr val="accent6"/>
              </a:solidFill>
              <a:effectLst>
                <a:outerShdw blurRad="38100" dist="38100" dir="2700000" algn="tl">
                  <a:srgbClr val="000000">
                    <a:alpha val="43137"/>
                  </a:srgbClr>
                </a:outerShdw>
              </a:effectLst>
            </a:endParaRPr>
          </a:p>
          <a:p>
            <a:pPr>
              <a:lnSpc>
                <a:spcPct val="100000"/>
              </a:lnSpc>
            </a:pPr>
            <a:r>
              <a:rPr lang="es-ES" sz="1800" b="1" dirty="0" err="1">
                <a:solidFill>
                  <a:srgbClr val="0070C0"/>
                </a:solidFill>
              </a:rPr>
              <a:t>Reference</a:t>
            </a:r>
            <a:r>
              <a:rPr lang="es-ES" sz="1800" b="1" dirty="0">
                <a:solidFill>
                  <a:srgbClr val="0070C0"/>
                </a:solidFill>
              </a:rPr>
              <a:t> </a:t>
            </a:r>
            <a:r>
              <a:rPr lang="es-ES" sz="1800" b="1" dirty="0" err="1">
                <a:solidFill>
                  <a:srgbClr val="0070C0"/>
                </a:solidFill>
              </a:rPr>
              <a:t>period</a:t>
            </a:r>
            <a:r>
              <a:rPr lang="es-ES" sz="1800" b="1" dirty="0">
                <a:solidFill>
                  <a:srgbClr val="0070C0"/>
                </a:solidFill>
              </a:rPr>
              <a:t>: </a:t>
            </a:r>
            <a:r>
              <a:rPr lang="es-ES" sz="1800" dirty="0" err="1" smtClean="0"/>
              <a:t>Census</a:t>
            </a:r>
            <a:r>
              <a:rPr lang="es-ES" sz="1800" dirty="0" smtClean="0"/>
              <a:t> </a:t>
            </a:r>
            <a:r>
              <a:rPr lang="es-ES" sz="1800" dirty="0" err="1" smtClean="0"/>
              <a:t>reference</a:t>
            </a:r>
            <a:r>
              <a:rPr lang="es-ES" sz="1800" dirty="0" smtClean="0"/>
              <a:t> </a:t>
            </a:r>
            <a:r>
              <a:rPr lang="es-ES" sz="1800" dirty="0" err="1" smtClean="0"/>
              <a:t>year</a:t>
            </a:r>
            <a:endParaRPr lang="es-ES" sz="1800" b="1" dirty="0" smtClean="0">
              <a:solidFill>
                <a:schemeClr val="accent6"/>
              </a:solidFill>
              <a:effectLst>
                <a:outerShdw blurRad="38100" dist="38100" dir="2700000" algn="tl">
                  <a:srgbClr val="000000">
                    <a:alpha val="43137"/>
                  </a:srgbClr>
                </a:outerShdw>
              </a:effectLst>
            </a:endParaRPr>
          </a:p>
          <a:p>
            <a:pPr>
              <a:lnSpc>
                <a:spcPct val="100000"/>
              </a:lnSpc>
            </a:pPr>
            <a:r>
              <a:rPr lang="es-ES" sz="1800" b="1" dirty="0">
                <a:solidFill>
                  <a:srgbClr val="0070C0"/>
                </a:solidFill>
              </a:rPr>
              <a:t>Concept: </a:t>
            </a:r>
            <a:r>
              <a:rPr lang="es-ES" sz="1800" dirty="0" err="1" smtClean="0"/>
              <a:t>This</a:t>
            </a:r>
            <a:r>
              <a:rPr lang="es-ES" sz="1800" dirty="0" smtClean="0"/>
              <a:t> </a:t>
            </a:r>
            <a:r>
              <a:rPr lang="es-ES" sz="1800" dirty="0" err="1" smtClean="0"/>
              <a:t>item</a:t>
            </a:r>
            <a:r>
              <a:rPr lang="es-ES" sz="1800" dirty="0" smtClean="0"/>
              <a:t> </a:t>
            </a:r>
            <a:r>
              <a:rPr lang="en-GB" sz="1800" dirty="0"/>
              <a:t>refers  to  the  form  or forms  of payment used  on  the  holding during the  reference year. </a:t>
            </a:r>
            <a:endParaRPr lang="en-GB" sz="1800" dirty="0" smtClean="0"/>
          </a:p>
          <a:p>
            <a:pPr>
              <a:lnSpc>
                <a:spcPct val="100000"/>
              </a:lnSpc>
            </a:pPr>
            <a:r>
              <a:rPr lang="es-ES" sz="1800" b="1" dirty="0" err="1" smtClean="0">
                <a:solidFill>
                  <a:srgbClr val="0070C0"/>
                </a:solidFill>
              </a:rPr>
              <a:t>Typical</a:t>
            </a:r>
            <a:r>
              <a:rPr lang="es-ES" sz="1800" b="1" dirty="0" smtClean="0">
                <a:solidFill>
                  <a:srgbClr val="0070C0"/>
                </a:solidFill>
              </a:rPr>
              <a:t> </a:t>
            </a:r>
            <a:r>
              <a:rPr lang="es-ES" sz="1800" b="1" dirty="0" err="1" smtClean="0">
                <a:solidFill>
                  <a:srgbClr val="0070C0"/>
                </a:solidFill>
              </a:rPr>
              <a:t>categories</a:t>
            </a:r>
            <a:r>
              <a:rPr lang="es-ES" sz="1800" b="1" dirty="0" smtClean="0">
                <a:solidFill>
                  <a:srgbClr val="0070C0"/>
                </a:solidFill>
              </a:rPr>
              <a:t> (</a:t>
            </a:r>
            <a:r>
              <a:rPr lang="es-ES" sz="1800" b="1" dirty="0" err="1" smtClean="0">
                <a:solidFill>
                  <a:srgbClr val="0070C0"/>
                </a:solidFill>
              </a:rPr>
              <a:t>forms</a:t>
            </a:r>
            <a:r>
              <a:rPr lang="es-ES" sz="1800" b="1" dirty="0" smtClean="0">
                <a:solidFill>
                  <a:srgbClr val="0070C0"/>
                </a:solidFill>
              </a:rPr>
              <a:t> of </a:t>
            </a:r>
            <a:r>
              <a:rPr lang="es-ES" sz="1800" b="1" dirty="0" err="1" smtClean="0">
                <a:solidFill>
                  <a:srgbClr val="0070C0"/>
                </a:solidFill>
              </a:rPr>
              <a:t>payment</a:t>
            </a:r>
            <a:r>
              <a:rPr lang="es-ES" sz="1800" b="1" dirty="0" smtClean="0">
                <a:solidFill>
                  <a:srgbClr val="0070C0"/>
                </a:solidFill>
              </a:rPr>
              <a:t> </a:t>
            </a:r>
            <a:r>
              <a:rPr lang="es-ES" sz="1800" b="1" dirty="0" err="1" smtClean="0">
                <a:solidFill>
                  <a:srgbClr val="0070C0"/>
                </a:solidFill>
              </a:rPr>
              <a:t>groups</a:t>
            </a:r>
            <a:r>
              <a:rPr lang="es-ES" sz="1800" b="1" dirty="0" smtClean="0">
                <a:solidFill>
                  <a:srgbClr val="0070C0"/>
                </a:solidFill>
              </a:rPr>
              <a:t>): </a:t>
            </a:r>
            <a:endParaRPr lang="es-ES" sz="1800" b="1" dirty="0">
              <a:solidFill>
                <a:srgbClr val="0070C0"/>
              </a:solidFill>
            </a:endParaRPr>
          </a:p>
          <a:p>
            <a:pPr lvl="1">
              <a:lnSpc>
                <a:spcPct val="100000"/>
              </a:lnSpc>
              <a:buFont typeface="Arial" panose="020B0604020202020204" pitchFamily="34" charset="0"/>
              <a:buChar char="•"/>
            </a:pPr>
            <a:r>
              <a:rPr lang="en-GB" sz="1800" b="1" i="1" dirty="0" smtClean="0"/>
              <a:t>Money</a:t>
            </a:r>
            <a:endParaRPr lang="es-ES" sz="1800" b="1" i="1" dirty="0"/>
          </a:p>
          <a:p>
            <a:pPr lvl="1">
              <a:lnSpc>
                <a:spcPct val="100000"/>
              </a:lnSpc>
              <a:buFont typeface="Arial" panose="020B0604020202020204" pitchFamily="34" charset="0"/>
              <a:buChar char="•"/>
            </a:pPr>
            <a:r>
              <a:rPr lang="en-GB" sz="1800" b="1" i="1" dirty="0" smtClean="0"/>
              <a:t>Farm </a:t>
            </a:r>
            <a:r>
              <a:rPr lang="en-GB" sz="1800" b="1" i="1" dirty="0"/>
              <a:t>produce</a:t>
            </a:r>
            <a:endParaRPr lang="es-ES" sz="1800" b="1" i="1" dirty="0"/>
          </a:p>
          <a:p>
            <a:pPr lvl="1">
              <a:lnSpc>
                <a:spcPct val="100000"/>
              </a:lnSpc>
              <a:buFont typeface="Arial" panose="020B0604020202020204" pitchFamily="34" charset="0"/>
              <a:buChar char="•"/>
            </a:pPr>
            <a:r>
              <a:rPr lang="en-GB" sz="1800" b="1" i="1" dirty="0" smtClean="0"/>
              <a:t>Exchange </a:t>
            </a:r>
            <a:r>
              <a:rPr lang="en-GB" sz="1800" b="1" i="1" dirty="0"/>
              <a:t>of labour</a:t>
            </a:r>
            <a:endParaRPr lang="es-ES" sz="1800" b="1" i="1" dirty="0"/>
          </a:p>
          <a:p>
            <a:pPr lvl="1">
              <a:lnSpc>
                <a:spcPct val="100000"/>
              </a:lnSpc>
              <a:buFont typeface="Arial" panose="020B0604020202020204" pitchFamily="34" charset="0"/>
              <a:buChar char="•"/>
            </a:pPr>
            <a:r>
              <a:rPr lang="en-GB" sz="1800" b="1" i="1" dirty="0" smtClean="0"/>
              <a:t>Other  </a:t>
            </a:r>
            <a:r>
              <a:rPr lang="en-GB" sz="1800" b="1" i="1" dirty="0"/>
              <a:t>forms of in-kind payment</a:t>
            </a:r>
            <a:endParaRPr lang="es-ES" sz="1800" b="1" i="1" dirty="0"/>
          </a:p>
          <a:p>
            <a:pPr>
              <a:lnSpc>
                <a:spcPct val="100000"/>
              </a:lnSpc>
            </a:pPr>
            <a:r>
              <a:rPr lang="en-GB" sz="1800" b="1" dirty="0">
                <a:solidFill>
                  <a:srgbClr val="0070C0"/>
                </a:solidFill>
              </a:rPr>
              <a:t>Note</a:t>
            </a:r>
            <a:r>
              <a:rPr lang="en-GB" sz="1800" dirty="0">
                <a:solidFill>
                  <a:srgbClr val="0070C0"/>
                </a:solidFill>
              </a:rPr>
              <a:t>: </a:t>
            </a:r>
            <a:r>
              <a:rPr lang="en-GB" sz="1800" dirty="0"/>
              <a:t>If more than one form of payment is used on the holding, then all forms of payment practised by holdings should be reported.</a:t>
            </a:r>
          </a:p>
          <a:p>
            <a:pPr>
              <a:lnSpc>
                <a:spcPct val="100000"/>
              </a:lnSpc>
              <a:buFont typeface="Wingdings" pitchFamily="2" charset="2"/>
              <a:buChar char="Ø"/>
            </a:pPr>
            <a:endParaRPr lang="es-ES" sz="1800" b="1" dirty="0">
              <a:solidFill>
                <a:schemeClr val="accent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12FF748-1325-48DC-AE50-E54CCC902008}" type="slidenum">
              <a:rPr lang="es-ES" smtClean="0"/>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Trabajo en Australia - Working and Holiday"/>
          <p:cNvPicPr/>
          <p:nvPr/>
        </p:nvPicPr>
        <p:blipFill>
          <a:blip r:embed="rId2" cstate="print"/>
          <a:srcRect/>
          <a:stretch>
            <a:fillRect/>
          </a:stretch>
        </p:blipFill>
        <p:spPr bwMode="auto">
          <a:xfrm>
            <a:off x="4860032" y="3573016"/>
            <a:ext cx="4678558" cy="3284984"/>
          </a:xfrm>
          <a:prstGeom prst="pentagon">
            <a:avLst/>
          </a:prstGeom>
          <a:noFill/>
          <a:ln w="9525">
            <a:noFill/>
            <a:miter lim="800000"/>
            <a:headEnd/>
            <a:tailEnd/>
          </a:ln>
        </p:spPr>
      </p:pic>
      <p:sp>
        <p:nvSpPr>
          <p:cNvPr id="2" name="1 Título"/>
          <p:cNvSpPr>
            <a:spLocks noGrp="1"/>
          </p:cNvSpPr>
          <p:nvPr>
            <p:ph type="title"/>
          </p:nvPr>
        </p:nvSpPr>
        <p:spPr>
          <a:xfrm>
            <a:off x="971600" y="784634"/>
            <a:ext cx="7498080" cy="1143000"/>
          </a:xfrm>
        </p:spPr>
        <p:txBody>
          <a:bodyPr/>
          <a:lstStyle/>
          <a:p>
            <a:r>
              <a:rPr lang="es-ES" b="1" dirty="0" err="1" smtClean="0"/>
              <a:t>Contents</a:t>
            </a:r>
            <a:endParaRPr lang="es-ES" b="1" dirty="0"/>
          </a:p>
        </p:txBody>
      </p:sp>
      <p:sp>
        <p:nvSpPr>
          <p:cNvPr id="3" name="2 Marcador de contenido"/>
          <p:cNvSpPr>
            <a:spLocks noGrp="1"/>
          </p:cNvSpPr>
          <p:nvPr>
            <p:ph idx="1"/>
          </p:nvPr>
        </p:nvSpPr>
        <p:spPr>
          <a:xfrm>
            <a:off x="959116" y="1943658"/>
            <a:ext cx="7357300" cy="2664469"/>
          </a:xfrm>
        </p:spPr>
        <p:txBody>
          <a:bodyPr anchor="ctr">
            <a:normAutofit/>
          </a:bodyPr>
          <a:lstStyle/>
          <a:p>
            <a:pPr marL="265113" indent="-184150">
              <a:buFont typeface="Arial" panose="020B0604020202020204" pitchFamily="34" charset="0"/>
              <a:buChar char="•"/>
            </a:pPr>
            <a:r>
              <a:rPr lang="es-ES" b="1" dirty="0" err="1">
                <a:solidFill>
                  <a:srgbClr val="0070C0"/>
                </a:solidFill>
              </a:rPr>
              <a:t>Background</a:t>
            </a:r>
            <a:endParaRPr lang="es-ES" b="1" dirty="0">
              <a:solidFill>
                <a:srgbClr val="0070C0"/>
              </a:solidFill>
            </a:endParaRPr>
          </a:p>
          <a:p>
            <a:pPr marL="265113" indent="-184150">
              <a:buFont typeface="Arial" panose="020B0604020202020204" pitchFamily="34" charset="0"/>
              <a:buChar char="•"/>
            </a:pPr>
            <a:r>
              <a:rPr lang="es-ES" b="1" dirty="0">
                <a:solidFill>
                  <a:srgbClr val="0070C0"/>
                </a:solidFill>
              </a:rPr>
              <a:t>General </a:t>
            </a:r>
            <a:r>
              <a:rPr lang="es-ES" b="1" dirty="0" err="1">
                <a:solidFill>
                  <a:srgbClr val="0070C0"/>
                </a:solidFill>
              </a:rPr>
              <a:t>concepts</a:t>
            </a:r>
            <a:r>
              <a:rPr lang="es-ES" b="1" dirty="0">
                <a:solidFill>
                  <a:srgbClr val="0070C0"/>
                </a:solidFill>
              </a:rPr>
              <a:t> and </a:t>
            </a:r>
            <a:r>
              <a:rPr lang="es-ES" b="1" dirty="0" err="1">
                <a:solidFill>
                  <a:srgbClr val="0070C0"/>
                </a:solidFill>
              </a:rPr>
              <a:t>definitions</a:t>
            </a:r>
            <a:endParaRPr lang="es-ES" b="1" dirty="0">
              <a:solidFill>
                <a:srgbClr val="0070C0"/>
              </a:solidFill>
            </a:endParaRPr>
          </a:p>
          <a:p>
            <a:pPr marL="265113" indent="-184150">
              <a:buFont typeface="Arial" panose="020B0604020202020204" pitchFamily="34" charset="0"/>
              <a:buChar char="•"/>
            </a:pPr>
            <a:r>
              <a:rPr lang="es-ES" b="1" dirty="0" err="1">
                <a:solidFill>
                  <a:srgbClr val="0070C0"/>
                </a:solidFill>
              </a:rPr>
              <a:t>Items</a:t>
            </a:r>
            <a:endParaRPr lang="es-ES" b="1" dirty="0">
              <a:solidFill>
                <a:srgbClr val="0070C0"/>
              </a:solidFill>
            </a:endParaRPr>
          </a:p>
          <a:p>
            <a:pPr marL="265113" indent="-184150">
              <a:buFont typeface="Arial" panose="020B0604020202020204" pitchFamily="34" charset="0"/>
              <a:buChar char="•"/>
            </a:pPr>
            <a:r>
              <a:rPr lang="es-ES" b="1" dirty="0" err="1">
                <a:solidFill>
                  <a:srgbClr val="0070C0"/>
                </a:solidFill>
              </a:rPr>
              <a:t>Concepts</a:t>
            </a:r>
            <a:r>
              <a:rPr lang="es-ES" b="1" dirty="0">
                <a:solidFill>
                  <a:srgbClr val="0070C0"/>
                </a:solidFill>
              </a:rPr>
              <a:t> and </a:t>
            </a:r>
            <a:r>
              <a:rPr lang="es-ES" b="1" dirty="0" err="1">
                <a:solidFill>
                  <a:srgbClr val="0070C0"/>
                </a:solidFill>
              </a:rPr>
              <a:t>definitions</a:t>
            </a:r>
            <a:r>
              <a:rPr lang="es-ES" b="1" dirty="0">
                <a:solidFill>
                  <a:srgbClr val="0070C0"/>
                </a:solidFill>
              </a:rPr>
              <a:t> of </a:t>
            </a:r>
            <a:r>
              <a:rPr lang="es-ES" b="1" dirty="0" err="1">
                <a:solidFill>
                  <a:srgbClr val="0070C0"/>
                </a:solidFill>
              </a:rPr>
              <a:t>i</a:t>
            </a:r>
            <a:r>
              <a:rPr lang="es-ES" b="1" dirty="0" err="1" smtClean="0">
                <a:solidFill>
                  <a:srgbClr val="0070C0"/>
                </a:solidFill>
              </a:rPr>
              <a:t>tems</a:t>
            </a:r>
            <a:endParaRPr lang="es-ES" b="1" dirty="0">
              <a:solidFill>
                <a:srgbClr val="0070C0"/>
              </a:solidFill>
            </a:endParaRPr>
          </a:p>
          <a:p>
            <a:pPr marL="265113" indent="-184150">
              <a:buFont typeface="Arial" panose="020B0604020202020204" pitchFamily="34" charset="0"/>
              <a:buChar char="•"/>
            </a:pPr>
            <a:r>
              <a:rPr lang="es-ES" b="1" dirty="0" smtClean="0">
                <a:solidFill>
                  <a:srgbClr val="0070C0"/>
                </a:solidFill>
              </a:rPr>
              <a:t>Country </a:t>
            </a:r>
            <a:r>
              <a:rPr lang="es-ES" b="1" dirty="0">
                <a:solidFill>
                  <a:srgbClr val="0070C0"/>
                </a:solidFill>
              </a:rPr>
              <a:t>experiences</a:t>
            </a:r>
            <a:endParaRPr lang="es-ES" b="1" dirty="0">
              <a:solidFill>
                <a:srgbClr val="FFFF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412FF748-1325-48DC-AE50-E54CCC902008}"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80728"/>
            <a:ext cx="8172400" cy="1143000"/>
          </a:xfrm>
        </p:spPr>
        <p:txBody>
          <a:bodyPr>
            <a:normAutofit/>
          </a:bodyPr>
          <a:lstStyle/>
          <a:p>
            <a:r>
              <a:rPr lang="es-ES" sz="3200" b="1" dirty="0" err="1" smtClean="0"/>
              <a:t>Item</a:t>
            </a:r>
            <a:r>
              <a:rPr lang="es-ES" sz="3200" b="1" dirty="0" smtClean="0"/>
              <a:t> 0907: </a:t>
            </a:r>
            <a:r>
              <a:rPr lang="en-GB" sz="3200" b="1" dirty="0" smtClean="0"/>
              <a:t>Use of contractors  for work on the holding according to type </a:t>
            </a:r>
            <a:r>
              <a:rPr lang="en-GB" sz="3200" dirty="0" smtClean="0"/>
              <a:t>(for the holding) </a:t>
            </a:r>
            <a:endParaRPr lang="es-ES" sz="3200" dirty="0"/>
          </a:p>
        </p:txBody>
      </p:sp>
      <p:sp>
        <p:nvSpPr>
          <p:cNvPr id="3" name="2 Marcador de contenido"/>
          <p:cNvSpPr>
            <a:spLocks noGrp="1"/>
          </p:cNvSpPr>
          <p:nvPr>
            <p:ph idx="1"/>
          </p:nvPr>
        </p:nvSpPr>
        <p:spPr>
          <a:xfrm>
            <a:off x="953269" y="2564904"/>
            <a:ext cx="8190731" cy="4293096"/>
          </a:xfrm>
        </p:spPr>
        <p:txBody>
          <a:bodyPr>
            <a:noAutofit/>
          </a:bodyPr>
          <a:lstStyle/>
          <a:p>
            <a:pPr>
              <a:lnSpc>
                <a:spcPct val="100000"/>
              </a:lnSpc>
            </a:pPr>
            <a:r>
              <a:rPr lang="es-ES" sz="1800" b="1" dirty="0" err="1" smtClean="0">
                <a:solidFill>
                  <a:srgbClr val="0070C0"/>
                </a:solidFill>
              </a:rPr>
              <a:t>Type</a:t>
            </a:r>
            <a:r>
              <a:rPr lang="es-ES" sz="1800" b="1" dirty="0" smtClean="0">
                <a:solidFill>
                  <a:srgbClr val="0070C0"/>
                </a:solidFill>
              </a:rPr>
              <a:t>: </a:t>
            </a:r>
            <a:r>
              <a:rPr lang="es-ES" sz="1800" dirty="0" err="1" smtClean="0"/>
              <a:t>Additional</a:t>
            </a:r>
            <a:r>
              <a:rPr lang="es-ES" sz="1800" dirty="0" smtClean="0"/>
              <a:t> </a:t>
            </a:r>
            <a:r>
              <a:rPr lang="es-ES" sz="1800" dirty="0" err="1" smtClean="0"/>
              <a:t>item</a:t>
            </a:r>
            <a:endParaRPr lang="es-ES" sz="1800" b="1" dirty="0" smtClean="0">
              <a:solidFill>
                <a:schemeClr val="accent6"/>
              </a:solidFill>
              <a:effectLst>
                <a:outerShdw blurRad="38100" dist="38100" dir="2700000" algn="tl">
                  <a:srgbClr val="000000">
                    <a:alpha val="43137"/>
                  </a:srgbClr>
                </a:outerShdw>
              </a:effectLst>
            </a:endParaRPr>
          </a:p>
          <a:p>
            <a:pPr>
              <a:lnSpc>
                <a:spcPct val="100000"/>
              </a:lnSpc>
            </a:pPr>
            <a:r>
              <a:rPr lang="es-ES" sz="1800" b="1" dirty="0" err="1">
                <a:solidFill>
                  <a:srgbClr val="0070C0"/>
                </a:solidFill>
              </a:rPr>
              <a:t>Reference</a:t>
            </a:r>
            <a:r>
              <a:rPr lang="es-ES" sz="1800" b="1" dirty="0">
                <a:solidFill>
                  <a:srgbClr val="0070C0"/>
                </a:solidFill>
              </a:rPr>
              <a:t> </a:t>
            </a:r>
            <a:r>
              <a:rPr lang="es-ES" sz="1800" b="1" dirty="0" err="1">
                <a:solidFill>
                  <a:srgbClr val="0070C0"/>
                </a:solidFill>
              </a:rPr>
              <a:t>period</a:t>
            </a:r>
            <a:r>
              <a:rPr lang="es-ES" sz="1800" b="1" dirty="0">
                <a:solidFill>
                  <a:srgbClr val="0070C0"/>
                </a:solidFill>
              </a:rPr>
              <a:t>: </a:t>
            </a:r>
            <a:r>
              <a:rPr lang="es-ES" sz="1800" dirty="0" err="1" smtClean="0"/>
              <a:t>Census</a:t>
            </a:r>
            <a:r>
              <a:rPr lang="es-ES" sz="1800" dirty="0" smtClean="0"/>
              <a:t> </a:t>
            </a:r>
            <a:r>
              <a:rPr lang="es-ES" sz="1800" dirty="0" err="1" smtClean="0"/>
              <a:t>reference</a:t>
            </a:r>
            <a:r>
              <a:rPr lang="es-ES" sz="1800" dirty="0" smtClean="0"/>
              <a:t> </a:t>
            </a:r>
            <a:r>
              <a:rPr lang="es-ES" sz="1800" dirty="0" err="1" smtClean="0"/>
              <a:t>year</a:t>
            </a:r>
            <a:endParaRPr lang="es-ES" sz="1800" b="1" dirty="0" smtClean="0">
              <a:solidFill>
                <a:schemeClr val="accent6"/>
              </a:solidFill>
              <a:effectLst>
                <a:outerShdw blurRad="38100" dist="38100" dir="2700000" algn="tl">
                  <a:srgbClr val="000000">
                    <a:alpha val="43137"/>
                  </a:srgbClr>
                </a:outerShdw>
              </a:effectLst>
            </a:endParaRPr>
          </a:p>
          <a:p>
            <a:pPr>
              <a:lnSpc>
                <a:spcPct val="100000"/>
              </a:lnSpc>
            </a:pPr>
            <a:r>
              <a:rPr lang="es-ES" sz="1800" b="1" dirty="0">
                <a:solidFill>
                  <a:srgbClr val="0070C0"/>
                </a:solidFill>
              </a:rPr>
              <a:t>Concept: </a:t>
            </a:r>
            <a:r>
              <a:rPr lang="en-GB" sz="1800" dirty="0"/>
              <a:t>This item  refers  to  whether agricultural service contractors were  used  for  work  on  the  holding during the census reference year</a:t>
            </a:r>
            <a:r>
              <a:rPr lang="en-GB" sz="1800" dirty="0" smtClean="0"/>
              <a:t>. </a:t>
            </a:r>
            <a:r>
              <a:rPr lang="en-GB" sz="1800" b="1" dirty="0" smtClean="0"/>
              <a:t>Contractors</a:t>
            </a:r>
            <a:r>
              <a:rPr lang="en-GB" sz="1800" dirty="0" smtClean="0"/>
              <a:t> </a:t>
            </a:r>
            <a:r>
              <a:rPr lang="en-GB" sz="1800" dirty="0"/>
              <a:t>are  workers who:  </a:t>
            </a:r>
            <a:endParaRPr lang="en-GB" sz="1800" dirty="0" smtClean="0"/>
          </a:p>
          <a:p>
            <a:pPr marL="609600" lvl="1" indent="-247650">
              <a:lnSpc>
                <a:spcPct val="100000"/>
              </a:lnSpc>
              <a:buFont typeface="Arial" panose="020B0604020202020204" pitchFamily="34" charset="0"/>
              <a:buChar char="•"/>
            </a:pPr>
            <a:r>
              <a:rPr lang="en-GB" sz="1800" dirty="0" smtClean="0"/>
              <a:t>have  </a:t>
            </a:r>
            <a:r>
              <a:rPr lang="en-GB" sz="1800" dirty="0"/>
              <a:t>registered with  the  tax  authorities (and/or  other relevant bodies)  as a separate  business unit  responsible for the  relevant forms of taxes, and/or have made  arrangements so that their  employing organization is not responsible for relevant social security payments, and/or have a contractual relationship that is not subject to national labour legislation applicable to e.g. “regular employees</a:t>
            </a:r>
            <a:r>
              <a:rPr lang="en-GB" sz="1800" dirty="0" smtClean="0"/>
              <a:t>”;</a:t>
            </a:r>
          </a:p>
          <a:p>
            <a:pPr marL="609600" lvl="1" indent="-247650">
              <a:lnSpc>
                <a:spcPct val="100000"/>
              </a:lnSpc>
              <a:buFont typeface="Arial" panose="020B0604020202020204" pitchFamily="34" charset="0"/>
              <a:buChar char="•"/>
            </a:pPr>
            <a:r>
              <a:rPr lang="en-GB" sz="1800" dirty="0" smtClean="0"/>
              <a:t>hold </a:t>
            </a:r>
            <a:r>
              <a:rPr lang="en-GB" sz="1800" dirty="0"/>
              <a:t>explicit or implicit contracts which correspond to those  of ”paid  employment”.</a:t>
            </a:r>
            <a:endParaRPr lang="es-ES" sz="1800" dirty="0"/>
          </a:p>
          <a:p>
            <a:pPr>
              <a:lnSpc>
                <a:spcPct val="100000"/>
              </a:lnSpc>
            </a:pPr>
            <a:r>
              <a:rPr lang="en-GB" sz="1800" dirty="0" smtClean="0"/>
              <a:t>Types of service provided: crop protection, crop harvesting, tree pruning, sheep shearing , farm administration, etc.</a:t>
            </a:r>
            <a:endParaRPr lang="es-ES" sz="1800" b="1" dirty="0" smtClean="0">
              <a:solidFill>
                <a:schemeClr val="accent6"/>
              </a:solidFill>
              <a:effectLst>
                <a:outerShdw blurRad="38100" dist="38100" dir="2700000" algn="tl">
                  <a:srgbClr val="000000">
                    <a:alpha val="43137"/>
                  </a:srgbClr>
                </a:outerShdw>
              </a:effectLst>
            </a:endParaRPr>
          </a:p>
          <a:p>
            <a:pPr>
              <a:lnSpc>
                <a:spcPct val="100000"/>
              </a:lnSpc>
              <a:buNone/>
            </a:pPr>
            <a:endParaRPr lang="es-ES" sz="1800" b="1" dirty="0">
              <a:solidFill>
                <a:schemeClr val="accent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12FF748-1325-48DC-AE50-E54CCC902008}" type="slidenum">
              <a:rPr lang="es-ES" smtClean="0"/>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59571" y="227112"/>
            <a:ext cx="6492949" cy="609600"/>
          </a:xfrm>
        </p:spPr>
        <p:txBody>
          <a:bodyPr anchor="ctr">
            <a:noAutofit/>
          </a:bodyPr>
          <a:lstStyle/>
          <a:p>
            <a:pPr algn="ctr"/>
            <a:r>
              <a:rPr lang="en-US" sz="3000" b="1" dirty="0" smtClean="0">
                <a:effectLst/>
              </a:rPr>
              <a:t/>
            </a:r>
            <a:br>
              <a:rPr lang="en-US" sz="3000" b="1" dirty="0" smtClean="0">
                <a:effectLst/>
              </a:rPr>
            </a:br>
            <a:r>
              <a:rPr lang="en-US" sz="3200" b="1" dirty="0"/>
              <a:t>Country </a:t>
            </a:r>
            <a:r>
              <a:rPr lang="en-US" sz="3200" b="1" dirty="0"/>
              <a:t>experiences</a:t>
            </a:r>
            <a:r>
              <a:rPr lang="en-US" sz="3000" b="1" dirty="0" smtClean="0">
                <a:effectLst/>
              </a:rPr>
              <a:t/>
            </a:r>
            <a:br>
              <a:rPr lang="en-US" sz="3000" b="1" dirty="0" smtClean="0">
                <a:effectLst/>
              </a:rPr>
            </a:br>
            <a:endParaRPr lang="en-US" sz="3000" b="1" dirty="0">
              <a:effectLst/>
            </a:endParaRPr>
          </a:p>
        </p:txBody>
      </p:sp>
      <p:sp>
        <p:nvSpPr>
          <p:cNvPr id="3" name="2 Marcador de contenido"/>
          <p:cNvSpPr>
            <a:spLocks noGrp="1"/>
          </p:cNvSpPr>
          <p:nvPr>
            <p:ph idx="1"/>
          </p:nvPr>
        </p:nvSpPr>
        <p:spPr>
          <a:xfrm>
            <a:off x="1128464" y="1700808"/>
            <a:ext cx="7620000" cy="5008984"/>
          </a:xfrm>
          <a:solidFill>
            <a:schemeClr val="accent6">
              <a:lumMod val="20000"/>
              <a:lumOff val="80000"/>
            </a:schemeClr>
          </a:solidFill>
        </p:spPr>
        <p:txBody>
          <a:bodyPr>
            <a:normAutofit fontScale="77500" lnSpcReduction="20000"/>
          </a:bodyPr>
          <a:lstStyle/>
          <a:p>
            <a:pPr marL="0" indent="-180975">
              <a:lnSpc>
                <a:spcPct val="110000"/>
              </a:lnSpc>
              <a:spcBef>
                <a:spcPts val="0"/>
              </a:spcBef>
            </a:pPr>
            <a:r>
              <a:rPr lang="en-US" sz="2400" b="1" dirty="0" smtClean="0"/>
              <a:t>Section C “Population and Employment” of </a:t>
            </a:r>
            <a:r>
              <a:rPr lang="en-US" sz="2400" b="1" dirty="0"/>
              <a:t>the census </a:t>
            </a:r>
            <a:r>
              <a:rPr lang="en-US" sz="2400" b="1" dirty="0" smtClean="0"/>
              <a:t>questionnaire </a:t>
            </a:r>
            <a:r>
              <a:rPr lang="en-US" sz="2400" b="1" dirty="0"/>
              <a:t>included the following questions:</a:t>
            </a:r>
          </a:p>
          <a:p>
            <a:pPr marL="180975" indent="-180975">
              <a:lnSpc>
                <a:spcPct val="110000"/>
              </a:lnSpc>
              <a:spcBef>
                <a:spcPts val="0"/>
              </a:spcBef>
            </a:pPr>
            <a:endParaRPr lang="es-AR" sz="2100" b="1" dirty="0" smtClean="0">
              <a:solidFill>
                <a:srgbClr val="0070C0"/>
              </a:solidFill>
              <a:cs typeface="Calibri" pitchFamily="34" charset="0"/>
            </a:endParaRPr>
          </a:p>
          <a:p>
            <a:pPr marL="342900" indent="-342900">
              <a:lnSpc>
                <a:spcPct val="110000"/>
              </a:lnSpc>
              <a:spcBef>
                <a:spcPts val="0"/>
              </a:spcBef>
              <a:buFont typeface="Arial" panose="020B0604020202020204" pitchFamily="34" charset="0"/>
              <a:buChar char="•"/>
            </a:pPr>
            <a:r>
              <a:rPr lang="en-US" sz="2200" b="1" dirty="0" smtClean="0"/>
              <a:t>For </a:t>
            </a:r>
            <a:r>
              <a:rPr lang="en-US" sz="2100" b="1" dirty="0" smtClean="0"/>
              <a:t>each member of the farmer’s </a:t>
            </a:r>
            <a:r>
              <a:rPr lang="en-US" sz="2100" b="1" dirty="0"/>
              <a:t>household worked on holding (for </a:t>
            </a:r>
            <a:r>
              <a:rPr lang="en-US" sz="2100" b="1" dirty="0" smtClean="0"/>
              <a:t>persons aged 12 and over</a:t>
            </a:r>
            <a:r>
              <a:rPr lang="en-US" sz="2100" dirty="0" smtClean="0"/>
              <a:t>):</a:t>
            </a:r>
          </a:p>
          <a:p>
            <a:pPr marL="698500" indent="-342900">
              <a:lnSpc>
                <a:spcPct val="110000"/>
              </a:lnSpc>
              <a:spcBef>
                <a:spcPts val="0"/>
              </a:spcBef>
              <a:buFont typeface="Wingdings" panose="05000000000000000000" pitchFamily="2" charset="2"/>
              <a:buChar char="v"/>
            </a:pPr>
            <a:r>
              <a:rPr lang="en-US" sz="2100" i="1" dirty="0" smtClean="0"/>
              <a:t>Sex</a:t>
            </a:r>
          </a:p>
          <a:p>
            <a:pPr marL="698500" indent="-342900">
              <a:lnSpc>
                <a:spcPct val="110000"/>
              </a:lnSpc>
              <a:spcBef>
                <a:spcPts val="0"/>
              </a:spcBef>
              <a:buFont typeface="Wingdings" panose="05000000000000000000" pitchFamily="2" charset="2"/>
              <a:buChar char="v"/>
            </a:pPr>
            <a:r>
              <a:rPr lang="en-US" sz="2100" i="1" dirty="0" smtClean="0"/>
              <a:t>Age</a:t>
            </a:r>
          </a:p>
          <a:p>
            <a:pPr marL="698500" indent="-342900">
              <a:lnSpc>
                <a:spcPct val="110000"/>
              </a:lnSpc>
              <a:spcBef>
                <a:spcPts val="0"/>
              </a:spcBef>
              <a:buFont typeface="Wingdings" panose="05000000000000000000" pitchFamily="2" charset="2"/>
              <a:buChar char="v"/>
            </a:pPr>
            <a:r>
              <a:rPr lang="en-US" sz="2100" i="1" dirty="0" smtClean="0"/>
              <a:t>Worked regularly or occasionally? </a:t>
            </a:r>
          </a:p>
          <a:p>
            <a:pPr marL="698500" indent="-342900">
              <a:lnSpc>
                <a:spcPct val="110000"/>
              </a:lnSpc>
              <a:spcBef>
                <a:spcPts val="0"/>
              </a:spcBef>
              <a:buFont typeface="Wingdings" panose="05000000000000000000" pitchFamily="2" charset="2"/>
              <a:buChar char="v"/>
            </a:pPr>
            <a:r>
              <a:rPr lang="en-US" sz="2100" i="1" dirty="0" smtClean="0"/>
              <a:t>How many hours on average worked per week on the holding?</a:t>
            </a:r>
          </a:p>
          <a:p>
            <a:pPr marL="355600">
              <a:lnSpc>
                <a:spcPct val="110000"/>
              </a:lnSpc>
              <a:spcBef>
                <a:spcPts val="0"/>
              </a:spcBef>
            </a:pPr>
            <a:endParaRPr lang="es-ES" sz="2100" b="1" dirty="0">
              <a:solidFill>
                <a:srgbClr val="0070C0"/>
              </a:solidFill>
            </a:endParaRPr>
          </a:p>
          <a:p>
            <a:pPr marL="342900" indent="-342900">
              <a:lnSpc>
                <a:spcPct val="110000"/>
              </a:lnSpc>
              <a:spcBef>
                <a:spcPts val="0"/>
              </a:spcBef>
              <a:buFont typeface="Arial" panose="020B0604020202020204" pitchFamily="34" charset="0"/>
              <a:buChar char="•"/>
            </a:pPr>
            <a:r>
              <a:rPr lang="en-GB" sz="2200" b="1" dirty="0"/>
              <a:t>For non-household </a:t>
            </a:r>
            <a:r>
              <a:rPr lang="en-US" sz="2200" b="1" dirty="0"/>
              <a:t>workers</a:t>
            </a:r>
            <a:r>
              <a:rPr lang="es-ES" sz="2200" b="1" dirty="0"/>
              <a:t> </a:t>
            </a:r>
            <a:r>
              <a:rPr lang="en-GB" sz="2200" b="1" dirty="0"/>
              <a:t>aged 16 years and over</a:t>
            </a:r>
            <a:r>
              <a:rPr lang="es-ES" sz="2200" b="1" dirty="0"/>
              <a:t> </a:t>
            </a:r>
            <a:r>
              <a:rPr lang="en-US" sz="2200" b="1" dirty="0"/>
              <a:t>which</a:t>
            </a:r>
            <a:r>
              <a:rPr lang="es-ES" sz="2200" b="1" dirty="0"/>
              <a:t> </a:t>
            </a:r>
            <a:r>
              <a:rPr lang="en-US" sz="2200" b="1" dirty="0"/>
              <a:t>worked on the holding for more than 6 months </a:t>
            </a:r>
            <a:r>
              <a:rPr lang="es-ES" sz="2200" b="1" dirty="0"/>
              <a:t>in 2007:</a:t>
            </a:r>
          </a:p>
          <a:p>
            <a:pPr marL="698500" indent="-342900">
              <a:lnSpc>
                <a:spcPct val="110000"/>
              </a:lnSpc>
              <a:spcBef>
                <a:spcPts val="0"/>
              </a:spcBef>
              <a:buFont typeface="Wingdings" panose="05000000000000000000" pitchFamily="2" charset="2"/>
              <a:buChar char="v"/>
            </a:pPr>
            <a:r>
              <a:rPr lang="en-US" sz="2100" i="1" dirty="0"/>
              <a:t>Number</a:t>
            </a:r>
          </a:p>
          <a:p>
            <a:pPr marL="698500" indent="-342900">
              <a:lnSpc>
                <a:spcPct val="110000"/>
              </a:lnSpc>
              <a:spcBef>
                <a:spcPts val="0"/>
              </a:spcBef>
              <a:buFont typeface="Wingdings" panose="05000000000000000000" pitchFamily="2" charset="2"/>
              <a:buChar char="v"/>
            </a:pPr>
            <a:r>
              <a:rPr lang="en-US" sz="2100" i="1" dirty="0"/>
              <a:t>Sex</a:t>
            </a:r>
          </a:p>
          <a:p>
            <a:pPr marL="698500" indent="-342900">
              <a:lnSpc>
                <a:spcPct val="110000"/>
              </a:lnSpc>
              <a:spcBef>
                <a:spcPts val="0"/>
              </a:spcBef>
              <a:buFont typeface="Wingdings" panose="05000000000000000000" pitchFamily="2" charset="2"/>
              <a:buChar char="v"/>
            </a:pPr>
            <a:r>
              <a:rPr lang="en-US" sz="2100" i="1" dirty="0"/>
              <a:t>Full-time/Part-time</a:t>
            </a:r>
          </a:p>
          <a:p>
            <a:pPr marL="698500" indent="-342900">
              <a:lnSpc>
                <a:spcPct val="110000"/>
              </a:lnSpc>
              <a:spcBef>
                <a:spcPts val="0"/>
              </a:spcBef>
              <a:buFont typeface="Wingdings" panose="05000000000000000000" pitchFamily="2" charset="2"/>
              <a:buChar char="v"/>
            </a:pPr>
            <a:r>
              <a:rPr lang="en-US" sz="2100" i="1" dirty="0"/>
              <a:t>Unpaid/Paid</a:t>
            </a:r>
          </a:p>
          <a:p>
            <a:pPr marL="533400" indent="-177800">
              <a:lnSpc>
                <a:spcPct val="110000"/>
              </a:lnSpc>
              <a:spcBef>
                <a:spcPts val="0"/>
              </a:spcBef>
              <a:buFont typeface="Arial" panose="020B0604020202020204" pitchFamily="34" charset="0"/>
              <a:buChar char="•"/>
            </a:pPr>
            <a:endParaRPr lang="es-ES" sz="2100" dirty="0">
              <a:solidFill>
                <a:srgbClr val="0070C0"/>
              </a:solidFill>
            </a:endParaRPr>
          </a:p>
          <a:p>
            <a:pPr marL="342900" indent="-342900">
              <a:lnSpc>
                <a:spcPct val="110000"/>
              </a:lnSpc>
              <a:spcBef>
                <a:spcPts val="0"/>
              </a:spcBef>
              <a:buFont typeface="Arial" panose="020B0604020202020204" pitchFamily="34" charset="0"/>
              <a:buChar char="•"/>
            </a:pPr>
            <a:r>
              <a:rPr lang="en-US" sz="2200" b="1" dirty="0"/>
              <a:t>For temporary workers </a:t>
            </a:r>
            <a:r>
              <a:rPr lang="es-ES" sz="2200" b="1" dirty="0"/>
              <a:t>in 2007:</a:t>
            </a:r>
          </a:p>
          <a:p>
            <a:pPr marL="698500" indent="-342900">
              <a:lnSpc>
                <a:spcPct val="110000"/>
              </a:lnSpc>
              <a:spcBef>
                <a:spcPts val="0"/>
              </a:spcBef>
              <a:buFont typeface="Wingdings" panose="05000000000000000000" pitchFamily="2" charset="2"/>
              <a:buChar char="v"/>
            </a:pPr>
            <a:r>
              <a:rPr lang="en-GB" sz="2100" i="1" dirty="0"/>
              <a:t>How many days did the farm use </a:t>
            </a:r>
            <a:r>
              <a:rPr lang="en-US" sz="2100" i="1" dirty="0"/>
              <a:t>temporary </a:t>
            </a:r>
            <a:r>
              <a:rPr lang="en-US" sz="2100" i="1" dirty="0" smtClean="0"/>
              <a:t>workers?</a:t>
            </a:r>
            <a:r>
              <a:rPr lang="en-GB" sz="2100" i="1" dirty="0"/>
              <a:t>	</a:t>
            </a:r>
          </a:p>
          <a:p>
            <a:pPr marL="698500" indent="-342900">
              <a:lnSpc>
                <a:spcPct val="110000"/>
              </a:lnSpc>
              <a:spcBef>
                <a:spcPts val="0"/>
              </a:spcBef>
              <a:buFont typeface="Wingdings" panose="05000000000000000000" pitchFamily="2" charset="2"/>
              <a:buChar char="v"/>
            </a:pPr>
            <a:r>
              <a:rPr lang="en-US" sz="2100" i="1" dirty="0"/>
              <a:t>Average number of temporary workers </a:t>
            </a:r>
            <a:r>
              <a:rPr lang="en-GB" sz="2100" i="1" dirty="0"/>
              <a:t>employed on each of these days? </a:t>
            </a:r>
            <a:r>
              <a:rPr lang="en-GB" sz="2000" dirty="0"/>
              <a:t>	</a:t>
            </a:r>
          </a:p>
          <a:p>
            <a:pPr marL="533400" indent="-177800">
              <a:lnSpc>
                <a:spcPct val="110000"/>
              </a:lnSpc>
              <a:spcBef>
                <a:spcPts val="0"/>
              </a:spcBef>
              <a:buFont typeface="Arial" panose="020B0604020202020204" pitchFamily="34" charset="0"/>
              <a:buChar char="•"/>
            </a:pPr>
            <a:endParaRPr lang="es-ES" sz="2100" dirty="0"/>
          </a:p>
          <a:p>
            <a:pPr marL="0">
              <a:lnSpc>
                <a:spcPct val="110000"/>
              </a:lnSpc>
              <a:spcBef>
                <a:spcPts val="0"/>
              </a:spcBef>
            </a:pPr>
            <a:endParaRPr lang="es-ES" sz="2100" dirty="0" smtClean="0">
              <a:solidFill>
                <a:srgbClr val="0070C0"/>
              </a:solidFill>
            </a:endParaRPr>
          </a:p>
          <a:p>
            <a:pPr marL="0">
              <a:lnSpc>
                <a:spcPct val="110000"/>
              </a:lnSpc>
              <a:spcBef>
                <a:spcPts val="0"/>
              </a:spcBef>
            </a:pPr>
            <a:endParaRPr lang="es-ES" sz="2100" dirty="0" smtClean="0">
              <a:solidFill>
                <a:srgbClr val="0070C0"/>
              </a:solidFill>
            </a:endParaRPr>
          </a:p>
          <a:p>
            <a:pPr marL="180975" indent="-180975">
              <a:lnSpc>
                <a:spcPct val="110000"/>
              </a:lnSpc>
              <a:spcBef>
                <a:spcPts val="0"/>
              </a:spcBef>
              <a:buNone/>
            </a:pPr>
            <a:endParaRPr lang="en-US" sz="2000" b="1" dirty="0" smtClean="0">
              <a:solidFill>
                <a:srgbClr val="0070C0"/>
              </a:solidFill>
              <a:cs typeface="Calibri" pitchFamily="34" charset="0"/>
            </a:endParaRPr>
          </a:p>
          <a:p>
            <a:pPr marL="180975" indent="-180975">
              <a:lnSpc>
                <a:spcPct val="110000"/>
              </a:lnSpc>
              <a:spcBef>
                <a:spcPts val="0"/>
              </a:spcBef>
              <a:buNone/>
            </a:pPr>
            <a:endParaRPr lang="en-US" sz="1400" dirty="0" smtClean="0">
              <a:solidFill>
                <a:srgbClr val="0070C0"/>
              </a:solidFill>
              <a:cs typeface="Calibri" pitchFamily="34" charset="0"/>
            </a:endParaRPr>
          </a:p>
          <a:p>
            <a:pPr marL="180975" indent="-180975">
              <a:lnSpc>
                <a:spcPct val="110000"/>
              </a:lnSpc>
              <a:spcBef>
                <a:spcPts val="0"/>
              </a:spcBef>
              <a:buNone/>
            </a:pPr>
            <a:endParaRPr lang="en-US" sz="1400" b="1" dirty="0" smtClean="0">
              <a:solidFill>
                <a:srgbClr val="0070C0"/>
              </a:solidFill>
              <a:cs typeface="Calibri" pitchFamily="34" charset="0"/>
            </a:endParaRPr>
          </a:p>
          <a:p>
            <a:pPr marL="180975" indent="-180975">
              <a:lnSpc>
                <a:spcPct val="110000"/>
              </a:lnSpc>
              <a:spcBef>
                <a:spcPts val="0"/>
              </a:spcBef>
              <a:buNone/>
            </a:pPr>
            <a:endParaRPr lang="en-US" sz="1400" b="1" dirty="0" smtClean="0">
              <a:solidFill>
                <a:srgbClr val="0070C0"/>
              </a:solidFill>
              <a:cs typeface="Calibri" pitchFamily="34" charset="0"/>
            </a:endParaRPr>
          </a:p>
        </p:txBody>
      </p:sp>
      <p:sp>
        <p:nvSpPr>
          <p:cNvPr id="4" name="Rectangle 3"/>
          <p:cNvSpPr/>
          <p:nvPr/>
        </p:nvSpPr>
        <p:spPr>
          <a:xfrm>
            <a:off x="1115616" y="951111"/>
            <a:ext cx="7632848" cy="461665"/>
          </a:xfrm>
          <a:prstGeom prst="rect">
            <a:avLst/>
          </a:prstGeom>
          <a:solidFill>
            <a:schemeClr val="accent2">
              <a:lumMod val="20000"/>
              <a:lumOff val="80000"/>
            </a:schemeClr>
          </a:solidFill>
        </p:spPr>
        <p:txBody>
          <a:bodyPr wrap="square">
            <a:spAutoFit/>
          </a:bodyPr>
          <a:lstStyle/>
          <a:p>
            <a:r>
              <a:rPr lang="es-AR" sz="2400" b="1" dirty="0">
                <a:solidFill>
                  <a:srgbClr val="0070C0"/>
                </a:solidFill>
                <a:latin typeface="Times New Roman" panose="02020603050405020304" pitchFamily="18" charset="0"/>
                <a:ea typeface="+mj-ea"/>
                <a:cs typeface="Times New Roman" panose="02020603050405020304" pitchFamily="18" charset="0"/>
              </a:rPr>
              <a:t>Antigua and Barbuda:  </a:t>
            </a:r>
            <a:r>
              <a:rPr lang="en-US" sz="2400" b="1" dirty="0">
                <a:solidFill>
                  <a:srgbClr val="0070C0"/>
                </a:solidFill>
                <a:latin typeface="Times New Roman" panose="02020603050405020304" pitchFamily="18" charset="0"/>
                <a:ea typeface="+mj-ea"/>
                <a:cs typeface="Times New Roman" panose="02020603050405020304" pitchFamily="18" charset="0"/>
              </a:rPr>
              <a:t>Census </a:t>
            </a:r>
            <a:r>
              <a:rPr lang="en-US" sz="2400" b="1" dirty="0">
                <a:solidFill>
                  <a:srgbClr val="0070C0"/>
                </a:solidFill>
                <a:latin typeface="Times New Roman" panose="02020603050405020304" pitchFamily="18" charset="0"/>
                <a:ea typeface="+mj-ea"/>
                <a:cs typeface="Times New Roman" panose="02020603050405020304" pitchFamily="18" charset="0"/>
              </a:rPr>
              <a:t>of Agriculture 2007 </a:t>
            </a:r>
            <a:endParaRPr lang="en-US" sz="2400" b="1" dirty="0">
              <a:solidFill>
                <a:srgbClr val="0070C0"/>
              </a:solidFill>
              <a:latin typeface="Times New Roman" panose="02020603050405020304" pitchFamily="18" charset="0"/>
              <a:ea typeface="+mj-ea"/>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49C392F0-AB85-46C5-A0F8-6D758D9A1F5E}" type="slidenum">
              <a:rPr lang="en-US" altLang="en-US" smtClean="0"/>
              <a:pPr/>
              <a:t>21</a:t>
            </a:fld>
            <a:endParaRPr lang="en-US" alt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BRE DE TRABAJO SALMOS 104 : 23."/>
          <p:cNvPicPr>
            <a:picLocks noChangeAspect="1" noChangeArrowheads="1"/>
          </p:cNvPicPr>
          <p:nvPr/>
        </p:nvPicPr>
        <p:blipFill>
          <a:blip r:embed="rId2" cstate="print"/>
          <a:srcRect/>
          <a:stretch>
            <a:fillRect/>
          </a:stretch>
        </p:blipFill>
        <p:spPr bwMode="auto">
          <a:xfrm>
            <a:off x="2411760" y="2987824"/>
            <a:ext cx="4716016" cy="3537012"/>
          </a:xfrm>
          <a:prstGeom prst="hexagon">
            <a:avLst/>
          </a:prstGeom>
          <a:noFill/>
        </p:spPr>
      </p:pic>
      <p:sp>
        <p:nvSpPr>
          <p:cNvPr id="4" name="3 Título"/>
          <p:cNvSpPr>
            <a:spLocks noGrp="1"/>
          </p:cNvSpPr>
          <p:nvPr>
            <p:ph type="title"/>
          </p:nvPr>
        </p:nvSpPr>
        <p:spPr>
          <a:xfrm>
            <a:off x="2051720" y="1844824"/>
            <a:ext cx="5832648" cy="1143000"/>
          </a:xfrm>
        </p:spPr>
        <p:txBody>
          <a:bodyPr>
            <a:normAutofit fontScale="90000"/>
          </a:bodyPr>
          <a:lstStyle/>
          <a:p>
            <a:r>
              <a:rPr lang="es-ES" sz="6000" b="1" dirty="0" smtClean="0"/>
              <a:t>MANY THANKS</a:t>
            </a:r>
            <a:endParaRPr lang="es-ES" sz="6000" b="1" dirty="0"/>
          </a:p>
        </p:txBody>
      </p:sp>
      <p:sp>
        <p:nvSpPr>
          <p:cNvPr id="2" name="Slide Number Placeholder 1"/>
          <p:cNvSpPr>
            <a:spLocks noGrp="1"/>
          </p:cNvSpPr>
          <p:nvPr>
            <p:ph type="sldNum" sz="quarter" idx="12"/>
          </p:nvPr>
        </p:nvSpPr>
        <p:spPr/>
        <p:txBody>
          <a:bodyPr/>
          <a:lstStyle/>
          <a:p>
            <a:fld id="{412FF748-1325-48DC-AE50-E54CCC902008}" type="slidenum">
              <a:rPr lang="es-ES" smtClean="0"/>
              <a:pPr/>
              <a:t>22</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908720"/>
            <a:ext cx="5544616" cy="926976"/>
          </a:xfrm>
        </p:spPr>
        <p:txBody>
          <a:bodyPr/>
          <a:lstStyle/>
          <a:p>
            <a:r>
              <a:rPr lang="en-US" b="1" dirty="0"/>
              <a:t>Background</a:t>
            </a:r>
          </a:p>
        </p:txBody>
      </p:sp>
      <p:sp>
        <p:nvSpPr>
          <p:cNvPr id="3" name="2 Marcador de contenido"/>
          <p:cNvSpPr>
            <a:spLocks noGrp="1"/>
          </p:cNvSpPr>
          <p:nvPr>
            <p:ph idx="1"/>
          </p:nvPr>
        </p:nvSpPr>
        <p:spPr>
          <a:xfrm>
            <a:off x="899592" y="2060848"/>
            <a:ext cx="7886680" cy="5238949"/>
          </a:xfrm>
        </p:spPr>
        <p:txBody>
          <a:bodyPr>
            <a:normAutofit fontScale="62500" lnSpcReduction="20000"/>
          </a:bodyPr>
          <a:lstStyle/>
          <a:p>
            <a:pPr>
              <a:lnSpc>
                <a:spcPct val="120000"/>
              </a:lnSpc>
            </a:pPr>
            <a:r>
              <a:rPr lang="en-US" dirty="0"/>
              <a:t>In the WCA 2020 “work” concepts has been updated to be consistent with the resolution adopted by the International Labour Organization (ILO) in </a:t>
            </a:r>
            <a:r>
              <a:rPr lang="en-US" dirty="0" smtClean="0"/>
              <a:t>2013.</a:t>
            </a:r>
            <a:endParaRPr lang="en-US" dirty="0"/>
          </a:p>
          <a:p>
            <a:pPr>
              <a:lnSpc>
                <a:spcPct val="120000"/>
              </a:lnSpc>
            </a:pPr>
            <a:r>
              <a:rPr lang="en-US" dirty="0"/>
              <a:t>The title of the theme </a:t>
            </a:r>
            <a:r>
              <a:rPr lang="en-US" i="1" dirty="0"/>
              <a:t>“Farm Labour” </a:t>
            </a:r>
            <a:r>
              <a:rPr lang="en-US" dirty="0"/>
              <a:t>of the WCA 2010 Programme has been changed to “</a:t>
            </a:r>
            <a:r>
              <a:rPr lang="en-US" i="1" dirty="0"/>
              <a:t>Work on holding</a:t>
            </a:r>
            <a:r>
              <a:rPr lang="en-US" dirty="0"/>
              <a:t>” in the present Programme to reflect the new concept of work after the above mentioned resolution.</a:t>
            </a:r>
          </a:p>
          <a:p>
            <a:pPr>
              <a:lnSpc>
                <a:spcPct val="120000"/>
              </a:lnSpc>
            </a:pPr>
            <a:r>
              <a:rPr lang="en-US" dirty="0"/>
              <a:t>As a consequence, several items of the previous Programme has been modified:</a:t>
            </a:r>
          </a:p>
          <a:p>
            <a:pPr marL="542925" lvl="1" indent="-276225">
              <a:lnSpc>
                <a:spcPct val="120000"/>
              </a:lnSpc>
              <a:buFont typeface="Arial" panose="020B0604020202020204" pitchFamily="34" charset="0"/>
              <a:buChar char="•"/>
            </a:pPr>
            <a:r>
              <a:rPr lang="en-US" i="1" dirty="0"/>
              <a:t>“Activity status” </a:t>
            </a:r>
            <a:r>
              <a:rPr lang="en-US" dirty="0"/>
              <a:t>was modified as “0904 </a:t>
            </a:r>
            <a:r>
              <a:rPr lang="en-US" dirty="0" err="1"/>
              <a:t>Labour</a:t>
            </a:r>
            <a:r>
              <a:rPr lang="en-US" dirty="0"/>
              <a:t> force status” </a:t>
            </a:r>
          </a:p>
          <a:p>
            <a:pPr marL="542925" lvl="1" indent="-276225">
              <a:lnSpc>
                <a:spcPct val="120000"/>
              </a:lnSpc>
              <a:buFont typeface="Arial" panose="020B0604020202020204" pitchFamily="34" charset="0"/>
              <a:buChar char="•"/>
            </a:pPr>
            <a:r>
              <a:rPr lang="en-US" i="1" dirty="0"/>
              <a:t>“Time worked on the holding” </a:t>
            </a:r>
            <a:r>
              <a:rPr lang="en-US" dirty="0"/>
              <a:t>was modified as “0902 Working time on the holding”</a:t>
            </a:r>
          </a:p>
          <a:p>
            <a:pPr marL="542925" lvl="1" indent="-276225">
              <a:lnSpc>
                <a:spcPct val="120000"/>
              </a:lnSpc>
              <a:buFont typeface="Arial" panose="020B0604020202020204" pitchFamily="34" charset="0"/>
              <a:buChar char="•"/>
            </a:pPr>
            <a:r>
              <a:rPr lang="en-US" i="1" dirty="0"/>
              <a:t>“Number of employees on the holding: time worked and sex</a:t>
            </a:r>
            <a:r>
              <a:rPr lang="en-US" dirty="0"/>
              <a:t>” as “0903 Number and working time of employees on the holding by sex”. </a:t>
            </a:r>
          </a:p>
          <a:p>
            <a:pPr lvl="1">
              <a:lnSpc>
                <a:spcPct val="120000"/>
              </a:lnSpc>
            </a:pPr>
            <a:endParaRPr lang="en-US" dirty="0"/>
          </a:p>
        </p:txBody>
      </p:sp>
      <p:sp>
        <p:nvSpPr>
          <p:cNvPr id="5" name="Slide Number Placeholder 4"/>
          <p:cNvSpPr>
            <a:spLocks noGrp="1"/>
          </p:cNvSpPr>
          <p:nvPr>
            <p:ph type="sldNum" sz="quarter" idx="12"/>
          </p:nvPr>
        </p:nvSpPr>
        <p:spPr/>
        <p:txBody>
          <a:bodyPr/>
          <a:lstStyle/>
          <a:p>
            <a:fld id="{412FF748-1325-48DC-AE50-E54CCC902008}" type="slidenum">
              <a:rPr lang="es-ES" smtClean="0"/>
              <a:pPr/>
              <a:t>3</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0424" y="764704"/>
            <a:ext cx="8229600" cy="1143000"/>
          </a:xfrm>
        </p:spPr>
        <p:txBody>
          <a:bodyPr>
            <a:normAutofit/>
          </a:bodyPr>
          <a:lstStyle/>
          <a:p>
            <a:r>
              <a:rPr lang="en-US" b="1" dirty="0" smtClean="0">
                <a:solidFill>
                  <a:srgbClr val="0070C0"/>
                </a:solidFill>
                <a:latin typeface="Times New Roman" panose="02020603050405020304" pitchFamily="18" charset="0"/>
                <a:cs typeface="Times New Roman" panose="02020603050405020304" pitchFamily="18" charset="0"/>
              </a:rPr>
              <a:t>General concepts and definitions</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020997" y="1813993"/>
            <a:ext cx="7993414" cy="4783360"/>
          </a:xfrm>
        </p:spPr>
        <p:txBody>
          <a:bodyPr>
            <a:noAutofit/>
          </a:bodyPr>
          <a:lstStyle/>
          <a:p>
            <a:pPr marL="273050" indent="-273050">
              <a:lnSpc>
                <a:spcPct val="100000"/>
              </a:lnSpc>
              <a:spcBef>
                <a:spcPts val="600"/>
              </a:spcBef>
              <a:spcAft>
                <a:spcPts val="600"/>
              </a:spcAft>
              <a:buFont typeface="+mj-lt"/>
              <a:buAutoNum type="arabicPeriod"/>
            </a:pPr>
            <a:r>
              <a:rPr lang="es-ES" sz="2000" b="1" dirty="0" err="1" smtClean="0"/>
              <a:t>Two</a:t>
            </a:r>
            <a:r>
              <a:rPr lang="es-ES" sz="2000" b="1" dirty="0" smtClean="0"/>
              <a:t> </a:t>
            </a:r>
            <a:r>
              <a:rPr lang="es-ES" sz="2000" b="1" dirty="0" err="1" smtClean="0"/>
              <a:t>types</a:t>
            </a:r>
            <a:r>
              <a:rPr lang="es-ES" sz="2000" b="1" dirty="0" smtClean="0"/>
              <a:t> </a:t>
            </a:r>
            <a:r>
              <a:rPr lang="es-ES" sz="2000" dirty="0" smtClean="0"/>
              <a:t>of </a:t>
            </a:r>
            <a:r>
              <a:rPr lang="es-ES" sz="2000" dirty="0" err="1" smtClean="0"/>
              <a:t>work</a:t>
            </a:r>
            <a:r>
              <a:rPr lang="es-ES" sz="2000" dirty="0" smtClean="0"/>
              <a:t> inputs are </a:t>
            </a:r>
            <a:r>
              <a:rPr lang="es-ES" sz="2000" dirty="0" err="1" smtClean="0"/>
              <a:t>covered</a:t>
            </a:r>
            <a:r>
              <a:rPr lang="es-ES" sz="2000" dirty="0" smtClean="0"/>
              <a:t> </a:t>
            </a:r>
            <a:r>
              <a:rPr lang="es-ES" sz="2000" dirty="0" err="1" smtClean="0"/>
              <a:t>by</a:t>
            </a:r>
            <a:r>
              <a:rPr lang="es-ES" sz="2000" dirty="0" smtClean="0"/>
              <a:t> </a:t>
            </a:r>
            <a:r>
              <a:rPr lang="es-ES" sz="2000" dirty="0" err="1" smtClean="0"/>
              <a:t>the</a:t>
            </a:r>
            <a:r>
              <a:rPr lang="es-ES" sz="2000" dirty="0" smtClean="0"/>
              <a:t> </a:t>
            </a:r>
            <a:r>
              <a:rPr lang="es-ES" sz="2000" dirty="0" err="1" smtClean="0"/>
              <a:t>agricultural</a:t>
            </a:r>
            <a:r>
              <a:rPr lang="es-ES" sz="2000" dirty="0" smtClean="0"/>
              <a:t> </a:t>
            </a:r>
            <a:r>
              <a:rPr lang="es-ES" sz="2000" dirty="0" err="1" smtClean="0"/>
              <a:t>census</a:t>
            </a:r>
            <a:r>
              <a:rPr lang="es-ES" sz="2000" dirty="0" smtClean="0"/>
              <a:t>:</a:t>
            </a:r>
          </a:p>
          <a:p>
            <a:pPr marL="615950" lvl="1" indent="-342900">
              <a:lnSpc>
                <a:spcPct val="100000"/>
              </a:lnSpc>
              <a:spcBef>
                <a:spcPts val="600"/>
              </a:spcBef>
              <a:spcAft>
                <a:spcPts val="600"/>
              </a:spcAft>
              <a:buFont typeface="Arial" panose="020B0604020202020204" pitchFamily="34" charset="0"/>
              <a:buChar char="•"/>
            </a:pPr>
            <a:r>
              <a:rPr lang="es-ES" sz="2000" dirty="0" err="1" smtClean="0"/>
              <a:t>Work</a:t>
            </a:r>
            <a:r>
              <a:rPr lang="es-ES" sz="2000" dirty="0" smtClean="0"/>
              <a:t> </a:t>
            </a:r>
            <a:r>
              <a:rPr lang="es-ES" sz="2000" dirty="0" err="1" smtClean="0"/>
              <a:t>provided</a:t>
            </a:r>
            <a:r>
              <a:rPr lang="es-ES" sz="2000" dirty="0" smtClean="0"/>
              <a:t> </a:t>
            </a:r>
            <a:r>
              <a:rPr lang="es-ES" sz="2000" dirty="0" err="1" smtClean="0"/>
              <a:t>by</a:t>
            </a:r>
            <a:r>
              <a:rPr lang="es-ES" sz="2000" dirty="0" smtClean="0"/>
              <a:t> </a:t>
            </a:r>
            <a:r>
              <a:rPr lang="es-ES" sz="2000" u="sng" dirty="0" err="1" smtClean="0"/>
              <a:t>household</a:t>
            </a:r>
            <a:r>
              <a:rPr lang="es-ES" sz="2000" u="sng" dirty="0" smtClean="0"/>
              <a:t> </a:t>
            </a:r>
            <a:r>
              <a:rPr lang="es-ES" sz="2000" u="sng" dirty="0" err="1" smtClean="0"/>
              <a:t>members</a:t>
            </a:r>
            <a:endParaRPr lang="es-ES" sz="2000" u="sng" dirty="0" smtClean="0"/>
          </a:p>
          <a:p>
            <a:pPr marL="615950" lvl="1" indent="-342900">
              <a:lnSpc>
                <a:spcPct val="100000"/>
              </a:lnSpc>
              <a:spcBef>
                <a:spcPts val="600"/>
              </a:spcBef>
              <a:spcAft>
                <a:spcPts val="600"/>
              </a:spcAft>
              <a:buFont typeface="Arial" panose="020B0604020202020204" pitchFamily="34" charset="0"/>
              <a:buChar char="•"/>
            </a:pPr>
            <a:r>
              <a:rPr lang="es-ES" sz="2000" dirty="0" err="1" smtClean="0"/>
              <a:t>Work</a:t>
            </a:r>
            <a:r>
              <a:rPr lang="es-ES" sz="2000" dirty="0" smtClean="0"/>
              <a:t> </a:t>
            </a:r>
            <a:r>
              <a:rPr lang="es-ES" sz="2000" dirty="0" err="1" smtClean="0"/>
              <a:t>provided</a:t>
            </a:r>
            <a:r>
              <a:rPr lang="es-ES" sz="2000" dirty="0" smtClean="0"/>
              <a:t> </a:t>
            </a:r>
            <a:r>
              <a:rPr lang="es-ES" sz="2000" dirty="0" err="1" smtClean="0"/>
              <a:t>by</a:t>
            </a:r>
            <a:r>
              <a:rPr lang="es-ES" sz="2000" dirty="0" smtClean="0"/>
              <a:t> </a:t>
            </a:r>
            <a:r>
              <a:rPr lang="es-ES" sz="2000" u="sng" dirty="0" err="1" smtClean="0"/>
              <a:t>outside</a:t>
            </a:r>
            <a:r>
              <a:rPr lang="es-ES" sz="2000" u="sng" dirty="0" smtClean="0"/>
              <a:t> </a:t>
            </a:r>
            <a:r>
              <a:rPr lang="es-ES" sz="2000" u="sng" dirty="0" err="1" smtClean="0"/>
              <a:t>workers</a:t>
            </a:r>
            <a:endParaRPr lang="es-ES" sz="2000" u="sng" dirty="0" smtClean="0"/>
          </a:p>
          <a:p>
            <a:pPr marL="273050" indent="-273050">
              <a:lnSpc>
                <a:spcPct val="100000"/>
              </a:lnSpc>
              <a:spcBef>
                <a:spcPts val="600"/>
              </a:spcBef>
              <a:spcAft>
                <a:spcPts val="600"/>
              </a:spcAft>
              <a:buFont typeface="+mj-lt"/>
              <a:buAutoNum type="arabicPeriod"/>
            </a:pPr>
            <a:r>
              <a:rPr lang="es-ES" sz="2000" dirty="0" err="1" smtClean="0"/>
              <a:t>The</a:t>
            </a:r>
            <a:r>
              <a:rPr lang="es-ES" sz="2000" dirty="0" smtClean="0"/>
              <a:t> ILO </a:t>
            </a:r>
            <a:r>
              <a:rPr lang="es-ES" sz="2000" dirty="0" err="1" smtClean="0"/>
              <a:t>resolution</a:t>
            </a:r>
            <a:r>
              <a:rPr lang="es-ES" sz="2000" dirty="0" smtClean="0"/>
              <a:t> (2013) </a:t>
            </a:r>
            <a:r>
              <a:rPr lang="en-GB" sz="2000" dirty="0"/>
              <a:t>defines  the </a:t>
            </a:r>
            <a:r>
              <a:rPr lang="en-GB" sz="2000" b="1" dirty="0"/>
              <a:t>basic concept of work </a:t>
            </a:r>
            <a:r>
              <a:rPr lang="en-GB" sz="2000" dirty="0"/>
              <a:t>as </a:t>
            </a:r>
            <a:r>
              <a:rPr lang="en-GB" sz="2000" dirty="0" smtClean="0"/>
              <a:t>“</a:t>
            </a:r>
            <a:r>
              <a:rPr lang="en-GB" sz="2000" dirty="0"/>
              <a:t>any activity performed by persons of any sex and age  to produce goods  or to provide  services for use by others or for own use</a:t>
            </a:r>
            <a:r>
              <a:rPr lang="en-GB" sz="2000" dirty="0" smtClean="0"/>
              <a:t>”.</a:t>
            </a:r>
            <a:endParaRPr lang="en-GB" sz="2000" i="1" dirty="0" smtClean="0">
              <a:solidFill>
                <a:srgbClr val="FFC000"/>
              </a:solidFill>
            </a:endParaRPr>
          </a:p>
          <a:p>
            <a:pPr marL="273050" indent="-273050">
              <a:lnSpc>
                <a:spcPct val="100000"/>
              </a:lnSpc>
              <a:spcBef>
                <a:spcPts val="600"/>
              </a:spcBef>
              <a:spcAft>
                <a:spcPts val="600"/>
              </a:spcAft>
              <a:buFont typeface="+mj-lt"/>
              <a:buAutoNum type="arabicPeriod"/>
            </a:pPr>
            <a:r>
              <a:rPr lang="en-GB" sz="2000" b="1" dirty="0" smtClean="0"/>
              <a:t>Work</a:t>
            </a:r>
            <a:r>
              <a:rPr lang="en-GB" sz="2000" dirty="0" smtClean="0"/>
              <a:t> is defined irrespective of its formal  or informal character or of the  legality  of the  activity. </a:t>
            </a:r>
          </a:p>
          <a:p>
            <a:pPr marL="273050" indent="-273050">
              <a:lnSpc>
                <a:spcPct val="100000"/>
              </a:lnSpc>
              <a:spcBef>
                <a:spcPts val="600"/>
              </a:spcBef>
              <a:spcAft>
                <a:spcPts val="600"/>
              </a:spcAft>
              <a:buFont typeface="+mj-lt"/>
              <a:buAutoNum type="arabicPeriod"/>
            </a:pPr>
            <a:r>
              <a:rPr lang="en-GB" sz="2000" dirty="0"/>
              <a:t>Work, as defined in the ILO resolution, can be performed in any type of economic unit as distinguished by the System of National Accounts (SNA) 2008, namely: (</a:t>
            </a:r>
            <a:r>
              <a:rPr lang="en-GB" sz="2000" dirty="0" err="1"/>
              <a:t>i</a:t>
            </a:r>
            <a:r>
              <a:rPr lang="en-GB" sz="2000" dirty="0"/>
              <a:t>) </a:t>
            </a:r>
            <a:r>
              <a:rPr lang="en-GB" sz="2000" b="1" i="1" dirty="0"/>
              <a:t>market units</a:t>
            </a:r>
            <a:r>
              <a:rPr lang="en-GB" sz="2000" dirty="0"/>
              <a:t>; (ii) </a:t>
            </a:r>
            <a:r>
              <a:rPr lang="en-GB" sz="2000" b="1" i="1" dirty="0"/>
              <a:t>non-market units</a:t>
            </a:r>
            <a:r>
              <a:rPr lang="en-GB" sz="2000" dirty="0"/>
              <a:t>; and  (iii) </a:t>
            </a:r>
            <a:r>
              <a:rPr lang="en-GB" sz="2000" b="1" i="1" dirty="0"/>
              <a:t>households that produce goods  or services for own final use</a:t>
            </a:r>
            <a:r>
              <a:rPr lang="en-GB" sz="2000" dirty="0"/>
              <a:t>.</a:t>
            </a:r>
          </a:p>
          <a:p>
            <a:pPr marL="571500" indent="-571500">
              <a:lnSpc>
                <a:spcPct val="100000"/>
              </a:lnSpc>
              <a:spcBef>
                <a:spcPts val="600"/>
              </a:spcBef>
              <a:spcAft>
                <a:spcPts val="600"/>
              </a:spcAft>
              <a:buFont typeface="+mj-lt"/>
              <a:buAutoNum type="arabicPeriod"/>
            </a:pPr>
            <a:endParaRPr lang="es-ES" sz="2000" dirty="0"/>
          </a:p>
        </p:txBody>
      </p:sp>
      <p:sp>
        <p:nvSpPr>
          <p:cNvPr id="5" name="Slide Number Placeholder 4"/>
          <p:cNvSpPr>
            <a:spLocks noGrp="1"/>
          </p:cNvSpPr>
          <p:nvPr>
            <p:ph type="sldNum" sz="quarter" idx="12"/>
          </p:nvPr>
        </p:nvSpPr>
        <p:spPr/>
        <p:txBody>
          <a:bodyPr/>
          <a:lstStyle/>
          <a:p>
            <a:fld id="{412FF748-1325-48DC-AE50-E54CCC902008}" type="slidenum">
              <a:rPr lang="es-ES" smtClean="0"/>
              <a:pPr/>
              <a:t>4</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0085" y="908720"/>
            <a:ext cx="8488458" cy="796908"/>
          </a:xfrm>
        </p:spPr>
        <p:txBody>
          <a:bodyPr anchor="ctr">
            <a:noAutofit/>
          </a:bodyPr>
          <a:lstStyle/>
          <a:p>
            <a:r>
              <a:rPr lang="en-US" sz="3700" b="1" dirty="0" smtClean="0"/>
              <a:t>General concepts and definitions (</a:t>
            </a:r>
            <a:r>
              <a:rPr lang="en-US" sz="3700" b="1" dirty="0" err="1" smtClean="0"/>
              <a:t>contd</a:t>
            </a:r>
            <a:r>
              <a:rPr lang="en-US" sz="3700" b="1" dirty="0" smtClean="0"/>
              <a:t>)</a:t>
            </a:r>
            <a:endParaRPr lang="en-US" sz="3700" b="1" dirty="0"/>
          </a:p>
        </p:txBody>
      </p:sp>
      <p:sp>
        <p:nvSpPr>
          <p:cNvPr id="3" name="2 Marcador de contenido"/>
          <p:cNvSpPr>
            <a:spLocks noGrp="1"/>
          </p:cNvSpPr>
          <p:nvPr>
            <p:ph idx="1"/>
          </p:nvPr>
        </p:nvSpPr>
        <p:spPr>
          <a:xfrm>
            <a:off x="980085" y="1916832"/>
            <a:ext cx="8229600" cy="715260"/>
          </a:xfrm>
        </p:spPr>
        <p:txBody>
          <a:bodyPr>
            <a:noAutofit/>
          </a:bodyPr>
          <a:lstStyle/>
          <a:p>
            <a:pPr marL="0">
              <a:lnSpc>
                <a:spcPct val="100000"/>
              </a:lnSpc>
              <a:spcBef>
                <a:spcPts val="600"/>
              </a:spcBef>
              <a:spcAft>
                <a:spcPts val="600"/>
              </a:spcAft>
            </a:pPr>
            <a:r>
              <a:rPr lang="en-GB" sz="1800" b="1" dirty="0" smtClean="0"/>
              <a:t>5. </a:t>
            </a:r>
            <a:r>
              <a:rPr lang="en-GB" sz="1800" dirty="0" smtClean="0"/>
              <a:t>The ILO resolution </a:t>
            </a:r>
            <a:r>
              <a:rPr lang="en-GB" sz="1800" dirty="0"/>
              <a:t>identifies  five  mutually   exclusive  subsets   of  work   activities   or  </a:t>
            </a:r>
            <a:r>
              <a:rPr lang="en-GB" sz="1800" b="1" i="1" dirty="0"/>
              <a:t>forms  of  </a:t>
            </a:r>
            <a:r>
              <a:rPr lang="en-GB" sz="1800" b="1" i="1" dirty="0" smtClean="0"/>
              <a:t>work:</a:t>
            </a:r>
          </a:p>
          <a:p>
            <a:pPr marL="514350" indent="-514350">
              <a:lnSpc>
                <a:spcPct val="100000"/>
              </a:lnSpc>
              <a:spcBef>
                <a:spcPts val="600"/>
              </a:spcBef>
              <a:spcAft>
                <a:spcPts val="600"/>
              </a:spcAft>
              <a:buFont typeface="+mj-lt"/>
              <a:buAutoNum type="arabicPeriod" startAt="4"/>
            </a:pPr>
            <a:endParaRPr lang="es-ES" sz="1800" dirty="0"/>
          </a:p>
        </p:txBody>
      </p:sp>
      <p:graphicFrame>
        <p:nvGraphicFramePr>
          <p:cNvPr id="4" name="Table 3"/>
          <p:cNvGraphicFramePr>
            <a:graphicFrameLocks noGrp="1"/>
          </p:cNvGraphicFramePr>
          <p:nvPr>
            <p:extLst>
              <p:ext uri="{D42A27DB-BD31-4B8C-83A1-F6EECF244321}">
                <p14:modId xmlns:p14="http://schemas.microsoft.com/office/powerpoint/2010/main" val="865399636"/>
              </p:ext>
            </p:extLst>
          </p:nvPr>
        </p:nvGraphicFramePr>
        <p:xfrm>
          <a:off x="1192407" y="2852504"/>
          <a:ext cx="7804956" cy="3101164"/>
        </p:xfrm>
        <a:graphic>
          <a:graphicData uri="http://schemas.openxmlformats.org/drawingml/2006/table">
            <a:tbl>
              <a:tblPr firstRow="1" bandRow="1">
                <a:tableStyleId>{5C22544A-7EE6-4342-B048-85BDC9FD1C3A}</a:tableStyleId>
              </a:tblPr>
              <a:tblGrid>
                <a:gridCol w="7804956"/>
              </a:tblGrid>
              <a:tr h="796908">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i="1" dirty="0" smtClean="0">
                          <a:solidFill>
                            <a:schemeClr val="tx1"/>
                          </a:solidFill>
                          <a:latin typeface="Times New Roman" panose="02020603050405020304" pitchFamily="18" charset="0"/>
                          <a:cs typeface="Times New Roman" panose="02020603050405020304" pitchFamily="18" charset="0"/>
                        </a:rPr>
                        <a:t>own-use production work</a:t>
                      </a:r>
                      <a:r>
                        <a:rPr lang="en-GB" sz="2000" b="1" dirty="0" smtClean="0">
                          <a:solidFill>
                            <a:schemeClr val="tx1"/>
                          </a:solidFill>
                          <a:latin typeface="Times New Roman" panose="02020603050405020304" pitchFamily="18" charset="0"/>
                          <a:cs typeface="Times New Roman" panose="02020603050405020304" pitchFamily="18" charset="0"/>
                        </a:rPr>
                        <a:t>,  </a:t>
                      </a:r>
                      <a:r>
                        <a:rPr lang="en-GB" sz="2000" b="0" dirty="0" smtClean="0">
                          <a:solidFill>
                            <a:schemeClr val="tx1"/>
                          </a:solidFill>
                          <a:latin typeface="Times New Roman" panose="02020603050405020304" pitchFamily="18" charset="0"/>
                          <a:cs typeface="Times New Roman" panose="02020603050405020304" pitchFamily="18" charset="0"/>
                        </a:rPr>
                        <a:t>comprising  production of  goods  and  services for  own  final  use  (an unpaid form of work)</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635811">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i="1" dirty="0" smtClean="0">
                          <a:solidFill>
                            <a:schemeClr val="tx1"/>
                          </a:solidFill>
                          <a:latin typeface="Times New Roman" panose="02020603050405020304" pitchFamily="18" charset="0"/>
                          <a:cs typeface="Times New Roman" panose="02020603050405020304" pitchFamily="18" charset="0"/>
                        </a:rPr>
                        <a:t>employment work</a:t>
                      </a:r>
                      <a:r>
                        <a:rPr lang="en-GB" sz="2000" dirty="0" smtClean="0">
                          <a:solidFill>
                            <a:schemeClr val="tx1"/>
                          </a:solidFill>
                          <a:latin typeface="Times New Roman" panose="02020603050405020304" pitchFamily="18" charset="0"/>
                          <a:cs typeface="Times New Roman" panose="02020603050405020304" pitchFamily="18" charset="0"/>
                        </a:rPr>
                        <a:t>, comprising  work performed for others in exchange for pay or profit;</a:t>
                      </a:r>
                      <a:endParaRPr lang="en-US" sz="20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451088">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i="1" kern="1200" dirty="0" smtClean="0">
                          <a:solidFill>
                            <a:schemeClr val="tx1"/>
                          </a:solidFill>
                          <a:latin typeface="Times New Roman" panose="02020603050405020304" pitchFamily="18" charset="0"/>
                          <a:ea typeface="+mn-ea"/>
                          <a:cs typeface="Times New Roman" panose="02020603050405020304" pitchFamily="18" charset="0"/>
                        </a:rPr>
                        <a:t>unpaid trainee work</a:t>
                      </a:r>
                      <a:endParaRPr lang="en-US" sz="20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432048">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i="1" kern="1200" dirty="0" smtClean="0">
                          <a:solidFill>
                            <a:schemeClr val="tx1"/>
                          </a:solidFill>
                          <a:latin typeface="Times New Roman" panose="02020603050405020304" pitchFamily="18" charset="0"/>
                          <a:ea typeface="+mn-ea"/>
                          <a:cs typeface="Times New Roman" panose="02020603050405020304" pitchFamily="18" charset="0"/>
                        </a:rPr>
                        <a:t>volunteer work</a:t>
                      </a:r>
                      <a:endParaRPr lang="en-US" sz="20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72008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i="1" kern="1200" dirty="0" smtClean="0">
                          <a:solidFill>
                            <a:schemeClr val="tx1"/>
                          </a:solidFill>
                          <a:latin typeface="Times New Roman" panose="02020603050405020304" pitchFamily="18" charset="0"/>
                          <a:ea typeface="+mn-ea"/>
                          <a:cs typeface="Times New Roman" panose="02020603050405020304" pitchFamily="18" charset="0"/>
                        </a:rPr>
                        <a:t>other  work  activities  </a:t>
                      </a:r>
                      <a:r>
                        <a:rPr lang="en-GB" sz="2000" dirty="0" smtClean="0">
                          <a:solidFill>
                            <a:schemeClr val="tx1"/>
                          </a:solidFill>
                          <a:latin typeface="Times New Roman" panose="02020603050405020304" pitchFamily="18" charset="0"/>
                          <a:cs typeface="Times New Roman" panose="02020603050405020304" pitchFamily="18" charset="0"/>
                        </a:rPr>
                        <a:t>(including  such activities  as unpaid community service and  unpaid military or alternative  civilian service).</a:t>
                      </a:r>
                      <a:endParaRPr lang="en-US" sz="20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412FF748-1325-48DC-AE50-E54CCC902008}" type="slidenum">
              <a:rPr lang="es-ES" smtClean="0"/>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8755" y="620688"/>
            <a:ext cx="8387630" cy="864096"/>
          </a:xfrm>
        </p:spPr>
        <p:txBody>
          <a:bodyPr anchor="ctr">
            <a:noAutofit/>
          </a:bodyPr>
          <a:lstStyle/>
          <a:p>
            <a:r>
              <a:rPr lang="en-US" sz="3600" b="1" dirty="0" smtClean="0"/>
              <a:t>General concepts and definitions (</a:t>
            </a:r>
            <a:r>
              <a:rPr lang="en-US" sz="3600" b="1" dirty="0" err="1" smtClean="0"/>
              <a:t>contd</a:t>
            </a:r>
            <a:r>
              <a:rPr lang="en-US" sz="3600" b="1" dirty="0" smtClean="0"/>
              <a:t>)</a:t>
            </a:r>
            <a:endParaRPr lang="en-US" sz="3600" b="1" dirty="0"/>
          </a:p>
        </p:txBody>
      </p:sp>
      <p:sp>
        <p:nvSpPr>
          <p:cNvPr id="3" name="2 Marcador de contenido"/>
          <p:cNvSpPr>
            <a:spLocks noGrp="1"/>
          </p:cNvSpPr>
          <p:nvPr>
            <p:ph idx="1"/>
          </p:nvPr>
        </p:nvSpPr>
        <p:spPr>
          <a:xfrm>
            <a:off x="1027770" y="1412776"/>
            <a:ext cx="8229600" cy="5256584"/>
          </a:xfrm>
        </p:spPr>
        <p:txBody>
          <a:bodyPr>
            <a:noAutofit/>
          </a:bodyPr>
          <a:lstStyle/>
          <a:p>
            <a:pPr marL="180975" indent="-180975">
              <a:lnSpc>
                <a:spcPct val="150000"/>
              </a:lnSpc>
              <a:spcBef>
                <a:spcPts val="600"/>
              </a:spcBef>
              <a:spcAft>
                <a:spcPts val="600"/>
              </a:spcAft>
            </a:pPr>
            <a:r>
              <a:rPr lang="en-GB" sz="2000" dirty="0" smtClean="0"/>
              <a:t>    </a:t>
            </a:r>
            <a:r>
              <a:rPr lang="en-GB" sz="2000" b="1" dirty="0" smtClean="0"/>
              <a:t> 6</a:t>
            </a:r>
            <a:r>
              <a:rPr lang="en-GB" sz="2000" dirty="0" smtClean="0"/>
              <a:t>. The </a:t>
            </a:r>
            <a:r>
              <a:rPr lang="en-GB" sz="2000" dirty="0"/>
              <a:t>theme collects information about the  </a:t>
            </a:r>
            <a:r>
              <a:rPr lang="en-GB" sz="2000" b="1" dirty="0"/>
              <a:t>working age  population</a:t>
            </a:r>
            <a:r>
              <a:rPr lang="en-GB" sz="2000" dirty="0"/>
              <a:t>. </a:t>
            </a:r>
            <a:r>
              <a:rPr lang="en-GB" sz="2000" dirty="0" smtClean="0"/>
              <a:t>To   </a:t>
            </a:r>
          </a:p>
          <a:p>
            <a:pPr marL="180975" indent="-180975">
              <a:lnSpc>
                <a:spcPct val="150000"/>
              </a:lnSpc>
              <a:spcBef>
                <a:spcPts val="600"/>
              </a:spcBef>
              <a:spcAft>
                <a:spcPts val="600"/>
              </a:spcAft>
            </a:pPr>
            <a:r>
              <a:rPr lang="en-GB" sz="2000" dirty="0" smtClean="0"/>
              <a:t>      determine </a:t>
            </a:r>
            <a:r>
              <a:rPr lang="en-GB" sz="2000" dirty="0"/>
              <a:t>the  working  age population, the Resolution recommends that</a:t>
            </a:r>
            <a:r>
              <a:rPr lang="en-GB" sz="2000" dirty="0" smtClean="0"/>
              <a:t>:</a:t>
            </a:r>
          </a:p>
          <a:p>
            <a:pPr marL="447675">
              <a:lnSpc>
                <a:spcPct val="100000"/>
              </a:lnSpc>
              <a:spcBef>
                <a:spcPts val="0"/>
              </a:spcBef>
            </a:pPr>
            <a:r>
              <a:rPr lang="en-GB" sz="2000" i="1" dirty="0" smtClean="0"/>
              <a:t> </a:t>
            </a:r>
            <a:r>
              <a:rPr lang="en-GB" sz="2000" i="1" dirty="0"/>
              <a:t>(</a:t>
            </a:r>
            <a:r>
              <a:rPr lang="en-GB" sz="2000" i="1" dirty="0" err="1"/>
              <a:t>i</a:t>
            </a:r>
            <a:r>
              <a:rPr lang="en-GB" sz="2000" i="1" dirty="0"/>
              <a:t>) </a:t>
            </a:r>
            <a:r>
              <a:rPr lang="en-GB" sz="2000" i="1" dirty="0" smtClean="0"/>
              <a:t>the </a:t>
            </a:r>
            <a:r>
              <a:rPr lang="en-GB" sz="2000" i="1" dirty="0"/>
              <a:t>lower age limit should be set taking  into consideration the  minimum  age  for employment and  exceptions specified  in national laws or regulations, or the  age  of completion of compulsory </a:t>
            </a:r>
            <a:r>
              <a:rPr lang="en-GB" sz="2000" i="1" dirty="0" smtClean="0"/>
              <a:t>schooling; and</a:t>
            </a:r>
          </a:p>
          <a:p>
            <a:pPr marL="447675">
              <a:lnSpc>
                <a:spcPct val="100000"/>
              </a:lnSpc>
              <a:spcBef>
                <a:spcPts val="0"/>
              </a:spcBef>
            </a:pPr>
            <a:r>
              <a:rPr lang="en-GB" sz="2000" i="1" dirty="0" smtClean="0"/>
              <a:t> </a:t>
            </a:r>
            <a:r>
              <a:rPr lang="en-GB" sz="2000" i="1" dirty="0"/>
              <a:t>(ii) </a:t>
            </a:r>
            <a:r>
              <a:rPr lang="en-GB" sz="2000" i="1" dirty="0" smtClean="0"/>
              <a:t>no </a:t>
            </a:r>
            <a:r>
              <a:rPr lang="en-GB" sz="2000" i="1" dirty="0"/>
              <a:t>upper age limit should be </a:t>
            </a:r>
            <a:r>
              <a:rPr lang="en-GB" sz="2000" i="1" dirty="0" smtClean="0"/>
              <a:t>set.</a:t>
            </a:r>
          </a:p>
          <a:p>
            <a:pPr marL="447675">
              <a:lnSpc>
                <a:spcPct val="100000"/>
              </a:lnSpc>
              <a:spcBef>
                <a:spcPts val="0"/>
              </a:spcBef>
            </a:pPr>
            <a:endParaRPr lang="en-GB" sz="2000" i="1" dirty="0" smtClean="0"/>
          </a:p>
          <a:p>
            <a:pPr marL="447675">
              <a:lnSpc>
                <a:spcPct val="150000"/>
              </a:lnSpc>
              <a:spcBef>
                <a:spcPts val="0"/>
              </a:spcBef>
            </a:pPr>
            <a:r>
              <a:rPr lang="en-GB" sz="2000" b="1" dirty="0" smtClean="0"/>
              <a:t>7</a:t>
            </a:r>
            <a:r>
              <a:rPr lang="en-GB" sz="2000" dirty="0" smtClean="0"/>
              <a:t>. To facilitate international comparisons, tabulations should distinguish between persons aged less than 15 years and those aged 15 years and above. Where countries set the minimum age limit below ten years, tabulations should also distinguish children aged less than ten years.</a:t>
            </a:r>
            <a:endParaRPr lang="es-ES" sz="2000"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5544" y="980728"/>
            <a:ext cx="7931224" cy="1080120"/>
          </a:xfrm>
        </p:spPr>
        <p:txBody>
          <a:bodyPr anchor="ctr">
            <a:normAutofit fontScale="90000"/>
          </a:bodyPr>
          <a:lstStyle/>
          <a:p>
            <a:r>
              <a:rPr lang="en-US" b="1" dirty="0" smtClean="0"/>
              <a:t>General concepts and definitions </a:t>
            </a:r>
            <a:r>
              <a:rPr lang="en-US" dirty="0" smtClean="0"/>
              <a:t>(</a:t>
            </a:r>
            <a:r>
              <a:rPr lang="en-US" dirty="0" err="1"/>
              <a:t>contd</a:t>
            </a:r>
            <a:r>
              <a:rPr lang="en-US" dirty="0" smtClean="0"/>
              <a:t>)</a:t>
            </a:r>
            <a:endParaRPr lang="en-US" dirty="0"/>
          </a:p>
        </p:txBody>
      </p:sp>
      <p:sp>
        <p:nvSpPr>
          <p:cNvPr id="3" name="2 Marcador de contenido"/>
          <p:cNvSpPr>
            <a:spLocks noGrp="1"/>
          </p:cNvSpPr>
          <p:nvPr>
            <p:ph idx="1"/>
          </p:nvPr>
        </p:nvSpPr>
        <p:spPr>
          <a:xfrm>
            <a:off x="1000774" y="2276872"/>
            <a:ext cx="7686026" cy="4449106"/>
          </a:xfrm>
        </p:spPr>
        <p:txBody>
          <a:bodyPr>
            <a:normAutofit/>
          </a:bodyPr>
          <a:lstStyle/>
          <a:p>
            <a:pPr marL="0">
              <a:lnSpc>
                <a:spcPct val="110000"/>
              </a:lnSpc>
              <a:spcBef>
                <a:spcPts val="600"/>
              </a:spcBef>
              <a:spcAft>
                <a:spcPts val="600"/>
              </a:spcAft>
            </a:pPr>
            <a:r>
              <a:rPr lang="en-US" sz="2000" b="1" dirty="0" smtClean="0"/>
              <a:t>8. Operational definitions on relevant forms of work</a:t>
            </a:r>
            <a:r>
              <a:rPr lang="en-US" sz="2000" dirty="0" smtClean="0"/>
              <a:t>: </a:t>
            </a:r>
          </a:p>
          <a:p>
            <a:pPr marL="444500" lvl="1" indent="-179388">
              <a:lnSpc>
                <a:spcPct val="110000"/>
              </a:lnSpc>
              <a:spcBef>
                <a:spcPts val="600"/>
              </a:spcBef>
              <a:spcAft>
                <a:spcPts val="600"/>
              </a:spcAft>
              <a:buFont typeface="Arial" panose="020B0604020202020204" pitchFamily="34" charset="0"/>
              <a:buChar char="•"/>
            </a:pPr>
            <a:r>
              <a:rPr lang="en-GB" sz="2000" b="1" dirty="0"/>
              <a:t>Persons in employment </a:t>
            </a:r>
            <a:r>
              <a:rPr lang="en-GB" sz="2000" dirty="0"/>
              <a:t>are  defined as all those  of working  age  who,  during a short  reference period (that is, seven days or one week), were  engaged in any activity to produce goods  or provide  services </a:t>
            </a:r>
            <a:r>
              <a:rPr lang="en-GB" sz="2000" u="sng" dirty="0"/>
              <a:t>for pay or profit</a:t>
            </a:r>
            <a:r>
              <a:rPr lang="en-GB" sz="2000" dirty="0" smtClean="0"/>
              <a:t>. </a:t>
            </a:r>
          </a:p>
          <a:p>
            <a:pPr marL="444500" lvl="1" indent="-179388">
              <a:lnSpc>
                <a:spcPct val="110000"/>
              </a:lnSpc>
              <a:spcBef>
                <a:spcPts val="600"/>
              </a:spcBef>
              <a:spcAft>
                <a:spcPts val="600"/>
              </a:spcAft>
              <a:buFont typeface="Arial" panose="020B0604020202020204" pitchFamily="34" charset="0"/>
              <a:buChar char="•"/>
            </a:pPr>
            <a:r>
              <a:rPr lang="en-GB" sz="2000" b="1" dirty="0" smtClean="0"/>
              <a:t>Persons  </a:t>
            </a:r>
            <a:r>
              <a:rPr lang="en-GB" sz="2000" b="1" dirty="0"/>
              <a:t>in own-use production work  of  goods </a:t>
            </a:r>
            <a:r>
              <a:rPr lang="en-GB" sz="2000" dirty="0" smtClean="0"/>
              <a:t>are  </a:t>
            </a:r>
            <a:r>
              <a:rPr lang="en-GB" sz="2000" dirty="0"/>
              <a:t>defined in the  Resolution as all those  of working  age who, during a short reference period (that is, four weeks or one calendar month) performed any activity to </a:t>
            </a:r>
            <a:r>
              <a:rPr lang="en-GB" sz="2000" u="sng" dirty="0"/>
              <a:t>produce</a:t>
            </a:r>
            <a:r>
              <a:rPr lang="en-GB" sz="2000" dirty="0"/>
              <a:t> </a:t>
            </a:r>
            <a:r>
              <a:rPr lang="en-GB" sz="2000" u="sng" dirty="0"/>
              <a:t>goods  for own final use </a:t>
            </a:r>
            <a:r>
              <a:rPr lang="en-GB" sz="2000" dirty="0"/>
              <a:t>for a cumulative total of at least one hour</a:t>
            </a:r>
            <a:r>
              <a:rPr lang="en-GB" sz="2000" dirty="0" smtClean="0"/>
              <a:t>.</a:t>
            </a:r>
          </a:p>
        </p:txBody>
      </p:sp>
      <p:sp>
        <p:nvSpPr>
          <p:cNvPr id="4" name="Slide Number Placeholder 3"/>
          <p:cNvSpPr>
            <a:spLocks noGrp="1"/>
          </p:cNvSpPr>
          <p:nvPr>
            <p:ph type="sldNum" sz="quarter" idx="12"/>
          </p:nvPr>
        </p:nvSpPr>
        <p:spPr/>
        <p:txBody>
          <a:bodyPr/>
          <a:lstStyle/>
          <a:p>
            <a:fld id="{412FF748-1325-48DC-AE50-E54CCC902008}" type="slidenum">
              <a:rPr lang="es-ES" smtClean="0"/>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2766" y="1052736"/>
            <a:ext cx="8229600" cy="1080120"/>
          </a:xfrm>
        </p:spPr>
        <p:txBody>
          <a:bodyPr anchor="ctr">
            <a:normAutofit fontScale="90000"/>
          </a:bodyPr>
          <a:lstStyle/>
          <a:p>
            <a:r>
              <a:rPr lang="en-US" b="1" dirty="0" smtClean="0"/>
              <a:t>General concepts and definitions </a:t>
            </a:r>
            <a:r>
              <a:rPr lang="en-US" dirty="0" smtClean="0"/>
              <a:t>(</a:t>
            </a:r>
            <a:r>
              <a:rPr lang="en-US" dirty="0" err="1" smtClean="0"/>
              <a:t>contd</a:t>
            </a:r>
            <a:r>
              <a:rPr lang="en-US" dirty="0" smtClean="0"/>
              <a:t>)</a:t>
            </a:r>
            <a:endParaRPr lang="en-US" dirty="0"/>
          </a:p>
        </p:txBody>
      </p:sp>
      <p:sp>
        <p:nvSpPr>
          <p:cNvPr id="3" name="2 Marcador de contenido"/>
          <p:cNvSpPr>
            <a:spLocks noGrp="1"/>
          </p:cNvSpPr>
          <p:nvPr>
            <p:ph idx="1"/>
          </p:nvPr>
        </p:nvSpPr>
        <p:spPr>
          <a:xfrm>
            <a:off x="972766" y="2132856"/>
            <a:ext cx="8050088" cy="4548498"/>
          </a:xfrm>
        </p:spPr>
        <p:txBody>
          <a:bodyPr>
            <a:normAutofit/>
          </a:bodyPr>
          <a:lstStyle/>
          <a:p>
            <a:pPr marL="0">
              <a:lnSpc>
                <a:spcPct val="100000"/>
              </a:lnSpc>
              <a:spcBef>
                <a:spcPts val="600"/>
              </a:spcBef>
              <a:spcAft>
                <a:spcPts val="600"/>
              </a:spcAft>
            </a:pPr>
            <a:r>
              <a:rPr lang="en-US" sz="1800" b="1" dirty="0" smtClean="0"/>
              <a:t>9. Operational definitions related to labour force status:</a:t>
            </a:r>
            <a:endParaRPr lang="en-US" sz="1800" dirty="0" smtClean="0"/>
          </a:p>
          <a:p>
            <a:pPr marL="265112" lvl="1" indent="0">
              <a:lnSpc>
                <a:spcPct val="100000"/>
              </a:lnSpc>
              <a:spcBef>
                <a:spcPts val="600"/>
              </a:spcBef>
              <a:spcAft>
                <a:spcPts val="600"/>
              </a:spcAft>
              <a:buNone/>
            </a:pPr>
            <a:r>
              <a:rPr lang="en-GB" sz="1800" dirty="0"/>
              <a:t>The </a:t>
            </a:r>
            <a:r>
              <a:rPr lang="en-GB" sz="1800" b="1" dirty="0"/>
              <a:t>labour  force status  </a:t>
            </a:r>
            <a:r>
              <a:rPr lang="en-GB" sz="1800" dirty="0"/>
              <a:t>of a person  of working  age  may be  in one  of three mutually  exclusive categories, namely</a:t>
            </a:r>
            <a:r>
              <a:rPr lang="en-GB" sz="1800" dirty="0" smtClean="0"/>
              <a:t>:</a:t>
            </a:r>
          </a:p>
          <a:p>
            <a:pPr marL="730250" lvl="2" indent="-187325">
              <a:lnSpc>
                <a:spcPct val="100000"/>
              </a:lnSpc>
              <a:spcBef>
                <a:spcPts val="600"/>
              </a:spcBef>
              <a:spcAft>
                <a:spcPts val="600"/>
              </a:spcAft>
              <a:buFont typeface="Arial" panose="020B0604020202020204" pitchFamily="34" charset="0"/>
              <a:buChar char="•"/>
            </a:pPr>
            <a:r>
              <a:rPr lang="en-GB" sz="1800" b="1" i="1" dirty="0"/>
              <a:t>in </a:t>
            </a:r>
            <a:r>
              <a:rPr lang="en-GB" sz="1800" b="1" i="1" dirty="0" smtClean="0"/>
              <a:t>employment</a:t>
            </a:r>
          </a:p>
          <a:p>
            <a:pPr marL="730250" lvl="2" indent="-187325">
              <a:lnSpc>
                <a:spcPct val="100000"/>
              </a:lnSpc>
              <a:spcBef>
                <a:spcPts val="600"/>
              </a:spcBef>
              <a:spcAft>
                <a:spcPts val="600"/>
              </a:spcAft>
              <a:buFont typeface="Arial" panose="020B0604020202020204" pitchFamily="34" charset="0"/>
              <a:buChar char="•"/>
            </a:pPr>
            <a:r>
              <a:rPr lang="en-GB" sz="1800" b="1" i="1" dirty="0"/>
              <a:t>in </a:t>
            </a:r>
            <a:r>
              <a:rPr lang="en-GB" sz="1800" b="1" i="1" dirty="0" smtClean="0"/>
              <a:t>unemployment</a:t>
            </a:r>
          </a:p>
          <a:p>
            <a:pPr marL="730250" lvl="2" indent="-187325">
              <a:lnSpc>
                <a:spcPct val="100000"/>
              </a:lnSpc>
              <a:spcBef>
                <a:spcPts val="600"/>
              </a:spcBef>
              <a:spcAft>
                <a:spcPts val="600"/>
              </a:spcAft>
              <a:buFont typeface="Arial" panose="020B0604020202020204" pitchFamily="34" charset="0"/>
              <a:buChar char="•"/>
            </a:pPr>
            <a:r>
              <a:rPr lang="en-GB" sz="1800" b="1" i="1" dirty="0"/>
              <a:t>outside the labour </a:t>
            </a:r>
            <a:r>
              <a:rPr lang="en-GB" sz="1800" b="1" i="1" dirty="0" smtClean="0"/>
              <a:t>force</a:t>
            </a:r>
          </a:p>
          <a:p>
            <a:pPr marL="265112" lvl="1" indent="0">
              <a:lnSpc>
                <a:spcPct val="100000"/>
              </a:lnSpc>
              <a:spcBef>
                <a:spcPts val="600"/>
              </a:spcBef>
              <a:spcAft>
                <a:spcPts val="600"/>
              </a:spcAft>
              <a:buNone/>
            </a:pPr>
            <a:r>
              <a:rPr lang="en-GB" sz="1800" b="1" dirty="0"/>
              <a:t>Persons in unemployment </a:t>
            </a:r>
            <a:r>
              <a:rPr lang="en-GB" sz="1800" dirty="0"/>
              <a:t>are  defined as all those  of working  age  who:  (</a:t>
            </a:r>
            <a:r>
              <a:rPr lang="en-GB" sz="1800" dirty="0" err="1"/>
              <a:t>i</a:t>
            </a:r>
            <a:r>
              <a:rPr lang="en-GB" sz="1800" dirty="0"/>
              <a:t>) were  not  in employment; (ii) carried  out  activities  to seek employment during a specified  recent period;  and  (iii) were  currently  available  to  take  up  employment given  a job opportunity</a:t>
            </a:r>
            <a:r>
              <a:rPr lang="en-GB" sz="1800" dirty="0" smtClean="0"/>
              <a:t>.</a:t>
            </a:r>
          </a:p>
          <a:p>
            <a:pPr marL="265112" lvl="1" indent="0">
              <a:lnSpc>
                <a:spcPct val="100000"/>
              </a:lnSpc>
              <a:spcBef>
                <a:spcPts val="600"/>
              </a:spcBef>
              <a:spcAft>
                <a:spcPts val="600"/>
              </a:spcAft>
              <a:buNone/>
            </a:pPr>
            <a:r>
              <a:rPr lang="en-GB" sz="1800" b="1" dirty="0"/>
              <a:t>Persons outside the labour force </a:t>
            </a:r>
            <a:r>
              <a:rPr lang="en-GB" sz="1800" dirty="0"/>
              <a:t>are those  of working  age  who were  neither in employment nor in unemployment during the reference </a:t>
            </a:r>
            <a:r>
              <a:rPr lang="en-GB" sz="1800" dirty="0" smtClean="0"/>
              <a:t>period.</a:t>
            </a:r>
          </a:p>
          <a:p>
            <a:pPr marL="914400" lvl="1" indent="-514350">
              <a:lnSpc>
                <a:spcPct val="100000"/>
              </a:lnSpc>
              <a:spcBef>
                <a:spcPts val="600"/>
              </a:spcBef>
              <a:spcAft>
                <a:spcPts val="600"/>
              </a:spcAft>
              <a:buFont typeface="+mj-lt"/>
              <a:buAutoNum type="romanLcPeriod"/>
            </a:pPr>
            <a:endParaRPr lang="en-US" sz="1800"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8</a:t>
            </a:fld>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0912" y="836712"/>
            <a:ext cx="8229600" cy="1296950"/>
          </a:xfrm>
        </p:spPr>
        <p:txBody>
          <a:bodyPr anchor="t">
            <a:noAutofit/>
          </a:bodyPr>
          <a:lstStyle/>
          <a:p>
            <a:r>
              <a:rPr lang="en-GB" sz="3200" b="1" dirty="0"/>
              <a:t>Use of the agricultural census reference  year and questionnaire design issues</a:t>
            </a:r>
            <a:r>
              <a:rPr lang="es-ES" sz="3200" b="1" dirty="0"/>
              <a:t/>
            </a:r>
            <a:br>
              <a:rPr lang="es-ES" sz="3200" b="1" dirty="0"/>
            </a:br>
            <a:endParaRPr lang="es-ES" sz="3200" b="1" dirty="0"/>
          </a:p>
        </p:txBody>
      </p:sp>
      <p:sp>
        <p:nvSpPr>
          <p:cNvPr id="3" name="2 Marcador de contenido"/>
          <p:cNvSpPr>
            <a:spLocks noGrp="1"/>
          </p:cNvSpPr>
          <p:nvPr>
            <p:ph idx="1"/>
          </p:nvPr>
        </p:nvSpPr>
        <p:spPr>
          <a:xfrm>
            <a:off x="907087" y="2340739"/>
            <a:ext cx="8229600" cy="4464496"/>
          </a:xfrm>
        </p:spPr>
        <p:txBody>
          <a:bodyPr>
            <a:normAutofit/>
          </a:bodyPr>
          <a:lstStyle/>
          <a:p>
            <a:pPr algn="just"/>
            <a:r>
              <a:rPr lang="en-GB" sz="2400" dirty="0"/>
              <a:t>The new work statistics framework uses short  reference periods  (such as one week  or one month) for the operational definitions of the forms of work concepts.  However, for the </a:t>
            </a:r>
            <a:r>
              <a:rPr lang="en-GB" sz="2400" dirty="0" smtClean="0"/>
              <a:t>census</a:t>
            </a:r>
            <a:r>
              <a:rPr lang="en-GB" sz="2400" dirty="0"/>
              <a:t> </a:t>
            </a:r>
            <a:r>
              <a:rPr lang="en-GB" sz="2400" dirty="0" smtClean="0"/>
              <a:t>items </a:t>
            </a:r>
            <a:r>
              <a:rPr lang="en-GB" sz="2400" dirty="0"/>
              <a:t>in the  present theme, the  reference period is </a:t>
            </a:r>
            <a:r>
              <a:rPr lang="en-GB" sz="2400" b="1" i="1" dirty="0"/>
              <a:t>the  census reference  year</a:t>
            </a:r>
            <a:r>
              <a:rPr lang="en-GB" sz="2400" dirty="0"/>
              <a:t>. </a:t>
            </a:r>
            <a:endParaRPr lang="en-GB" sz="2400" dirty="0" smtClean="0"/>
          </a:p>
          <a:p>
            <a:pPr algn="just"/>
            <a:r>
              <a:rPr lang="en-GB" sz="2400" dirty="0"/>
              <a:t>As for items  in the  agricultural census, countries need to carefully  design  questionnaires for the collection  of data related to work  on the  holding, suitable to national </a:t>
            </a:r>
            <a:r>
              <a:rPr lang="en-GB" sz="2400" dirty="0" smtClean="0"/>
              <a:t>circumstances to ensure that the report is as complete and accurate as possible.</a:t>
            </a:r>
            <a:endParaRPr lang="es-ES" sz="2400" dirty="0"/>
          </a:p>
          <a:p>
            <a:pPr marL="425196" indent="-342900">
              <a:buFont typeface="Arial" panose="020B0604020202020204" pitchFamily="34" charset="0"/>
              <a:buChar char="•"/>
            </a:pPr>
            <a:endParaRPr lang="es-ES" sz="2000"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9</a:t>
            </a:fld>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3034</TotalTime>
  <Words>2801</Words>
  <Application>Microsoft Office PowerPoint</Application>
  <PresentationFormat>On-screen Show (4:3)</PresentationFormat>
  <Paragraphs>203</Paragraphs>
  <Slides>22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Gill Sans MT</vt:lpstr>
      <vt:lpstr>Times New Roman</vt:lpstr>
      <vt:lpstr>Verdana</vt:lpstr>
      <vt:lpstr>Wingdings</vt:lpstr>
      <vt:lpstr>Wingdings 2</vt:lpstr>
      <vt:lpstr>Solstice</vt:lpstr>
      <vt:lpstr>PowerPoint Presentation</vt:lpstr>
      <vt:lpstr>Contents</vt:lpstr>
      <vt:lpstr>Background</vt:lpstr>
      <vt:lpstr>General concepts and definitions</vt:lpstr>
      <vt:lpstr>General concepts and definitions (contd)</vt:lpstr>
      <vt:lpstr>General concepts and definitions (contd)</vt:lpstr>
      <vt:lpstr>General concepts and definitions (contd)</vt:lpstr>
      <vt:lpstr>General concepts and definitions (contd)</vt:lpstr>
      <vt:lpstr>Use of the agricultural census reference  year and questionnaire design issues </vt:lpstr>
      <vt:lpstr>Items</vt:lpstr>
      <vt:lpstr>Item 0901: Whether  working on the holding  is the main activity  (for each household member  of working age, identifying the sex)</vt:lpstr>
      <vt:lpstr>Item 0902: Working time on the holding (for each household member  of working age, identifying the sex)</vt:lpstr>
      <vt:lpstr>Item 0902: Working time on the holding (for each household member  of working age, identifying the sex) (contd)</vt:lpstr>
      <vt:lpstr>Item 0902: Working time on the holding (for each household member  of working age, identifying the sex) (contd)</vt:lpstr>
      <vt:lpstr>Item 0903: Number and working time of employees on the holding by sex (for the holding)</vt:lpstr>
      <vt:lpstr>Item 0904: Labour force status (for each household member  of working age, identifying the sex)</vt:lpstr>
      <vt:lpstr>Item 0905: Status in employment of main job (for each household member  in employment, identifying the sex)</vt:lpstr>
      <vt:lpstr>Item 0905: Status in employment of main job (for each household member  in employment, identifying the sex) (contd)</vt:lpstr>
      <vt:lpstr>Item 0906: Form of payment for employees (for the holding)</vt:lpstr>
      <vt:lpstr>Item 0907: Use of contractors  for work on the holding according to type (for the holding) </vt:lpstr>
      <vt:lpstr> Country experiences </vt:lpstr>
      <vt:lpstr>MANY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PROGRAMME OF THE CENSUS OF AGRICULTURE (WCA) 2020</dc:title>
  <dc:creator>Miguel</dc:creator>
  <cp:lastModifiedBy>Cara, Oleg (ESS)</cp:lastModifiedBy>
  <cp:revision>205</cp:revision>
  <dcterms:created xsi:type="dcterms:W3CDTF">2016-04-09T12:24:55Z</dcterms:created>
  <dcterms:modified xsi:type="dcterms:W3CDTF">2017-05-18T10:07:48Z</dcterms:modified>
</cp:coreProperties>
</file>