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5"/>
  </p:notesMasterIdLst>
  <p:handoutMasterIdLst>
    <p:handoutMasterId r:id="rId36"/>
  </p:handoutMasterIdLst>
  <p:sldIdLst>
    <p:sldId id="268" r:id="rId2"/>
    <p:sldId id="257" r:id="rId3"/>
    <p:sldId id="258" r:id="rId4"/>
    <p:sldId id="259" r:id="rId5"/>
    <p:sldId id="260" r:id="rId6"/>
    <p:sldId id="261" r:id="rId7"/>
    <p:sldId id="262" r:id="rId8"/>
    <p:sldId id="263" r:id="rId9"/>
    <p:sldId id="264" r:id="rId10"/>
    <p:sldId id="299"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9" r:id="rId28"/>
    <p:sldId id="290" r:id="rId29"/>
    <p:sldId id="291" r:id="rId30"/>
    <p:sldId id="293" r:id="rId31"/>
    <p:sldId id="295" r:id="rId32"/>
    <p:sldId id="298" r:id="rId33"/>
    <p:sldId id="267" r:id="rId34"/>
  </p:sldIdLst>
  <p:sldSz cx="9144000" cy="6858000" type="screen4x3"/>
  <p:notesSz cx="67945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4" autoAdjust="0"/>
  </p:normalViewPr>
  <p:slideViewPr>
    <p:cSldViewPr>
      <p:cViewPr varScale="1">
        <p:scale>
          <a:sx n="103" d="100"/>
          <a:sy n="103" d="100"/>
        </p:scale>
        <p:origin x="234"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F4155CE1-3C89-4200-895C-A100332AA997}" type="datetimeFigureOut">
              <a:rPr lang="es-AR" smtClean="0"/>
              <a:pPr/>
              <a:t>15/05/2017</a:t>
            </a:fld>
            <a:endParaRPr lang="es-AR"/>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42BEF00A-1DE2-4B5D-B03D-5908A9EF576C}" type="slidenum">
              <a:rPr lang="es-AR" smtClean="0"/>
              <a:pPr/>
              <a:t>‹#›</a:t>
            </a:fld>
            <a:endParaRPr lang="es-AR"/>
          </a:p>
        </p:txBody>
      </p:sp>
    </p:spTree>
    <p:extLst>
      <p:ext uri="{BB962C8B-B14F-4D97-AF65-F5344CB8AC3E}">
        <p14:creationId xmlns:p14="http://schemas.microsoft.com/office/powerpoint/2010/main" val="13547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BB7E6CB9-47AB-49BF-887B-2E5F03659953}" type="datetimeFigureOut">
              <a:rPr lang="es-ES" smtClean="0"/>
              <a:pPr/>
              <a:t>15/05/2017</a:t>
            </a:fld>
            <a:endParaRPr lang="en-U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D947F91-DAE4-4A7E-B3FB-B77267F68343}" type="slidenum">
              <a:rPr lang="en-US" smtClean="0"/>
              <a:pPr/>
              <a:t>‹#›</a:t>
            </a:fld>
            <a:endParaRPr lang="en-US"/>
          </a:p>
        </p:txBody>
      </p:sp>
    </p:spTree>
    <p:extLst>
      <p:ext uri="{BB962C8B-B14F-4D97-AF65-F5344CB8AC3E}">
        <p14:creationId xmlns:p14="http://schemas.microsoft.com/office/powerpoint/2010/main" val="206030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160970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F32EFAB-FC60-4BA2-B7F1-4AA4A622E33A}" type="slidenum">
              <a:rPr lang="en-US" smtClean="0"/>
              <a:pPr/>
              <a:t>16</a:t>
            </a:fld>
            <a:endParaRPr lang="en-US"/>
          </a:p>
        </p:txBody>
      </p:sp>
    </p:spTree>
    <p:extLst>
      <p:ext uri="{BB962C8B-B14F-4D97-AF65-F5344CB8AC3E}">
        <p14:creationId xmlns:p14="http://schemas.microsoft.com/office/powerpoint/2010/main" val="78880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17</a:t>
            </a:fld>
            <a:endParaRPr lang="en-US"/>
          </a:p>
        </p:txBody>
      </p:sp>
    </p:spTree>
    <p:extLst>
      <p:ext uri="{BB962C8B-B14F-4D97-AF65-F5344CB8AC3E}">
        <p14:creationId xmlns:p14="http://schemas.microsoft.com/office/powerpoint/2010/main" val="30815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25000" lnSpcReduction="20000"/>
          </a:bodyPr>
          <a:lstStyle/>
          <a:p>
            <a:r>
              <a:rPr lang="en-GB" sz="1200" kern="1200" dirty="0" smtClean="0">
                <a:solidFill>
                  <a:schemeClr val="tx1"/>
                </a:solidFill>
                <a:latin typeface="+mn-lt"/>
                <a:ea typeface="+mn-ea"/>
                <a:cs typeface="+mn-cs"/>
              </a:rPr>
              <a:t>Cases may exist in which there are both covered  and open  storage facilities of the  same type for one holding. Where feasible, information on the percentage of the capacity of the covered  facilities could be asked.</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5100" b="1" dirty="0" smtClean="0"/>
              <a:t>Definitions and notes:</a:t>
            </a:r>
          </a:p>
          <a:p>
            <a:pPr>
              <a:lnSpc>
                <a:spcPct val="110000"/>
              </a:lnSpc>
            </a:pPr>
            <a:r>
              <a:rPr lang="en-GB" sz="4500" b="1" i="1" dirty="0" smtClean="0"/>
              <a:t>Solid/farmyard manure  </a:t>
            </a:r>
            <a:r>
              <a:rPr lang="en-GB" sz="4500" dirty="0" smtClean="0"/>
              <a:t>is excrements (with or without litter) of domestic animals (may include a small amount of urine).</a:t>
            </a:r>
            <a:endParaRPr lang="es-ES" sz="4500" dirty="0" smtClean="0"/>
          </a:p>
          <a:p>
            <a:pPr>
              <a:lnSpc>
                <a:spcPct val="110000"/>
              </a:lnSpc>
            </a:pPr>
            <a:r>
              <a:rPr lang="en-GB" sz="4500" b="1" i="1" dirty="0" smtClean="0"/>
              <a:t>Liquid manure  </a:t>
            </a:r>
            <a:r>
              <a:rPr lang="en-GB" sz="4500" dirty="0" smtClean="0"/>
              <a:t>is urine from domestic  animals (may include a small amount of excrement and/or water).</a:t>
            </a:r>
            <a:endParaRPr lang="es-ES" sz="4500" dirty="0" smtClean="0"/>
          </a:p>
          <a:p>
            <a:pPr>
              <a:lnSpc>
                <a:spcPct val="110000"/>
              </a:lnSpc>
            </a:pPr>
            <a:r>
              <a:rPr lang="en-GB" sz="4500" b="1" i="1" dirty="0" smtClean="0"/>
              <a:t>Slurry </a:t>
            </a:r>
            <a:r>
              <a:rPr lang="en-GB" sz="4500" dirty="0" smtClean="0"/>
              <a:t>is manure in liquid form,  a mixture  of excrements and  urine  of domestic  animals (possibly including  water and/or a small amount of litter).</a:t>
            </a:r>
            <a:endParaRPr lang="es-ES" sz="4500" dirty="0" smtClean="0"/>
          </a:p>
          <a:p>
            <a:pPr>
              <a:lnSpc>
                <a:spcPct val="110000"/>
              </a:lnSpc>
            </a:pPr>
            <a:r>
              <a:rPr lang="en-GB" sz="4500" b="1" i="1" dirty="0" smtClean="0"/>
              <a:t>Manure removed for use as fuel  </a:t>
            </a:r>
            <a:r>
              <a:rPr lang="en-GB" sz="4500" dirty="0" smtClean="0"/>
              <a:t>is dried dung  cakes created and burned for fuel.</a:t>
            </a:r>
            <a:endParaRPr lang="es-ES" sz="4500" dirty="0" smtClean="0"/>
          </a:p>
          <a:p>
            <a:pPr>
              <a:lnSpc>
                <a:spcPct val="110000"/>
              </a:lnSpc>
            </a:pPr>
            <a:r>
              <a:rPr lang="en-GB" sz="4500" b="1" i="1" dirty="0" smtClean="0"/>
              <a:t>Directly daily spread  </a:t>
            </a:r>
            <a:r>
              <a:rPr lang="en-GB" sz="4500" dirty="0" smtClean="0"/>
              <a:t>means  the  manure is routinely removed from the  confinement facility and  is applied to cropland or pasture within  24 hours of excretion; no storage is needed.</a:t>
            </a:r>
            <a:endParaRPr lang="es-ES" sz="4500" dirty="0" smtClean="0"/>
          </a:p>
          <a:p>
            <a:pPr>
              <a:lnSpc>
                <a:spcPct val="110000"/>
              </a:lnSpc>
            </a:pPr>
            <a:r>
              <a:rPr lang="en-GB" sz="4500" b="1" i="1" dirty="0" smtClean="0"/>
              <a:t>Storage  facility  for  solid/farmyard manure  </a:t>
            </a:r>
            <a:r>
              <a:rPr lang="en-GB" sz="4500" dirty="0" smtClean="0"/>
              <a:t>usually  means a structure with  a  concrete floor  and  reinforced concrete or  timber walls.  </a:t>
            </a:r>
            <a:endParaRPr lang="es-ES" sz="4500" dirty="0" smtClean="0"/>
          </a:p>
          <a:p>
            <a:pPr>
              <a:lnSpc>
                <a:spcPct val="110000"/>
              </a:lnSpc>
            </a:pPr>
            <a:r>
              <a:rPr lang="en-GB" sz="4500" b="1" i="1" dirty="0" smtClean="0"/>
              <a:t>Storage  facility  for liquid manure/slurry  </a:t>
            </a:r>
            <a:r>
              <a:rPr lang="en-GB" sz="4500" dirty="0" smtClean="0"/>
              <a:t>usually means  a watertight tank,  open  or covered,  or a lined lagoon for storage of liquid manure/slurry.</a:t>
            </a:r>
            <a:endParaRPr lang="es-ES" sz="4500" dirty="0" smtClean="0"/>
          </a:p>
          <a:p>
            <a:pPr>
              <a:lnSpc>
                <a:spcPct val="110000"/>
              </a:lnSpc>
            </a:pPr>
            <a:r>
              <a:rPr lang="en-GB" sz="4500" b="1" i="1" dirty="0" smtClean="0"/>
              <a:t>Slurry tank  </a:t>
            </a:r>
            <a:r>
              <a:rPr lang="en-GB" sz="4500" dirty="0" smtClean="0"/>
              <a:t>is a  tank,   usually  made   of  impermeable material, used  for  the  storage of  slurry.</a:t>
            </a:r>
            <a:r>
              <a:rPr lang="es-ES" sz="4500" dirty="0" smtClean="0"/>
              <a:t> </a:t>
            </a:r>
            <a:r>
              <a:rPr lang="en-GB" sz="4500" dirty="0" smtClean="0"/>
              <a:t>Watertight pits or cellars beneath/integrated in the livestock houses  are also included.</a:t>
            </a:r>
            <a:endParaRPr lang="es-ES" sz="4500" dirty="0" smtClean="0"/>
          </a:p>
          <a:p>
            <a:pPr>
              <a:lnSpc>
                <a:spcPct val="110000"/>
              </a:lnSpc>
            </a:pPr>
            <a:r>
              <a:rPr lang="en-GB" sz="4500" b="1" i="1" dirty="0" smtClean="0"/>
              <a:t>Anaerobic  lagoon  </a:t>
            </a:r>
            <a:r>
              <a:rPr lang="en-GB" sz="4500" dirty="0" smtClean="0"/>
              <a:t>is a pit dug  in the  soil, usually lined,  used  for the  storage of slurry. </a:t>
            </a:r>
            <a:endParaRPr lang="es-ES" sz="4500" dirty="0" smtClean="0"/>
          </a:p>
          <a:p>
            <a:pPr>
              <a:lnSpc>
                <a:spcPct val="110000"/>
              </a:lnSpc>
            </a:pPr>
            <a:r>
              <a:rPr lang="en-GB" sz="4500" b="1" i="1" dirty="0" smtClean="0"/>
              <a:t>Aerobic treatment  </a:t>
            </a:r>
            <a:r>
              <a:rPr lang="en-GB" sz="4500" dirty="0" smtClean="0"/>
              <a:t>is the  biological  oxidation of manure collected  as a liquid with either forced  or natural aeration. </a:t>
            </a:r>
            <a:endParaRPr lang="es-ES" sz="4500" dirty="0" smtClean="0"/>
          </a:p>
          <a:p>
            <a:pPr>
              <a:lnSpc>
                <a:spcPct val="110000"/>
              </a:lnSpc>
            </a:pPr>
            <a:r>
              <a:rPr lang="en-GB" sz="4500" b="1" i="1" dirty="0" smtClean="0"/>
              <a:t>Storage  facilities for manure are considered covered  </a:t>
            </a:r>
            <a:r>
              <a:rPr lang="en-GB" sz="4500" dirty="0" smtClean="0"/>
              <a:t>when they are protected from rain or other precipitation and the cover can reduce  ammonia emissions.</a:t>
            </a:r>
            <a:endParaRPr lang="es-ES" sz="4500" dirty="0" smtClean="0"/>
          </a:p>
          <a:p>
            <a:pPr>
              <a:lnSpc>
                <a:spcPct val="110000"/>
              </a:lnSpc>
            </a:pPr>
            <a:r>
              <a:rPr lang="en-GB" sz="4500" b="1" i="1" dirty="0" smtClean="0"/>
              <a:t>Digesters (biogas reactors)  </a:t>
            </a:r>
            <a:r>
              <a:rPr lang="en-GB" sz="4500" dirty="0" smtClean="0"/>
              <a:t>are reactors in which animal excreta, with or without straw and/or other materials such as wood  shavings, sawdust, etc., are collected  and anaerobically digested in a large containment vessel or covered  lagoon. </a:t>
            </a:r>
            <a:endParaRPr lang="es-ES" sz="4500" dirty="0" smtClean="0"/>
          </a:p>
          <a:p>
            <a:endParaRPr lang="en-US" dirty="0"/>
          </a:p>
        </p:txBody>
      </p:sp>
      <p:sp>
        <p:nvSpPr>
          <p:cNvPr id="4" name="3 Marcador de número de diapositiva"/>
          <p:cNvSpPr>
            <a:spLocks noGrp="1"/>
          </p:cNvSpPr>
          <p:nvPr>
            <p:ph type="sldNum" sz="quarter" idx="10"/>
          </p:nvPr>
        </p:nvSpPr>
        <p:spPr/>
        <p:txBody>
          <a:bodyPr/>
          <a:lstStyle/>
          <a:p>
            <a:fld id="{3F32EFAB-FC60-4BA2-B7F1-4AA4A622E33A}" type="slidenum">
              <a:rPr lang="en-US" smtClean="0"/>
              <a:pPr/>
              <a:t>18</a:t>
            </a:fld>
            <a:endParaRPr lang="en-US"/>
          </a:p>
        </p:txBody>
      </p:sp>
    </p:spTree>
    <p:extLst>
      <p:ext uri="{BB962C8B-B14F-4D97-AF65-F5344CB8AC3E}">
        <p14:creationId xmlns:p14="http://schemas.microsoft.com/office/powerpoint/2010/main" val="4285860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Paragraph 8.15.19 of the WCA 2020 provides the relevant definitions.</a:t>
            </a:r>
          </a:p>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19</a:t>
            </a:fld>
            <a:endParaRPr lang="en-US"/>
          </a:p>
        </p:txBody>
      </p:sp>
    </p:spTree>
    <p:extLst>
      <p:ext uri="{BB962C8B-B14F-4D97-AF65-F5344CB8AC3E}">
        <p14:creationId xmlns:p14="http://schemas.microsoft.com/office/powerpoint/2010/main" val="2077802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20</a:t>
            </a:fld>
            <a:endParaRPr lang="en-US"/>
          </a:p>
        </p:txBody>
      </p:sp>
    </p:spTree>
    <p:extLst>
      <p:ext uri="{BB962C8B-B14F-4D97-AF65-F5344CB8AC3E}">
        <p14:creationId xmlns:p14="http://schemas.microsoft.com/office/powerpoint/2010/main" val="298105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1" i="1" u="none" strike="noStrike" kern="1200" baseline="0" dirty="0" smtClean="0">
                <a:solidFill>
                  <a:schemeClr val="tx1"/>
                </a:solidFill>
                <a:latin typeface="+mn-lt"/>
                <a:ea typeface="+mn-ea"/>
                <a:cs typeface="+mn-cs"/>
              </a:rPr>
              <a:t>1506 Rice cultivation - irrigation and water regimes </a:t>
            </a:r>
            <a:endParaRPr lang="en-GB"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en-GB" sz="1200" b="0" i="0" u="none" strike="noStrike" kern="1200" baseline="0" dirty="0" smtClean="0">
                <a:solidFill>
                  <a:schemeClr val="tx1"/>
                </a:solidFill>
                <a:latin typeface="+mn-lt"/>
                <a:ea typeface="+mn-ea"/>
                <a:cs typeface="+mn-cs"/>
              </a:rPr>
              <a:t>Water regimes before the growing period: </a:t>
            </a:r>
          </a:p>
          <a:p>
            <a:pPr marL="171450" indent="-171450">
              <a:buFont typeface="Wingdings" panose="05000000000000000000" pitchFamily="2" charset="2"/>
              <a:buChar char="Ø"/>
            </a:pPr>
            <a:r>
              <a:rPr lang="en-GB" sz="1200" b="0" i="0" u="none" strike="noStrike" kern="1200" baseline="0" dirty="0" smtClean="0">
                <a:solidFill>
                  <a:schemeClr val="tx1"/>
                </a:solidFill>
                <a:latin typeface="+mn-lt"/>
                <a:ea typeface="+mn-ea"/>
                <a:cs typeface="+mn-cs"/>
              </a:rPr>
              <a:t>Flooded pre-season </a:t>
            </a:r>
          </a:p>
          <a:p>
            <a:pPr marL="171450" indent="-171450">
              <a:buFont typeface="Wingdings" panose="05000000000000000000" pitchFamily="2" charset="2"/>
              <a:buChar char="Ø"/>
            </a:pPr>
            <a:r>
              <a:rPr lang="en-GB" sz="1200" b="0" i="0" u="none" strike="noStrike" kern="1200" baseline="0" dirty="0" smtClean="0">
                <a:solidFill>
                  <a:schemeClr val="tx1"/>
                </a:solidFill>
                <a:latin typeface="+mn-lt"/>
                <a:ea typeface="+mn-ea"/>
                <a:cs typeface="+mn-cs"/>
              </a:rPr>
              <a:t>Non-flooded pre-season </a:t>
            </a:r>
          </a:p>
          <a:p>
            <a:endParaRPr lang="en-US" sz="1200" b="0" i="0" u="none" strike="noStrike" kern="1200" baseline="0" dirty="0" smtClean="0">
              <a:solidFill>
                <a:schemeClr val="tx1"/>
              </a:solidFill>
              <a:latin typeface="+mn-lt"/>
              <a:ea typeface="+mn-ea"/>
              <a:cs typeface="+mn-cs"/>
            </a:endParaRPr>
          </a:p>
          <a:p>
            <a:pPr marL="171450" indent="-171450">
              <a:buFont typeface="Wingdings" panose="05000000000000000000" pitchFamily="2" charset="2"/>
              <a:buChar char="§"/>
            </a:pPr>
            <a:r>
              <a:rPr lang="en-GB" sz="1200" b="0" i="0" u="none" strike="noStrike" kern="1200" baseline="0" dirty="0" smtClean="0">
                <a:solidFill>
                  <a:schemeClr val="tx1"/>
                </a:solidFill>
                <a:latin typeface="+mn-lt"/>
                <a:ea typeface="+mn-ea"/>
                <a:cs typeface="+mn-cs"/>
              </a:rPr>
              <a:t>Water regimes during the growing period:</a:t>
            </a:r>
          </a:p>
          <a:p>
            <a:pPr marL="171450" indent="-171450">
              <a:buFont typeface="Wingdings" panose="05000000000000000000" pitchFamily="2" charset="2"/>
              <a:buChar char="Ø"/>
            </a:pPr>
            <a:r>
              <a:rPr lang="en-GB" sz="1200" b="0" i="0" u="none" strike="noStrike" kern="1200" baseline="0" dirty="0" smtClean="0">
                <a:solidFill>
                  <a:schemeClr val="tx1"/>
                </a:solidFill>
                <a:latin typeface="+mn-lt"/>
                <a:ea typeface="+mn-ea"/>
                <a:cs typeface="+mn-cs"/>
              </a:rPr>
              <a:t>Irrigated – continuously flooded </a:t>
            </a:r>
          </a:p>
          <a:p>
            <a:pPr marL="171450" indent="-171450">
              <a:buFont typeface="Wingdings" panose="05000000000000000000" pitchFamily="2" charset="2"/>
              <a:buChar char="Ø"/>
            </a:pPr>
            <a:r>
              <a:rPr lang="en-GB" sz="1200" b="0" i="0" u="none" strike="noStrike" kern="1200" baseline="0" dirty="0" smtClean="0">
                <a:solidFill>
                  <a:schemeClr val="tx1"/>
                </a:solidFill>
                <a:latin typeface="+mn-lt"/>
                <a:ea typeface="+mn-ea"/>
                <a:cs typeface="+mn-cs"/>
              </a:rPr>
              <a:t>Irrigated – intermittently flooded </a:t>
            </a:r>
          </a:p>
          <a:p>
            <a:pPr marL="171450" indent="-171450">
              <a:buFont typeface="Wingdings" panose="05000000000000000000" pitchFamily="2" charset="2"/>
              <a:buChar char="Ø"/>
            </a:pPr>
            <a:r>
              <a:rPr lang="en-GB" sz="1200" b="0" i="0" u="none" strike="noStrike" kern="1200" baseline="0" dirty="0" smtClean="0">
                <a:solidFill>
                  <a:schemeClr val="tx1"/>
                </a:solidFill>
                <a:latin typeface="+mn-lt"/>
                <a:ea typeface="+mn-ea"/>
                <a:cs typeface="+mn-cs"/>
              </a:rPr>
              <a:t>Rice cultivation in </a:t>
            </a:r>
            <a:r>
              <a:rPr lang="en-GB" sz="1200" b="0" i="0" u="none" strike="noStrike" kern="1200" baseline="0" dirty="0" err="1" smtClean="0">
                <a:solidFill>
                  <a:schemeClr val="tx1"/>
                </a:solidFill>
                <a:latin typeface="+mn-lt"/>
                <a:ea typeface="+mn-ea"/>
                <a:cs typeface="+mn-cs"/>
              </a:rPr>
              <a:t>rainfed</a:t>
            </a:r>
            <a:r>
              <a:rPr lang="en-GB" sz="1200" b="0" i="0" u="none" strike="noStrike" kern="1200" baseline="0" dirty="0" smtClean="0">
                <a:solidFill>
                  <a:schemeClr val="tx1"/>
                </a:solidFill>
                <a:latin typeface="+mn-lt"/>
                <a:ea typeface="+mn-ea"/>
                <a:cs typeface="+mn-cs"/>
              </a:rPr>
              <a:t> and deep water area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21</a:t>
            </a:fld>
            <a:endParaRPr lang="en-US"/>
          </a:p>
        </p:txBody>
      </p:sp>
    </p:spTree>
    <p:extLst>
      <p:ext uri="{BB962C8B-B14F-4D97-AF65-F5344CB8AC3E}">
        <p14:creationId xmlns:p14="http://schemas.microsoft.com/office/powerpoint/2010/main" val="3605800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dirty="0" smtClean="0"/>
              <a:t>It is a holding-level item. However,  for operational reasons,  countries may find it easier to collect the data at field/plot level, as one holding could have different water regimes  for different fields.</a:t>
            </a:r>
            <a:endParaRPr lang="en-US" dirty="0"/>
          </a:p>
        </p:txBody>
      </p:sp>
      <p:sp>
        <p:nvSpPr>
          <p:cNvPr id="4" name="3 Marcador de número de diapositiva"/>
          <p:cNvSpPr>
            <a:spLocks noGrp="1"/>
          </p:cNvSpPr>
          <p:nvPr>
            <p:ph type="sldNum" sz="quarter" idx="10"/>
          </p:nvPr>
        </p:nvSpPr>
        <p:spPr/>
        <p:txBody>
          <a:bodyPr/>
          <a:lstStyle/>
          <a:p>
            <a:fld id="{3F32EFAB-FC60-4BA2-B7F1-4AA4A622E33A}" type="slidenum">
              <a:rPr lang="en-US" smtClean="0"/>
              <a:pPr/>
              <a:t>23</a:t>
            </a:fld>
            <a:endParaRPr lang="en-US"/>
          </a:p>
        </p:txBody>
      </p:sp>
    </p:spTree>
    <p:extLst>
      <p:ext uri="{BB962C8B-B14F-4D97-AF65-F5344CB8AC3E}">
        <p14:creationId xmlns:p14="http://schemas.microsoft.com/office/powerpoint/2010/main" val="2276572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b="1" i="1" kern="1200" dirty="0" smtClean="0">
                <a:solidFill>
                  <a:schemeClr val="tx1"/>
                </a:solidFill>
                <a:latin typeface="+mn-lt"/>
                <a:ea typeface="+mn-ea"/>
                <a:cs typeface="+mn-cs"/>
              </a:rPr>
              <a:t>Straw incorporated shortly before cultivation (30 days or less) </a:t>
            </a:r>
            <a:r>
              <a:rPr lang="en-GB" sz="1200" kern="1200" dirty="0" smtClean="0">
                <a:solidFill>
                  <a:schemeClr val="tx1"/>
                </a:solidFill>
                <a:latin typeface="+mn-lt"/>
                <a:ea typeface="+mn-ea"/>
                <a:cs typeface="+mn-cs"/>
              </a:rPr>
              <a:t>means  that straw is incorporated to soil no more than 30 days before the cultivation of rice.</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Straw  incorporated long before cultivation (more than 30 days) </a:t>
            </a:r>
            <a:r>
              <a:rPr lang="en-GB" sz="1200" kern="1200" dirty="0" smtClean="0">
                <a:solidFill>
                  <a:schemeClr val="tx1"/>
                </a:solidFill>
                <a:latin typeface="+mn-lt"/>
                <a:ea typeface="+mn-ea"/>
                <a:cs typeface="+mn-cs"/>
              </a:rPr>
              <a:t>means  that straw  is incorporated to soil for longer than 30 days before the cultivation of rice.</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Compost  </a:t>
            </a:r>
            <a:r>
              <a:rPr lang="en-GB" sz="1200" kern="1200" dirty="0" smtClean="0">
                <a:solidFill>
                  <a:schemeClr val="tx1"/>
                </a:solidFill>
                <a:latin typeface="+mn-lt"/>
                <a:ea typeface="+mn-ea"/>
                <a:cs typeface="+mn-cs"/>
              </a:rPr>
              <a:t>is a mixture  of decaying  organic  substrates, such as from  leaves  and  manure, used  to improve   soil  structure  and   provide   nutrients.  Alternatively, it  refers   to  organic   substrates  subjected to  biological  decomposition and  stabilization and  converted into  a final  product that is stable,  free  of pathogens and plant  seeds, and can be beneficially  applied to land.</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Solid/farmyard manure </a:t>
            </a:r>
            <a:r>
              <a:rPr lang="en-GB" sz="1200" kern="1200" dirty="0" smtClean="0">
                <a:solidFill>
                  <a:schemeClr val="tx1"/>
                </a:solidFill>
                <a:latin typeface="+mn-lt"/>
                <a:ea typeface="+mn-ea"/>
                <a:cs typeface="+mn-cs"/>
              </a:rPr>
              <a:t>is excrements (with or without litter) of domestic animals, possibly including a small amount of urine</a:t>
            </a:r>
            <a:endParaRPr lang="es-E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Green manure/cover crops (GMCCs) </a:t>
            </a:r>
            <a:r>
              <a:rPr lang="en-GB" sz="1200" kern="1200" dirty="0" smtClean="0">
                <a:solidFill>
                  <a:schemeClr val="tx1"/>
                </a:solidFill>
                <a:latin typeface="+mn-lt"/>
                <a:ea typeface="+mn-ea"/>
                <a:cs typeface="+mn-cs"/>
              </a:rPr>
              <a:t>are plants  that are grown in order  to provide  soil cover and to improve  the  physical, chemical and biological  characteristics of soil. GMCCs may be sown independently or in association with crops.</a:t>
            </a:r>
            <a:endParaRPr lang="es-ES" sz="1200" kern="1200" dirty="0" smtClean="0">
              <a:solidFill>
                <a:schemeClr val="tx1"/>
              </a:solidFill>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F32EFAB-FC60-4BA2-B7F1-4AA4A622E33A}" type="slidenum">
              <a:rPr lang="en-US" smtClean="0"/>
              <a:pPr/>
              <a:t>24</a:t>
            </a:fld>
            <a:endParaRPr lang="en-US"/>
          </a:p>
        </p:txBody>
      </p:sp>
    </p:spTree>
    <p:extLst>
      <p:ext uri="{BB962C8B-B14F-4D97-AF65-F5344CB8AC3E}">
        <p14:creationId xmlns:p14="http://schemas.microsoft.com/office/powerpoint/2010/main" val="3643902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28</a:t>
            </a:fld>
            <a:endParaRPr lang="en-US"/>
          </a:p>
        </p:txBody>
      </p:sp>
    </p:spTree>
    <p:extLst>
      <p:ext uri="{BB962C8B-B14F-4D97-AF65-F5344CB8AC3E}">
        <p14:creationId xmlns:p14="http://schemas.microsoft.com/office/powerpoint/2010/main" val="930094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6DD99464-6342-41A4-996C-E2AD4C6D9944}" type="slidenum">
              <a:rPr lang="es-ES" altLang="en-US" smtClean="0"/>
              <a:pPr/>
              <a:t>30</a:t>
            </a:fld>
            <a:endParaRPr lang="es-ES" altLang="en-US"/>
          </a:p>
        </p:txBody>
      </p:sp>
    </p:spTree>
    <p:extLst>
      <p:ext uri="{BB962C8B-B14F-4D97-AF65-F5344CB8AC3E}">
        <p14:creationId xmlns:p14="http://schemas.microsoft.com/office/powerpoint/2010/main" val="102611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It is estimated </a:t>
            </a:r>
            <a:r>
              <a:rPr lang="en-US" sz="1200" dirty="0" smtClean="0"/>
              <a:t>that about one-third of the world’s people depend on forest goods and services for the direct provision of food, wood fuel, building materials, medicines, employment and cash income.</a:t>
            </a:r>
            <a:endParaRPr lang="es-AR" dirty="0"/>
          </a:p>
        </p:txBody>
      </p:sp>
      <p:sp>
        <p:nvSpPr>
          <p:cNvPr id="4" name="Slide Number Placeholder 3"/>
          <p:cNvSpPr>
            <a:spLocks noGrp="1"/>
          </p:cNvSpPr>
          <p:nvPr>
            <p:ph type="sldNum" sz="quarter" idx="10"/>
          </p:nvPr>
        </p:nvSpPr>
        <p:spPr/>
        <p:txBody>
          <a:bodyPr/>
          <a:lstStyle/>
          <a:p>
            <a:fld id="{4D947F91-DAE4-4A7E-B3FB-B77267F68343}" type="slidenum">
              <a:rPr lang="en-US" smtClean="0"/>
              <a:pPr/>
              <a:t>4</a:t>
            </a:fld>
            <a:endParaRPr lang="en-US"/>
          </a:p>
        </p:txBody>
      </p:sp>
    </p:spTree>
    <p:extLst>
      <p:ext uri="{BB962C8B-B14F-4D97-AF65-F5344CB8AC3E}">
        <p14:creationId xmlns:p14="http://schemas.microsoft.com/office/powerpoint/2010/main" val="3755027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6DD99464-6342-41A4-996C-E2AD4C6D9944}" type="slidenum">
              <a:rPr lang="es-ES" altLang="en-US" smtClean="0"/>
              <a:pPr/>
              <a:t>31</a:t>
            </a:fld>
            <a:endParaRPr lang="es-ES" altLang="en-US"/>
          </a:p>
        </p:txBody>
      </p:sp>
    </p:spTree>
    <p:extLst>
      <p:ext uri="{BB962C8B-B14F-4D97-AF65-F5344CB8AC3E}">
        <p14:creationId xmlns:p14="http://schemas.microsoft.com/office/powerpoint/2010/main" val="71121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AR" dirty="0"/>
          </a:p>
        </p:txBody>
      </p:sp>
      <p:sp>
        <p:nvSpPr>
          <p:cNvPr id="4" name="Slide Number Placeholder 3"/>
          <p:cNvSpPr>
            <a:spLocks noGrp="1"/>
          </p:cNvSpPr>
          <p:nvPr>
            <p:ph type="sldNum" sz="quarter" idx="10"/>
          </p:nvPr>
        </p:nvSpPr>
        <p:spPr/>
        <p:txBody>
          <a:bodyPr/>
          <a:lstStyle/>
          <a:p>
            <a:fld id="{4D947F91-DAE4-4A7E-B3FB-B77267F68343}" type="slidenum">
              <a:rPr lang="en-US" smtClean="0"/>
              <a:pPr/>
              <a:t>5</a:t>
            </a:fld>
            <a:endParaRPr lang="en-US"/>
          </a:p>
        </p:txBody>
      </p:sp>
    </p:spTree>
    <p:extLst>
      <p:ext uri="{BB962C8B-B14F-4D97-AF65-F5344CB8AC3E}">
        <p14:creationId xmlns:p14="http://schemas.microsoft.com/office/powerpoint/2010/main" val="337555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dirty="0" smtClean="0"/>
              <a:t>..</a:t>
            </a:r>
          </a:p>
          <a:p>
            <a:endParaRPr lang="en-US" dirty="0"/>
          </a:p>
        </p:txBody>
      </p:sp>
      <p:sp>
        <p:nvSpPr>
          <p:cNvPr id="4" name="3 Marcador de número de diapositiva"/>
          <p:cNvSpPr>
            <a:spLocks noGrp="1"/>
          </p:cNvSpPr>
          <p:nvPr>
            <p:ph type="sldNum" sz="quarter" idx="10"/>
          </p:nvPr>
        </p:nvSpPr>
        <p:spPr/>
        <p:txBody>
          <a:bodyPr/>
          <a:lstStyle/>
          <a:p>
            <a:fld id="{4D947F91-DAE4-4A7E-B3FB-B77267F68343}" type="slidenum">
              <a:rPr lang="en-US" smtClean="0"/>
              <a:pPr/>
              <a:t>6</a:t>
            </a:fld>
            <a:endParaRPr lang="en-US"/>
          </a:p>
        </p:txBody>
      </p:sp>
    </p:spTree>
    <p:extLst>
      <p:ext uri="{BB962C8B-B14F-4D97-AF65-F5344CB8AC3E}">
        <p14:creationId xmlns:p14="http://schemas.microsoft.com/office/powerpoint/2010/main" val="337964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Wood (timber, firewood, wood chips) and non-wood (mushrooms, berries, nuts, oils, etc.).</a:t>
            </a:r>
            <a:endParaRPr lang="es-AR" dirty="0"/>
          </a:p>
        </p:txBody>
      </p:sp>
      <p:sp>
        <p:nvSpPr>
          <p:cNvPr id="4" name="Slide Number Placeholder 3"/>
          <p:cNvSpPr>
            <a:spLocks noGrp="1"/>
          </p:cNvSpPr>
          <p:nvPr>
            <p:ph type="sldNum" sz="quarter" idx="10"/>
          </p:nvPr>
        </p:nvSpPr>
        <p:spPr/>
        <p:txBody>
          <a:bodyPr/>
          <a:lstStyle/>
          <a:p>
            <a:fld id="{4D947F91-DAE4-4A7E-B3FB-B77267F68343}" type="slidenum">
              <a:rPr lang="en-US" smtClean="0"/>
              <a:pPr/>
              <a:t>8</a:t>
            </a:fld>
            <a:endParaRPr lang="en-US"/>
          </a:p>
        </p:txBody>
      </p:sp>
    </p:spTree>
    <p:extLst>
      <p:ext uri="{BB962C8B-B14F-4D97-AF65-F5344CB8AC3E}">
        <p14:creationId xmlns:p14="http://schemas.microsoft.com/office/powerpoint/2010/main" val="2234686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89302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response to the growing demand for basic agro-environmental data on GHG and ammonia emissions, as well as for compilation of nitrogen balances, the WCA 2020 includes a new theme with a set of items that can help countries assess their emissions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GS: “Agricultural censuses are sources of structural information that, through comparison at different points of time, contribute to the monitoring of environmental changes. In addition, data on the use of environmentally friendly practices and inputs, collected through the census of agriculture, helps decision- makers and planners when adopting measures to mitigate adverse effects.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Thus, the WCA 2020 introduces the possibility for countries to establish the baseline:</a:t>
            </a:r>
          </a:p>
          <a:p>
            <a:pPr marL="171450" indent="-171450">
              <a:buFontTx/>
              <a:buChar char="-"/>
            </a:pPr>
            <a:r>
              <a:rPr lang="en-GB" sz="1200" b="0" i="0" u="none" strike="noStrike" kern="1200" baseline="0" dirty="0" smtClean="0">
                <a:solidFill>
                  <a:schemeClr val="tx1"/>
                </a:solidFill>
                <a:latin typeface="+mn-lt"/>
                <a:ea typeface="+mn-ea"/>
                <a:cs typeface="+mn-cs"/>
              </a:rPr>
              <a:t>To </a:t>
            </a:r>
            <a:r>
              <a:rPr lang="en-GB" sz="1200" b="0" i="0" u="none" strike="noStrike" kern="1200" baseline="0" dirty="0" err="1" smtClean="0">
                <a:solidFill>
                  <a:schemeClr val="tx1"/>
                </a:solidFill>
                <a:latin typeface="+mn-lt"/>
                <a:ea typeface="+mn-ea"/>
                <a:cs typeface="+mn-cs"/>
              </a:rPr>
              <a:t>eport</a:t>
            </a:r>
            <a:r>
              <a:rPr lang="en-GB" sz="1200" b="0" i="0" u="none" strike="noStrike" kern="1200" baseline="0" dirty="0" smtClean="0">
                <a:solidFill>
                  <a:schemeClr val="tx1"/>
                </a:solidFill>
                <a:latin typeface="+mn-lt"/>
                <a:ea typeface="+mn-ea"/>
                <a:cs typeface="+mn-cs"/>
              </a:rPr>
              <a:t> GHG and other agro-environmental indicators  and </a:t>
            </a:r>
          </a:p>
          <a:p>
            <a:pPr marL="171450" indent="-171450">
              <a:buFontTx/>
              <a:buChar char="-"/>
            </a:pPr>
            <a:r>
              <a:rPr lang="en-GB" sz="1200" b="0" i="0" u="none" strike="noStrike" kern="1200" baseline="0" dirty="0" smtClean="0">
                <a:solidFill>
                  <a:schemeClr val="tx1"/>
                </a:solidFill>
                <a:latin typeface="+mn-lt"/>
                <a:ea typeface="+mn-ea"/>
                <a:cs typeface="+mn-cs"/>
              </a:rPr>
              <a:t>can provide frame information for designing and</a:t>
            </a:r>
          </a:p>
          <a:p>
            <a:r>
              <a:rPr lang="en-GB" sz="1200" b="0" i="0" u="none" strike="noStrike" kern="1200" baseline="0" dirty="0" smtClean="0">
                <a:solidFill>
                  <a:schemeClr val="tx1"/>
                </a:solidFill>
                <a:latin typeface="+mn-lt"/>
                <a:ea typeface="+mn-ea"/>
                <a:cs typeface="+mn-cs"/>
              </a:rPr>
              <a:t> conducting periodic sample surveys to collect data necessary for estimation of GHG emissions from the agricultural sector and calculation of other agro-environmental indicators.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Another important use of census information to measure environmental impact is with reference to water management and irrigation. Methods of irrigation, sources of water and final disposal of water used for irrigation are important elements to analyse threats and actual risks to the environment. </a:t>
            </a:r>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12</a:t>
            </a:fld>
            <a:endParaRPr lang="en-US"/>
          </a:p>
        </p:txBody>
      </p:sp>
    </p:spTree>
    <p:extLst>
      <p:ext uri="{BB962C8B-B14F-4D97-AF65-F5344CB8AC3E}">
        <p14:creationId xmlns:p14="http://schemas.microsoft.com/office/powerpoint/2010/main" val="32976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items is relevant for the  calculation of agro-environmental indicators and  particularly for GHG and  ammonia emissions</a:t>
            </a:r>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14</a:t>
            </a:fld>
            <a:endParaRPr lang="en-US"/>
          </a:p>
        </p:txBody>
      </p:sp>
    </p:spTree>
    <p:extLst>
      <p:ext uri="{BB962C8B-B14F-4D97-AF65-F5344CB8AC3E}">
        <p14:creationId xmlns:p14="http://schemas.microsoft.com/office/powerpoint/2010/main" val="129684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latter process represents the </a:t>
            </a:r>
            <a:r>
              <a:rPr lang="en-GB" sz="1200" b="1" i="1" kern="1200" dirty="0" smtClean="0">
                <a:solidFill>
                  <a:schemeClr val="tx1"/>
                </a:solidFill>
                <a:effectLst/>
                <a:latin typeface="+mn-lt"/>
                <a:ea typeface="+mn-ea"/>
                <a:cs typeface="+mn-cs"/>
              </a:rPr>
              <a:t>second largest source of GHG agriculture emissions globally.</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F32EFAB-FC60-4BA2-B7F1-4AA4A622E33A}" type="slidenum">
              <a:rPr lang="en-US" smtClean="0"/>
              <a:pPr/>
              <a:t>15</a:t>
            </a:fld>
            <a:endParaRPr lang="en-US"/>
          </a:p>
        </p:txBody>
      </p:sp>
    </p:spTree>
    <p:extLst>
      <p:ext uri="{BB962C8B-B14F-4D97-AF65-F5344CB8AC3E}">
        <p14:creationId xmlns:p14="http://schemas.microsoft.com/office/powerpoint/2010/main" val="1352482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rgbClr val="0070C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53502332-7C10-4012-B27A-C596559495CE}" type="datetime1">
              <a:rPr lang="es-ES" smtClean="0"/>
              <a:pPr/>
              <a:t>15/05/2017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ABDEF997-D5DA-4256-8339-ACA4AECF646E}"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77803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F2225077-EE92-404E-A0B4-73B2C5F0549B}" type="datetime1">
              <a:rPr lang="es-ES" smtClean="0"/>
              <a:pPr/>
              <a:t>15/05/2017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336662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extLst/>
          </a:lstStyle>
          <a:p>
            <a:fld id="{748DE5D7-CBF8-4690-8E16-1862BAEB9D03}" type="datetime1">
              <a:rPr lang="es-ES" smtClean="0"/>
              <a:pPr/>
              <a:t>15/05/2017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333924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D604A9DF-4E5B-4FAD-9D64-93FC15E7B489}" type="datetime1">
              <a:rPr lang="es-ES" smtClean="0"/>
              <a:pPr/>
              <a:t>15/05/2017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BDEF997-D5DA-4256-8339-ACA4AECF646E}" type="slidenum">
              <a:rPr lang="es-ES" smtClean="0"/>
              <a:pPr/>
              <a:t>‹#›</a:t>
            </a:fld>
            <a:endParaRPr lang="es-ES"/>
          </a:p>
        </p:txBody>
      </p:sp>
    </p:spTree>
    <p:extLst>
      <p:ext uri="{BB962C8B-B14F-4D97-AF65-F5344CB8AC3E}">
        <p14:creationId xmlns:p14="http://schemas.microsoft.com/office/powerpoint/2010/main" val="415266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lvl1pPr>
              <a:defRPr>
                <a:solidFill>
                  <a:srgbClr val="0070C0"/>
                </a:solidFill>
              </a:defRPr>
            </a:lvl1pPr>
            <a:extLst/>
          </a:lstStyle>
          <a:p>
            <a:r>
              <a:rPr lang="en-US" dirty="0" smtClean="0"/>
              <a:t>Click to edit Master title style</a:t>
            </a:r>
            <a:endParaRPr lang="en-US" dirty="0"/>
          </a:p>
        </p:txBody>
      </p:sp>
      <p:sp>
        <p:nvSpPr>
          <p:cNvPr id="3" name="Content Placeholder 2"/>
          <p:cNvSpPr>
            <a:spLocks noGrp="1"/>
          </p:cNvSpPr>
          <p:nvPr>
            <p:ph idx="1"/>
          </p:nvPr>
        </p:nvSpPr>
        <p:spPr>
          <a:xfrm>
            <a:off x="1371617" y="2013012"/>
            <a:ext cx="7498080" cy="4800600"/>
          </a:xfrm>
          <a:prstGeom prst="rect">
            <a:avLst/>
          </a:prstGeom>
        </p:spPr>
        <p:txBody>
          <a:bodyPr/>
          <a:lstStyle>
            <a:lvl1pPr marL="82296" indent="0">
              <a:buNone/>
              <a:defRPr/>
            </a:lvl1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B56FFA8B-D38C-434D-8014-456C585D1CB0}" type="datetime1">
              <a:rPr lang="es-ES" smtClean="0"/>
              <a:pPr/>
              <a:t>15/05/2017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245041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smtClean="0"/>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72193FE3-0ED2-40E8-B991-0318835661AB}" type="datetime1">
              <a:rPr lang="es-ES" smtClean="0"/>
              <a:pPr/>
              <a:t>15/05/2017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ABDEF997-D5DA-4256-8339-ACA4AECF646E}" type="slidenum">
              <a:rPr lang="es-ES" smtClean="0"/>
              <a:pPr/>
              <a:t>‹#›</a:t>
            </a:fld>
            <a:endParaRPr lang="es-E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152524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7A0E26-0F2C-4E80-9690-40000B57C36F}" type="datetime1">
              <a:rPr lang="es-ES" smtClean="0"/>
              <a:pPr/>
              <a:t>15/05/2017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3952109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extLst/>
          </a:lstStyle>
          <a:p>
            <a:fld id="{36DE9C58-B07F-4B3C-9080-9EFBB0508CB9}" type="datetime1">
              <a:rPr lang="es-ES" smtClean="0"/>
              <a:pPr/>
              <a:t>15/05/2017</a:t>
            </a:fld>
            <a:endParaRPr lang="es-ES"/>
          </a:p>
        </p:txBody>
      </p:sp>
      <p:sp>
        <p:nvSpPr>
          <p:cNvPr id="8" name="Footer Placeholder 7"/>
          <p:cNvSpPr>
            <a:spLocks noGrp="1"/>
          </p:cNvSpPr>
          <p:nvPr>
            <p:ph type="ftr" sz="quarter" idx="11"/>
          </p:nvPr>
        </p:nvSpPr>
        <p:spPr/>
        <p:txBody>
          <a:bodyPr/>
          <a:lstStyle>
            <a:extLst/>
          </a:lstStyle>
          <a:p>
            <a:endParaRPr lang="es-ES"/>
          </a:p>
        </p:txBody>
      </p:sp>
      <p:sp>
        <p:nvSpPr>
          <p:cNvPr id="9" name="Slide Number Placeholder 8"/>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5915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17533" y="1052736"/>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CD379E44-9F13-47FD-BEE2-0FD674E6699D}" type="datetime1">
              <a:rPr lang="es-ES" smtClean="0"/>
              <a:pPr/>
              <a:t>15/05/2017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26538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Date Placeholder 1"/>
          <p:cNvSpPr>
            <a:spLocks noGrp="1"/>
          </p:cNvSpPr>
          <p:nvPr>
            <p:ph type="dt" sz="half" idx="10"/>
          </p:nvPr>
        </p:nvSpPr>
        <p:spPr/>
        <p:txBody>
          <a:bodyPr/>
          <a:lstStyle>
            <a:extLst/>
          </a:lstStyle>
          <a:p>
            <a:fld id="{75571D33-0BF7-4B7B-AF2D-60238480F50E}" type="datetime1">
              <a:rPr lang="es-ES" smtClean="0"/>
              <a:pPr/>
              <a:t>15/05/2017</a:t>
            </a:fld>
            <a:endParaRPr lang="es-ES"/>
          </a:p>
        </p:txBody>
      </p:sp>
      <p:sp>
        <p:nvSpPr>
          <p:cNvPr id="3" name="Footer Placeholder 2"/>
          <p:cNvSpPr>
            <a:spLocks noGrp="1"/>
          </p:cNvSpPr>
          <p:nvPr>
            <p:ph type="ftr" sz="quarter" idx="11"/>
          </p:nvPr>
        </p:nvSpPr>
        <p:spPr/>
        <p:txBody>
          <a:bodyPr/>
          <a:lstStyle>
            <a:extLst/>
          </a:lstStyle>
          <a:p>
            <a:endParaRPr lang="es-ES"/>
          </a:p>
        </p:txBody>
      </p:sp>
      <p:sp>
        <p:nvSpPr>
          <p:cNvPr id="4" name="Slide Number Placeholder 3"/>
          <p:cNvSpPr>
            <a:spLocks noGrp="1"/>
          </p:cNvSpPr>
          <p:nvPr>
            <p:ph type="sldNum" sz="quarter" idx="12"/>
          </p:nvPr>
        </p:nvSpPr>
        <p:spPr/>
        <p:txBody>
          <a:bodyPr/>
          <a:lstStyle>
            <a:extLst/>
          </a:lstStyle>
          <a:p>
            <a:fld id="{ABDEF997-D5DA-4256-8339-ACA4AECF646E}" type="slidenum">
              <a:rPr lang="es-ES" smtClean="0"/>
              <a:pPr/>
              <a:t>‹#›</a:t>
            </a:fld>
            <a:endParaRPr lang="es-E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extLst>
      <p:ext uri="{BB962C8B-B14F-4D97-AF65-F5344CB8AC3E}">
        <p14:creationId xmlns:p14="http://schemas.microsoft.com/office/powerpoint/2010/main" val="413167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smtClean="0"/>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0BCABDEA-E32F-4AAF-8FB9-164665A962C2}" type="datetime1">
              <a:rPr lang="es-ES" smtClean="0"/>
              <a:pPr/>
              <a:t>15/05/2017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ABDEF997-D5DA-4256-8339-ACA4AECF646E}" type="slidenum">
              <a:rPr lang="es-ES" smtClean="0"/>
              <a:pPr/>
              <a:t>‹#›</a:t>
            </a:fld>
            <a:endParaRPr lang="es-ES"/>
          </a:p>
        </p:txBody>
      </p:sp>
    </p:spTree>
    <p:extLst>
      <p:ext uri="{BB962C8B-B14F-4D97-AF65-F5344CB8AC3E}">
        <p14:creationId xmlns:p14="http://schemas.microsoft.com/office/powerpoint/2010/main" val="397843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4FF08BAC-97FE-4AF3-94C1-3D3BBADF6964}" type="datetime1">
              <a:rPr lang="es-ES" smtClean="0"/>
              <a:pPr/>
              <a:t>15/05/2017</a:t>
            </a:fld>
            <a:endParaRPr lang="es-ES"/>
          </a:p>
        </p:txBody>
      </p:sp>
      <p:sp>
        <p:nvSpPr>
          <p:cNvPr id="6" name="Footer Placeholder 5"/>
          <p:cNvSpPr>
            <a:spLocks noGrp="1"/>
          </p:cNvSpPr>
          <p:nvPr>
            <p:ph type="ftr" sz="quarter" idx="11"/>
          </p:nvPr>
        </p:nvSpPr>
        <p:spPr/>
        <p:txBody>
          <a:bodyPr/>
          <a:lstStyle>
            <a:extLst/>
          </a:lstStyle>
          <a:p>
            <a:endParaRPr lang="es-ES"/>
          </a:p>
        </p:txBody>
      </p:sp>
      <p:sp>
        <p:nvSpPr>
          <p:cNvPr id="7" name="Slide Number Placeholder 6"/>
          <p:cNvSpPr>
            <a:spLocks noGrp="1"/>
          </p:cNvSpPr>
          <p:nvPr>
            <p:ph type="sldNum" sz="quarter" idx="12"/>
          </p:nvPr>
        </p:nvSpPr>
        <p:spPr/>
        <p:txBody>
          <a:bodyPr/>
          <a:lstStyle>
            <a:extLst/>
          </a:lstStyle>
          <a:p>
            <a:fld id="{ABDEF997-D5DA-4256-8339-ACA4AECF646E}" type="slidenum">
              <a:rPr lang="es-ES" smtClean="0"/>
              <a:pPr/>
              <a:t>‹#›</a:t>
            </a:fld>
            <a:endParaRPr lang="es-E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smtClean="0"/>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extLst>
      <p:ext uri="{BB962C8B-B14F-4D97-AF65-F5344CB8AC3E}">
        <p14:creationId xmlns:p14="http://schemas.microsoft.com/office/powerpoint/2010/main" val="213217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676956CF-514E-4C2D-A0E2-F825D97A7C9B}" type="datetime1">
              <a:rPr lang="es-ES" smtClean="0"/>
              <a:pPr/>
              <a:t>15/05/2017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ABDEF997-D5DA-4256-8339-ACA4AECF646E}"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2873" y="-4472"/>
            <a:ext cx="2645318" cy="1068237"/>
          </a:xfrm>
          <a:prstGeom prst="rect">
            <a:avLst/>
          </a:prstGeom>
        </p:spPr>
      </p:pic>
      <p:sp>
        <p:nvSpPr>
          <p:cNvPr id="4" name="Title Placeholder 3"/>
          <p:cNvSpPr>
            <a:spLocks noGrp="1"/>
          </p:cNvSpPr>
          <p:nvPr>
            <p:ph type="title"/>
          </p:nvPr>
        </p:nvSpPr>
        <p:spPr>
          <a:xfrm>
            <a:off x="1029867" y="544931"/>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5" name="Text Placeholder 4"/>
          <p:cNvSpPr>
            <a:spLocks noGrp="1"/>
          </p:cNvSpPr>
          <p:nvPr>
            <p:ph type="body" idx="1"/>
          </p:nvPr>
        </p:nvSpPr>
        <p:spPr>
          <a:xfrm>
            <a:off x="1045483" y="1884030"/>
            <a:ext cx="7886700" cy="384922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63011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rtl="0" eaLnBrk="1" latinLnBrk="0" hangingPunct="1">
        <a:spcBef>
          <a:spcPct val="0"/>
        </a:spcBef>
        <a:buNone/>
        <a:defRPr sz="40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ct val="100000"/>
        </a:lnSpc>
        <a:spcBef>
          <a:spcPts val="550"/>
        </a:spcBef>
        <a:buClr>
          <a:schemeClr val="accent1"/>
        </a:buClr>
        <a:buFont typeface="Verdana"/>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ct val="100000"/>
        </a:lnSpc>
        <a:spcBef>
          <a:spcPct val="20000"/>
        </a:spcBef>
        <a:buClr>
          <a:schemeClr val="accent2"/>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lnSpc>
          <a:spcPct val="100000"/>
        </a:lnSpc>
        <a:spcBef>
          <a:spcPct val="20000"/>
        </a:spcBef>
        <a:buClr>
          <a:schemeClr val="accent3"/>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lnSpc>
          <a:spcPct val="100000"/>
        </a:lnSpc>
        <a:spcBef>
          <a:spcPct val="20000"/>
        </a:spcBef>
        <a:buClr>
          <a:schemeClr val="accent4"/>
        </a:buClr>
        <a:buFont typeface="Wingdings 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mailto:Environment-Statistics@fao.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pixabay.com/static/uploads/photo/2015/04/07/18/45/timber-industry-711504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137" y="1844824"/>
            <a:ext cx="3753463" cy="2866797"/>
          </a:xfrm>
          <a:prstGeom prst="cloud">
            <a:avLst/>
          </a:prstGeom>
          <a:noFill/>
          <a:extLst>
            <a:ext uri="{909E8E84-426E-40DD-AFC4-6F175D3DCCD1}">
              <a14:hiddenFill xmlns:a14="http://schemas.microsoft.com/office/drawing/2010/main">
                <a:solidFill>
                  <a:srgbClr val="FFFFFF"/>
                </a:solidFill>
              </a14:hiddenFill>
            </a:ext>
          </a:extLst>
        </p:spPr>
      </p:pic>
      <p:sp>
        <p:nvSpPr>
          <p:cNvPr id="7" name="Rectangle 1"/>
          <p:cNvSpPr txBox="1">
            <a:spLocks/>
          </p:cNvSpPr>
          <p:nvPr/>
        </p:nvSpPr>
        <p:spPr>
          <a:xfrm>
            <a:off x="1043608" y="1124744"/>
            <a:ext cx="7498080" cy="1224136"/>
          </a:xfrm>
          <a:prstGeom prst="rect">
            <a:avLst/>
          </a:prstGeom>
        </p:spPr>
        <p:txBody>
          <a:bodyPr anchor="b">
            <a:noAutofit/>
          </a:bodyPr>
          <a:lstStyle/>
          <a:p>
            <a:pPr lvl="0">
              <a:spcBef>
                <a:spcPct val="0"/>
              </a:spcBef>
              <a:defRPr/>
            </a:pPr>
            <a:r>
              <a:rPr lang="en-US" sz="2000" b="1" dirty="0"/>
              <a:t>Regional Roundtable </a:t>
            </a:r>
            <a:endParaRPr lang="en-US" sz="2000" b="1" dirty="0" smtClean="0"/>
          </a:p>
          <a:p>
            <a:pPr lvl="0">
              <a:spcBef>
                <a:spcPct val="0"/>
              </a:spcBef>
              <a:defRPr/>
            </a:pPr>
            <a:r>
              <a:rPr lang="en-US" sz="2000" b="1" dirty="0" smtClean="0"/>
              <a:t>World </a:t>
            </a:r>
            <a:r>
              <a:rPr lang="en-US" sz="2000" b="1" dirty="0" err="1" smtClean="0"/>
              <a:t>Programme</a:t>
            </a:r>
            <a:r>
              <a:rPr lang="en-US" sz="2000" b="1" dirty="0" smtClean="0"/>
              <a:t> for the Census of Agriculture 2020 </a:t>
            </a:r>
            <a:r>
              <a:rPr lang="en-US" sz="2000" b="1" smtClean="0"/>
              <a:t/>
            </a:r>
            <a:br>
              <a:rPr lang="en-US" sz="2000" b="1" smtClean="0"/>
            </a:br>
            <a:r>
              <a:rPr lang="en-US" sz="2000"/>
              <a:t>Port of Spain, Trinidad and Tobago </a:t>
            </a:r>
            <a:br>
              <a:rPr lang="en-US" sz="2000"/>
            </a:br>
            <a:r>
              <a:rPr lang="en-US" sz="2000"/>
              <a:t>22-26 May 2017</a:t>
            </a:r>
            <a:endParaRPr lang="en-US" sz="2000" dirty="0"/>
          </a:p>
        </p:txBody>
      </p:sp>
      <p:sp>
        <p:nvSpPr>
          <p:cNvPr id="9" name="Rectangle 1"/>
          <p:cNvSpPr txBox="1">
            <a:spLocks/>
          </p:cNvSpPr>
          <p:nvPr/>
        </p:nvSpPr>
        <p:spPr>
          <a:xfrm>
            <a:off x="971600" y="5544616"/>
            <a:ext cx="4104456" cy="1124744"/>
          </a:xfrm>
          <a:prstGeom prst="rect">
            <a:avLst/>
          </a:prstGeom>
        </p:spPr>
        <p:txBody>
          <a:bodyPr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smtClean="0">
                <a:latin typeface="+mj-lt"/>
                <a:ea typeface="+mj-ea"/>
                <a:cs typeface="+mj-cs"/>
              </a:rPr>
              <a:t>Adriana </a:t>
            </a:r>
            <a:r>
              <a:rPr lang="en-US" b="1" dirty="0">
                <a:latin typeface="+mj-lt"/>
                <a:ea typeface="+mj-ea"/>
                <a:cs typeface="+mj-cs"/>
              </a:rPr>
              <a:t>N</a:t>
            </a:r>
            <a:r>
              <a:rPr lang="en-US" b="1" dirty="0" smtClean="0">
                <a:latin typeface="+mj-lt"/>
                <a:ea typeface="+mj-ea"/>
                <a:cs typeface="+mj-cs"/>
              </a:rPr>
              <a:t>eciu</a:t>
            </a:r>
          </a:p>
          <a:p>
            <a:pPr>
              <a:lnSpc>
                <a:spcPct val="110000"/>
              </a:lnSpc>
              <a:spcBef>
                <a:spcPct val="0"/>
              </a:spcBef>
              <a:defRPr/>
            </a:pPr>
            <a:r>
              <a:rPr lang="en-US" sz="1600" dirty="0" smtClean="0">
                <a:latin typeface="Times New Roman" panose="02020603050405020304" pitchFamily="18" charset="0"/>
                <a:cs typeface="Times New Roman" panose="02020603050405020304" pitchFamily="18" charset="0"/>
              </a:rPr>
              <a:t>Agricultural Census and Survey Team</a:t>
            </a:r>
          </a:p>
          <a:p>
            <a:pPr>
              <a:lnSpc>
                <a:spcPct val="110000"/>
              </a:lnSpc>
              <a:spcBef>
                <a:spcPct val="0"/>
              </a:spcBef>
              <a:defRPr/>
            </a:pPr>
            <a:r>
              <a:rPr lang="en-US" sz="1600" dirty="0" smtClean="0">
                <a:latin typeface="Times New Roman" panose="02020603050405020304" pitchFamily="18" charset="0"/>
                <a:cs typeface="Times New Roman" panose="02020603050405020304" pitchFamily="18" charset="0"/>
              </a:rPr>
              <a:t>FAO Statistics Division </a:t>
            </a:r>
            <a:endParaRPr lang="en-US" sz="1600" dirty="0">
              <a:latin typeface="Times New Roman" panose="02020603050405020304" pitchFamily="18" charset="0"/>
              <a:cs typeface="Times New Roman" panose="02020603050405020304" pitchFamily="18" charset="0"/>
            </a:endParaRPr>
          </a:p>
        </p:txBody>
      </p:sp>
      <p:sp>
        <p:nvSpPr>
          <p:cNvPr id="2" name="Rectangle 1"/>
          <p:cNvSpPr/>
          <p:nvPr/>
        </p:nvSpPr>
        <p:spPr>
          <a:xfrm>
            <a:off x="957144" y="3140968"/>
            <a:ext cx="5415056" cy="1631216"/>
          </a:xfrm>
          <a:prstGeom prst="rect">
            <a:avLst/>
          </a:prstGeom>
        </p:spPr>
        <p:txBody>
          <a:bodyPr wrap="square">
            <a:spAutoFit/>
          </a:bodyPr>
          <a:lstStyle/>
          <a:p>
            <a:pPr indent="-283464">
              <a:lnSpc>
                <a:spcPts val="3000"/>
              </a:lnSpc>
              <a:spcBef>
                <a:spcPts val="600"/>
              </a:spcBef>
              <a:buClr>
                <a:schemeClr val="accent1"/>
              </a:buClr>
              <a:buSzPct val="80000"/>
              <a:defRPr/>
            </a:pPr>
            <a:r>
              <a:rPr lang="en-US" sz="2400" b="1" dirty="0">
                <a:latin typeface="+mj-lt"/>
                <a:ea typeface="+mj-ea"/>
                <a:cs typeface="+mj-cs"/>
              </a:rPr>
              <a:t>Theme </a:t>
            </a:r>
            <a:r>
              <a:rPr lang="en-US" sz="2400" b="1" dirty="0" smtClean="0">
                <a:latin typeface="+mj-lt"/>
                <a:ea typeface="+mj-ea"/>
                <a:cs typeface="+mj-cs"/>
              </a:rPr>
              <a:t>13 and 15: Forestry and </a:t>
            </a:r>
            <a:r>
              <a:rPr lang="en-GB" sz="2400" b="1" dirty="0">
                <a:latin typeface="+mj-lt"/>
                <a:ea typeface="+mj-ea"/>
                <a:cs typeface="+mj-cs"/>
              </a:rPr>
              <a:t>Environment/greenhouse gas (GHG) emissions</a:t>
            </a:r>
            <a:r>
              <a:rPr lang="en-GB" sz="2400" b="1" dirty="0" smtClean="0">
                <a:latin typeface="Calibri" pitchFamily="34" charset="0"/>
                <a:cs typeface="Times New Roman" panose="02020603050405020304" pitchFamily="18" charset="0"/>
              </a:rPr>
              <a:t/>
            </a:r>
            <a:br>
              <a:rPr lang="en-GB" sz="2400" b="1" dirty="0" smtClean="0">
                <a:latin typeface="Calibri" pitchFamily="34" charset="0"/>
                <a:cs typeface="Times New Roman" panose="02020603050405020304" pitchFamily="18" charset="0"/>
              </a:rPr>
            </a:br>
            <a:r>
              <a:rPr lang="en-US" i="1" dirty="0" smtClean="0">
                <a:latin typeface="Times New Roman" panose="02020603050405020304" pitchFamily="18" charset="0"/>
                <a:ea typeface="+mj-ea"/>
                <a:cs typeface="Times New Roman" panose="02020603050405020304" pitchFamily="18" charset="0"/>
              </a:rPr>
              <a:t>Technical Session 14</a:t>
            </a:r>
            <a:endParaRPr lang="en-US" i="1" dirty="0">
              <a:latin typeface="Times New Roman" panose="02020603050405020304" pitchFamily="18" charset="0"/>
              <a:ea typeface="+mj-ea"/>
              <a:cs typeface="Times New Roman" panose="02020603050405020304" pitchFamily="18" charset="0"/>
            </a:endParaRPr>
          </a:p>
        </p:txBody>
      </p:sp>
      <p:pic>
        <p:nvPicPr>
          <p:cNvPr id="1026" name="Picture 2" descr="https://upload.wikimedia.org/wikipedia/commons/4/42/Pine_forest_in_Swed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483" y="4035493"/>
            <a:ext cx="4113157" cy="3353947"/>
          </a:xfrm>
          <a:prstGeom prst="cloud">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BDEF997-D5DA-4256-8339-ACA4AECF646E}" type="slidenum">
              <a:rPr lang="es-ES" smtClean="0"/>
              <a:pPr/>
              <a:t>1</a:t>
            </a:fld>
            <a:endParaRPr lang="es-ES"/>
          </a:p>
        </p:txBody>
      </p:sp>
    </p:spTree>
    <p:extLst>
      <p:ext uri="{BB962C8B-B14F-4D97-AF65-F5344CB8AC3E}">
        <p14:creationId xmlns:p14="http://schemas.microsoft.com/office/powerpoint/2010/main" val="303119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42085" y="175051"/>
            <a:ext cx="4680520" cy="648072"/>
          </a:xfrm>
        </p:spPr>
        <p:txBody>
          <a:bodyPr anchor="t">
            <a:noAutofit/>
          </a:bodyPr>
          <a:lstStyle/>
          <a:p>
            <a:r>
              <a:rPr lang="en-US" sz="3500" b="1" dirty="0" smtClean="0">
                <a:solidFill>
                  <a:schemeClr val="tx1"/>
                </a:solidFill>
              </a:rPr>
              <a:t>Country experiences</a:t>
            </a:r>
            <a:endParaRPr lang="en-US" sz="3500" b="1" dirty="0">
              <a:solidFill>
                <a:schemeClr val="tx1"/>
              </a:solidFill>
            </a:endParaRPr>
          </a:p>
        </p:txBody>
      </p:sp>
      <p:sp>
        <p:nvSpPr>
          <p:cNvPr id="3" name="2 Marcador de contenido"/>
          <p:cNvSpPr>
            <a:spLocks noGrp="1"/>
          </p:cNvSpPr>
          <p:nvPr>
            <p:ph idx="1"/>
          </p:nvPr>
        </p:nvSpPr>
        <p:spPr>
          <a:xfrm>
            <a:off x="1187624" y="1516360"/>
            <a:ext cx="7488832" cy="5080992"/>
          </a:xfrm>
        </p:spPr>
        <p:txBody>
          <a:bodyPr anchor="t">
            <a:normAutofit fontScale="92500" lnSpcReduction="20000"/>
          </a:bodyPr>
          <a:lstStyle/>
          <a:p>
            <a:r>
              <a:rPr lang="en-US" b="1" dirty="0">
                <a:solidFill>
                  <a:srgbClr val="0070C0"/>
                </a:solidFill>
              </a:rPr>
              <a:t>Section IX </a:t>
            </a:r>
            <a:r>
              <a:rPr lang="en-US" dirty="0" smtClean="0"/>
              <a:t>of the census questionnaire is devoted to </a:t>
            </a:r>
            <a:r>
              <a:rPr lang="en-US" u="sng" dirty="0" smtClean="0"/>
              <a:t>“Forest Area”</a:t>
            </a:r>
            <a:r>
              <a:rPr lang="en-US" dirty="0" smtClean="0"/>
              <a:t>. </a:t>
            </a:r>
          </a:p>
          <a:p>
            <a:pPr marL="402336" lvl="1" indent="0">
              <a:buNone/>
            </a:pPr>
            <a:r>
              <a:rPr lang="en-US" b="1" dirty="0" smtClean="0"/>
              <a:t>Cultivated forest</a:t>
            </a:r>
            <a:r>
              <a:rPr lang="en-US" dirty="0" smtClean="0"/>
              <a:t> - for each one of ten species of cultivated forest: aspen, mimosa, eucalyptus </a:t>
            </a:r>
            <a:r>
              <a:rPr lang="en-US" dirty="0" err="1" smtClean="0"/>
              <a:t>niplen</a:t>
            </a:r>
            <a:r>
              <a:rPr lang="en-US" dirty="0" smtClean="0"/>
              <a:t> eucalyptus </a:t>
            </a:r>
            <a:r>
              <a:rPr lang="en-US" dirty="0" err="1" smtClean="0"/>
              <a:t>globolus</a:t>
            </a:r>
            <a:r>
              <a:rPr lang="en-US" dirty="0" smtClean="0"/>
              <a:t>, pine </a:t>
            </a:r>
            <a:r>
              <a:rPr lang="en-US" dirty="0" err="1" smtClean="0"/>
              <a:t>radiatus</a:t>
            </a:r>
            <a:r>
              <a:rPr lang="en-US" dirty="0" smtClean="0"/>
              <a:t>, pine </a:t>
            </a:r>
            <a:r>
              <a:rPr lang="en-US" dirty="0" err="1" smtClean="0"/>
              <a:t>oregon</a:t>
            </a:r>
            <a:r>
              <a:rPr lang="en-US" dirty="0" smtClean="0"/>
              <a:t>, </a:t>
            </a:r>
            <a:r>
              <a:rPr lang="en-US" dirty="0" err="1" smtClean="0"/>
              <a:t>rauli</a:t>
            </a:r>
            <a:r>
              <a:rPr lang="en-US" dirty="0" smtClean="0"/>
              <a:t>, </a:t>
            </a:r>
            <a:r>
              <a:rPr lang="en-US" dirty="0" err="1" smtClean="0"/>
              <a:t>coigüe</a:t>
            </a:r>
            <a:r>
              <a:rPr lang="en-US" dirty="0" smtClean="0"/>
              <a:t>, oak, </a:t>
            </a:r>
            <a:r>
              <a:rPr lang="en-US" dirty="0" err="1" smtClean="0"/>
              <a:t>tamarugo</a:t>
            </a:r>
            <a:r>
              <a:rPr lang="en-US" dirty="0" smtClean="0"/>
              <a:t> the following information was recorded:</a:t>
            </a:r>
          </a:p>
          <a:p>
            <a:pPr marL="737784" lvl="1" indent="457200">
              <a:lnSpc>
                <a:spcPct val="120000"/>
              </a:lnSpc>
              <a:spcBef>
                <a:spcPts val="0"/>
              </a:spcBef>
              <a:buFontTx/>
              <a:buChar char="-"/>
            </a:pPr>
            <a:r>
              <a:rPr lang="en-US" b="1" dirty="0" smtClean="0"/>
              <a:t>planted area</a:t>
            </a:r>
            <a:r>
              <a:rPr lang="en-US" dirty="0" smtClean="0"/>
              <a:t> </a:t>
            </a:r>
          </a:p>
          <a:p>
            <a:pPr marL="737784" lvl="1" indent="457200">
              <a:lnSpc>
                <a:spcPct val="120000"/>
              </a:lnSpc>
              <a:spcBef>
                <a:spcPts val="0"/>
              </a:spcBef>
              <a:buFontTx/>
              <a:buChar char="-"/>
            </a:pPr>
            <a:r>
              <a:rPr lang="en-US" b="1" dirty="0" smtClean="0"/>
              <a:t>forests age</a:t>
            </a:r>
            <a:r>
              <a:rPr lang="en-US" dirty="0" smtClean="0"/>
              <a:t> </a:t>
            </a:r>
          </a:p>
          <a:p>
            <a:pPr marL="737784" lvl="1" indent="457200">
              <a:lnSpc>
                <a:spcPct val="120000"/>
              </a:lnSpc>
              <a:spcBef>
                <a:spcPts val="0"/>
              </a:spcBef>
              <a:buFontTx/>
              <a:buChar char="-"/>
            </a:pPr>
            <a:r>
              <a:rPr lang="en-US" b="1" dirty="0" smtClean="0"/>
              <a:t>whether forest management and/or irrigation were applied.</a:t>
            </a:r>
          </a:p>
          <a:p>
            <a:pPr marL="557784" lvl="1" indent="0">
              <a:lnSpc>
                <a:spcPct val="120000"/>
              </a:lnSpc>
              <a:spcBef>
                <a:spcPts val="0"/>
              </a:spcBef>
              <a:buNone/>
            </a:pPr>
            <a:r>
              <a:rPr lang="en-US" dirty="0" smtClean="0"/>
              <a:t/>
            </a:r>
            <a:br>
              <a:rPr lang="en-US" dirty="0" smtClean="0"/>
            </a:br>
            <a:r>
              <a:rPr lang="en-US" b="1" dirty="0" smtClean="0"/>
              <a:t>Native forest –</a:t>
            </a:r>
            <a:r>
              <a:rPr lang="en-US" dirty="0" smtClean="0"/>
              <a:t> in the case of native forest the information collected </a:t>
            </a:r>
            <a:r>
              <a:rPr lang="en-US" dirty="0"/>
              <a:t>were recorded for 12 native </a:t>
            </a:r>
            <a:r>
              <a:rPr lang="en-US" dirty="0" smtClean="0"/>
              <a:t>spices</a:t>
            </a:r>
            <a:r>
              <a:rPr lang="en-US" dirty="0"/>
              <a:t>:</a:t>
            </a:r>
            <a:endParaRPr lang="en-US" dirty="0" smtClean="0"/>
          </a:p>
          <a:p>
            <a:pPr marL="701784" lvl="1" indent="457200">
              <a:lnSpc>
                <a:spcPct val="120000"/>
              </a:lnSpc>
              <a:spcBef>
                <a:spcPts val="0"/>
              </a:spcBef>
              <a:buFontTx/>
              <a:buChar char="-"/>
            </a:pPr>
            <a:r>
              <a:rPr lang="en-US" b="1" dirty="0"/>
              <a:t>area covered </a:t>
            </a:r>
          </a:p>
          <a:p>
            <a:pPr marL="701784" lvl="1" indent="457200">
              <a:lnSpc>
                <a:spcPct val="120000"/>
              </a:lnSpc>
              <a:spcBef>
                <a:spcPts val="0"/>
              </a:spcBef>
              <a:buFontTx/>
              <a:buChar char="-"/>
            </a:pPr>
            <a:r>
              <a:rPr lang="en-US" b="1" dirty="0"/>
              <a:t>whether forest management was used </a:t>
            </a:r>
          </a:p>
          <a:p>
            <a:pPr marL="540000" lvl="1" indent="0">
              <a:lnSpc>
                <a:spcPct val="120000"/>
              </a:lnSpc>
              <a:spcBef>
                <a:spcPts val="0"/>
              </a:spcBef>
              <a:buNone/>
            </a:pPr>
            <a:r>
              <a:rPr lang="en-US" dirty="0" smtClean="0"/>
              <a:t>In case that trees were used as windbreakers, the total linear meters involved were also recorded.</a:t>
            </a:r>
          </a:p>
          <a:p>
            <a:r>
              <a:rPr lang="en-US" b="1" dirty="0" smtClean="0"/>
              <a:t/>
            </a:r>
            <a:br>
              <a:rPr lang="en-US" b="1" dirty="0" smtClean="0"/>
            </a:br>
            <a:r>
              <a:rPr lang="en-US" b="1" dirty="0">
                <a:solidFill>
                  <a:srgbClr val="0070C0"/>
                </a:solidFill>
              </a:rPr>
              <a:t>In Section XVI </a:t>
            </a:r>
            <a:r>
              <a:rPr lang="en-US" u="sng" dirty="0" smtClean="0"/>
              <a:t>Other </a:t>
            </a:r>
            <a:r>
              <a:rPr lang="en-US" u="sng" dirty="0"/>
              <a:t>activities on </a:t>
            </a:r>
            <a:r>
              <a:rPr lang="en-US" u="sng" dirty="0" smtClean="0"/>
              <a:t>holding, </a:t>
            </a:r>
            <a:r>
              <a:rPr lang="en-US" dirty="0"/>
              <a:t>several forest produces were also investigated: carbon, firewood, wood for pulp; wood for sawmills and </a:t>
            </a:r>
            <a:r>
              <a:rPr lang="en-US"/>
              <a:t>mushrooms</a:t>
            </a:r>
            <a:r>
              <a:rPr lang="en-US" smtClean="0"/>
              <a:t>.</a:t>
            </a:r>
          </a:p>
          <a:p>
            <a:endParaRPr lang="en-US" dirty="0"/>
          </a:p>
          <a:p>
            <a:r>
              <a:rPr lang="en-US" b="1" dirty="0">
                <a:solidFill>
                  <a:srgbClr val="0070C0"/>
                </a:solidFill>
              </a:rPr>
              <a:t>In the Section </a:t>
            </a:r>
            <a:r>
              <a:rPr lang="en-US" u="sng" dirty="0"/>
              <a:t>Land use</a:t>
            </a:r>
            <a:r>
              <a:rPr lang="en-US" dirty="0"/>
              <a:t>, it was recorded the type of uses for forests: livestock, wood, unexplored forests and rest of forest and </a:t>
            </a:r>
            <a:r>
              <a:rPr lang="en-US" dirty="0" err="1" smtClean="0"/>
              <a:t>wodland</a:t>
            </a:r>
            <a:r>
              <a:rPr lang="en-US" dirty="0"/>
              <a:t>.</a:t>
            </a:r>
          </a:p>
        </p:txBody>
      </p:sp>
      <p:sp>
        <p:nvSpPr>
          <p:cNvPr id="4" name="Slide Number Placeholder 3"/>
          <p:cNvSpPr>
            <a:spLocks noGrp="1"/>
          </p:cNvSpPr>
          <p:nvPr>
            <p:ph type="sldNum" sz="quarter" idx="12"/>
          </p:nvPr>
        </p:nvSpPr>
        <p:spPr/>
        <p:txBody>
          <a:bodyPr/>
          <a:lstStyle/>
          <a:p>
            <a:fld id="{ABDEF997-D5DA-4256-8339-ACA4AECF646E}" type="slidenum">
              <a:rPr lang="es-ES" smtClean="0"/>
              <a:pPr/>
              <a:t>10</a:t>
            </a:fld>
            <a:endParaRPr lang="es-ES"/>
          </a:p>
        </p:txBody>
      </p:sp>
      <p:sp>
        <p:nvSpPr>
          <p:cNvPr id="5" name="Rectangle 4"/>
          <p:cNvSpPr/>
          <p:nvPr/>
        </p:nvSpPr>
        <p:spPr>
          <a:xfrm>
            <a:off x="1095375" y="908720"/>
            <a:ext cx="7924800" cy="461665"/>
          </a:xfrm>
          <a:prstGeom prst="rect">
            <a:avLst/>
          </a:prstGeom>
          <a:solidFill>
            <a:schemeClr val="accent2">
              <a:lumMod val="20000"/>
              <a:lumOff val="80000"/>
            </a:schemeClr>
          </a:solidFill>
        </p:spPr>
        <p:txBody>
          <a:bodyPr wrap="square">
            <a:spAutoFit/>
          </a:bodyPr>
          <a:lstStyle/>
          <a:p>
            <a:r>
              <a:rPr lang="es-AR" sz="2400" b="1" dirty="0" smtClean="0">
                <a:solidFill>
                  <a:srgbClr val="0070C0"/>
                </a:solidFill>
              </a:rPr>
              <a:t>Chile: </a:t>
            </a:r>
            <a:r>
              <a:rPr lang="es-AR" sz="2400" b="1" dirty="0" smtClean="0">
                <a:solidFill>
                  <a:srgbClr val="0070C0"/>
                </a:solidFill>
                <a:latin typeface="+mn-lt"/>
                <a:cs typeface="+mn-cs"/>
              </a:rPr>
              <a:t> VII Agriculture and Forestry </a:t>
            </a:r>
            <a:r>
              <a:rPr lang="es-AR" sz="2400" b="1" dirty="0" err="1" smtClean="0">
                <a:solidFill>
                  <a:srgbClr val="0070C0"/>
                </a:solidFill>
                <a:latin typeface="+mn-lt"/>
                <a:cs typeface="+mn-cs"/>
              </a:rPr>
              <a:t>Census</a:t>
            </a:r>
            <a:r>
              <a:rPr lang="es-AR" sz="2400" b="1" dirty="0" smtClean="0">
                <a:solidFill>
                  <a:srgbClr val="0070C0"/>
                </a:solidFill>
                <a:latin typeface="+mn-lt"/>
                <a:cs typeface="+mn-cs"/>
              </a:rPr>
              <a:t> 2007</a:t>
            </a:r>
          </a:p>
        </p:txBody>
      </p:sp>
      <p:pic>
        <p:nvPicPr>
          <p:cNvPr id="7" name="Picture 6"/>
          <p:cNvPicPr>
            <a:picLocks noChangeAspect="1"/>
          </p:cNvPicPr>
          <p:nvPr/>
        </p:nvPicPr>
        <p:blipFill>
          <a:blip r:embed="rId2"/>
          <a:stretch>
            <a:fillRect/>
          </a:stretch>
        </p:blipFill>
        <p:spPr>
          <a:xfrm>
            <a:off x="7380312" y="14900"/>
            <a:ext cx="1763688" cy="627775"/>
          </a:xfrm>
          <a:prstGeom prst="rect">
            <a:avLst/>
          </a:prstGeom>
        </p:spPr>
      </p:pic>
    </p:spTree>
    <p:extLst>
      <p:ext uri="{BB962C8B-B14F-4D97-AF65-F5344CB8AC3E}">
        <p14:creationId xmlns:p14="http://schemas.microsoft.com/office/powerpoint/2010/main" val="208683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gemetering.com/wp-content/uploads/2012/12/ghg-emissions-repor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50532">
            <a:off x="5437797" y="1770568"/>
            <a:ext cx="4197413" cy="3072185"/>
          </a:xfrm>
          <a:prstGeom prst="cloud">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0378">
            <a:off x="5823750" y="3818453"/>
            <a:ext cx="3996509" cy="3180764"/>
          </a:xfrm>
          <a:prstGeom prst="cloud">
            <a:avLst/>
          </a:prstGeom>
        </p:spPr>
      </p:pic>
      <p:sp>
        <p:nvSpPr>
          <p:cNvPr id="8" name="Rectangle 2"/>
          <p:cNvSpPr txBox="1">
            <a:spLocks/>
          </p:cNvSpPr>
          <p:nvPr/>
        </p:nvSpPr>
        <p:spPr>
          <a:xfrm>
            <a:off x="3347864" y="0"/>
            <a:ext cx="6118699" cy="1988840"/>
          </a:xfrm>
          <a:prstGeom prst="rect">
            <a:avLst/>
          </a:prstGeom>
        </p:spPr>
        <p:txBody>
          <a:bodyPr/>
          <a:lstStyle/>
          <a:p>
            <a:r>
              <a:rPr lang="en-GB" sz="3600" b="1" dirty="0" smtClean="0">
                <a:latin typeface="Calibri" pitchFamily="34" charset="0"/>
                <a:cs typeface="Times New Roman" panose="02020603050405020304" pitchFamily="18" charset="0"/>
              </a:rPr>
              <a:t>Theme 15: Environment/greenhouse </a:t>
            </a:r>
            <a:r>
              <a:rPr lang="en-GB" sz="3600" b="1" dirty="0">
                <a:latin typeface="Calibri" pitchFamily="34" charset="0"/>
                <a:cs typeface="Times New Roman" panose="02020603050405020304" pitchFamily="18" charset="0"/>
              </a:rPr>
              <a:t>gas (GHG) </a:t>
            </a:r>
            <a:r>
              <a:rPr lang="en-GB" sz="3600" b="1" dirty="0" smtClean="0">
                <a:latin typeface="Calibri" pitchFamily="34" charset="0"/>
                <a:cs typeface="Times New Roman" panose="02020603050405020304" pitchFamily="18" charset="0"/>
              </a:rPr>
              <a:t>emissions</a:t>
            </a:r>
            <a:endParaRPr lang="en-GB" sz="3600" b="1" dirty="0">
              <a:latin typeface="Calibri"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42660CD2-0424-484A-8090-4F141095AF04}" type="slidenum">
              <a:rPr lang="es-ES" smtClean="0"/>
              <a:pPr/>
              <a:t>11</a:t>
            </a:fld>
            <a:endParaRPr lang="es-ES"/>
          </a:p>
        </p:txBody>
      </p:sp>
      <p:sp>
        <p:nvSpPr>
          <p:cNvPr id="10" name="2 Marcador de contenido"/>
          <p:cNvSpPr txBox="1">
            <a:spLocks/>
          </p:cNvSpPr>
          <p:nvPr/>
        </p:nvSpPr>
        <p:spPr>
          <a:xfrm>
            <a:off x="971600" y="2780928"/>
            <a:ext cx="5400600" cy="3384376"/>
          </a:xfrm>
          <a:prstGeom prst="rect">
            <a:avLst/>
          </a:prstGeom>
        </p:spPr>
        <p:txBody>
          <a:bodyPr vert="horz" lIns="91440" tIns="45720" rIns="91440" bIns="45720" rtlCol="0">
            <a:noAutofit/>
          </a:bodyPr>
          <a:lstStyle/>
          <a:p>
            <a:pPr marL="7315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Background</a:t>
            </a:r>
          </a:p>
          <a:p>
            <a:pPr marL="73152">
              <a:spcBef>
                <a:spcPts val="600"/>
              </a:spcBef>
              <a:buClr>
                <a:schemeClr val="accent1"/>
              </a:buClr>
              <a:buSzPct val="80000"/>
              <a:defRPr/>
            </a:pPr>
            <a:r>
              <a:rPr lang="en-US" sz="2400" b="1" dirty="0" smtClean="0">
                <a:solidFill>
                  <a:srgbClr val="0070C0"/>
                </a:solidFill>
                <a:latin typeface="Times New Roman" panose="02020603050405020304" pitchFamily="18" charset="0"/>
                <a:cs typeface="Times New Roman" panose="02020603050405020304" pitchFamily="18" charset="0"/>
              </a:rPr>
              <a:t>Sources of GHG emissions</a:t>
            </a:r>
          </a:p>
          <a:p>
            <a:pPr marL="73152" lvl="0">
              <a:spcBef>
                <a:spcPts val="600"/>
              </a:spcBef>
              <a:buClr>
                <a:schemeClr val="accent1"/>
              </a:buClr>
              <a:buSzPct val="80000"/>
              <a:defRPr/>
            </a:pP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GHG items on </a:t>
            </a:r>
            <a:r>
              <a:rPr lang="en-US" sz="2400" b="1" dirty="0">
                <a:solidFill>
                  <a:srgbClr val="0070C0"/>
                </a:solidFill>
                <a:latin typeface="Times New Roman" panose="02020603050405020304" pitchFamily="18" charset="0"/>
                <a:cs typeface="Times New Roman" panose="02020603050405020304" pitchFamily="18" charset="0"/>
              </a:rPr>
              <a:t>crop </a:t>
            </a:r>
            <a:r>
              <a:rPr lang="en-US" sz="2400" b="1" dirty="0" smtClean="0">
                <a:solidFill>
                  <a:srgbClr val="0070C0"/>
                </a:solidFill>
                <a:latin typeface="Times New Roman" panose="02020603050405020304" pitchFamily="18" charset="0"/>
                <a:cs typeface="Times New Roman" panose="02020603050405020304" pitchFamily="18" charset="0"/>
              </a:rPr>
              <a:t>and livestock </a:t>
            </a:r>
            <a:r>
              <a:rPr kumimoji="0" lang="en-GB"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production subsectors </a:t>
            </a:r>
            <a:endPar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7315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Concepts </a:t>
            </a:r>
            <a:r>
              <a:rPr kumimoji="0" 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and definitions </a:t>
            </a:r>
          </a:p>
          <a:p>
            <a:pPr marL="73152" marR="0" lvl="0" indent="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s-ES" altLang="en-US" sz="24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Country </a:t>
            </a:r>
            <a:r>
              <a:rPr kumimoji="0" lang="en-US" altLang="en-US" sz="2400" b="1" i="0" u="none" strike="noStrike" kern="1200" cap="none" spc="0" normalizeH="0" baseline="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experiences</a:t>
            </a:r>
            <a:endParaRPr kumimoji="0" lang="en-US" sz="2400" b="1" i="0" u="none" strike="noStrike" kern="1200" cap="none" spc="0" normalizeH="0" baseline="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1 Título"/>
          <p:cNvSpPr txBox="1">
            <a:spLocks/>
          </p:cNvSpPr>
          <p:nvPr/>
        </p:nvSpPr>
        <p:spPr>
          <a:xfrm>
            <a:off x="1043608" y="1772816"/>
            <a:ext cx="2651355" cy="76470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70C0"/>
                </a:solidFill>
                <a:effectLst/>
                <a:uLnTx/>
                <a:uFillTx/>
                <a:latin typeface="Times New Roman" panose="02020603050405020304" pitchFamily="18" charset="0"/>
                <a:ea typeface="+mj-ea"/>
                <a:cs typeface="Times New Roman" panose="02020603050405020304" pitchFamily="18" charset="0"/>
              </a:rPr>
              <a:t>Contents</a:t>
            </a:r>
            <a:endParaRPr kumimoji="0" lang="en-US" sz="44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01750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3314" y="1052736"/>
            <a:ext cx="3616312" cy="796908"/>
          </a:xfrm>
        </p:spPr>
        <p:txBody>
          <a:bodyPr>
            <a:normAutofit/>
          </a:bodyPr>
          <a:lstStyle/>
          <a:p>
            <a:r>
              <a:rPr lang="en-US" b="1" dirty="0" smtClean="0"/>
              <a:t>Background</a:t>
            </a:r>
            <a:endParaRPr lang="en-US" b="1" dirty="0"/>
          </a:p>
        </p:txBody>
      </p:sp>
      <p:sp>
        <p:nvSpPr>
          <p:cNvPr id="3" name="2 Marcador de contenido"/>
          <p:cNvSpPr>
            <a:spLocks noGrp="1"/>
          </p:cNvSpPr>
          <p:nvPr>
            <p:ph idx="1"/>
          </p:nvPr>
        </p:nvSpPr>
        <p:spPr>
          <a:xfrm>
            <a:off x="1115616" y="2006510"/>
            <a:ext cx="7704856" cy="4086786"/>
          </a:xfrm>
        </p:spPr>
        <p:txBody>
          <a:bodyPr>
            <a:normAutofit/>
          </a:bodyPr>
          <a:lstStyle/>
          <a:p>
            <a:pPr marL="108000" indent="0" algn="just">
              <a:spcBef>
                <a:spcPts val="0"/>
              </a:spcBef>
              <a:buNone/>
            </a:pPr>
            <a:r>
              <a:rPr lang="en-GB" sz="2000" dirty="0" smtClean="0"/>
              <a:t>Under the UN Framework Convention on  Climate  Change  (</a:t>
            </a:r>
            <a:r>
              <a:rPr lang="en-GB" sz="2000" b="1" dirty="0" smtClean="0"/>
              <a:t>UNFCCC</a:t>
            </a:r>
            <a:r>
              <a:rPr lang="en-GB" sz="2000" dirty="0" smtClean="0"/>
              <a:t>), countries should  produce and regularly  report their  GHG emissions  from  all sectors,  including  agriculture to  monitor the  achievement of  their  targets.</a:t>
            </a:r>
          </a:p>
          <a:p>
            <a:pPr marL="108000" indent="0" algn="just">
              <a:spcBef>
                <a:spcPts val="0"/>
              </a:spcBef>
              <a:buNone/>
            </a:pPr>
            <a:endParaRPr lang="en-GB" sz="2000" dirty="0" smtClean="0"/>
          </a:p>
          <a:p>
            <a:pPr marL="108000" indent="0" algn="just">
              <a:spcBef>
                <a:spcPts val="0"/>
              </a:spcBef>
              <a:buNone/>
            </a:pPr>
            <a:r>
              <a:rPr lang="en-GB" sz="2000" dirty="0" smtClean="0"/>
              <a:t>In </a:t>
            </a:r>
            <a:r>
              <a:rPr lang="en-GB" sz="2000" dirty="0"/>
              <a:t>response to </a:t>
            </a:r>
            <a:r>
              <a:rPr lang="en-GB" sz="2000" dirty="0" smtClean="0"/>
              <a:t>the </a:t>
            </a:r>
            <a:r>
              <a:rPr lang="en-GB" sz="2000" dirty="0"/>
              <a:t>growing demand for basic agro-environmental data on GHG and ammonia emissions, </a:t>
            </a:r>
            <a:r>
              <a:rPr lang="en-GB" sz="2000" dirty="0" smtClean="0"/>
              <a:t>the  </a:t>
            </a:r>
            <a:r>
              <a:rPr lang="en-GB" sz="2000" dirty="0"/>
              <a:t>WCA 2020 </a:t>
            </a:r>
            <a:r>
              <a:rPr lang="en-GB" sz="2000" dirty="0" smtClean="0"/>
              <a:t>introduced this new theme (</a:t>
            </a:r>
            <a:r>
              <a:rPr lang="en-GB" sz="2000" b="1" dirty="0" smtClean="0"/>
              <a:t>theme 15</a:t>
            </a:r>
            <a:r>
              <a:rPr lang="en-GB" sz="2000" dirty="0" smtClean="0"/>
              <a:t>) with items covering </a:t>
            </a:r>
            <a:r>
              <a:rPr lang="en-GB" sz="2000" dirty="0"/>
              <a:t>relevant crop and livestock production </a:t>
            </a:r>
            <a:r>
              <a:rPr lang="en-GB" sz="2000" dirty="0" smtClean="0"/>
              <a:t>subsectors.</a:t>
            </a:r>
          </a:p>
          <a:p>
            <a:pPr marL="108000" indent="0" algn="just">
              <a:spcBef>
                <a:spcPts val="0"/>
              </a:spcBef>
              <a:buNone/>
            </a:pPr>
            <a:endParaRPr lang="en-GB" sz="2000" dirty="0" smtClean="0"/>
          </a:p>
          <a:p>
            <a:pPr marL="108000" indent="0" algn="just">
              <a:spcBef>
                <a:spcPts val="0"/>
              </a:spcBef>
              <a:buNone/>
            </a:pPr>
            <a:r>
              <a:rPr lang="en-GB" sz="2000" b="1" dirty="0" smtClean="0"/>
              <a:t>Theme 15</a:t>
            </a:r>
            <a:r>
              <a:rPr lang="en-GB" sz="2000" dirty="0" smtClean="0"/>
              <a:t> gives possibility </a:t>
            </a:r>
            <a:r>
              <a:rPr lang="en-GB" sz="2000" dirty="0"/>
              <a:t>for countries to establish the </a:t>
            </a:r>
            <a:r>
              <a:rPr lang="en-GB" sz="2000" dirty="0" smtClean="0"/>
              <a:t>baseline </a:t>
            </a:r>
            <a:r>
              <a:rPr lang="en-GB" sz="2000" dirty="0"/>
              <a:t>for </a:t>
            </a:r>
            <a:r>
              <a:rPr lang="en-GB" sz="2000" dirty="0" smtClean="0"/>
              <a:t>reports </a:t>
            </a:r>
            <a:r>
              <a:rPr lang="en-GB" sz="2000" dirty="0"/>
              <a:t>and  </a:t>
            </a:r>
            <a:r>
              <a:rPr lang="en-GB" sz="2000" dirty="0" smtClean="0"/>
              <a:t>provide  a frame  for periodic  </a:t>
            </a:r>
            <a:r>
              <a:rPr lang="en-GB" sz="2000" dirty="0"/>
              <a:t>sample  </a:t>
            </a:r>
            <a:r>
              <a:rPr lang="en-GB" sz="2000" dirty="0" smtClean="0"/>
              <a:t>surveys. </a:t>
            </a:r>
            <a:r>
              <a:rPr lang="en-GB" sz="2000" i="1" dirty="0" smtClean="0"/>
              <a:t>(Some of the items are </a:t>
            </a:r>
            <a:r>
              <a:rPr lang="en-GB" sz="2000" i="1" dirty="0"/>
              <a:t>already covered in other themes of the WCA </a:t>
            </a:r>
            <a:r>
              <a:rPr lang="en-GB" sz="2000" i="1" dirty="0" smtClean="0"/>
              <a:t>2020)</a:t>
            </a:r>
            <a:endParaRPr lang="es-ES" sz="2000" i="1" dirty="0"/>
          </a:p>
          <a:p>
            <a:pPr marL="82296" indent="0" algn="just">
              <a:spcBef>
                <a:spcPts val="0"/>
              </a:spcBef>
              <a:buNone/>
            </a:pPr>
            <a:endParaRPr lang="en-US" sz="2000"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12</a:t>
            </a:fld>
            <a:endParaRPr lang="es-ES"/>
          </a:p>
        </p:txBody>
      </p:sp>
    </p:spTree>
    <p:extLst>
      <p:ext uri="{BB962C8B-B14F-4D97-AF65-F5344CB8AC3E}">
        <p14:creationId xmlns:p14="http://schemas.microsoft.com/office/powerpoint/2010/main" val="419865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498080" cy="1143000"/>
          </a:xfrm>
        </p:spPr>
        <p:txBody>
          <a:bodyPr>
            <a:noAutofit/>
          </a:bodyPr>
          <a:lstStyle/>
          <a:p>
            <a:r>
              <a:rPr lang="en-US" sz="3800" b="1" dirty="0" smtClean="0"/>
              <a:t>Sources of GHG emissions in agriculture</a:t>
            </a:r>
            <a:endParaRPr lang="en-US" sz="3800" b="1" dirty="0"/>
          </a:p>
        </p:txBody>
      </p:sp>
      <p:sp>
        <p:nvSpPr>
          <p:cNvPr id="5" name="Slide Number Placeholder 4"/>
          <p:cNvSpPr>
            <a:spLocks noGrp="1"/>
          </p:cNvSpPr>
          <p:nvPr>
            <p:ph type="sldNum" sz="quarter" idx="12"/>
          </p:nvPr>
        </p:nvSpPr>
        <p:spPr/>
        <p:txBody>
          <a:bodyPr/>
          <a:lstStyle/>
          <a:p>
            <a:fld id="{42660CD2-0424-484A-8090-4F141095AF04}" type="slidenum">
              <a:rPr lang="es-ES" smtClean="0"/>
              <a:pPr/>
              <a:t>13</a:t>
            </a:fld>
            <a:endParaRPr lang="es-ES"/>
          </a:p>
        </p:txBody>
      </p:sp>
      <p:graphicFrame>
        <p:nvGraphicFramePr>
          <p:cNvPr id="6" name="Table 5"/>
          <p:cNvGraphicFramePr>
            <a:graphicFrameLocks noGrp="1"/>
          </p:cNvGraphicFramePr>
          <p:nvPr>
            <p:extLst/>
          </p:nvPr>
        </p:nvGraphicFramePr>
        <p:xfrm>
          <a:off x="1115616" y="2132856"/>
          <a:ext cx="7848872" cy="3942080"/>
        </p:xfrm>
        <a:graphic>
          <a:graphicData uri="http://schemas.openxmlformats.org/drawingml/2006/table">
            <a:tbl>
              <a:tblPr firstRow="1" bandRow="1">
                <a:tableStyleId>{5C22544A-7EE6-4342-B048-85BDC9FD1C3A}</a:tableStyleId>
              </a:tblPr>
              <a:tblGrid>
                <a:gridCol w="3924436"/>
                <a:gridCol w="3924436"/>
              </a:tblGrid>
              <a:tr h="370840">
                <a:tc>
                  <a:txBody>
                    <a:bodyPr/>
                    <a:lstStyle/>
                    <a:p>
                      <a:endParaRPr lang="en-US" dirty="0"/>
                    </a:p>
                  </a:txBody>
                  <a:tcPr>
                    <a:solidFill>
                      <a:schemeClr val="bg1"/>
                    </a:solidFill>
                  </a:tcPr>
                </a:tc>
                <a:tc>
                  <a:txBody>
                    <a:bodyPr/>
                    <a:lstStyle/>
                    <a:p>
                      <a:endParaRPr lang="en-US" dirty="0"/>
                    </a:p>
                  </a:txBody>
                  <a:tcPr>
                    <a:solidFill>
                      <a:schemeClr val="bg1"/>
                    </a:solidFill>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Enteric Fermentation</a:t>
                      </a:r>
                    </a:p>
                    <a:p>
                      <a:pPr marL="285750" indent="-285750">
                        <a:buClr>
                          <a:srgbClr val="0070C0"/>
                        </a:buClr>
                        <a:buFont typeface="Arial" panose="020B0604020202020204" pitchFamily="34"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kern="1200" dirty="0" smtClean="0">
                          <a:solidFill>
                            <a:schemeClr val="dk1"/>
                          </a:solidFill>
                          <a:latin typeface="+mn-lt"/>
                          <a:ea typeface="+mn-ea"/>
                          <a:cs typeface="+mn-cs"/>
                        </a:rPr>
                        <a:t>Crop Residues</a:t>
                      </a:r>
                    </a:p>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Manure Management</a:t>
                      </a:r>
                    </a:p>
                    <a:p>
                      <a:pPr marL="285750" indent="-285750">
                        <a:buClr>
                          <a:srgbClr val="0070C0"/>
                        </a:buClr>
                        <a:buFont typeface="Arial" panose="020B0604020202020204" pitchFamily="34"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kern="1200" dirty="0" smtClean="0">
                          <a:solidFill>
                            <a:schemeClr val="dk1"/>
                          </a:solidFill>
                          <a:latin typeface="+mn-lt"/>
                          <a:ea typeface="+mn-ea"/>
                          <a:cs typeface="+mn-cs"/>
                        </a:rPr>
                        <a:t>Cultivation of Organic Soils</a:t>
                      </a:r>
                    </a:p>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Rice Cultivation</a:t>
                      </a:r>
                    </a:p>
                    <a:p>
                      <a:pPr marL="285750" indent="-285750">
                        <a:buClr>
                          <a:srgbClr val="0070C0"/>
                        </a:buClr>
                        <a:buFont typeface="Arial" panose="020B0604020202020204" pitchFamily="34"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kern="1200" dirty="0" smtClean="0">
                          <a:solidFill>
                            <a:schemeClr val="dk1"/>
                          </a:solidFill>
                          <a:latin typeface="+mn-lt"/>
                          <a:ea typeface="+mn-ea"/>
                          <a:cs typeface="+mn-cs"/>
                        </a:rPr>
                        <a:t>Burning – Savanna</a:t>
                      </a:r>
                    </a:p>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Synthetic Fertilizers </a:t>
                      </a:r>
                    </a:p>
                    <a:p>
                      <a:pPr marL="285750" indent="-285750">
                        <a:buClr>
                          <a:srgbClr val="0070C0"/>
                        </a:buClr>
                        <a:buFont typeface="Arial" panose="020B0604020202020204" pitchFamily="34"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kern="1200" dirty="0" smtClean="0">
                          <a:solidFill>
                            <a:schemeClr val="dk1"/>
                          </a:solidFill>
                          <a:latin typeface="+mn-lt"/>
                          <a:ea typeface="+mn-ea"/>
                          <a:cs typeface="+mn-cs"/>
                        </a:rPr>
                        <a:t>Burning - Crop Residues </a:t>
                      </a:r>
                    </a:p>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Manure applied to Soils</a:t>
                      </a:r>
                    </a:p>
                    <a:p>
                      <a:pPr marL="285750" indent="-285750">
                        <a:buClr>
                          <a:srgbClr val="0070C0"/>
                        </a:buClr>
                        <a:buFont typeface="Arial" panose="020B0604020202020204" pitchFamily="34"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kern="1200" dirty="0" smtClean="0">
                          <a:solidFill>
                            <a:schemeClr val="dk1"/>
                          </a:solidFill>
                          <a:latin typeface="+mn-lt"/>
                          <a:ea typeface="+mn-ea"/>
                          <a:cs typeface="+mn-cs"/>
                        </a:rPr>
                        <a:t>Energy Use in Agriculture</a:t>
                      </a:r>
                    </a:p>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r h="370840">
                <a:tc>
                  <a:txBody>
                    <a:bodyPr/>
                    <a:lstStyle/>
                    <a:p>
                      <a:pPr marL="285750" marR="0" indent="-285750"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en-US" dirty="0" smtClean="0"/>
                        <a:t>Manure left on Pasture</a:t>
                      </a:r>
                      <a:endParaRPr lang="en-US" dirty="0"/>
                    </a:p>
                  </a:txBody>
                  <a:tcPr/>
                </a:tc>
                <a:tc>
                  <a:txBody>
                    <a:bodyPr/>
                    <a:lstStyle/>
                    <a:p>
                      <a:pPr marL="285750" indent="-285750" algn="l" rtl="0" eaLnBrk="1" hangingPunct="1">
                        <a:buClr>
                          <a:srgbClr val="0070C0"/>
                        </a:buClr>
                        <a:buFont typeface="Arial" panose="020B0604020202020204" pitchFamily="34" charset="0"/>
                        <a:buChar char="•"/>
                      </a:pPr>
                      <a:endParaRPr lang="en-US" kern="120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1585371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8027240" cy="1143000"/>
          </a:xfrm>
        </p:spPr>
        <p:txBody>
          <a:bodyPr>
            <a:noAutofit/>
          </a:bodyPr>
          <a:lstStyle/>
          <a:p>
            <a:r>
              <a:rPr lang="en-US" sz="3400" b="1" dirty="0" smtClean="0"/>
              <a:t>GHG </a:t>
            </a:r>
            <a:r>
              <a:rPr lang="en-US" sz="3400" b="1" dirty="0"/>
              <a:t>items</a:t>
            </a:r>
            <a:r>
              <a:rPr lang="en-US" sz="3400" b="1" dirty="0" smtClean="0"/>
              <a:t> on livestock </a:t>
            </a:r>
            <a:r>
              <a:rPr lang="en-GB" sz="3400" b="1" dirty="0"/>
              <a:t>production subsector </a:t>
            </a:r>
            <a:endParaRPr lang="en-US" sz="3400" b="1" dirty="0"/>
          </a:p>
        </p:txBody>
      </p:sp>
      <p:sp>
        <p:nvSpPr>
          <p:cNvPr id="3" name="2 Marcador de contenido"/>
          <p:cNvSpPr>
            <a:spLocks noGrp="1"/>
          </p:cNvSpPr>
          <p:nvPr>
            <p:ph idx="1"/>
          </p:nvPr>
        </p:nvSpPr>
        <p:spPr>
          <a:xfrm>
            <a:off x="1042464" y="2132856"/>
            <a:ext cx="7922024" cy="3942770"/>
          </a:xfrm>
        </p:spPr>
        <p:txBody>
          <a:bodyPr>
            <a:noAutofit/>
          </a:bodyPr>
          <a:lstStyle/>
          <a:p>
            <a:pPr marL="82296" indent="0">
              <a:buNone/>
            </a:pPr>
            <a:r>
              <a:rPr lang="en-US" sz="2000" b="1" dirty="0" smtClean="0"/>
              <a:t>Relevant existing items (explained in Theme 5):</a:t>
            </a:r>
          </a:p>
          <a:p>
            <a:pPr marL="365125" lvl="1" indent="-182563">
              <a:buNone/>
            </a:pPr>
            <a:r>
              <a:rPr lang="en-US" sz="2000" b="1" dirty="0" smtClean="0"/>
              <a:t>0501:</a:t>
            </a:r>
            <a:r>
              <a:rPr lang="en-US" sz="2000" dirty="0" smtClean="0"/>
              <a:t> Type of livestock system</a:t>
            </a:r>
          </a:p>
          <a:p>
            <a:pPr marL="365125" lvl="1" indent="-182563">
              <a:buNone/>
            </a:pPr>
            <a:r>
              <a:rPr lang="en-US" sz="2000" b="1" dirty="0" smtClean="0"/>
              <a:t>0504:</a:t>
            </a:r>
            <a:r>
              <a:rPr lang="en-US" sz="2000" dirty="0" smtClean="0"/>
              <a:t> Number of animals: age and sex (for each livestock type)</a:t>
            </a:r>
          </a:p>
          <a:p>
            <a:pPr marL="365125" lvl="1" indent="-182563">
              <a:buNone/>
            </a:pPr>
            <a:r>
              <a:rPr lang="en-US" sz="2000" b="1" dirty="0" smtClean="0"/>
              <a:t>0505: </a:t>
            </a:r>
            <a:r>
              <a:rPr lang="en-US" sz="2000" dirty="0" smtClean="0"/>
              <a:t>Number of animals according to purpose (for each livestock type).</a:t>
            </a:r>
          </a:p>
          <a:p>
            <a:pPr lvl="1"/>
            <a:endParaRPr lang="en-US" sz="2000" dirty="0" smtClean="0"/>
          </a:p>
          <a:p>
            <a:pPr marL="82296" indent="0">
              <a:buNone/>
            </a:pPr>
            <a:r>
              <a:rPr lang="en-US" sz="2000" b="1" dirty="0"/>
              <a:t>New items (Theme 15):</a:t>
            </a:r>
          </a:p>
          <a:p>
            <a:pPr marL="365125" lvl="1" indent="-182563">
              <a:buNone/>
            </a:pPr>
            <a:r>
              <a:rPr lang="en-US" sz="2000" b="1" dirty="0"/>
              <a:t>1501 </a:t>
            </a:r>
            <a:r>
              <a:rPr lang="en-US" sz="2000" dirty="0"/>
              <a:t>Type of animal grazing practices</a:t>
            </a:r>
          </a:p>
          <a:p>
            <a:pPr marL="365125" lvl="1" indent="-182563">
              <a:buNone/>
            </a:pPr>
            <a:r>
              <a:rPr lang="en-US" sz="2000" b="1" dirty="0"/>
              <a:t>1502 </a:t>
            </a:r>
            <a:r>
              <a:rPr lang="en-US" sz="2000" dirty="0"/>
              <a:t>Manure application</a:t>
            </a:r>
          </a:p>
          <a:p>
            <a:pPr marL="365125" lvl="1" indent="-182563">
              <a:buNone/>
            </a:pPr>
            <a:r>
              <a:rPr lang="en-US" sz="2000" b="1" dirty="0"/>
              <a:t>1503</a:t>
            </a:r>
            <a:r>
              <a:rPr lang="en-US" sz="2000" dirty="0"/>
              <a:t> Manure management system</a:t>
            </a:r>
          </a:p>
          <a:p>
            <a:pPr marL="365125" lvl="1" indent="-182563">
              <a:buNone/>
            </a:pPr>
            <a:r>
              <a:rPr lang="en-US" sz="2000" b="1" dirty="0"/>
              <a:t>1504</a:t>
            </a:r>
            <a:r>
              <a:rPr lang="en-US" sz="2000" dirty="0"/>
              <a:t> Final use of the treated manure.</a:t>
            </a:r>
          </a:p>
          <a:p>
            <a:pPr lvl="1"/>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14</a:t>
            </a:fld>
            <a:endParaRPr lang="es-ES"/>
          </a:p>
        </p:txBody>
      </p:sp>
    </p:spTree>
    <p:extLst>
      <p:ext uri="{BB962C8B-B14F-4D97-AF65-F5344CB8AC3E}">
        <p14:creationId xmlns:p14="http://schemas.microsoft.com/office/powerpoint/2010/main" val="422779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08720"/>
            <a:ext cx="6768752" cy="864096"/>
          </a:xfrm>
        </p:spPr>
        <p:txBody>
          <a:bodyPr>
            <a:noAutofit/>
          </a:bodyPr>
          <a:lstStyle/>
          <a:p>
            <a:r>
              <a:rPr lang="en-US" sz="3400" b="1" dirty="0" smtClean="0"/>
              <a:t>Item 1501: Type of animal grazing practices</a:t>
            </a:r>
            <a:endParaRPr lang="en-US" sz="3400" b="1" dirty="0"/>
          </a:p>
        </p:txBody>
      </p:sp>
      <p:sp>
        <p:nvSpPr>
          <p:cNvPr id="3" name="2 Marcador de contenido"/>
          <p:cNvSpPr>
            <a:spLocks noGrp="1"/>
          </p:cNvSpPr>
          <p:nvPr>
            <p:ph idx="1"/>
          </p:nvPr>
        </p:nvSpPr>
        <p:spPr>
          <a:xfrm>
            <a:off x="971600" y="2204864"/>
            <a:ext cx="4896544" cy="4176464"/>
          </a:xfrm>
        </p:spPr>
        <p:txBody>
          <a:bodyPr>
            <a:normAutofit lnSpcReduction="10000"/>
          </a:bodyPr>
          <a:lstStyle/>
          <a:p>
            <a:pPr marL="82296" indent="0" algn="just">
              <a:lnSpc>
                <a:spcPct val="150000"/>
              </a:lnSpc>
              <a:buNone/>
            </a:pPr>
            <a:r>
              <a:rPr lang="en-US" sz="2000" b="1" dirty="0" smtClean="0">
                <a:solidFill>
                  <a:srgbClr val="0070C0"/>
                </a:solidFill>
              </a:rPr>
              <a:t>Type: </a:t>
            </a:r>
            <a:r>
              <a:rPr lang="en-US" sz="2000" b="1" dirty="0" smtClean="0"/>
              <a:t>Additional item</a:t>
            </a:r>
          </a:p>
          <a:p>
            <a:pPr marL="82296" indent="0" algn="just">
              <a:lnSpc>
                <a:spcPct val="150000"/>
              </a:lnSpc>
              <a:buNone/>
            </a:pPr>
            <a:r>
              <a:rPr lang="en-US" sz="2000" b="1" dirty="0" smtClean="0">
                <a:solidFill>
                  <a:srgbClr val="0070C0"/>
                </a:solidFill>
              </a:rPr>
              <a:t>Reference period:</a:t>
            </a:r>
            <a:r>
              <a:rPr lang="en-US" sz="2000" b="1" dirty="0" smtClean="0"/>
              <a:t> </a:t>
            </a:r>
            <a:r>
              <a:rPr lang="en-US" sz="2000" dirty="0" smtClean="0"/>
              <a:t>Census reference year</a:t>
            </a:r>
          </a:p>
          <a:p>
            <a:pPr marL="82296" indent="0" algn="just">
              <a:buNone/>
            </a:pPr>
            <a:endParaRPr lang="en-US" sz="2000" b="1" dirty="0" smtClean="0"/>
          </a:p>
          <a:p>
            <a:pPr marL="82296" indent="0" algn="just">
              <a:buNone/>
            </a:pPr>
            <a:r>
              <a:rPr lang="en-US" sz="2000" b="1" dirty="0" smtClean="0">
                <a:solidFill>
                  <a:srgbClr val="0070C0"/>
                </a:solidFill>
              </a:rPr>
              <a:t>Concept: </a:t>
            </a:r>
            <a:r>
              <a:rPr lang="en-GB" sz="2000" dirty="0" smtClean="0"/>
              <a:t>Animal grazing has a significant  impact on the quality of pastures. Combining the information from the  livestock  theme with  types grazing improves estimation of the  status  of pastures – </a:t>
            </a:r>
            <a:r>
              <a:rPr lang="en-GB" sz="2000" b="1" dirty="0" smtClean="0"/>
              <a:t>non-degraded</a:t>
            </a:r>
            <a:r>
              <a:rPr lang="en-GB" sz="2000" dirty="0" smtClean="0"/>
              <a:t>, </a:t>
            </a:r>
            <a:r>
              <a:rPr lang="en-GB" sz="2000" b="1" dirty="0" smtClean="0"/>
              <a:t>moderately degraded</a:t>
            </a:r>
            <a:r>
              <a:rPr lang="en-GB" sz="2000" dirty="0" smtClean="0"/>
              <a:t> or </a:t>
            </a:r>
            <a:r>
              <a:rPr lang="en-GB" sz="2000" b="1" dirty="0" smtClean="0"/>
              <a:t>severely degraded</a:t>
            </a:r>
            <a:r>
              <a:rPr lang="en-GB" sz="2000" dirty="0" smtClean="0"/>
              <a:t>. Importantly, this item allows for more accurate estimation of the  area  in which </a:t>
            </a:r>
            <a:r>
              <a:rPr lang="en-GB" sz="2000" b="1" u="sng" dirty="0" smtClean="0"/>
              <a:t>manure</a:t>
            </a:r>
            <a:r>
              <a:rPr lang="en-GB" sz="2000" dirty="0" smtClean="0"/>
              <a:t> is left on pasture.</a:t>
            </a:r>
            <a:endParaRPr lang="en-US" sz="2000" b="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15</a:t>
            </a:fld>
            <a:endParaRPr lang="es-ES"/>
          </a:p>
        </p:txBody>
      </p:sp>
      <p:sp>
        <p:nvSpPr>
          <p:cNvPr id="5" name="Teardrop 4"/>
          <p:cNvSpPr/>
          <p:nvPr/>
        </p:nvSpPr>
        <p:spPr>
          <a:xfrm>
            <a:off x="5940152" y="3068960"/>
            <a:ext cx="3240360" cy="3024336"/>
          </a:xfrm>
          <a:prstGeom prst="teardrop">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71548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256" y="917848"/>
            <a:ext cx="7955232" cy="1070992"/>
          </a:xfrm>
        </p:spPr>
        <p:txBody>
          <a:bodyPr>
            <a:noAutofit/>
          </a:bodyPr>
          <a:lstStyle/>
          <a:p>
            <a:r>
              <a:rPr lang="en-US" sz="3800" b="1" dirty="0" smtClean="0"/>
              <a:t>Item 1501: Type of animal grazing practices </a:t>
            </a:r>
            <a:r>
              <a:rPr lang="en-US" sz="3800" dirty="0" smtClean="0"/>
              <a:t>(cont’d.)</a:t>
            </a:r>
            <a:endParaRPr lang="en-US" sz="3800" dirty="0"/>
          </a:p>
        </p:txBody>
      </p:sp>
      <p:sp>
        <p:nvSpPr>
          <p:cNvPr id="3" name="2 Marcador de contenido"/>
          <p:cNvSpPr>
            <a:spLocks noGrp="1"/>
          </p:cNvSpPr>
          <p:nvPr>
            <p:ph idx="1"/>
          </p:nvPr>
        </p:nvSpPr>
        <p:spPr>
          <a:xfrm>
            <a:off x="899592" y="2204864"/>
            <a:ext cx="5976664" cy="4028678"/>
          </a:xfrm>
        </p:spPr>
        <p:txBody>
          <a:bodyPr anchor="ctr">
            <a:normAutofit/>
          </a:bodyPr>
          <a:lstStyle/>
          <a:p>
            <a:pPr marL="82296" indent="0">
              <a:buNone/>
            </a:pPr>
            <a:r>
              <a:rPr lang="en-US" sz="2000" b="1" dirty="0" smtClean="0"/>
              <a:t>Types of animal grazing:</a:t>
            </a:r>
          </a:p>
          <a:p>
            <a:pPr marL="657225" lvl="2" indent="-304800">
              <a:buNone/>
            </a:pPr>
            <a:r>
              <a:rPr lang="en-US" sz="2000" i="1" dirty="0" smtClean="0"/>
              <a:t>Grazing </a:t>
            </a:r>
            <a:r>
              <a:rPr lang="en-US" sz="2000" i="1" u="sng" dirty="0" smtClean="0"/>
              <a:t>on the holding</a:t>
            </a:r>
            <a:r>
              <a:rPr lang="en-US" sz="2000" i="1" dirty="0" smtClean="0"/>
              <a:t>:</a:t>
            </a:r>
          </a:p>
          <a:p>
            <a:pPr marL="627063" lvl="3" indent="-92075">
              <a:buFont typeface="Arial" panose="020B0604020202020204" pitchFamily="34" charset="0"/>
              <a:buChar char="•"/>
            </a:pPr>
            <a:r>
              <a:rPr lang="en-GB" sz="2000" dirty="0" smtClean="0"/>
              <a:t>Area grazed during the year</a:t>
            </a:r>
            <a:endParaRPr lang="es-ES" sz="2000" dirty="0" smtClean="0"/>
          </a:p>
          <a:p>
            <a:pPr marL="627063" lvl="3" indent="-92075">
              <a:buFont typeface="Arial" panose="020B0604020202020204" pitchFamily="34" charset="0"/>
              <a:buChar char="•"/>
            </a:pPr>
            <a:r>
              <a:rPr lang="en-GB" sz="2000" dirty="0" smtClean="0"/>
              <a:t>Number  of animals </a:t>
            </a:r>
            <a:endParaRPr lang="es-ES" sz="2000" dirty="0" smtClean="0"/>
          </a:p>
          <a:p>
            <a:pPr marL="627063" lvl="3" indent="-92075">
              <a:buFont typeface="Arial" panose="020B0604020202020204" pitchFamily="34" charset="0"/>
              <a:buChar char="•"/>
            </a:pPr>
            <a:r>
              <a:rPr lang="en-GB" sz="2000" dirty="0" smtClean="0"/>
              <a:t>Fraction of the year with animals on </a:t>
            </a:r>
            <a:r>
              <a:rPr lang="en-GB" sz="2000" dirty="0" smtClean="0"/>
              <a:t>pasture</a:t>
            </a:r>
          </a:p>
          <a:p>
            <a:pPr marL="534988" lvl="3" indent="0">
              <a:buNone/>
            </a:pPr>
            <a:endParaRPr lang="es-ES" sz="2000" dirty="0" smtClean="0"/>
          </a:p>
          <a:p>
            <a:pPr marL="352425" lvl="2" indent="0">
              <a:buNone/>
            </a:pPr>
            <a:r>
              <a:rPr lang="en-GB" sz="2000" i="1" u="sng" dirty="0" smtClean="0"/>
              <a:t>Common pasture </a:t>
            </a:r>
            <a:r>
              <a:rPr lang="en-GB" sz="2000" i="1" dirty="0" smtClean="0"/>
              <a:t>grazing:</a:t>
            </a:r>
            <a:endParaRPr lang="es-ES" sz="2000" i="1" dirty="0" smtClean="0"/>
          </a:p>
          <a:p>
            <a:pPr marL="627063" lvl="3" indent="-92075">
              <a:buFont typeface="Arial" panose="020B0604020202020204" pitchFamily="34" charset="0"/>
              <a:buChar char="•"/>
            </a:pPr>
            <a:r>
              <a:rPr lang="en-GB" sz="2000" dirty="0"/>
              <a:t>Number  of animals</a:t>
            </a:r>
            <a:endParaRPr lang="es-ES" sz="2000" dirty="0"/>
          </a:p>
          <a:p>
            <a:pPr marL="627063" lvl="3" indent="-92075">
              <a:buFont typeface="Arial" panose="020B0604020202020204" pitchFamily="34" charset="0"/>
              <a:buChar char="•"/>
            </a:pPr>
            <a:r>
              <a:rPr lang="en-GB" sz="2000" dirty="0"/>
              <a:t>Fraction of the year with animals on pasture </a:t>
            </a:r>
            <a:endParaRPr lang="en-GB" sz="2000" dirty="0" smtClean="0"/>
          </a:p>
          <a:p>
            <a:pPr marL="627063" lvl="3" indent="-92075">
              <a:buNone/>
            </a:pPr>
            <a:r>
              <a:rPr lang="en-GB" sz="2000" dirty="0" smtClean="0"/>
              <a:t>	(</a:t>
            </a:r>
            <a:r>
              <a:rPr lang="en-GB" sz="2000" dirty="0"/>
              <a:t>e.g. &lt;3; 3-6; 6-9; 9&gt; months)</a:t>
            </a:r>
            <a:r>
              <a:rPr lang="es-ES" sz="2000" dirty="0"/>
              <a:t>.</a:t>
            </a:r>
            <a:endParaRPr lang="en-GB" sz="2000" dirty="0"/>
          </a:p>
          <a:p>
            <a:pPr lvl="1">
              <a:buFont typeface="Wingdings" pitchFamily="2" charset="2"/>
              <a:buChar char="Ø"/>
            </a:pPr>
            <a:endParaRPr lang="es-ES" sz="2000" dirty="0" smtClean="0"/>
          </a:p>
        </p:txBody>
      </p:sp>
      <p:sp>
        <p:nvSpPr>
          <p:cNvPr id="4" name="Slide Number Placeholder 3"/>
          <p:cNvSpPr>
            <a:spLocks noGrp="1"/>
          </p:cNvSpPr>
          <p:nvPr>
            <p:ph type="sldNum" sz="quarter" idx="12"/>
          </p:nvPr>
        </p:nvSpPr>
        <p:spPr/>
        <p:txBody>
          <a:bodyPr/>
          <a:lstStyle/>
          <a:p>
            <a:fld id="{42660CD2-0424-484A-8090-4F141095AF04}" type="slidenum">
              <a:rPr lang="es-ES" smtClean="0"/>
              <a:pPr/>
              <a:t>16</a:t>
            </a:fld>
            <a:endParaRPr lang="es-ES"/>
          </a:p>
        </p:txBody>
      </p:sp>
    </p:spTree>
    <p:extLst>
      <p:ext uri="{BB962C8B-B14F-4D97-AF65-F5344CB8AC3E}">
        <p14:creationId xmlns:p14="http://schemas.microsoft.com/office/powerpoint/2010/main" val="373972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7920880" cy="725470"/>
          </a:xfrm>
        </p:spPr>
        <p:txBody>
          <a:bodyPr>
            <a:normAutofit/>
          </a:bodyPr>
          <a:lstStyle/>
          <a:p>
            <a:r>
              <a:rPr lang="en-US" sz="3800" b="1" dirty="0" smtClean="0"/>
              <a:t>Item 1502: Manure application</a:t>
            </a:r>
            <a:endParaRPr lang="en-US" sz="3800" b="1" dirty="0"/>
          </a:p>
        </p:txBody>
      </p:sp>
      <p:sp>
        <p:nvSpPr>
          <p:cNvPr id="3" name="2 Marcador de contenido"/>
          <p:cNvSpPr>
            <a:spLocks noGrp="1"/>
          </p:cNvSpPr>
          <p:nvPr>
            <p:ph idx="1"/>
          </p:nvPr>
        </p:nvSpPr>
        <p:spPr>
          <a:xfrm>
            <a:off x="899592" y="1904066"/>
            <a:ext cx="8064896" cy="4639609"/>
          </a:xfrm>
        </p:spPr>
        <p:txBody>
          <a:bodyPr>
            <a:noAutofit/>
          </a:bodyPr>
          <a:lstStyle/>
          <a:p>
            <a:pPr marL="82296" indent="0" algn="just">
              <a:buNone/>
            </a:pPr>
            <a:r>
              <a:rPr lang="en-US" sz="2000" b="1" dirty="0" smtClean="0">
                <a:solidFill>
                  <a:srgbClr val="0070C0"/>
                </a:solidFill>
              </a:rPr>
              <a:t>Type: </a:t>
            </a:r>
            <a:r>
              <a:rPr lang="en-US" sz="2000" dirty="0" smtClean="0"/>
              <a:t>Additional item</a:t>
            </a:r>
            <a:endParaRPr lang="en-US" sz="2000" b="1" dirty="0" smtClean="0">
              <a:effectLst>
                <a:outerShdw blurRad="38100" dist="38100" dir="2700000" algn="tl">
                  <a:srgbClr val="000000">
                    <a:alpha val="43137"/>
                  </a:srgbClr>
                </a:outerShdw>
              </a:effectLst>
            </a:endParaRPr>
          </a:p>
          <a:p>
            <a:pPr marL="82296" indent="0" algn="just">
              <a:buNone/>
            </a:pPr>
            <a:r>
              <a:rPr lang="en-US" sz="2000" b="1" dirty="0" smtClean="0">
                <a:solidFill>
                  <a:srgbClr val="0070C0"/>
                </a:solidFill>
              </a:rPr>
              <a:t>Reference period: </a:t>
            </a:r>
            <a:r>
              <a:rPr lang="en-US" sz="2000" dirty="0" smtClean="0"/>
              <a:t>Census reference year</a:t>
            </a:r>
            <a:endParaRPr lang="en-US" sz="2000" b="1" dirty="0" smtClean="0">
              <a:effectLst>
                <a:outerShdw blurRad="38100" dist="38100" dir="2700000" algn="tl">
                  <a:srgbClr val="000000">
                    <a:alpha val="43137"/>
                  </a:srgbClr>
                </a:outerShdw>
              </a:effectLst>
            </a:endParaRPr>
          </a:p>
          <a:p>
            <a:pPr marL="82296" indent="0" algn="just">
              <a:buNone/>
            </a:pPr>
            <a:r>
              <a:rPr lang="en-US" sz="2000" b="1" dirty="0" smtClean="0">
                <a:solidFill>
                  <a:srgbClr val="0070C0"/>
                </a:solidFill>
              </a:rPr>
              <a:t>Note: </a:t>
            </a:r>
            <a:r>
              <a:rPr lang="en-GB" sz="2000" dirty="0" smtClean="0"/>
              <a:t>This item is relevant for the  calculation of agro-environmental indicators and  particularly for GHG and  ammonia emissions.  </a:t>
            </a:r>
            <a:r>
              <a:rPr lang="en-GB" sz="2000" u="sng" dirty="0"/>
              <a:t>No</a:t>
            </a:r>
            <a:r>
              <a:rPr lang="en-GB" sz="2000" u="sng" dirty="0" smtClean="0"/>
              <a:t>t applicable </a:t>
            </a:r>
            <a:r>
              <a:rPr lang="en-GB" sz="2000" dirty="0" smtClean="0"/>
              <a:t>to  holdings with  a nomadic livestock  system.</a:t>
            </a:r>
          </a:p>
          <a:p>
            <a:pPr algn="just">
              <a:buFont typeface="Wingdings" pitchFamily="2" charset="2"/>
              <a:buChar char="Ø"/>
            </a:pPr>
            <a:endParaRPr lang="en-GB" sz="2000" dirty="0" smtClean="0"/>
          </a:p>
          <a:p>
            <a:pPr marL="82296" indent="0" algn="just">
              <a:buNone/>
            </a:pPr>
            <a:r>
              <a:rPr lang="en-GB" sz="2000" b="1" dirty="0" smtClean="0">
                <a:solidFill>
                  <a:srgbClr val="0070C0"/>
                </a:solidFill>
              </a:rPr>
              <a:t>Categories for manure application: </a:t>
            </a:r>
          </a:p>
          <a:p>
            <a:pPr marL="365125" indent="-182563" algn="just">
              <a:buFont typeface="Arial" panose="020B0604020202020204" pitchFamily="34" charset="0"/>
              <a:buChar char="•"/>
            </a:pPr>
            <a:r>
              <a:rPr lang="en-GB" sz="2000" i="1" dirty="0" smtClean="0"/>
              <a:t>Percentage of holding’s pastures on which the manure is left on pasture</a:t>
            </a:r>
            <a:endParaRPr lang="es-ES" sz="2000" i="1" dirty="0" smtClean="0"/>
          </a:p>
          <a:p>
            <a:pPr marL="365125" indent="-182563" algn="just">
              <a:buFont typeface="Arial" panose="020B0604020202020204" pitchFamily="34" charset="0"/>
              <a:buChar char="•"/>
            </a:pPr>
            <a:r>
              <a:rPr lang="en-GB" sz="2000" i="1" dirty="0" smtClean="0"/>
              <a:t>Fraction of manure left on pasture that is removed for use as fuel (0; 50% or less; more than 50%; all manure removed)</a:t>
            </a:r>
            <a:endParaRPr lang="es-ES" sz="2000" i="1" dirty="0" smtClean="0"/>
          </a:p>
          <a:p>
            <a:pPr marL="365125" indent="-182563" algn="just">
              <a:buFont typeface="Arial" panose="020B0604020202020204" pitchFamily="34" charset="0"/>
              <a:buChar char="•"/>
            </a:pPr>
            <a:r>
              <a:rPr lang="en-GB" sz="2000" i="1" dirty="0" smtClean="0"/>
              <a:t>Agricultural  area  on which solid/farmyard manure is applied (spread)</a:t>
            </a:r>
            <a:endParaRPr lang="es-ES" sz="2000" i="1" dirty="0" smtClean="0"/>
          </a:p>
          <a:p>
            <a:pPr marL="365125" indent="-182563" algn="just">
              <a:buFont typeface="Arial" panose="020B0604020202020204" pitchFamily="34" charset="0"/>
              <a:buChar char="•"/>
            </a:pPr>
            <a:r>
              <a:rPr lang="en-GB" sz="2000" i="1" dirty="0" smtClean="0"/>
              <a:t>Agricultural  area  on which slurry is applied (spread)</a:t>
            </a:r>
            <a:endParaRPr lang="es-ES" sz="2000" i="1" dirty="0" smtClean="0"/>
          </a:p>
          <a:p>
            <a:pPr marL="365125" indent="-182563" algn="just">
              <a:buFont typeface="Arial" panose="020B0604020202020204" pitchFamily="34" charset="0"/>
              <a:buChar char="•"/>
            </a:pPr>
            <a:r>
              <a:rPr lang="en-GB" sz="2000" i="1" dirty="0" smtClean="0"/>
              <a:t>Manure directly daily spread on the field.</a:t>
            </a:r>
            <a:endParaRPr lang="es-ES" sz="2000" i="1" dirty="0" smtClean="0"/>
          </a:p>
        </p:txBody>
      </p:sp>
      <p:sp>
        <p:nvSpPr>
          <p:cNvPr id="4" name="Slide Number Placeholder 3"/>
          <p:cNvSpPr>
            <a:spLocks noGrp="1"/>
          </p:cNvSpPr>
          <p:nvPr>
            <p:ph type="sldNum" sz="quarter" idx="12"/>
          </p:nvPr>
        </p:nvSpPr>
        <p:spPr/>
        <p:txBody>
          <a:bodyPr/>
          <a:lstStyle/>
          <a:p>
            <a:fld id="{42660CD2-0424-484A-8090-4F141095AF04}" type="slidenum">
              <a:rPr lang="es-ES" smtClean="0"/>
              <a:pPr/>
              <a:t>17</a:t>
            </a:fld>
            <a:endParaRPr lang="es-ES"/>
          </a:p>
        </p:txBody>
      </p:sp>
    </p:spTree>
    <p:extLst>
      <p:ext uri="{BB962C8B-B14F-4D97-AF65-F5344CB8AC3E}">
        <p14:creationId xmlns:p14="http://schemas.microsoft.com/office/powerpoint/2010/main" val="289409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142206"/>
            <a:ext cx="8172400" cy="1124744"/>
          </a:xfrm>
        </p:spPr>
        <p:txBody>
          <a:bodyPr anchor="t">
            <a:noAutofit/>
          </a:bodyPr>
          <a:lstStyle/>
          <a:p>
            <a:r>
              <a:rPr lang="en-US" sz="3800" b="1" dirty="0" smtClean="0"/>
              <a:t>Item 1503: Manure management system</a:t>
            </a:r>
            <a:endParaRPr lang="en-US" sz="3800" b="1" dirty="0"/>
          </a:p>
        </p:txBody>
      </p:sp>
      <p:sp>
        <p:nvSpPr>
          <p:cNvPr id="3" name="2 Marcador de contenido"/>
          <p:cNvSpPr>
            <a:spLocks noGrp="1"/>
          </p:cNvSpPr>
          <p:nvPr>
            <p:ph idx="1"/>
          </p:nvPr>
        </p:nvSpPr>
        <p:spPr>
          <a:xfrm>
            <a:off x="942229" y="2846090"/>
            <a:ext cx="7714056" cy="2880320"/>
          </a:xfrm>
        </p:spPr>
        <p:txBody>
          <a:bodyPr>
            <a:normAutofit/>
          </a:bodyPr>
          <a:lstStyle/>
          <a:p>
            <a:pPr marL="82296" indent="0" algn="just">
              <a:lnSpc>
                <a:spcPct val="150000"/>
              </a:lnSpc>
              <a:buNone/>
            </a:pPr>
            <a:r>
              <a:rPr lang="en-US" sz="2000" b="1" dirty="0" smtClean="0">
                <a:solidFill>
                  <a:srgbClr val="0070C0"/>
                </a:solidFill>
              </a:rPr>
              <a:t>Type: </a:t>
            </a:r>
            <a:r>
              <a:rPr lang="en-US" sz="2000" dirty="0" smtClean="0"/>
              <a:t>Additional item</a:t>
            </a:r>
            <a:endParaRPr lang="en-US" sz="2000" b="1" dirty="0" smtClean="0">
              <a:effectLst>
                <a:outerShdw blurRad="38100" dist="38100" dir="2700000" algn="tl">
                  <a:srgbClr val="000000">
                    <a:alpha val="43137"/>
                  </a:srgbClr>
                </a:outerShdw>
              </a:effectLst>
            </a:endParaRPr>
          </a:p>
          <a:p>
            <a:pPr marL="82296" indent="0" algn="just">
              <a:lnSpc>
                <a:spcPct val="150000"/>
              </a:lnSpc>
              <a:buNone/>
            </a:pPr>
            <a:r>
              <a:rPr lang="en-US" sz="2000" b="1" dirty="0" smtClean="0">
                <a:solidFill>
                  <a:srgbClr val="0070C0"/>
                </a:solidFill>
              </a:rPr>
              <a:t>Reference period: </a:t>
            </a:r>
            <a:r>
              <a:rPr lang="en-US" sz="2000" dirty="0" smtClean="0"/>
              <a:t>Census reference year</a:t>
            </a:r>
            <a:endParaRPr lang="en-US" sz="2000" b="1" dirty="0" smtClean="0">
              <a:effectLst>
                <a:outerShdw blurRad="38100" dist="38100" dir="2700000" algn="tl">
                  <a:srgbClr val="000000">
                    <a:alpha val="43137"/>
                  </a:srgbClr>
                </a:outerShdw>
              </a:effectLst>
            </a:endParaRPr>
          </a:p>
          <a:p>
            <a:pPr marL="82296" indent="0" algn="just">
              <a:lnSpc>
                <a:spcPct val="150000"/>
              </a:lnSpc>
              <a:buNone/>
            </a:pPr>
            <a:r>
              <a:rPr lang="en-US" sz="2000" b="1" dirty="0" smtClean="0">
                <a:solidFill>
                  <a:srgbClr val="0070C0"/>
                </a:solidFill>
              </a:rPr>
              <a:t>Note: </a:t>
            </a:r>
            <a:r>
              <a:rPr lang="en-GB" sz="2000" dirty="0" smtClean="0"/>
              <a:t>This item is relevant for the  calculation of agro-environmental indicators and  particularly for GHG and  ammonia emissions. </a:t>
            </a:r>
            <a:r>
              <a:rPr lang="en-GB" sz="2000" u="sng" dirty="0" smtClean="0"/>
              <a:t>Not  applicable </a:t>
            </a:r>
            <a:r>
              <a:rPr lang="en-GB" sz="2000" dirty="0" smtClean="0"/>
              <a:t>to  holdings with a nomadic livestock  system.</a:t>
            </a:r>
          </a:p>
          <a:p>
            <a:pPr lvl="1" algn="just">
              <a:lnSpc>
                <a:spcPct val="150000"/>
              </a:lnSpc>
              <a:buFont typeface="Wingdings" pitchFamily="2" charset="2"/>
              <a:buChar char="Ø"/>
            </a:pPr>
            <a:endParaRPr lang="en-US"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42660CD2-0424-484A-8090-4F141095AF04}" type="slidenum">
              <a:rPr lang="es-ES" smtClean="0"/>
              <a:pPr/>
              <a:t>18</a:t>
            </a:fld>
            <a:endParaRPr lang="es-ES"/>
          </a:p>
        </p:txBody>
      </p:sp>
    </p:spTree>
    <p:extLst>
      <p:ext uri="{BB962C8B-B14F-4D97-AF65-F5344CB8AC3E}">
        <p14:creationId xmlns:p14="http://schemas.microsoft.com/office/powerpoint/2010/main" val="3731237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6300" y="908720"/>
            <a:ext cx="7498080" cy="1143000"/>
          </a:xfrm>
        </p:spPr>
        <p:txBody>
          <a:bodyPr>
            <a:noAutofit/>
          </a:bodyPr>
          <a:lstStyle/>
          <a:p>
            <a:r>
              <a:rPr lang="en-US" sz="3800" b="1" dirty="0"/>
              <a:t>Item 1503: Manure management system </a:t>
            </a:r>
            <a:r>
              <a:rPr lang="en-US" sz="3800" dirty="0"/>
              <a:t>(</a:t>
            </a:r>
            <a:r>
              <a:rPr lang="en-US" sz="3800" dirty="0" smtClean="0"/>
              <a:t>cont’d</a:t>
            </a:r>
            <a:r>
              <a:rPr lang="en-US" sz="3800" dirty="0"/>
              <a:t>.)</a:t>
            </a:r>
            <a:endParaRPr lang="en-GB" sz="3800" dirty="0"/>
          </a:p>
        </p:txBody>
      </p:sp>
      <p:sp>
        <p:nvSpPr>
          <p:cNvPr id="2" name="Content Placeholder 1"/>
          <p:cNvSpPr>
            <a:spLocks noGrp="1"/>
          </p:cNvSpPr>
          <p:nvPr>
            <p:ph idx="1"/>
          </p:nvPr>
        </p:nvSpPr>
        <p:spPr>
          <a:xfrm>
            <a:off x="1006300" y="2172578"/>
            <a:ext cx="1981524" cy="533124"/>
          </a:xfrm>
        </p:spPr>
        <p:txBody>
          <a:bodyPr>
            <a:noAutofit/>
          </a:bodyPr>
          <a:lstStyle/>
          <a:p>
            <a:pPr marL="82296" indent="0" algn="just">
              <a:buNone/>
            </a:pPr>
            <a:r>
              <a:rPr lang="en-US" sz="2600" b="1" dirty="0"/>
              <a:t>Categories:</a:t>
            </a:r>
            <a:endParaRPr lang="en-US" sz="2600" dirty="0"/>
          </a:p>
          <a:p>
            <a:endParaRPr lang="en-GB" sz="2600"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19</a:t>
            </a:fld>
            <a:endParaRPr lang="es-ES"/>
          </a:p>
        </p:txBody>
      </p:sp>
      <p:graphicFrame>
        <p:nvGraphicFramePr>
          <p:cNvPr id="5" name="Table 4"/>
          <p:cNvGraphicFramePr>
            <a:graphicFrameLocks noGrp="1"/>
          </p:cNvGraphicFramePr>
          <p:nvPr>
            <p:extLst/>
          </p:nvPr>
        </p:nvGraphicFramePr>
        <p:xfrm>
          <a:off x="1187624" y="2705702"/>
          <a:ext cx="2520280" cy="1752600"/>
        </p:xfrm>
        <a:graphic>
          <a:graphicData uri="http://schemas.openxmlformats.org/drawingml/2006/table">
            <a:tbl>
              <a:tblPr firstRow="1" bandRow="1">
                <a:tableStyleId>{5C22544A-7EE6-4342-B048-85BDC9FD1C3A}</a:tableStyleId>
              </a:tblPr>
              <a:tblGrid>
                <a:gridCol w="252028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dirty="0" smtClean="0"/>
                        <a:t>Availability of storage facilities for: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Solid/farmyard manure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Liquid manure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Slurry</a:t>
                      </a:r>
                      <a:endParaRPr lang="en-US" dirty="0"/>
                    </a:p>
                  </a:txBody>
                  <a:tcPr/>
                </a:tc>
              </a:tr>
            </a:tbl>
          </a:graphicData>
        </a:graphic>
      </p:graphicFrame>
      <p:graphicFrame>
        <p:nvGraphicFramePr>
          <p:cNvPr id="6" name="Table 5"/>
          <p:cNvGraphicFramePr>
            <a:graphicFrameLocks noGrp="1"/>
          </p:cNvGraphicFramePr>
          <p:nvPr>
            <p:extLst/>
          </p:nvPr>
        </p:nvGraphicFramePr>
        <p:xfrm>
          <a:off x="3909634" y="2705702"/>
          <a:ext cx="2641943" cy="2743200"/>
        </p:xfrm>
        <a:graphic>
          <a:graphicData uri="http://schemas.openxmlformats.org/drawingml/2006/table">
            <a:tbl>
              <a:tblPr firstRow="1" bandRow="1">
                <a:tableStyleId>{5C22544A-7EE6-4342-B048-85BDC9FD1C3A}</a:tableStyleId>
              </a:tblPr>
              <a:tblGrid>
                <a:gridCol w="264194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dirty="0" smtClean="0"/>
                        <a:t>Type of storage facilities used:</a:t>
                      </a:r>
                      <a:endParaRPr lang="en-US" sz="1800" dirty="0"/>
                    </a:p>
                  </a:txBody>
                  <a:tcPr/>
                </a:tc>
              </a:tr>
              <a:tr h="370840">
                <a:tc>
                  <a:txBody>
                    <a:bodyPr/>
                    <a:lstStyle/>
                    <a:p>
                      <a:pPr marL="92075" lvl="1" indent="-92075" algn="just">
                        <a:buNone/>
                      </a:pPr>
                      <a:r>
                        <a:rPr lang="en-GB" sz="1800" i="1" u="sng" dirty="0" smtClean="0"/>
                        <a:t>For all manure</a:t>
                      </a:r>
                      <a:r>
                        <a:rPr lang="en-GB" sz="1800" dirty="0" smtClean="0"/>
                        <a:t>:</a:t>
                      </a:r>
                      <a:endParaRPr lang="es-ES" sz="1800" dirty="0" smtClean="0"/>
                    </a:p>
                    <a:p>
                      <a:pPr marL="92075" lvl="1" indent="-92075" algn="just">
                        <a:buClr>
                          <a:srgbClr val="0070C0"/>
                        </a:buClr>
                        <a:buFont typeface="Arial" panose="020B0604020202020204" pitchFamily="34" charset="0"/>
                        <a:buChar char="•"/>
                      </a:pPr>
                      <a:r>
                        <a:rPr lang="en-GB" sz="1800" dirty="0" smtClean="0"/>
                        <a:t>Digesters(biogas </a:t>
                      </a:r>
                      <a:r>
                        <a:rPr lang="en-GB" sz="1800" smtClean="0"/>
                        <a:t>reactors)</a:t>
                      </a:r>
                      <a:endParaRPr lang="en-GB" sz="1800" dirty="0" smtClean="0"/>
                    </a:p>
                  </a:txBody>
                  <a:tcPr>
                    <a:solidFill>
                      <a:schemeClr val="accent1">
                        <a:lumMod val="20000"/>
                        <a:lumOff val="80000"/>
                      </a:schemeClr>
                    </a:solidFill>
                  </a:tcPr>
                </a:tc>
              </a:tr>
              <a:tr h="370840">
                <a:tc>
                  <a:txBody>
                    <a:bodyPr/>
                    <a:lstStyle/>
                    <a:p>
                      <a:pPr marL="457200" lvl="1" indent="-457200" algn="just">
                        <a:buNone/>
                      </a:pPr>
                      <a:r>
                        <a:rPr lang="en-GB" sz="1800" i="1" u="sng" dirty="0" smtClean="0"/>
                        <a:t>For slurry:</a:t>
                      </a:r>
                      <a:endParaRPr lang="es-ES" sz="1800" i="1" u="sng" dirty="0" smtClean="0"/>
                    </a:p>
                    <a:p>
                      <a:pPr marL="92075" lvl="1" indent="-92075" algn="just" rtl="0" eaLnBrk="1" hangingPunct="1">
                        <a:buClr>
                          <a:srgbClr val="0070C0"/>
                        </a:buClr>
                        <a:buFont typeface="Arial" panose="020B0604020202020204" pitchFamily="34" charset="0"/>
                        <a:buChar char="•"/>
                      </a:pPr>
                      <a:r>
                        <a:rPr lang="en-GB" sz="1800" kern="1200" dirty="0" smtClean="0">
                          <a:solidFill>
                            <a:schemeClr val="dk1"/>
                          </a:solidFill>
                          <a:latin typeface="+mn-lt"/>
                          <a:ea typeface="+mn-ea"/>
                          <a:cs typeface="+mn-cs"/>
                        </a:rPr>
                        <a:t>Slurry tank	</a:t>
                      </a:r>
                    </a:p>
                    <a:p>
                      <a:pPr marL="92075" lvl="1" indent="-92075" algn="just" rtl="0" eaLnBrk="1" hangingPunct="1">
                        <a:buClr>
                          <a:srgbClr val="0070C0"/>
                        </a:buClr>
                        <a:buFont typeface="Arial" panose="020B0604020202020204" pitchFamily="34" charset="0"/>
                        <a:buChar char="•"/>
                      </a:pPr>
                      <a:r>
                        <a:rPr lang="en-GB" sz="1800" kern="1200" dirty="0" smtClean="0">
                          <a:solidFill>
                            <a:schemeClr val="dk1"/>
                          </a:solidFill>
                          <a:latin typeface="+mn-lt"/>
                          <a:ea typeface="+mn-ea"/>
                          <a:cs typeface="+mn-cs"/>
                        </a:rPr>
                        <a:t>Anaerobic  lagoon</a:t>
                      </a:r>
                    </a:p>
                    <a:p>
                      <a:pPr marL="92075" lvl="1" indent="-92075" algn="just" rtl="0" eaLnBrk="1" hangingPunct="1">
                        <a:buClr>
                          <a:srgbClr val="0070C0"/>
                        </a:buClr>
                        <a:buFont typeface="Arial" panose="020B0604020202020204" pitchFamily="34" charset="0"/>
                        <a:buChar char="•"/>
                      </a:pPr>
                      <a:r>
                        <a:rPr lang="en-GB" sz="1800" kern="1200" dirty="0" smtClean="0">
                          <a:solidFill>
                            <a:schemeClr val="dk1"/>
                          </a:solidFill>
                          <a:latin typeface="+mn-lt"/>
                          <a:ea typeface="+mn-ea"/>
                          <a:cs typeface="+mn-cs"/>
                        </a:rPr>
                        <a:t>Aerobic treatment</a:t>
                      </a:r>
                      <a:endParaRPr lang="en-US" sz="1800" dirty="0"/>
                    </a:p>
                  </a:txBody>
                  <a:tcPr>
                    <a:solidFill>
                      <a:schemeClr val="accent1">
                        <a:lumMod val="20000"/>
                        <a:lumOff val="80000"/>
                      </a:schemeClr>
                    </a:solidFill>
                  </a:tcPr>
                </a:tc>
              </a:tr>
            </a:tbl>
          </a:graphicData>
        </a:graphic>
      </p:graphicFrame>
      <p:graphicFrame>
        <p:nvGraphicFramePr>
          <p:cNvPr id="8" name="Table 7"/>
          <p:cNvGraphicFramePr>
            <a:graphicFrameLocks noGrp="1"/>
          </p:cNvGraphicFramePr>
          <p:nvPr>
            <p:extLst/>
          </p:nvPr>
        </p:nvGraphicFramePr>
        <p:xfrm>
          <a:off x="6729666" y="2705702"/>
          <a:ext cx="2368079" cy="1752600"/>
        </p:xfrm>
        <a:graphic>
          <a:graphicData uri="http://schemas.openxmlformats.org/drawingml/2006/table">
            <a:tbl>
              <a:tblPr firstRow="1" bandRow="1">
                <a:tableStyleId>{5C22544A-7EE6-4342-B048-85BDC9FD1C3A}</a:tableStyleId>
              </a:tblPr>
              <a:tblGrid>
                <a:gridCol w="2368079"/>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1" dirty="0" smtClean="0"/>
                        <a:t>Covered or open  storage facilities: </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Solid/farmyard manure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Liquid manure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Slurry</a:t>
                      </a:r>
                      <a:endParaRPr lang="en-US" dirty="0"/>
                    </a:p>
                  </a:txBody>
                  <a:tcPr/>
                </a:tc>
              </a:tr>
            </a:tbl>
          </a:graphicData>
        </a:graphic>
      </p:graphicFrame>
    </p:spTree>
    <p:extLst>
      <p:ext uri="{BB962C8B-B14F-4D97-AF65-F5344CB8AC3E}">
        <p14:creationId xmlns:p14="http://schemas.microsoft.com/office/powerpoint/2010/main" val="402868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8687" y="1205880"/>
            <a:ext cx="2709217" cy="1143000"/>
          </a:xfrm>
        </p:spPr>
        <p:txBody>
          <a:bodyPr>
            <a:normAutofit/>
          </a:bodyPr>
          <a:lstStyle/>
          <a:p>
            <a:pPr algn="l"/>
            <a:r>
              <a:rPr lang="en-US" b="1" dirty="0" smtClean="0">
                <a:solidFill>
                  <a:schemeClr val="accent3">
                    <a:lumMod val="75000"/>
                  </a:schemeClr>
                </a:solidFill>
              </a:rPr>
              <a:t>Outline</a:t>
            </a:r>
            <a:endParaRPr lang="en-US" b="1" dirty="0">
              <a:solidFill>
                <a:schemeClr val="accent3">
                  <a:lumMod val="75000"/>
                </a:schemeClr>
              </a:solidFill>
            </a:endParaRPr>
          </a:p>
        </p:txBody>
      </p:sp>
      <p:sp>
        <p:nvSpPr>
          <p:cNvPr id="3" name="2 Marcador de contenido"/>
          <p:cNvSpPr>
            <a:spLocks noGrp="1"/>
          </p:cNvSpPr>
          <p:nvPr>
            <p:ph idx="1"/>
          </p:nvPr>
        </p:nvSpPr>
        <p:spPr>
          <a:xfrm>
            <a:off x="998687" y="2348880"/>
            <a:ext cx="4011438" cy="2235088"/>
          </a:xfrm>
        </p:spPr>
        <p:txBody>
          <a:bodyPr anchor="ctr">
            <a:noAutofit/>
          </a:bodyPr>
          <a:lstStyle/>
          <a:p>
            <a:pPr marL="180975" indent="-100013">
              <a:buFont typeface="Arial" panose="020B0604020202020204" pitchFamily="34" charset="0"/>
              <a:buChar char="•"/>
            </a:pPr>
            <a:r>
              <a:rPr lang="en-US" sz="2600" b="1" dirty="0" smtClean="0">
                <a:solidFill>
                  <a:srgbClr val="0070C0"/>
                </a:solidFill>
              </a:rPr>
              <a:t>Background</a:t>
            </a:r>
          </a:p>
          <a:p>
            <a:pPr marL="180975" indent="-100013">
              <a:buFont typeface="Arial" panose="020B0604020202020204" pitchFamily="34" charset="0"/>
              <a:buChar char="•"/>
            </a:pPr>
            <a:r>
              <a:rPr lang="en-US" sz="2600" b="1" dirty="0" smtClean="0">
                <a:solidFill>
                  <a:srgbClr val="0070C0"/>
                </a:solidFill>
              </a:rPr>
              <a:t>Importance of the theme</a:t>
            </a:r>
          </a:p>
          <a:p>
            <a:pPr marL="180975" indent="-100013">
              <a:buFont typeface="Arial" panose="020B0604020202020204" pitchFamily="34" charset="0"/>
              <a:buChar char="•"/>
            </a:pPr>
            <a:r>
              <a:rPr lang="en-US" sz="2600" b="1" dirty="0" smtClean="0">
                <a:solidFill>
                  <a:srgbClr val="0070C0"/>
                </a:solidFill>
              </a:rPr>
              <a:t>Items</a:t>
            </a:r>
          </a:p>
          <a:p>
            <a:pPr marL="180975" indent="-100013">
              <a:buFont typeface="Arial" panose="020B0604020202020204" pitchFamily="34" charset="0"/>
              <a:buChar char="•"/>
            </a:pPr>
            <a:r>
              <a:rPr lang="en-US" sz="2600" b="1" dirty="0" smtClean="0">
                <a:solidFill>
                  <a:srgbClr val="0070C0"/>
                </a:solidFill>
              </a:rPr>
              <a:t>Concepts and definitions</a:t>
            </a:r>
          </a:p>
        </p:txBody>
      </p:sp>
      <p:sp>
        <p:nvSpPr>
          <p:cNvPr id="4" name="Slide Number Placeholder 3"/>
          <p:cNvSpPr>
            <a:spLocks noGrp="1"/>
          </p:cNvSpPr>
          <p:nvPr>
            <p:ph type="sldNum" sz="quarter" idx="12"/>
          </p:nvPr>
        </p:nvSpPr>
        <p:spPr/>
        <p:txBody>
          <a:bodyPr/>
          <a:lstStyle/>
          <a:p>
            <a:fld id="{ABDEF997-D5DA-4256-8339-ACA4AECF646E}" type="slidenum">
              <a:rPr lang="es-ES" smtClean="0"/>
              <a:pPr/>
              <a:t>2</a:t>
            </a:fld>
            <a:endParaRPr lang="es-ES"/>
          </a:p>
        </p:txBody>
      </p:sp>
      <p:pic>
        <p:nvPicPr>
          <p:cNvPr id="55298" name="Picture 2" descr="http://forestry.fao.msgfocus.com/files/amf_fao/project_195/forests.jpg"/>
          <p:cNvPicPr>
            <a:picLocks noChangeAspect="1" noChangeArrowheads="1"/>
          </p:cNvPicPr>
          <p:nvPr/>
        </p:nvPicPr>
        <p:blipFill>
          <a:blip r:embed="rId2" cstate="print"/>
          <a:srcRect/>
          <a:stretch>
            <a:fillRect/>
          </a:stretch>
        </p:blipFill>
        <p:spPr bwMode="auto">
          <a:xfrm>
            <a:off x="4798518" y="2636912"/>
            <a:ext cx="5102074" cy="4320480"/>
          </a:xfrm>
          <a:prstGeom prst="teardrop">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23425"/>
            <a:ext cx="7848872" cy="868346"/>
          </a:xfrm>
        </p:spPr>
        <p:txBody>
          <a:bodyPr>
            <a:noAutofit/>
          </a:bodyPr>
          <a:lstStyle/>
          <a:p>
            <a:r>
              <a:rPr lang="en-US" sz="3800" b="1" dirty="0" smtClean="0"/>
              <a:t>Item 1504: Final use of the treated manure</a:t>
            </a:r>
            <a:endParaRPr lang="en-US" sz="3800" b="1" dirty="0"/>
          </a:p>
        </p:txBody>
      </p:sp>
      <p:sp>
        <p:nvSpPr>
          <p:cNvPr id="3" name="2 Marcador de contenido"/>
          <p:cNvSpPr>
            <a:spLocks noGrp="1"/>
          </p:cNvSpPr>
          <p:nvPr>
            <p:ph idx="1"/>
          </p:nvPr>
        </p:nvSpPr>
        <p:spPr>
          <a:xfrm>
            <a:off x="954424" y="2125158"/>
            <a:ext cx="8027240" cy="4666946"/>
          </a:xfrm>
        </p:spPr>
        <p:txBody>
          <a:bodyPr>
            <a:normAutofit/>
          </a:bodyPr>
          <a:lstStyle/>
          <a:p>
            <a:pPr marL="82296" indent="0" algn="just">
              <a:buNone/>
            </a:pPr>
            <a:r>
              <a:rPr lang="en-US" sz="2000" b="1" dirty="0" smtClean="0">
                <a:solidFill>
                  <a:srgbClr val="0070C0"/>
                </a:solidFill>
              </a:rPr>
              <a:t>Type: </a:t>
            </a:r>
            <a:r>
              <a:rPr lang="en-US" sz="2000" dirty="0" smtClean="0"/>
              <a:t>Additional item</a:t>
            </a:r>
            <a:endParaRPr lang="en-US" sz="2000" b="1" dirty="0" smtClean="0"/>
          </a:p>
          <a:p>
            <a:pPr marL="82296" indent="0" algn="just">
              <a:buNone/>
            </a:pPr>
            <a:r>
              <a:rPr lang="en-US" sz="2000" b="1" dirty="0" smtClean="0">
                <a:solidFill>
                  <a:srgbClr val="0070C0"/>
                </a:solidFill>
              </a:rPr>
              <a:t>Reference period: </a:t>
            </a:r>
            <a:r>
              <a:rPr lang="en-US" sz="2000" dirty="0" smtClean="0"/>
              <a:t>Census reference year</a:t>
            </a:r>
            <a:endParaRPr lang="en-US" sz="2000" b="1" dirty="0" smtClean="0"/>
          </a:p>
          <a:p>
            <a:pPr marL="82296" indent="0" algn="just">
              <a:buNone/>
            </a:pPr>
            <a:r>
              <a:rPr lang="en-US" sz="2000" b="1" dirty="0" smtClean="0">
                <a:solidFill>
                  <a:srgbClr val="0070C0"/>
                </a:solidFill>
              </a:rPr>
              <a:t>Concept: </a:t>
            </a:r>
            <a:r>
              <a:rPr lang="en-GB" sz="2000" dirty="0" smtClean="0"/>
              <a:t>This item  refers  to  percentage use  of  manure exiting  the  manure management system,  and  applicable to all holdings with  a non-nomadic type  of livestock system.</a:t>
            </a:r>
          </a:p>
          <a:p>
            <a:pPr marL="82296" indent="0" algn="just">
              <a:buNone/>
            </a:pPr>
            <a:r>
              <a:rPr lang="en-GB" sz="2000" b="1" dirty="0" smtClean="0">
                <a:solidFill>
                  <a:srgbClr val="0070C0"/>
                </a:solidFill>
              </a:rPr>
              <a:t>Categories</a:t>
            </a:r>
            <a:r>
              <a:rPr lang="en-GB" sz="2000" dirty="0" smtClean="0">
                <a:solidFill>
                  <a:srgbClr val="0070C0"/>
                </a:solidFill>
              </a:rPr>
              <a:t>: </a:t>
            </a:r>
          </a:p>
          <a:p>
            <a:pPr marL="444500" lvl="1" indent="-169863" algn="just">
              <a:buFont typeface="Arial" panose="020B0604020202020204" pitchFamily="34" charset="0"/>
              <a:buChar char="•"/>
            </a:pPr>
            <a:r>
              <a:rPr lang="en-GB" sz="2000" b="1" dirty="0" smtClean="0"/>
              <a:t>Applied as fertilizers</a:t>
            </a:r>
            <a:endParaRPr lang="en-GB" sz="2000" dirty="0" smtClean="0"/>
          </a:p>
          <a:p>
            <a:pPr marL="444500" lvl="1" indent="-169863" algn="just">
              <a:buFont typeface="Arial" panose="020B0604020202020204" pitchFamily="34" charset="0"/>
              <a:buChar char="•"/>
            </a:pPr>
            <a:r>
              <a:rPr lang="en-US" sz="2000" b="1" dirty="0" smtClean="0"/>
              <a:t>Used for fuel </a:t>
            </a:r>
            <a:r>
              <a:rPr lang="en-US" sz="2000" dirty="0" smtClean="0"/>
              <a:t>(manure used for production of energy, it does not </a:t>
            </a:r>
            <a:r>
              <a:rPr lang="en-US" sz="2000" dirty="0"/>
              <a:t>include manure left on pasture, collected and dried for dung cakes already reported in item 1502</a:t>
            </a:r>
            <a:r>
              <a:rPr lang="en-US" sz="2000" dirty="0" smtClean="0"/>
              <a:t>)</a:t>
            </a:r>
            <a:endParaRPr lang="en-US" sz="2000" dirty="0"/>
          </a:p>
          <a:p>
            <a:pPr marL="444500" lvl="1" indent="-169863" algn="just">
              <a:buFont typeface="Arial" panose="020B0604020202020204" pitchFamily="34" charset="0"/>
              <a:buChar char="•"/>
            </a:pPr>
            <a:r>
              <a:rPr lang="en-US" sz="2000" b="1" dirty="0"/>
              <a:t>Used for construction </a:t>
            </a:r>
            <a:r>
              <a:rPr lang="en-US" sz="2000" dirty="0"/>
              <a:t>(used </a:t>
            </a:r>
            <a:r>
              <a:rPr lang="en-US" sz="2000" dirty="0" smtClean="0"/>
              <a:t>as </a:t>
            </a:r>
            <a:r>
              <a:rPr lang="en-US" sz="2000" dirty="0"/>
              <a:t>component of construction materials</a:t>
            </a:r>
            <a:r>
              <a:rPr lang="en-US" sz="2000" dirty="0" smtClean="0"/>
              <a:t>)</a:t>
            </a:r>
          </a:p>
          <a:p>
            <a:pPr marL="444500" lvl="1" indent="-169863" algn="just">
              <a:buFont typeface="Arial" panose="020B0604020202020204" pitchFamily="34" charset="0"/>
              <a:buChar char="•"/>
            </a:pPr>
            <a:r>
              <a:rPr lang="en-US" sz="2000" b="1" dirty="0" smtClean="0"/>
              <a:t>Used as feed</a:t>
            </a:r>
            <a:endParaRPr lang="en-US" sz="2000" dirty="0" smtClean="0"/>
          </a:p>
          <a:p>
            <a:pPr marL="444500" lvl="1" indent="-169863" algn="just">
              <a:buFont typeface="Arial" panose="020B0604020202020204" pitchFamily="34" charset="0"/>
              <a:buChar char="•"/>
            </a:pPr>
            <a:r>
              <a:rPr lang="en-US" sz="2000" b="1" dirty="0" smtClean="0"/>
              <a:t>Other </a:t>
            </a:r>
            <a:r>
              <a:rPr lang="en-US" sz="2000" b="1" dirty="0"/>
              <a:t>uses </a:t>
            </a:r>
            <a:r>
              <a:rPr lang="en-US" sz="2000" dirty="0" smtClean="0"/>
              <a:t>(e.g. </a:t>
            </a:r>
            <a:r>
              <a:rPr lang="en-US" sz="2000" dirty="0"/>
              <a:t>manure delivered to others for fertilizer</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20</a:t>
            </a:fld>
            <a:endParaRPr lang="es-ES"/>
          </a:p>
        </p:txBody>
      </p:sp>
    </p:spTree>
    <p:extLst>
      <p:ext uri="{BB962C8B-B14F-4D97-AF65-F5344CB8AC3E}">
        <p14:creationId xmlns:p14="http://schemas.microsoft.com/office/powerpoint/2010/main" val="3617886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8100392" cy="1143000"/>
          </a:xfrm>
        </p:spPr>
        <p:txBody>
          <a:bodyPr>
            <a:normAutofit fontScale="90000"/>
          </a:bodyPr>
          <a:lstStyle/>
          <a:p>
            <a:r>
              <a:rPr lang="en-US" b="1" dirty="0" smtClean="0"/>
              <a:t>GHG items on crop </a:t>
            </a:r>
            <a:r>
              <a:rPr lang="en-GB" b="1" dirty="0"/>
              <a:t>production subsector </a:t>
            </a:r>
            <a:endParaRPr lang="en-US" b="1" dirty="0"/>
          </a:p>
        </p:txBody>
      </p:sp>
      <p:sp>
        <p:nvSpPr>
          <p:cNvPr id="3" name="2 Marcador de contenido"/>
          <p:cNvSpPr>
            <a:spLocks noGrp="1"/>
          </p:cNvSpPr>
          <p:nvPr>
            <p:ph idx="1"/>
          </p:nvPr>
        </p:nvSpPr>
        <p:spPr>
          <a:xfrm>
            <a:off x="1119389" y="1988840"/>
            <a:ext cx="7701083" cy="4869160"/>
          </a:xfrm>
        </p:spPr>
        <p:txBody>
          <a:bodyPr>
            <a:noAutofit/>
          </a:bodyPr>
          <a:lstStyle/>
          <a:p>
            <a:pPr marL="82296" indent="0">
              <a:buNone/>
            </a:pPr>
            <a:r>
              <a:rPr lang="en-US" sz="1900" b="1" dirty="0">
                <a:solidFill>
                  <a:srgbClr val="0070C0"/>
                </a:solidFill>
              </a:rPr>
              <a:t>Relevant existing items</a:t>
            </a:r>
            <a:r>
              <a:rPr lang="en-US" sz="1900" dirty="0">
                <a:solidFill>
                  <a:srgbClr val="0070C0"/>
                </a:solidFill>
              </a:rPr>
              <a:t> </a:t>
            </a:r>
            <a:r>
              <a:rPr lang="en-US" sz="1900" dirty="0" smtClean="0"/>
              <a:t>(explained in Themes 4 and 6):</a:t>
            </a:r>
          </a:p>
          <a:p>
            <a:pPr marL="274638" lvl="1" indent="-92075">
              <a:buNone/>
            </a:pPr>
            <a:r>
              <a:rPr lang="en-US" sz="1900" b="1" dirty="0" smtClean="0"/>
              <a:t>0411</a:t>
            </a:r>
            <a:r>
              <a:rPr lang="en-US" sz="1900" dirty="0" smtClean="0"/>
              <a:t>: Use of each type of fertilizer</a:t>
            </a:r>
          </a:p>
          <a:p>
            <a:pPr marL="274638" lvl="1" indent="-92075">
              <a:buNone/>
            </a:pPr>
            <a:r>
              <a:rPr lang="en-US" sz="1900" b="1" dirty="0" smtClean="0"/>
              <a:t>0412</a:t>
            </a:r>
            <a:r>
              <a:rPr lang="en-US" sz="1900" dirty="0" smtClean="0"/>
              <a:t>: Area fertilized for each type of fertilizer and major crop type</a:t>
            </a:r>
          </a:p>
          <a:p>
            <a:pPr marL="274638" lvl="1" indent="-92075">
              <a:buNone/>
            </a:pPr>
            <a:r>
              <a:rPr lang="en-US" sz="1900" b="1" dirty="0" smtClean="0"/>
              <a:t>0610</a:t>
            </a:r>
            <a:r>
              <a:rPr lang="en-US" sz="1900" dirty="0" smtClean="0"/>
              <a:t>: Type of tillage practices.</a:t>
            </a:r>
          </a:p>
          <a:p>
            <a:pPr marL="274638" lvl="1" indent="-92075">
              <a:buNone/>
            </a:pPr>
            <a:endParaRPr lang="en-US" sz="1900" dirty="0" smtClean="0"/>
          </a:p>
          <a:p>
            <a:pPr marL="0" lvl="1" indent="-92075">
              <a:spcBef>
                <a:spcPts val="0"/>
              </a:spcBef>
              <a:buNone/>
            </a:pPr>
            <a:r>
              <a:rPr lang="en-US" sz="1900" b="1" dirty="0" smtClean="0">
                <a:solidFill>
                  <a:srgbClr val="0070C0"/>
                </a:solidFill>
              </a:rPr>
              <a:t>New items </a:t>
            </a:r>
            <a:r>
              <a:rPr lang="en-US" sz="1900" dirty="0" smtClean="0"/>
              <a:t>(Theme 15):</a:t>
            </a:r>
          </a:p>
          <a:p>
            <a:pPr marL="0" lvl="1" indent="-92075">
              <a:spcBef>
                <a:spcPts val="0"/>
              </a:spcBef>
              <a:buFont typeface="Arial" pitchFamily="34" charset="0"/>
              <a:buChar char="•"/>
            </a:pPr>
            <a:r>
              <a:rPr lang="en-US" sz="1900" dirty="0"/>
              <a:t>Submodule on rice cultivation (</a:t>
            </a:r>
            <a:r>
              <a:rPr lang="en-GB" sz="1900" dirty="0"/>
              <a:t>Rice cultivation accounts for 10% of global  GHG emissions in agriculture, but  is significantly higher in rice-producing countries).</a:t>
            </a:r>
            <a:endParaRPr lang="en-US" sz="1900" dirty="0"/>
          </a:p>
          <a:p>
            <a:pPr marL="627063" lvl="2" indent="-182563">
              <a:buNone/>
            </a:pPr>
            <a:r>
              <a:rPr lang="en-US" sz="1900" b="1" dirty="0"/>
              <a:t>1505</a:t>
            </a:r>
            <a:r>
              <a:rPr lang="en-US" sz="1900" dirty="0"/>
              <a:t> Length of the growing period for rice </a:t>
            </a:r>
            <a:r>
              <a:rPr lang="en-US" sz="1900" dirty="0" smtClean="0"/>
              <a:t>cultivation</a:t>
            </a:r>
          </a:p>
          <a:p>
            <a:pPr marL="627063" lvl="2" indent="-182563">
              <a:buNone/>
            </a:pPr>
            <a:r>
              <a:rPr lang="en-US" sz="1900" b="1" dirty="0" smtClean="0"/>
              <a:t>1506</a:t>
            </a:r>
            <a:r>
              <a:rPr lang="en-US" sz="1900" dirty="0" smtClean="0"/>
              <a:t> </a:t>
            </a:r>
            <a:r>
              <a:rPr lang="en-US" sz="1900" dirty="0"/>
              <a:t>Rice cultivation – irrigation and water </a:t>
            </a:r>
            <a:r>
              <a:rPr lang="en-US" sz="1900" dirty="0" smtClean="0"/>
              <a:t>regimes</a:t>
            </a:r>
          </a:p>
          <a:p>
            <a:pPr marL="627063" lvl="2" indent="-182563">
              <a:buNone/>
            </a:pPr>
            <a:r>
              <a:rPr lang="en-US" sz="1900" b="1" dirty="0" smtClean="0"/>
              <a:t>1507</a:t>
            </a:r>
            <a:r>
              <a:rPr lang="en-US" sz="1900" dirty="0" smtClean="0"/>
              <a:t> </a:t>
            </a:r>
            <a:r>
              <a:rPr lang="en-US" sz="1900" dirty="0"/>
              <a:t>Organic amendments to soils used for rice cultivation</a:t>
            </a:r>
          </a:p>
          <a:p>
            <a:pPr marL="274638" lvl="1" indent="-92075">
              <a:buFont typeface="Arial" panose="020B0604020202020204" pitchFamily="34" charset="0"/>
              <a:buChar char="•"/>
            </a:pPr>
            <a:r>
              <a:rPr lang="en-US" sz="1900" dirty="0"/>
              <a:t>1508 Crop residues</a:t>
            </a:r>
          </a:p>
          <a:p>
            <a:pPr marL="274638" lvl="1" indent="-92075">
              <a:buFont typeface="Arial" panose="020B0604020202020204" pitchFamily="34" charset="0"/>
              <a:buChar char="•"/>
            </a:pPr>
            <a:r>
              <a:rPr lang="en-US" sz="1900" dirty="0"/>
              <a:t>1509 Permanent crops – age of plantations.</a:t>
            </a:r>
          </a:p>
          <a:p>
            <a:pPr lvl="1"/>
            <a:endParaRPr lang="en-US" sz="1900" dirty="0" smtClean="0"/>
          </a:p>
          <a:p>
            <a:pPr lvl="1"/>
            <a:endParaRPr lang="en-US" sz="1900"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21</a:t>
            </a:fld>
            <a:endParaRPr lang="es-ES"/>
          </a:p>
        </p:txBody>
      </p:sp>
    </p:spTree>
    <p:extLst>
      <p:ext uri="{BB962C8B-B14F-4D97-AF65-F5344CB8AC3E}">
        <p14:creationId xmlns:p14="http://schemas.microsoft.com/office/powerpoint/2010/main" val="3363040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3993" y="980728"/>
            <a:ext cx="8027240" cy="1143000"/>
          </a:xfrm>
        </p:spPr>
        <p:txBody>
          <a:bodyPr>
            <a:noAutofit/>
          </a:bodyPr>
          <a:lstStyle/>
          <a:p>
            <a:r>
              <a:rPr lang="en-US" sz="3500" b="1" dirty="0" smtClean="0"/>
              <a:t>Item 1505: Length of the growing period of the rice cultivation</a:t>
            </a:r>
            <a:endParaRPr lang="en-US" sz="3500" b="1" dirty="0"/>
          </a:p>
        </p:txBody>
      </p:sp>
      <p:sp>
        <p:nvSpPr>
          <p:cNvPr id="3" name="2 Marcador de contenido"/>
          <p:cNvSpPr>
            <a:spLocks noGrp="1"/>
          </p:cNvSpPr>
          <p:nvPr>
            <p:ph idx="1"/>
          </p:nvPr>
        </p:nvSpPr>
        <p:spPr>
          <a:xfrm>
            <a:off x="1043608" y="2348880"/>
            <a:ext cx="4968552" cy="2736304"/>
          </a:xfrm>
        </p:spPr>
        <p:txBody>
          <a:bodyPr anchor="ctr">
            <a:normAutofit/>
          </a:bodyPr>
          <a:lstStyle/>
          <a:p>
            <a:pPr marL="82296" indent="0">
              <a:spcBef>
                <a:spcPts val="600"/>
              </a:spcBef>
              <a:spcAft>
                <a:spcPts val="600"/>
              </a:spcAft>
              <a:buNone/>
            </a:pPr>
            <a:r>
              <a:rPr lang="en-US" sz="2000" b="1" dirty="0" smtClean="0">
                <a:solidFill>
                  <a:srgbClr val="0070C0"/>
                </a:solidFill>
              </a:rPr>
              <a:t>Type: </a:t>
            </a:r>
            <a:r>
              <a:rPr lang="en-US" sz="2000" b="1" dirty="0" smtClean="0"/>
              <a:t>Additional item</a:t>
            </a:r>
          </a:p>
          <a:p>
            <a:pPr marL="82296" indent="0">
              <a:spcBef>
                <a:spcPts val="600"/>
              </a:spcBef>
              <a:spcAft>
                <a:spcPts val="600"/>
              </a:spcAft>
              <a:buNone/>
            </a:pPr>
            <a:r>
              <a:rPr lang="en-US" sz="2000" b="1" dirty="0" smtClean="0">
                <a:solidFill>
                  <a:srgbClr val="0070C0"/>
                </a:solidFill>
              </a:rPr>
              <a:t>Reference period: </a:t>
            </a:r>
            <a:r>
              <a:rPr lang="en-US" sz="2000" b="1" dirty="0" smtClean="0"/>
              <a:t>Census reference year</a:t>
            </a:r>
          </a:p>
          <a:p>
            <a:pPr marL="82296" indent="0">
              <a:spcBef>
                <a:spcPts val="600"/>
              </a:spcBef>
              <a:spcAft>
                <a:spcPts val="600"/>
              </a:spcAft>
              <a:buNone/>
            </a:pPr>
            <a:endParaRPr lang="en-US" sz="2000" b="1" dirty="0" smtClean="0"/>
          </a:p>
          <a:p>
            <a:pPr marL="82296" indent="0">
              <a:spcBef>
                <a:spcPts val="600"/>
              </a:spcBef>
              <a:spcAft>
                <a:spcPts val="600"/>
              </a:spcAft>
              <a:buNone/>
            </a:pPr>
            <a:r>
              <a:rPr lang="en-US" sz="2000" b="1" dirty="0" smtClean="0">
                <a:solidFill>
                  <a:srgbClr val="0070C0"/>
                </a:solidFill>
              </a:rPr>
              <a:t>Concept: </a:t>
            </a:r>
            <a:r>
              <a:rPr lang="en-GB" sz="2000" dirty="0" smtClean="0"/>
              <a:t>Length of the growing period means  number of months between crop planting and harvest.</a:t>
            </a:r>
            <a:endParaRPr lang="en-US" sz="2000" b="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22</a:t>
            </a:fld>
            <a:endParaRPr lang="es-ES"/>
          </a:p>
        </p:txBody>
      </p:sp>
      <p:pic>
        <p:nvPicPr>
          <p:cNvPr id="18434" name="Picture 2" descr="Risultati immagini per RICE"/>
          <p:cNvPicPr>
            <a:picLocks noChangeAspect="1" noChangeArrowheads="1"/>
          </p:cNvPicPr>
          <p:nvPr/>
        </p:nvPicPr>
        <p:blipFill>
          <a:blip r:embed="rId2" cstate="print"/>
          <a:srcRect/>
          <a:stretch>
            <a:fillRect/>
          </a:stretch>
        </p:blipFill>
        <p:spPr bwMode="auto">
          <a:xfrm>
            <a:off x="5558414" y="4149080"/>
            <a:ext cx="3453248" cy="2592288"/>
          </a:xfrm>
          <a:prstGeom prst="teardrop">
            <a:avLst/>
          </a:prstGeom>
          <a:noFill/>
        </p:spPr>
      </p:pic>
    </p:spTree>
    <p:extLst>
      <p:ext uri="{BB962C8B-B14F-4D97-AF65-F5344CB8AC3E}">
        <p14:creationId xmlns:p14="http://schemas.microsoft.com/office/powerpoint/2010/main" val="1583562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7883" y="836712"/>
            <a:ext cx="8034673" cy="1071546"/>
          </a:xfrm>
        </p:spPr>
        <p:txBody>
          <a:bodyPr>
            <a:normAutofit/>
          </a:bodyPr>
          <a:lstStyle/>
          <a:p>
            <a:r>
              <a:rPr lang="en-US" sz="3200" b="1" dirty="0" smtClean="0"/>
              <a:t>Item 1506: Rice cultivation –irrigation and water regimes</a:t>
            </a:r>
            <a:endParaRPr lang="en-US" sz="3200" b="1" dirty="0"/>
          </a:p>
        </p:txBody>
      </p:sp>
      <p:sp>
        <p:nvSpPr>
          <p:cNvPr id="3" name="2 Marcador de contenido"/>
          <p:cNvSpPr>
            <a:spLocks noGrp="1"/>
          </p:cNvSpPr>
          <p:nvPr>
            <p:ph idx="1"/>
          </p:nvPr>
        </p:nvSpPr>
        <p:spPr>
          <a:xfrm>
            <a:off x="899592" y="1988840"/>
            <a:ext cx="8171256" cy="4680520"/>
          </a:xfrm>
        </p:spPr>
        <p:txBody>
          <a:bodyPr>
            <a:noAutofit/>
          </a:bodyPr>
          <a:lstStyle/>
          <a:p>
            <a:pPr marL="82296" indent="0">
              <a:buNone/>
            </a:pPr>
            <a:r>
              <a:rPr lang="en-US" sz="1700" b="1" dirty="0" smtClean="0">
                <a:solidFill>
                  <a:srgbClr val="0070C0"/>
                </a:solidFill>
              </a:rPr>
              <a:t>Type: </a:t>
            </a:r>
            <a:r>
              <a:rPr lang="en-US" sz="1700" dirty="0" smtClean="0"/>
              <a:t>Additional item</a:t>
            </a:r>
            <a:endParaRPr lang="en-US" sz="1700" b="1" dirty="0" smtClean="0"/>
          </a:p>
          <a:p>
            <a:pPr marL="82296" indent="0">
              <a:buNone/>
            </a:pPr>
            <a:r>
              <a:rPr lang="en-US" sz="1700" b="1" dirty="0" smtClean="0">
                <a:solidFill>
                  <a:srgbClr val="0070C0"/>
                </a:solidFill>
              </a:rPr>
              <a:t>Reference period: </a:t>
            </a:r>
            <a:r>
              <a:rPr lang="en-US" sz="1700" dirty="0" smtClean="0"/>
              <a:t>Census reference year</a:t>
            </a:r>
            <a:endParaRPr lang="en-US" sz="1700" b="1" dirty="0" smtClean="0"/>
          </a:p>
          <a:p>
            <a:pPr marL="82296" indent="0">
              <a:buNone/>
            </a:pPr>
            <a:r>
              <a:rPr lang="en-US" sz="1700" b="1" dirty="0" smtClean="0">
                <a:solidFill>
                  <a:srgbClr val="0070C0"/>
                </a:solidFill>
              </a:rPr>
              <a:t>Concept: </a:t>
            </a:r>
            <a:r>
              <a:rPr lang="en-GB" sz="1700" dirty="0" smtClean="0"/>
              <a:t>This item complements the  information collected  in Theme  3: Irrigation,  specifically  for  rice  irrigation and  water regimes.  </a:t>
            </a:r>
            <a:endParaRPr lang="es-ES" sz="1700" dirty="0" smtClean="0"/>
          </a:p>
          <a:p>
            <a:pPr marL="82296" indent="0">
              <a:buNone/>
            </a:pPr>
            <a:r>
              <a:rPr lang="en-GB" sz="1700" b="1" dirty="0" smtClean="0"/>
              <a:t>Water  regimes  before </a:t>
            </a:r>
            <a:r>
              <a:rPr lang="en-GB" sz="1700" dirty="0" smtClean="0"/>
              <a:t>the growing period:</a:t>
            </a:r>
            <a:endParaRPr lang="es-ES" sz="1700" dirty="0" smtClean="0"/>
          </a:p>
          <a:p>
            <a:pPr marL="352425" lvl="2" indent="-171450">
              <a:buFont typeface="Arial" panose="020B0604020202020204" pitchFamily="34" charset="0"/>
              <a:buChar char="•"/>
            </a:pPr>
            <a:r>
              <a:rPr lang="en-GB" sz="1600" b="1" i="1" dirty="0" smtClean="0"/>
              <a:t>Flooded  pre-season: </a:t>
            </a:r>
            <a:r>
              <a:rPr lang="en-GB" sz="1600" dirty="0" smtClean="0"/>
              <a:t>the land has been flooded for 30 consecutive days or more just prior to planting;</a:t>
            </a:r>
          </a:p>
          <a:p>
            <a:pPr marL="352425" lvl="2" indent="-171450">
              <a:buFont typeface="Arial" panose="020B0604020202020204" pitchFamily="34" charset="0"/>
              <a:buChar char="•"/>
            </a:pPr>
            <a:r>
              <a:rPr lang="en-GB" sz="1600" b="1" i="1" dirty="0" smtClean="0"/>
              <a:t>Non-flooded pre-season</a:t>
            </a:r>
            <a:r>
              <a:rPr lang="en-GB" sz="1600" dirty="0" smtClean="0"/>
              <a:t>: the land has been flooded for less than 30 consecutives days or has not been flooded prior to planting.</a:t>
            </a:r>
          </a:p>
          <a:p>
            <a:pPr marL="82296" indent="0">
              <a:buNone/>
            </a:pPr>
            <a:r>
              <a:rPr lang="en-GB" sz="1700" b="1" dirty="0"/>
              <a:t>Water  regimes  during</a:t>
            </a:r>
            <a:r>
              <a:rPr lang="en-GB" sz="1700" dirty="0"/>
              <a:t> the </a:t>
            </a:r>
            <a:r>
              <a:rPr lang="en-GB" sz="1700" dirty="0" smtClean="0"/>
              <a:t>growing period:</a:t>
            </a:r>
          </a:p>
          <a:p>
            <a:pPr marL="352425" lvl="2" indent="-171450">
              <a:buFont typeface="Arial" panose="020B0604020202020204" pitchFamily="34" charset="0"/>
              <a:buChar char="•"/>
            </a:pPr>
            <a:r>
              <a:rPr lang="en-GB" sz="1600" b="1" i="1" dirty="0" smtClean="0"/>
              <a:t>Irrigated – continuously flooded</a:t>
            </a:r>
            <a:r>
              <a:rPr lang="en-GB" sz="1600" dirty="0" smtClean="0"/>
              <a:t>: field with standing water throughout the rice growing period;</a:t>
            </a:r>
          </a:p>
          <a:p>
            <a:pPr marL="352425" lvl="2" indent="-171450">
              <a:buFont typeface="Arial" panose="020B0604020202020204" pitchFamily="34" charset="0"/>
              <a:buChar char="•"/>
            </a:pPr>
            <a:r>
              <a:rPr lang="en-GB" sz="1600" b="1" i="1" dirty="0" smtClean="0"/>
              <a:t>Irrigated – intermittently flooded</a:t>
            </a:r>
            <a:r>
              <a:rPr lang="en-GB" sz="1600" dirty="0" smtClean="0"/>
              <a:t>: field that has at least one aeration period of more than three days during the growing period;</a:t>
            </a:r>
          </a:p>
          <a:p>
            <a:pPr marL="352425" lvl="2" indent="-171450">
              <a:buFont typeface="Arial" panose="020B0604020202020204" pitchFamily="34" charset="0"/>
              <a:buChar char="•"/>
            </a:pPr>
            <a:r>
              <a:rPr lang="en-GB" sz="1600" b="1" i="1" dirty="0" smtClean="0"/>
              <a:t>Rice cultivation in </a:t>
            </a:r>
            <a:r>
              <a:rPr lang="en-GB" sz="1600" b="1" i="1" dirty="0" err="1" smtClean="0"/>
              <a:t>rainfed</a:t>
            </a:r>
            <a:r>
              <a:rPr lang="en-GB" sz="1600" b="1" i="1" dirty="0" smtClean="0"/>
              <a:t> and deep-water area</a:t>
            </a:r>
            <a:r>
              <a:rPr lang="en-GB" sz="1600" dirty="0" smtClean="0"/>
              <a:t>: rice grown of flooded  surface, in areas  depending entirely  on rain for water supply.</a:t>
            </a:r>
            <a:endParaRPr lang="es-ES" sz="1600" dirty="0" smtClean="0"/>
          </a:p>
        </p:txBody>
      </p:sp>
      <p:sp>
        <p:nvSpPr>
          <p:cNvPr id="4" name="Slide Number Placeholder 3"/>
          <p:cNvSpPr>
            <a:spLocks noGrp="1"/>
          </p:cNvSpPr>
          <p:nvPr>
            <p:ph type="sldNum" sz="quarter" idx="12"/>
          </p:nvPr>
        </p:nvSpPr>
        <p:spPr/>
        <p:txBody>
          <a:bodyPr/>
          <a:lstStyle/>
          <a:p>
            <a:fld id="{42660CD2-0424-484A-8090-4F141095AF04}" type="slidenum">
              <a:rPr lang="es-ES" smtClean="0"/>
              <a:pPr/>
              <a:t>23</a:t>
            </a:fld>
            <a:endParaRPr lang="es-ES"/>
          </a:p>
        </p:txBody>
      </p:sp>
    </p:spTree>
    <p:extLst>
      <p:ext uri="{BB962C8B-B14F-4D97-AF65-F5344CB8AC3E}">
        <p14:creationId xmlns:p14="http://schemas.microsoft.com/office/powerpoint/2010/main" val="3026072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037061"/>
            <a:ext cx="8027240" cy="1143000"/>
          </a:xfrm>
        </p:spPr>
        <p:txBody>
          <a:bodyPr>
            <a:noAutofit/>
          </a:bodyPr>
          <a:lstStyle/>
          <a:p>
            <a:r>
              <a:rPr lang="en-US" sz="3800" b="1" dirty="0" smtClean="0"/>
              <a:t>Item 1507: Organic amendments of soils used for rice cultivation</a:t>
            </a:r>
            <a:endParaRPr lang="en-US" sz="3800" b="1" dirty="0"/>
          </a:p>
        </p:txBody>
      </p:sp>
      <p:sp>
        <p:nvSpPr>
          <p:cNvPr id="3" name="2 Marcador de contenido"/>
          <p:cNvSpPr>
            <a:spLocks noGrp="1"/>
          </p:cNvSpPr>
          <p:nvPr>
            <p:ph idx="1"/>
          </p:nvPr>
        </p:nvSpPr>
        <p:spPr>
          <a:xfrm>
            <a:off x="899592" y="2564904"/>
            <a:ext cx="8073667" cy="3629000"/>
          </a:xfrm>
        </p:spPr>
        <p:txBody>
          <a:bodyPr>
            <a:noAutofit/>
          </a:bodyPr>
          <a:lstStyle/>
          <a:p>
            <a:pPr marL="82296" indent="0" algn="just">
              <a:buNone/>
            </a:pPr>
            <a:r>
              <a:rPr lang="en-US" sz="2000" b="1" dirty="0" smtClean="0">
                <a:solidFill>
                  <a:srgbClr val="0070C0"/>
                </a:solidFill>
              </a:rPr>
              <a:t>Type: </a:t>
            </a:r>
            <a:r>
              <a:rPr lang="en-US" sz="2000" dirty="0" smtClean="0"/>
              <a:t>Additional item</a:t>
            </a:r>
            <a:endParaRPr lang="en-US" sz="2000" b="1" dirty="0" smtClean="0"/>
          </a:p>
          <a:p>
            <a:pPr marL="82296" indent="0" algn="just">
              <a:buNone/>
            </a:pPr>
            <a:r>
              <a:rPr lang="en-US" sz="2000" b="1" dirty="0" smtClean="0">
                <a:solidFill>
                  <a:srgbClr val="0070C0"/>
                </a:solidFill>
              </a:rPr>
              <a:t>Reference period: </a:t>
            </a:r>
            <a:r>
              <a:rPr lang="en-US" sz="2000" dirty="0" smtClean="0"/>
              <a:t>Census reference year</a:t>
            </a:r>
            <a:endParaRPr lang="en-US" sz="2000" b="1" dirty="0" smtClean="0"/>
          </a:p>
          <a:p>
            <a:pPr marL="82296" indent="0" algn="just">
              <a:buNone/>
            </a:pPr>
            <a:r>
              <a:rPr lang="en-US" sz="2000" b="1" dirty="0" smtClean="0">
                <a:solidFill>
                  <a:srgbClr val="0070C0"/>
                </a:solidFill>
              </a:rPr>
              <a:t>Concept: </a:t>
            </a:r>
            <a:r>
              <a:rPr lang="en-US" sz="2000" dirty="0" smtClean="0"/>
              <a:t>Additionally </a:t>
            </a:r>
            <a:r>
              <a:rPr lang="en-GB" sz="2000" dirty="0" smtClean="0"/>
              <a:t>to information on fertilizers (Theme 4 “Crops”), the  following breakdown of organic  fertilizers  gives important information on rice cultivation practices:</a:t>
            </a:r>
            <a:endParaRPr lang="es-ES" sz="2000" dirty="0" smtClean="0"/>
          </a:p>
          <a:p>
            <a:pPr marL="450850" lvl="1" indent="-177800" algn="just">
              <a:buFont typeface="Arial" panose="020B0604020202020204" pitchFamily="34" charset="0"/>
              <a:buChar char="•"/>
            </a:pPr>
            <a:r>
              <a:rPr lang="en-GB" b="1" i="1" dirty="0" smtClean="0"/>
              <a:t>Straw incorporated shortly before cultivation </a:t>
            </a:r>
            <a:r>
              <a:rPr lang="en-GB" i="1" dirty="0" smtClean="0"/>
              <a:t>(30 days or less)</a:t>
            </a:r>
            <a:endParaRPr lang="es-ES" i="1" dirty="0" smtClean="0"/>
          </a:p>
          <a:p>
            <a:pPr marL="450850" lvl="1" indent="-177800" algn="just">
              <a:buFont typeface="Arial" panose="020B0604020202020204" pitchFamily="34" charset="0"/>
              <a:buChar char="•"/>
            </a:pPr>
            <a:r>
              <a:rPr lang="en-GB" b="1" i="1" dirty="0" smtClean="0"/>
              <a:t>Straw incorporated long before cultivation </a:t>
            </a:r>
            <a:r>
              <a:rPr lang="en-GB" i="1" dirty="0" smtClean="0"/>
              <a:t>(more than 30 days)</a:t>
            </a:r>
            <a:endParaRPr lang="es-ES" i="1" dirty="0" smtClean="0"/>
          </a:p>
          <a:p>
            <a:pPr marL="450850" lvl="1" indent="-177800" algn="just">
              <a:buFont typeface="Arial" panose="020B0604020202020204" pitchFamily="34" charset="0"/>
              <a:buChar char="•"/>
            </a:pPr>
            <a:r>
              <a:rPr lang="en-GB" b="1" i="1" dirty="0" smtClean="0"/>
              <a:t>Compost</a:t>
            </a:r>
            <a:endParaRPr lang="es-ES" b="1" i="1" dirty="0" smtClean="0"/>
          </a:p>
          <a:p>
            <a:pPr marL="450850" lvl="1" indent="-177800" algn="just">
              <a:buFont typeface="Arial" panose="020B0604020202020204" pitchFamily="34" charset="0"/>
              <a:buChar char="•"/>
            </a:pPr>
            <a:r>
              <a:rPr lang="en-GB" b="1" i="1" dirty="0" smtClean="0"/>
              <a:t>Farmyard manure</a:t>
            </a:r>
            <a:endParaRPr lang="es-ES" b="1" i="1" dirty="0"/>
          </a:p>
          <a:p>
            <a:pPr marL="450850" lvl="1" indent="-177800" algn="just">
              <a:buFont typeface="Arial" panose="020B0604020202020204" pitchFamily="34" charset="0"/>
              <a:buChar char="•"/>
            </a:pPr>
            <a:r>
              <a:rPr lang="en-GB" b="1" i="1" dirty="0" smtClean="0"/>
              <a:t>Green manure</a:t>
            </a:r>
            <a:endParaRPr lang="en-US" b="1" i="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24</a:t>
            </a:fld>
            <a:endParaRPr lang="es-ES"/>
          </a:p>
        </p:txBody>
      </p:sp>
    </p:spTree>
    <p:extLst>
      <p:ext uri="{BB962C8B-B14F-4D97-AF65-F5344CB8AC3E}">
        <p14:creationId xmlns:p14="http://schemas.microsoft.com/office/powerpoint/2010/main" val="961446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201840"/>
            <a:ext cx="5616624" cy="796908"/>
          </a:xfrm>
        </p:spPr>
        <p:txBody>
          <a:bodyPr>
            <a:noAutofit/>
          </a:bodyPr>
          <a:lstStyle/>
          <a:p>
            <a:r>
              <a:rPr lang="en-US" sz="3800" b="1" dirty="0" smtClean="0"/>
              <a:t>Item 1508: Crop residues</a:t>
            </a:r>
            <a:endParaRPr lang="en-US" sz="3800" b="1" dirty="0"/>
          </a:p>
        </p:txBody>
      </p:sp>
      <p:sp>
        <p:nvSpPr>
          <p:cNvPr id="3" name="2 Marcador de contenido"/>
          <p:cNvSpPr>
            <a:spLocks noGrp="1"/>
          </p:cNvSpPr>
          <p:nvPr>
            <p:ph idx="1"/>
          </p:nvPr>
        </p:nvSpPr>
        <p:spPr>
          <a:xfrm>
            <a:off x="878502" y="2348880"/>
            <a:ext cx="7995204" cy="4104456"/>
          </a:xfrm>
        </p:spPr>
        <p:txBody>
          <a:bodyPr>
            <a:noAutofit/>
          </a:bodyPr>
          <a:lstStyle/>
          <a:p>
            <a:pPr marL="82296" indent="0">
              <a:buNone/>
            </a:pPr>
            <a:r>
              <a:rPr lang="en-US" sz="2000" b="1" dirty="0" smtClean="0">
                <a:solidFill>
                  <a:srgbClr val="0070C0"/>
                </a:solidFill>
              </a:rPr>
              <a:t>Type: </a:t>
            </a:r>
            <a:r>
              <a:rPr lang="en-US" sz="2000" dirty="0" smtClean="0"/>
              <a:t>Additional item</a:t>
            </a:r>
            <a:endParaRPr lang="en-US" sz="2000" b="1" dirty="0" smtClean="0"/>
          </a:p>
          <a:p>
            <a:pPr marL="82296" indent="0">
              <a:buNone/>
            </a:pPr>
            <a:r>
              <a:rPr lang="en-US" sz="2000" b="1" dirty="0" smtClean="0">
                <a:solidFill>
                  <a:srgbClr val="0070C0"/>
                </a:solidFill>
              </a:rPr>
              <a:t>Reference period: </a:t>
            </a:r>
            <a:r>
              <a:rPr lang="en-US" sz="2000" dirty="0" smtClean="0"/>
              <a:t>Census reference year</a:t>
            </a:r>
            <a:endParaRPr lang="en-US" sz="2000" b="1" dirty="0" smtClean="0"/>
          </a:p>
          <a:p>
            <a:pPr marL="82296" indent="0">
              <a:buNone/>
            </a:pPr>
            <a:r>
              <a:rPr lang="en-US" sz="2000" b="1" dirty="0" smtClean="0">
                <a:solidFill>
                  <a:srgbClr val="0070C0"/>
                </a:solidFill>
              </a:rPr>
              <a:t>Concept: </a:t>
            </a:r>
            <a:r>
              <a:rPr lang="en-GB" sz="2000" dirty="0" smtClean="0"/>
              <a:t>Management and  use of crop residues  may affect  the  environment. This item  is applicable to  all holdings.</a:t>
            </a:r>
          </a:p>
          <a:p>
            <a:pPr marL="82296" indent="0">
              <a:buNone/>
            </a:pPr>
            <a:r>
              <a:rPr lang="en-GB" sz="2000" b="1" dirty="0" smtClean="0">
                <a:solidFill>
                  <a:srgbClr val="0070C0"/>
                </a:solidFill>
              </a:rPr>
              <a:t>Handling  of crop residues includes the following</a:t>
            </a:r>
            <a:r>
              <a:rPr lang="en-GB" sz="2000" dirty="0" smtClean="0">
                <a:solidFill>
                  <a:srgbClr val="0070C0"/>
                </a:solidFill>
              </a:rPr>
              <a:t>:</a:t>
            </a:r>
            <a:endParaRPr lang="es-ES" sz="2000" dirty="0" smtClean="0">
              <a:solidFill>
                <a:srgbClr val="0070C0"/>
              </a:solidFill>
            </a:endParaRPr>
          </a:p>
          <a:p>
            <a:pPr marL="450850" lvl="1" indent="-177800">
              <a:buFont typeface="Arial" panose="020B0604020202020204" pitchFamily="34" charset="0"/>
              <a:buChar char="•"/>
            </a:pPr>
            <a:r>
              <a:rPr lang="en-GB" sz="1900" b="1" i="1" dirty="0" smtClean="0"/>
              <a:t>Crop/pasture area  burnt on the holding</a:t>
            </a:r>
            <a:r>
              <a:rPr lang="en-GB" sz="1900" dirty="0" smtClean="0"/>
              <a:t>: refers to the area of crop/pasture where crop residues/grass are burned during the reference year.</a:t>
            </a:r>
            <a:endParaRPr lang="es-ES" sz="1900" dirty="0" smtClean="0"/>
          </a:p>
          <a:p>
            <a:pPr marL="450850" lvl="1" indent="-177800">
              <a:buFont typeface="Arial" panose="020B0604020202020204" pitchFamily="34" charset="0"/>
              <a:buChar char="•"/>
            </a:pPr>
            <a:r>
              <a:rPr lang="en-GB" sz="1900" b="1" i="1" dirty="0" smtClean="0"/>
              <a:t>Crop residues  removed from field</a:t>
            </a:r>
            <a:r>
              <a:rPr lang="en-GB" sz="1900" dirty="0" smtClean="0"/>
              <a:t>: describes  the  fraction of crop residues  (such as straw, stubble or other plant parts) which is not  left on the field.</a:t>
            </a:r>
            <a:endParaRPr lang="es-ES" sz="1900" dirty="0"/>
          </a:p>
          <a:p>
            <a:pPr marL="450850" lvl="1" indent="-177800">
              <a:buFont typeface="Arial" panose="020B0604020202020204" pitchFamily="34" charset="0"/>
              <a:buChar char="•"/>
            </a:pPr>
            <a:r>
              <a:rPr lang="en-GB" sz="1900" b="1" i="1" dirty="0" smtClean="0"/>
              <a:t>Pastures  on the holding renewed during the crop year</a:t>
            </a:r>
            <a:r>
              <a:rPr lang="en-GB" sz="1900" dirty="0" smtClean="0"/>
              <a:t>: refers to the area of pasture that is ploughed and seeded to produce a new grass cover.</a:t>
            </a:r>
            <a:endParaRPr lang="es-ES" sz="1900" dirty="0" smtClean="0"/>
          </a:p>
          <a:p>
            <a:pPr marL="82296" indent="0">
              <a:buNone/>
            </a:pPr>
            <a:endParaRPr lang="en-US" sz="2000" b="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25</a:t>
            </a:fld>
            <a:endParaRPr lang="es-ES"/>
          </a:p>
        </p:txBody>
      </p:sp>
    </p:spTree>
    <p:extLst>
      <p:ext uri="{BB962C8B-B14F-4D97-AF65-F5344CB8AC3E}">
        <p14:creationId xmlns:p14="http://schemas.microsoft.com/office/powerpoint/2010/main" val="1687008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3462" y="980728"/>
            <a:ext cx="7920880" cy="1143000"/>
          </a:xfrm>
        </p:spPr>
        <p:txBody>
          <a:bodyPr>
            <a:noAutofit/>
          </a:bodyPr>
          <a:lstStyle/>
          <a:p>
            <a:r>
              <a:rPr lang="en-US" sz="3800" b="1" dirty="0" smtClean="0"/>
              <a:t>Item 1509: Permanent crops – age of plantations</a:t>
            </a:r>
            <a:endParaRPr lang="en-US" sz="3800" b="1" dirty="0"/>
          </a:p>
        </p:txBody>
      </p:sp>
      <p:sp>
        <p:nvSpPr>
          <p:cNvPr id="3" name="2 Marcador de contenido"/>
          <p:cNvSpPr>
            <a:spLocks noGrp="1"/>
          </p:cNvSpPr>
          <p:nvPr>
            <p:ph idx="1"/>
          </p:nvPr>
        </p:nvSpPr>
        <p:spPr>
          <a:xfrm>
            <a:off x="899592" y="2444055"/>
            <a:ext cx="7942656" cy="3861495"/>
          </a:xfrm>
        </p:spPr>
        <p:txBody>
          <a:bodyPr>
            <a:normAutofit lnSpcReduction="10000"/>
          </a:bodyPr>
          <a:lstStyle/>
          <a:p>
            <a:pPr marL="82296" indent="0" algn="just">
              <a:lnSpc>
                <a:spcPct val="150000"/>
              </a:lnSpc>
              <a:buNone/>
            </a:pPr>
            <a:r>
              <a:rPr lang="en-US" sz="2000" b="1" dirty="0" smtClean="0">
                <a:solidFill>
                  <a:srgbClr val="0070C0"/>
                </a:solidFill>
              </a:rPr>
              <a:t>Type: </a:t>
            </a:r>
            <a:r>
              <a:rPr lang="en-US" sz="2000" dirty="0" smtClean="0"/>
              <a:t>Additional item</a:t>
            </a:r>
            <a:endParaRPr lang="en-US" sz="2000" b="1" dirty="0" smtClean="0"/>
          </a:p>
          <a:p>
            <a:pPr marL="82296" indent="0" algn="just">
              <a:lnSpc>
                <a:spcPct val="150000"/>
              </a:lnSpc>
              <a:buNone/>
            </a:pPr>
            <a:r>
              <a:rPr lang="en-US" sz="2000" b="1" dirty="0" smtClean="0">
                <a:solidFill>
                  <a:srgbClr val="0070C0"/>
                </a:solidFill>
              </a:rPr>
              <a:t>Reference period: </a:t>
            </a:r>
            <a:r>
              <a:rPr lang="en-US" sz="2000" dirty="0" smtClean="0"/>
              <a:t>Day of enumeration</a:t>
            </a:r>
          </a:p>
          <a:p>
            <a:pPr marL="82296" indent="0" algn="just">
              <a:lnSpc>
                <a:spcPct val="150000"/>
              </a:lnSpc>
              <a:buNone/>
            </a:pPr>
            <a:r>
              <a:rPr lang="en-US" sz="2000" b="1" dirty="0" smtClean="0">
                <a:solidFill>
                  <a:srgbClr val="0070C0"/>
                </a:solidFill>
              </a:rPr>
              <a:t>Note: </a:t>
            </a:r>
            <a:r>
              <a:rPr lang="en-US" sz="2000" dirty="0" smtClean="0"/>
              <a:t>In addition to information on permanent crops (Theme 4 “Crops”)</a:t>
            </a:r>
            <a:r>
              <a:rPr lang="en-GB" sz="2000" dirty="0" smtClean="0"/>
              <a:t>, for improving  estimates of GHG emissions by sources  or removals by sink, the following information from holdings with commercial  orchards is needed:</a:t>
            </a:r>
            <a:endParaRPr lang="es-ES" sz="2000" dirty="0" smtClean="0"/>
          </a:p>
          <a:p>
            <a:pPr lvl="2" algn="just">
              <a:lnSpc>
                <a:spcPct val="150000"/>
              </a:lnSpc>
              <a:buFont typeface="Arial" panose="020B0604020202020204" pitchFamily="34" charset="0"/>
              <a:buChar char="•"/>
            </a:pPr>
            <a:r>
              <a:rPr lang="en-GB" sz="2000" b="1" i="1" dirty="0" smtClean="0"/>
              <a:t>Age of plantations </a:t>
            </a:r>
            <a:r>
              <a:rPr lang="en-GB" sz="2000" i="1" dirty="0" smtClean="0"/>
              <a:t>(productive and non-productive)</a:t>
            </a:r>
            <a:endParaRPr lang="es-ES" sz="2000" i="1" dirty="0" smtClean="0"/>
          </a:p>
          <a:p>
            <a:pPr lvl="2" algn="just">
              <a:lnSpc>
                <a:spcPct val="150000"/>
              </a:lnSpc>
              <a:buFont typeface="Arial" panose="020B0604020202020204" pitchFamily="34" charset="0"/>
              <a:buChar char="•"/>
            </a:pPr>
            <a:r>
              <a:rPr lang="en-GB" sz="2000" b="1" i="1" dirty="0" smtClean="0"/>
              <a:t>Age at which the permanent crops are renewed</a:t>
            </a:r>
            <a:r>
              <a:rPr lang="en-US" sz="2000" b="1" i="1" dirty="0" smtClean="0"/>
              <a:t>.</a:t>
            </a:r>
          </a:p>
          <a:p>
            <a:pPr marL="82296" indent="0" algn="just">
              <a:lnSpc>
                <a:spcPct val="150000"/>
              </a:lnSpc>
              <a:buNone/>
            </a:pPr>
            <a:endParaRPr lang="en-US" sz="2000" b="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26</a:t>
            </a:fld>
            <a:endParaRPr lang="es-ES"/>
          </a:p>
        </p:txBody>
      </p:sp>
    </p:spTree>
    <p:extLst>
      <p:ext uri="{BB962C8B-B14F-4D97-AF65-F5344CB8AC3E}">
        <p14:creationId xmlns:p14="http://schemas.microsoft.com/office/powerpoint/2010/main" val="1815612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862882"/>
            <a:ext cx="8099248" cy="914252"/>
          </a:xfrm>
        </p:spPr>
        <p:txBody>
          <a:bodyPr>
            <a:normAutofit/>
          </a:bodyPr>
          <a:lstStyle/>
          <a:p>
            <a:r>
              <a:rPr lang="es-ES" altLang="en-US" b="1" dirty="0"/>
              <a:t>Country </a:t>
            </a:r>
            <a:r>
              <a:rPr lang="en-US" altLang="en-US" b="1" dirty="0" smtClean="0"/>
              <a:t>experiences</a:t>
            </a:r>
            <a:endParaRPr lang="en-US" b="1" dirty="0"/>
          </a:p>
        </p:txBody>
      </p:sp>
      <p:sp>
        <p:nvSpPr>
          <p:cNvPr id="2" name="Content Placeholder 1"/>
          <p:cNvSpPr>
            <a:spLocks noGrp="1"/>
          </p:cNvSpPr>
          <p:nvPr>
            <p:ph idx="1"/>
          </p:nvPr>
        </p:nvSpPr>
        <p:spPr>
          <a:xfrm>
            <a:off x="899592" y="1606948"/>
            <a:ext cx="8051232" cy="1391096"/>
          </a:xfrm>
        </p:spPr>
        <p:txBody>
          <a:bodyPr>
            <a:noAutofit/>
          </a:bodyPr>
          <a:lstStyle/>
          <a:p>
            <a:pPr marL="109728" indent="0">
              <a:spcBef>
                <a:spcPts val="0"/>
              </a:spcBef>
              <a:buNone/>
            </a:pPr>
            <a:r>
              <a:rPr lang="en-GB" altLang="en-US" sz="3000" b="1" dirty="0" smtClean="0">
                <a:solidFill>
                  <a:srgbClr val="00B050"/>
                </a:solidFill>
              </a:rPr>
              <a:t>Italy: </a:t>
            </a:r>
            <a:r>
              <a:rPr lang="en-GB" sz="3000" b="1" dirty="0" smtClean="0">
                <a:solidFill>
                  <a:srgbClr val="00B050"/>
                </a:solidFill>
              </a:rPr>
              <a:t>General Agricultural Census (GAC) 2010</a:t>
            </a:r>
          </a:p>
          <a:p>
            <a:pPr marL="109728" indent="0">
              <a:spcBef>
                <a:spcPts val="0"/>
              </a:spcBef>
              <a:buNone/>
            </a:pPr>
            <a:r>
              <a:rPr lang="en-GB" sz="1600" b="1" i="1" dirty="0" smtClean="0"/>
              <a:t>New </a:t>
            </a:r>
            <a:r>
              <a:rPr lang="en-GB" sz="1600" b="1" i="1" dirty="0"/>
              <a:t>queries </a:t>
            </a:r>
            <a:r>
              <a:rPr lang="en-GB" sz="1600" b="1" i="1" dirty="0" smtClean="0"/>
              <a:t>useful for environment/climate </a:t>
            </a:r>
            <a:r>
              <a:rPr lang="en-GB" sz="1600" b="1" i="1" dirty="0"/>
              <a:t>change </a:t>
            </a:r>
            <a:r>
              <a:rPr lang="en-GB" sz="1600" b="1" i="1" dirty="0" smtClean="0"/>
              <a:t>issues  were </a:t>
            </a:r>
            <a:r>
              <a:rPr lang="en-GB" sz="1600" b="1" i="1" dirty="0"/>
              <a:t>included </a:t>
            </a:r>
            <a:r>
              <a:rPr lang="en-GB" sz="1600" b="1" i="1" dirty="0" smtClean="0"/>
              <a:t> in the GAC 2010 questionnaire aimed in particular at improving </a:t>
            </a:r>
            <a:r>
              <a:rPr lang="en-GB" sz="1600" b="1" i="1" dirty="0"/>
              <a:t>the preparation of the national GHG </a:t>
            </a:r>
            <a:r>
              <a:rPr lang="en-GB" sz="1600" b="1" i="1" dirty="0" smtClean="0"/>
              <a:t>inventory:</a:t>
            </a:r>
          </a:p>
          <a:p>
            <a:pPr marL="109728" indent="0">
              <a:spcBef>
                <a:spcPts val="0"/>
              </a:spcBef>
              <a:buNone/>
            </a:pPr>
            <a:endParaRPr lang="en-GB" sz="1700" b="1" i="1" dirty="0"/>
          </a:p>
          <a:p>
            <a:pPr lvl="0">
              <a:spcBef>
                <a:spcPts val="0"/>
              </a:spcBef>
              <a:buFont typeface="Wingdings" panose="05000000000000000000" pitchFamily="2" charset="2"/>
              <a:buChar char="Ø"/>
            </a:pPr>
            <a:endParaRPr lang="en-GB" sz="2000" i="1" dirty="0" smtClean="0"/>
          </a:p>
        </p:txBody>
      </p:sp>
      <p:sp>
        <p:nvSpPr>
          <p:cNvPr id="4" name="Slide Number Placeholder 3"/>
          <p:cNvSpPr>
            <a:spLocks noGrp="1"/>
          </p:cNvSpPr>
          <p:nvPr>
            <p:ph type="sldNum" sz="quarter" idx="12"/>
          </p:nvPr>
        </p:nvSpPr>
        <p:spPr/>
        <p:txBody>
          <a:bodyPr/>
          <a:lstStyle/>
          <a:p>
            <a:fld id="{42660CD2-0424-484A-8090-4F141095AF04}" type="slidenum">
              <a:rPr lang="es-ES" smtClean="0"/>
              <a:pPr/>
              <a:t>27</a:t>
            </a:fld>
            <a:endParaRPr lang="es-ES"/>
          </a:p>
        </p:txBody>
      </p:sp>
      <p:sp>
        <p:nvSpPr>
          <p:cNvPr id="5" name="Rounded Rectangle 4"/>
          <p:cNvSpPr/>
          <p:nvPr/>
        </p:nvSpPr>
        <p:spPr>
          <a:xfrm>
            <a:off x="1148137" y="3068960"/>
            <a:ext cx="7802687" cy="14401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indent="0">
              <a:spcBef>
                <a:spcPts val="0"/>
              </a:spcBef>
              <a:buNone/>
            </a:pPr>
            <a:r>
              <a:rPr lang="en-GB" b="1" dirty="0">
                <a:solidFill>
                  <a:schemeClr val="tx1"/>
                </a:solidFill>
              </a:rPr>
              <a:t>Q39:Type of animal grazing practices </a:t>
            </a:r>
            <a:r>
              <a:rPr lang="en-GB" dirty="0">
                <a:solidFill>
                  <a:schemeClr val="tx1"/>
                </a:solidFill>
              </a:rPr>
              <a:t>(with the specification of:</a:t>
            </a:r>
            <a:r>
              <a:rPr lang="en-GB" b="1" dirty="0">
                <a:solidFill>
                  <a:schemeClr val="tx1"/>
                </a:solidFill>
              </a:rPr>
              <a:t> </a:t>
            </a:r>
            <a:r>
              <a:rPr lang="en-GB" dirty="0" err="1">
                <a:solidFill>
                  <a:schemeClr val="tx1"/>
                </a:solidFill>
              </a:rPr>
              <a:t>i</a:t>
            </a:r>
            <a:r>
              <a:rPr lang="en-GB" dirty="0">
                <a:solidFill>
                  <a:schemeClr val="tx1"/>
                </a:solidFill>
              </a:rPr>
              <a:t>) </a:t>
            </a:r>
            <a:r>
              <a:rPr lang="en-GB" i="1" dirty="0">
                <a:solidFill>
                  <a:schemeClr val="tx1"/>
                </a:solidFill>
              </a:rPr>
              <a:t>total</a:t>
            </a:r>
            <a:r>
              <a:rPr lang="en-GB" dirty="0">
                <a:solidFill>
                  <a:schemeClr val="tx1"/>
                </a:solidFill>
              </a:rPr>
              <a:t> </a:t>
            </a:r>
            <a:r>
              <a:rPr lang="en-GB" i="1" dirty="0">
                <a:solidFill>
                  <a:schemeClr val="tx1"/>
                </a:solidFill>
              </a:rPr>
              <a:t>number of grazing animals; ii) utilized area and iii) number of months</a:t>
            </a:r>
            <a:r>
              <a:rPr lang="en-GB" dirty="0">
                <a:solidFill>
                  <a:schemeClr val="tx1"/>
                </a:solidFill>
              </a:rPr>
              <a:t>):</a:t>
            </a:r>
          </a:p>
          <a:p>
            <a:pPr marL="365125" lvl="0" indent="-100013">
              <a:spcBef>
                <a:spcPts val="0"/>
              </a:spcBef>
              <a:buFont typeface="Arial" panose="020B0604020202020204" pitchFamily="34" charset="0"/>
              <a:buChar char="•"/>
            </a:pPr>
            <a:r>
              <a:rPr lang="en-GB" i="1" dirty="0">
                <a:solidFill>
                  <a:schemeClr val="tx1"/>
                </a:solidFill>
              </a:rPr>
              <a:t>Grazing on the holding</a:t>
            </a:r>
          </a:p>
          <a:p>
            <a:pPr marL="365125" lvl="0" indent="-100013">
              <a:spcBef>
                <a:spcPts val="0"/>
              </a:spcBef>
              <a:buFont typeface="Arial" panose="020B0604020202020204" pitchFamily="34" charset="0"/>
              <a:buChar char="•"/>
            </a:pPr>
            <a:r>
              <a:rPr lang="en-GB" i="1" dirty="0">
                <a:solidFill>
                  <a:schemeClr val="tx1"/>
                </a:solidFill>
              </a:rPr>
              <a:t>Grazing on other holdings land</a:t>
            </a:r>
          </a:p>
          <a:p>
            <a:pPr marL="365125" lvl="0" indent="-100013">
              <a:spcBef>
                <a:spcPts val="0"/>
              </a:spcBef>
              <a:buFont typeface="Arial" panose="020B0604020202020204" pitchFamily="34" charset="0"/>
              <a:buChar char="•"/>
            </a:pPr>
            <a:r>
              <a:rPr lang="en-GB" i="1" dirty="0">
                <a:solidFill>
                  <a:schemeClr val="tx1"/>
                </a:solidFill>
              </a:rPr>
              <a:t>Common land grazing</a:t>
            </a:r>
          </a:p>
        </p:txBody>
      </p:sp>
      <p:sp>
        <p:nvSpPr>
          <p:cNvPr id="6" name="Rounded Rectangle 5"/>
          <p:cNvSpPr/>
          <p:nvPr/>
        </p:nvSpPr>
        <p:spPr>
          <a:xfrm>
            <a:off x="1148137" y="4797152"/>
            <a:ext cx="7802687" cy="1656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2296" lvl="0" indent="0">
              <a:spcBef>
                <a:spcPts val="0"/>
              </a:spcBef>
              <a:buNone/>
            </a:pPr>
            <a:r>
              <a:rPr lang="en-US" b="1" i="1" dirty="0">
                <a:solidFill>
                  <a:schemeClr val="tx1"/>
                </a:solidFill>
              </a:rPr>
              <a:t>Q.41: Storage method by type of animal manure generated in the holding </a:t>
            </a:r>
            <a:r>
              <a:rPr lang="en-US" dirty="0">
                <a:solidFill>
                  <a:schemeClr val="tx1"/>
                </a:solidFill>
              </a:rPr>
              <a:t>( three types of manure were specified</a:t>
            </a:r>
            <a:r>
              <a:rPr lang="en-US" i="1" dirty="0">
                <a:solidFill>
                  <a:schemeClr val="tx1"/>
                </a:solidFill>
              </a:rPr>
              <a:t>: </a:t>
            </a:r>
            <a:r>
              <a:rPr lang="en-US" i="1" dirty="0" err="1">
                <a:solidFill>
                  <a:schemeClr val="tx1"/>
                </a:solidFill>
              </a:rPr>
              <a:t>i</a:t>
            </a:r>
            <a:r>
              <a:rPr lang="en-US" i="1" dirty="0">
                <a:solidFill>
                  <a:schemeClr val="tx1"/>
                </a:solidFill>
              </a:rPr>
              <a:t>) dung manure; ii) urine and iii) slurry)</a:t>
            </a:r>
            <a:r>
              <a:rPr lang="en-US" b="1" i="1" dirty="0">
                <a:solidFill>
                  <a:schemeClr val="tx1"/>
                </a:solidFill>
              </a:rPr>
              <a:t>:</a:t>
            </a:r>
          </a:p>
          <a:p>
            <a:pPr marL="365125" indent="-100013">
              <a:spcBef>
                <a:spcPts val="0"/>
              </a:spcBef>
              <a:buFont typeface="Arial" panose="020B0604020202020204" pitchFamily="34" charset="0"/>
              <a:buChar char="•"/>
            </a:pPr>
            <a:r>
              <a:rPr lang="en-US" i="1" dirty="0">
                <a:solidFill>
                  <a:schemeClr val="tx1"/>
                </a:solidFill>
              </a:rPr>
              <a:t>Pit (covered; uncovered)</a:t>
            </a:r>
          </a:p>
          <a:p>
            <a:pPr marL="365125" indent="-100013">
              <a:spcBef>
                <a:spcPts val="0"/>
              </a:spcBef>
              <a:buFont typeface="Arial" panose="020B0604020202020204" pitchFamily="34" charset="0"/>
              <a:buChar char="•"/>
            </a:pPr>
            <a:r>
              <a:rPr lang="en-US" i="1" dirty="0">
                <a:solidFill>
                  <a:schemeClr val="tx1"/>
                </a:solidFill>
              </a:rPr>
              <a:t>Tank (covered; uncovered)</a:t>
            </a:r>
          </a:p>
          <a:p>
            <a:pPr marL="365125" indent="-100013">
              <a:spcBef>
                <a:spcPts val="0"/>
              </a:spcBef>
              <a:buFont typeface="Arial" panose="020B0604020202020204" pitchFamily="34" charset="0"/>
              <a:buChar char="•"/>
            </a:pPr>
            <a:r>
              <a:rPr lang="en-US" i="1" dirty="0">
                <a:solidFill>
                  <a:schemeClr val="tx1"/>
                </a:solidFill>
              </a:rPr>
              <a:t>Lagoon covered; uncovered).</a:t>
            </a:r>
          </a:p>
        </p:txBody>
      </p:sp>
    </p:spTree>
    <p:extLst>
      <p:ext uri="{BB962C8B-B14F-4D97-AF65-F5344CB8AC3E}">
        <p14:creationId xmlns:p14="http://schemas.microsoft.com/office/powerpoint/2010/main" val="1246550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283" y="692696"/>
            <a:ext cx="6626053" cy="891053"/>
          </a:xfrm>
        </p:spPr>
        <p:txBody>
          <a:bodyPr>
            <a:normAutofit/>
          </a:bodyPr>
          <a:lstStyle/>
          <a:p>
            <a:r>
              <a:rPr lang="es-ES" altLang="en-US" b="1" dirty="0"/>
              <a:t>Country </a:t>
            </a:r>
            <a:r>
              <a:rPr lang="es-ES" altLang="en-US" b="1" dirty="0" smtClean="0"/>
              <a:t>experiences </a:t>
            </a:r>
            <a:r>
              <a:rPr lang="es-ES" altLang="en-US" dirty="0" smtClean="0"/>
              <a:t>(</a:t>
            </a:r>
            <a:r>
              <a:rPr lang="es-ES" altLang="en-US" dirty="0" err="1" smtClean="0"/>
              <a:t>cont’d</a:t>
            </a:r>
            <a:r>
              <a:rPr lang="es-ES" altLang="en-US" dirty="0"/>
              <a:t>.)</a:t>
            </a:r>
            <a:endParaRPr lang="en-GB" dirty="0"/>
          </a:p>
        </p:txBody>
      </p:sp>
      <p:sp>
        <p:nvSpPr>
          <p:cNvPr id="2" name="Content Placeholder 1"/>
          <p:cNvSpPr>
            <a:spLocks noGrp="1"/>
          </p:cNvSpPr>
          <p:nvPr>
            <p:ph idx="1"/>
          </p:nvPr>
        </p:nvSpPr>
        <p:spPr>
          <a:xfrm>
            <a:off x="1026819" y="1412776"/>
            <a:ext cx="8117181" cy="5369024"/>
          </a:xfrm>
        </p:spPr>
        <p:txBody>
          <a:bodyPr>
            <a:noAutofit/>
          </a:bodyPr>
          <a:lstStyle/>
          <a:p>
            <a:pPr marL="0" indent="0">
              <a:buNone/>
            </a:pPr>
            <a:r>
              <a:rPr lang="en-GB" altLang="en-US" sz="3000" b="1" dirty="0" smtClean="0">
                <a:solidFill>
                  <a:srgbClr val="00B050"/>
                </a:solidFill>
              </a:rPr>
              <a:t>Italy: </a:t>
            </a:r>
            <a:r>
              <a:rPr lang="en-GB" sz="3000" b="1" dirty="0" smtClean="0">
                <a:solidFill>
                  <a:srgbClr val="00B050"/>
                </a:solidFill>
              </a:rPr>
              <a:t>General Agricultural Census 2010 </a:t>
            </a:r>
          </a:p>
          <a:p>
            <a:pPr marL="0" indent="0">
              <a:buNone/>
            </a:pPr>
            <a:r>
              <a:rPr lang="en-GB" sz="2800" b="1" dirty="0" smtClean="0"/>
              <a:t>Q.42: Manure application: </a:t>
            </a:r>
          </a:p>
          <a:p>
            <a:pPr marL="180975" indent="0">
              <a:buNone/>
            </a:pPr>
            <a:r>
              <a:rPr lang="en-GB" sz="2800" b="1" dirty="0" smtClean="0"/>
              <a:t>A. </a:t>
            </a:r>
            <a:r>
              <a:rPr lang="en-GB" sz="2400" b="1" dirty="0" smtClean="0"/>
              <a:t>Utilised agricultural area treated  with manure: </a:t>
            </a:r>
            <a:r>
              <a:rPr lang="en-GB" sz="2400" dirty="0" smtClean="0"/>
              <a:t> </a:t>
            </a:r>
          </a:p>
          <a:p>
            <a:pPr marL="265113" indent="0">
              <a:buNone/>
            </a:pPr>
            <a:r>
              <a:rPr lang="en-GB" sz="2000" b="1" dirty="0" smtClean="0"/>
              <a:t>1. Application </a:t>
            </a:r>
            <a:r>
              <a:rPr lang="en-GB" sz="2000" b="1" dirty="0"/>
              <a:t>of dung manure </a:t>
            </a:r>
          </a:p>
          <a:p>
            <a:pPr marL="712788" indent="0"/>
            <a:r>
              <a:rPr lang="en-GB" sz="2000" i="1" dirty="0"/>
              <a:t>of which </a:t>
            </a:r>
            <a:r>
              <a:rPr lang="en-GB" sz="2000" i="1" dirty="0" smtClean="0"/>
              <a:t>with </a:t>
            </a:r>
            <a:r>
              <a:rPr lang="en-GB" sz="2000" i="1" dirty="0"/>
              <a:t>immediate incorporation (within 4 hours) </a:t>
            </a:r>
            <a:endParaRPr lang="en-GB" sz="2000" i="1" dirty="0" smtClean="0"/>
          </a:p>
          <a:p>
            <a:pPr marL="265113" indent="0">
              <a:buNone/>
            </a:pPr>
            <a:r>
              <a:rPr lang="en-GB" sz="2000" b="1" dirty="0" smtClean="0"/>
              <a:t>2. Application </a:t>
            </a:r>
            <a:r>
              <a:rPr lang="en-GB" sz="2000" b="1" dirty="0"/>
              <a:t>of urine and slurry </a:t>
            </a:r>
            <a:r>
              <a:rPr lang="en-GB" sz="2000" i="1" dirty="0"/>
              <a:t>(</a:t>
            </a:r>
            <a:r>
              <a:rPr lang="en-GB" sz="2000" i="1" dirty="0" smtClean="0"/>
              <a:t>fertigation* </a:t>
            </a:r>
            <a:r>
              <a:rPr lang="en-GB" sz="2000" i="1" dirty="0"/>
              <a:t>included</a:t>
            </a:r>
            <a:r>
              <a:rPr lang="en-GB" sz="2000" i="1" dirty="0" smtClean="0"/>
              <a:t>), of which:</a:t>
            </a:r>
            <a:endParaRPr lang="en-GB" sz="2000" i="1" dirty="0"/>
          </a:p>
          <a:p>
            <a:pPr marL="446088" indent="0" defTabSz="712788">
              <a:buNone/>
            </a:pPr>
            <a:r>
              <a:rPr lang="en-GB" sz="2000" b="1" i="1" dirty="0" smtClean="0"/>
              <a:t>2.1</a:t>
            </a:r>
            <a:r>
              <a:rPr lang="en-GB" sz="2000" i="1" dirty="0" smtClean="0"/>
              <a:t> </a:t>
            </a:r>
            <a:r>
              <a:rPr lang="en-GB" sz="2000" i="1" dirty="0"/>
              <a:t>Application and immediate incorporation of urine and slurry (within 4 hours) or </a:t>
            </a:r>
            <a:r>
              <a:rPr lang="en-GB" sz="2000" i="1" dirty="0" smtClean="0"/>
              <a:t>	injection </a:t>
            </a:r>
          </a:p>
          <a:p>
            <a:pPr marL="446088" indent="0">
              <a:buNone/>
            </a:pPr>
            <a:r>
              <a:rPr lang="en-GB" sz="2000" b="1" i="1" dirty="0"/>
              <a:t>2.2 </a:t>
            </a:r>
            <a:r>
              <a:rPr lang="en-GB" sz="2000" i="1" dirty="0"/>
              <a:t>Incorporation of manure and slurry within 24 hours </a:t>
            </a:r>
            <a:endParaRPr lang="en-GB" sz="2000" i="1" dirty="0" smtClean="0"/>
          </a:p>
          <a:p>
            <a:pPr marL="446088" indent="0">
              <a:buNone/>
            </a:pPr>
            <a:r>
              <a:rPr lang="en-GB" sz="2000" b="1" i="1" dirty="0"/>
              <a:t>2.3 </a:t>
            </a:r>
            <a:r>
              <a:rPr lang="en-GB" sz="2000" i="1" dirty="0"/>
              <a:t>Incorporation of manure or slurry in </a:t>
            </a:r>
            <a:r>
              <a:rPr lang="en-GB" sz="2000" i="1" dirty="0" smtClean="0"/>
              <a:t>strips, </a:t>
            </a:r>
            <a:r>
              <a:rPr lang="en-GB" sz="2000" i="1" dirty="0"/>
              <a:t>or by </a:t>
            </a:r>
            <a:r>
              <a:rPr lang="en-GB" sz="2000" i="1" dirty="0" smtClean="0"/>
              <a:t>injection, or fertigation.</a:t>
            </a:r>
          </a:p>
          <a:p>
            <a:pPr marL="446088" indent="0">
              <a:buNone/>
            </a:pPr>
            <a:endParaRPr lang="en-GB" sz="2000" i="1" dirty="0" smtClean="0"/>
          </a:p>
          <a:p>
            <a:pPr marL="109728" indent="0">
              <a:buNone/>
            </a:pPr>
            <a:r>
              <a:rPr lang="en-US" sz="2000" b="1" i="1" dirty="0" smtClean="0"/>
              <a:t>Note: </a:t>
            </a:r>
            <a:r>
              <a:rPr lang="en-GB" sz="2000" b="1" i="1" dirty="0"/>
              <a:t>Fertigation is the application of fertilizer with irrigation water</a:t>
            </a:r>
            <a:endParaRPr lang="en-GB" sz="2000" b="1" i="1" dirty="0" smtClean="0"/>
          </a:p>
        </p:txBody>
      </p:sp>
      <p:sp>
        <p:nvSpPr>
          <p:cNvPr id="4" name="Slide Number Placeholder 3"/>
          <p:cNvSpPr>
            <a:spLocks noGrp="1"/>
          </p:cNvSpPr>
          <p:nvPr>
            <p:ph type="sldNum" sz="quarter" idx="12"/>
          </p:nvPr>
        </p:nvSpPr>
        <p:spPr/>
        <p:txBody>
          <a:bodyPr/>
          <a:lstStyle/>
          <a:p>
            <a:fld id="{42660CD2-0424-484A-8090-4F141095AF04}" type="slidenum">
              <a:rPr lang="es-ES" smtClean="0"/>
              <a:pPr/>
              <a:t>28</a:t>
            </a:fld>
            <a:endParaRPr lang="es-ES"/>
          </a:p>
        </p:txBody>
      </p:sp>
    </p:spTree>
    <p:extLst>
      <p:ext uri="{BB962C8B-B14F-4D97-AF65-F5344CB8AC3E}">
        <p14:creationId xmlns:p14="http://schemas.microsoft.com/office/powerpoint/2010/main" val="3130273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600" y="894281"/>
            <a:ext cx="7056784" cy="724396"/>
          </a:xfrm>
        </p:spPr>
        <p:txBody>
          <a:bodyPr>
            <a:normAutofit fontScale="90000"/>
          </a:bodyPr>
          <a:lstStyle/>
          <a:p>
            <a:r>
              <a:rPr lang="es-ES" altLang="en-US" sz="4400" b="1" dirty="0"/>
              <a:t>Country </a:t>
            </a:r>
            <a:r>
              <a:rPr lang="es-ES" altLang="en-US" sz="4400" b="1" dirty="0" err="1" smtClean="0"/>
              <a:t>experiences</a:t>
            </a:r>
            <a:r>
              <a:rPr lang="es-ES" altLang="en-US" sz="4400" b="1" dirty="0" smtClean="0"/>
              <a:t> </a:t>
            </a:r>
            <a:r>
              <a:rPr lang="es-ES" altLang="en-US" sz="4400" dirty="0" smtClean="0"/>
              <a:t>(</a:t>
            </a:r>
            <a:r>
              <a:rPr lang="es-ES" altLang="en-US" sz="4400" dirty="0" err="1" smtClean="0"/>
              <a:t>cont’d</a:t>
            </a:r>
            <a:r>
              <a:rPr lang="es-ES" altLang="en-US" sz="4400" dirty="0"/>
              <a:t>.)</a:t>
            </a:r>
            <a:endParaRPr lang="en-GB" dirty="0"/>
          </a:p>
        </p:txBody>
      </p:sp>
      <p:sp>
        <p:nvSpPr>
          <p:cNvPr id="2" name="Content Placeholder 1"/>
          <p:cNvSpPr>
            <a:spLocks noGrp="1"/>
          </p:cNvSpPr>
          <p:nvPr>
            <p:ph idx="1"/>
          </p:nvPr>
        </p:nvSpPr>
        <p:spPr>
          <a:xfrm>
            <a:off x="899592" y="1618677"/>
            <a:ext cx="8171256" cy="5163123"/>
          </a:xfrm>
        </p:spPr>
        <p:txBody>
          <a:bodyPr>
            <a:noAutofit/>
          </a:bodyPr>
          <a:lstStyle/>
          <a:p>
            <a:pPr marL="109728" indent="0">
              <a:buNone/>
            </a:pPr>
            <a:r>
              <a:rPr lang="en-GB" altLang="en-US" sz="3000" b="1" dirty="0" smtClean="0">
                <a:solidFill>
                  <a:srgbClr val="00B050"/>
                </a:solidFill>
              </a:rPr>
              <a:t>Italy: </a:t>
            </a:r>
            <a:r>
              <a:rPr lang="en-GB" sz="3000" b="1" dirty="0" smtClean="0">
                <a:solidFill>
                  <a:srgbClr val="00B050"/>
                </a:solidFill>
              </a:rPr>
              <a:t>General Agricultural Census 2010</a:t>
            </a:r>
          </a:p>
          <a:p>
            <a:pPr marL="109728" indent="0">
              <a:buNone/>
            </a:pPr>
            <a:r>
              <a:rPr lang="en-GB" sz="2400" b="1" dirty="0" smtClean="0"/>
              <a:t>Q.42: B. The </a:t>
            </a:r>
            <a:r>
              <a:rPr lang="en-GB" sz="2400" b="1" dirty="0"/>
              <a:t>percentage of animal manure taken outside the holding in relation to the total produced by </a:t>
            </a:r>
            <a:r>
              <a:rPr lang="en-GB" sz="2400" b="1" dirty="0" smtClean="0"/>
              <a:t>the holding </a:t>
            </a:r>
            <a:r>
              <a:rPr lang="en-GB" sz="2400" b="1" dirty="0"/>
              <a:t>(sold or removed for direct use as fertiliser or for treatment processes</a:t>
            </a:r>
            <a:r>
              <a:rPr lang="en-GB" sz="2400" b="1" dirty="0" smtClean="0"/>
              <a:t>):</a:t>
            </a:r>
          </a:p>
          <a:p>
            <a:pPr marL="109728" indent="0">
              <a:buNone/>
            </a:pPr>
            <a:endParaRPr lang="en-GB" sz="2400" b="1" dirty="0"/>
          </a:p>
          <a:p>
            <a:pPr marL="265113" indent="0" defTabSz="446088">
              <a:buNone/>
            </a:pPr>
            <a:r>
              <a:rPr lang="en-GB" sz="2400" i="1" dirty="0" smtClean="0"/>
              <a:t>1. Percentage </a:t>
            </a:r>
            <a:r>
              <a:rPr lang="en-GB" sz="2400" i="1" dirty="0"/>
              <a:t>of solid dung taken off the holding in relation to the total dung </a:t>
            </a:r>
            <a:r>
              <a:rPr lang="en-GB" sz="2400" i="1" dirty="0" smtClean="0"/>
              <a:t>	produced </a:t>
            </a:r>
            <a:endParaRPr lang="en-GB" sz="2400" i="1" dirty="0"/>
          </a:p>
          <a:p>
            <a:pPr marL="265113" indent="0">
              <a:buNone/>
            </a:pPr>
            <a:r>
              <a:rPr lang="en-GB" sz="2400" i="1" dirty="0" smtClean="0"/>
              <a:t>2. </a:t>
            </a:r>
            <a:r>
              <a:rPr lang="en-GB" sz="2400" i="1" dirty="0"/>
              <a:t>Percentage of slurry taken off the holding in relation to the manure </a:t>
            </a:r>
            <a:r>
              <a:rPr lang="en-GB" sz="2400" i="1" dirty="0" smtClean="0"/>
              <a:t>produced.</a:t>
            </a:r>
            <a:endParaRPr lang="en-GB" sz="2000" i="1" dirty="0"/>
          </a:p>
        </p:txBody>
      </p:sp>
      <p:sp>
        <p:nvSpPr>
          <p:cNvPr id="4" name="Slide Number Placeholder 3"/>
          <p:cNvSpPr>
            <a:spLocks noGrp="1"/>
          </p:cNvSpPr>
          <p:nvPr>
            <p:ph type="sldNum" sz="quarter" idx="12"/>
          </p:nvPr>
        </p:nvSpPr>
        <p:spPr/>
        <p:txBody>
          <a:bodyPr/>
          <a:lstStyle/>
          <a:p>
            <a:fld id="{42660CD2-0424-484A-8090-4F141095AF04}" type="slidenum">
              <a:rPr lang="es-ES" smtClean="0"/>
              <a:pPr/>
              <a:t>29</a:t>
            </a:fld>
            <a:endParaRPr lang="es-ES"/>
          </a:p>
        </p:txBody>
      </p:sp>
    </p:spTree>
    <p:extLst>
      <p:ext uri="{BB962C8B-B14F-4D97-AF65-F5344CB8AC3E}">
        <p14:creationId xmlns:p14="http://schemas.microsoft.com/office/powerpoint/2010/main" val="2959203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http://cn.vgd.eu/sites/vgd-cn/files/news-images/green-trees_0.png"/>
          <p:cNvPicPr>
            <a:picLocks noChangeAspect="1" noChangeArrowheads="1"/>
          </p:cNvPicPr>
          <p:nvPr/>
        </p:nvPicPr>
        <p:blipFill>
          <a:blip r:embed="rId2" cstate="print"/>
          <a:srcRect/>
          <a:stretch>
            <a:fillRect/>
          </a:stretch>
        </p:blipFill>
        <p:spPr bwMode="auto">
          <a:xfrm>
            <a:off x="6372200" y="1268760"/>
            <a:ext cx="2592288" cy="2376264"/>
          </a:xfrm>
          <a:prstGeom prst="teardrop">
            <a:avLst/>
          </a:prstGeom>
          <a:noFill/>
        </p:spPr>
      </p:pic>
      <p:sp>
        <p:nvSpPr>
          <p:cNvPr id="2" name="1 Título"/>
          <p:cNvSpPr>
            <a:spLocks noGrp="1"/>
          </p:cNvSpPr>
          <p:nvPr>
            <p:ph type="title"/>
          </p:nvPr>
        </p:nvSpPr>
        <p:spPr>
          <a:xfrm>
            <a:off x="1043608" y="836712"/>
            <a:ext cx="2880320" cy="909696"/>
          </a:xfrm>
        </p:spPr>
        <p:txBody>
          <a:bodyPr>
            <a:normAutofit fontScale="90000"/>
          </a:bodyPr>
          <a:lstStyle/>
          <a:p>
            <a:r>
              <a:rPr lang="en-US" sz="4400" b="1" dirty="0" smtClean="0">
                <a:solidFill>
                  <a:schemeClr val="accent3">
                    <a:lumMod val="75000"/>
                  </a:schemeClr>
                </a:solidFill>
              </a:rPr>
              <a:t>Background</a:t>
            </a:r>
            <a:endParaRPr lang="en-US" sz="4400" b="1" dirty="0">
              <a:solidFill>
                <a:schemeClr val="accent3">
                  <a:lumMod val="75000"/>
                </a:schemeClr>
              </a:solidFill>
            </a:endParaRPr>
          </a:p>
        </p:txBody>
      </p:sp>
      <p:sp>
        <p:nvSpPr>
          <p:cNvPr id="3" name="2 Marcador de contenido"/>
          <p:cNvSpPr>
            <a:spLocks noGrp="1"/>
          </p:cNvSpPr>
          <p:nvPr>
            <p:ph idx="1"/>
          </p:nvPr>
        </p:nvSpPr>
        <p:spPr>
          <a:xfrm>
            <a:off x="971600" y="1700808"/>
            <a:ext cx="5184576" cy="4536504"/>
          </a:xfrm>
        </p:spPr>
        <p:txBody>
          <a:bodyPr>
            <a:normAutofit fontScale="92500" lnSpcReduction="20000"/>
          </a:bodyPr>
          <a:lstStyle/>
          <a:p>
            <a:r>
              <a:rPr lang="en-US" sz="2000" b="1" dirty="0" smtClean="0"/>
              <a:t>Theme 13: Forestry </a:t>
            </a:r>
            <a:r>
              <a:rPr lang="en-US" sz="2200" dirty="0" smtClean="0"/>
              <a:t>refers to forest and other wooded areas on the agricultural holding.</a:t>
            </a:r>
          </a:p>
          <a:p>
            <a:endParaRPr lang="en-US" sz="2000" dirty="0" smtClean="0"/>
          </a:p>
          <a:p>
            <a:pPr algn="just"/>
            <a:r>
              <a:rPr lang="en-US" sz="2200" dirty="0" smtClean="0"/>
              <a:t>In order to harmonize with the new concepts and classifications from the SEEA 2012*, some items from the WCA 2010 have changed as follow:</a:t>
            </a:r>
          </a:p>
          <a:p>
            <a:pPr lvl="1">
              <a:buFont typeface="Arial" panose="020B0604020202020204" pitchFamily="34" charset="0"/>
              <a:buChar char="•"/>
            </a:pPr>
            <a:r>
              <a:rPr lang="en-US" dirty="0" smtClean="0"/>
              <a:t>The wording “forest and other wooded land” </a:t>
            </a:r>
            <a:r>
              <a:rPr lang="en-US" u="sng" dirty="0" smtClean="0"/>
              <a:t>changed to</a:t>
            </a:r>
            <a:r>
              <a:rPr lang="en-US" dirty="0" smtClean="0"/>
              <a:t>: “woodland”.</a:t>
            </a:r>
          </a:p>
          <a:p>
            <a:pPr lvl="1">
              <a:buFont typeface="Arial" panose="020B0604020202020204" pitchFamily="34" charset="0"/>
              <a:buChar char="•"/>
            </a:pPr>
            <a:endParaRPr lang="en-US" dirty="0" smtClean="0"/>
          </a:p>
          <a:p>
            <a:pPr algn="just"/>
            <a:r>
              <a:rPr lang="en-US" sz="2000" b="1" dirty="0" smtClean="0"/>
              <a:t>Units engaged in forestry  </a:t>
            </a:r>
            <a:r>
              <a:rPr lang="en-US" sz="2200" dirty="0" smtClean="0"/>
              <a:t>are not  covered  unless they also had some crop or livestock production activities. In order to have a complete picture of forestry </a:t>
            </a:r>
            <a:r>
              <a:rPr lang="en-GB" sz="2200" dirty="0" smtClean="0"/>
              <a:t>activities  in a country, all forestry holdings should be included and  not  just those  associated with  an agriculture holding: Forestry census. </a:t>
            </a:r>
            <a:endParaRPr lang="en-US" sz="2200" dirty="0" smtClean="0"/>
          </a:p>
          <a:p>
            <a:endParaRPr lang="en-US" sz="2000" u="sng" dirty="0"/>
          </a:p>
        </p:txBody>
      </p:sp>
      <p:sp>
        <p:nvSpPr>
          <p:cNvPr id="5" name="Slide Number Placeholder 4"/>
          <p:cNvSpPr>
            <a:spLocks noGrp="1"/>
          </p:cNvSpPr>
          <p:nvPr>
            <p:ph type="sldNum" sz="quarter" idx="12"/>
          </p:nvPr>
        </p:nvSpPr>
        <p:spPr/>
        <p:txBody>
          <a:bodyPr/>
          <a:lstStyle/>
          <a:p>
            <a:fld id="{ABDEF997-D5DA-4256-8339-ACA4AECF646E}" type="slidenum">
              <a:rPr lang="es-ES" smtClean="0"/>
              <a:pPr/>
              <a:t>3</a:t>
            </a:fld>
            <a:endParaRPr lang="es-ES"/>
          </a:p>
        </p:txBody>
      </p:sp>
      <p:sp>
        <p:nvSpPr>
          <p:cNvPr id="6" name="3 Marcador de pie de página"/>
          <p:cNvSpPr>
            <a:spLocks noGrp="1"/>
          </p:cNvSpPr>
          <p:nvPr>
            <p:ph type="ftr" sz="quarter" idx="11"/>
          </p:nvPr>
        </p:nvSpPr>
        <p:spPr>
          <a:xfrm>
            <a:off x="961722" y="6237312"/>
            <a:ext cx="6274574" cy="509141"/>
          </a:xfrm>
        </p:spPr>
        <p:txBody>
          <a:bodyPr/>
          <a:lstStyle/>
          <a:p>
            <a:pPr algn="l"/>
            <a:r>
              <a:rPr lang="en-US" dirty="0" smtClean="0">
                <a:solidFill>
                  <a:schemeClr val="tx1"/>
                </a:solidFill>
              </a:rPr>
              <a:t>*SEEA: System of Environmental-Economic accounting. United National Statistical Commission 2012</a:t>
            </a:r>
            <a:endParaRPr lang="es-ES" dirty="0">
              <a:solidFill>
                <a:schemeClr val="tx1"/>
              </a:solidFill>
            </a:endParaRPr>
          </a:p>
        </p:txBody>
      </p:sp>
      <p:sp>
        <p:nvSpPr>
          <p:cNvPr id="12290" name="AutoShape 2" descr="Image result for green fores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2292" name="AutoShape 4" descr="Image result for green fores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2294" name="AutoShape 6" descr="Image result for green fores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2296" name="AutoShape 8" descr="Image result for green forest tre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3314" name="Picture 2" descr="http://unstats.un.org/unsd/envaccounting/images/cf_cover.png"/>
          <p:cNvPicPr>
            <a:picLocks noChangeAspect="1" noChangeArrowheads="1"/>
          </p:cNvPicPr>
          <p:nvPr/>
        </p:nvPicPr>
        <p:blipFill>
          <a:blip r:embed="rId3" cstate="print"/>
          <a:srcRect/>
          <a:stretch>
            <a:fillRect/>
          </a:stretch>
        </p:blipFill>
        <p:spPr bwMode="auto">
          <a:xfrm>
            <a:off x="7020272" y="4005064"/>
            <a:ext cx="1782688" cy="2314067"/>
          </a:xfrm>
          <a:prstGeom prst="teardrop">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srcRect l="15580" t="9200" r="58049"/>
          <a:stretch/>
        </p:blipFill>
        <p:spPr>
          <a:xfrm>
            <a:off x="1259632" y="1052736"/>
            <a:ext cx="7416824" cy="5589240"/>
          </a:xfrm>
          <a:prstGeom prst="rect">
            <a:avLst/>
          </a:prstGeom>
        </p:spPr>
      </p:pic>
      <p:sp>
        <p:nvSpPr>
          <p:cNvPr id="32769" name="Titolo 1"/>
          <p:cNvSpPr>
            <a:spLocks noGrp="1"/>
          </p:cNvSpPr>
          <p:nvPr>
            <p:ph type="title"/>
          </p:nvPr>
        </p:nvSpPr>
        <p:spPr bwMode="auto">
          <a:xfrm>
            <a:off x="3131840" y="188640"/>
            <a:ext cx="5940152" cy="746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r"/>
            <a:r>
              <a:rPr lang="en-US" sz="2500" b="1" dirty="0" smtClean="0">
                <a:solidFill>
                  <a:schemeClr val="tx1"/>
                </a:solidFill>
              </a:rPr>
              <a:t>FAOSTAT – Corporate Statistical Database</a:t>
            </a:r>
            <a:endParaRPr lang="en-US" sz="2500" b="1" dirty="0">
              <a:solidFill>
                <a:schemeClr val="tx1"/>
              </a:solidFill>
            </a:endParaRPr>
          </a:p>
        </p:txBody>
      </p:sp>
    </p:spTree>
    <p:extLst>
      <p:ext uri="{BB962C8B-B14F-4D97-AF65-F5344CB8AC3E}">
        <p14:creationId xmlns:p14="http://schemas.microsoft.com/office/powerpoint/2010/main" val="25348543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bwMode="auto">
          <a:xfrm>
            <a:off x="3168352" y="116632"/>
            <a:ext cx="5148064" cy="746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r"/>
            <a:r>
              <a:rPr lang="en-US" sz="2500" b="1" dirty="0" smtClean="0">
                <a:solidFill>
                  <a:schemeClr val="tx1"/>
                </a:solidFill>
              </a:rPr>
              <a:t>FAOSTAT database for AFOLU </a:t>
            </a:r>
            <a:endParaRPr lang="en-US" sz="2500" b="1" dirty="0">
              <a:solidFill>
                <a:schemeClr val="tx1"/>
              </a:solidFill>
            </a:endParaRPr>
          </a:p>
        </p:txBody>
      </p:sp>
      <p:pic>
        <p:nvPicPr>
          <p:cNvPr id="2" name="Picture 1"/>
          <p:cNvPicPr>
            <a:picLocks noChangeAspect="1"/>
          </p:cNvPicPr>
          <p:nvPr/>
        </p:nvPicPr>
        <p:blipFill rotWithShape="1">
          <a:blip r:embed="rId3" cstate="print"/>
          <a:srcRect l="5136" t="7814" r="55370" b="6188"/>
          <a:stretch/>
        </p:blipFill>
        <p:spPr>
          <a:xfrm>
            <a:off x="1178448" y="1125264"/>
            <a:ext cx="7642024" cy="4680000"/>
          </a:xfrm>
          <a:prstGeom prst="rect">
            <a:avLst/>
          </a:prstGeom>
        </p:spPr>
      </p:pic>
      <p:pic>
        <p:nvPicPr>
          <p:cNvPr id="3" name="Picture 2"/>
          <p:cNvPicPr>
            <a:picLocks noChangeAspect="1"/>
          </p:cNvPicPr>
          <p:nvPr/>
        </p:nvPicPr>
        <p:blipFill rotWithShape="1">
          <a:blip r:embed="rId4" cstate="print"/>
          <a:srcRect t="35020" r="91475" b="6197"/>
          <a:stretch/>
        </p:blipFill>
        <p:spPr>
          <a:xfrm>
            <a:off x="2411760" y="1484784"/>
            <a:ext cx="2598954" cy="5040000"/>
          </a:xfrm>
          <a:prstGeom prst="rect">
            <a:avLst/>
          </a:prstGeom>
        </p:spPr>
      </p:pic>
      <p:sp>
        <p:nvSpPr>
          <p:cNvPr id="8" name="Oval 7"/>
          <p:cNvSpPr/>
          <p:nvPr/>
        </p:nvSpPr>
        <p:spPr bwMode="auto">
          <a:xfrm>
            <a:off x="1672046" y="819317"/>
            <a:ext cx="2878511" cy="563373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effectLst/>
              <a:latin typeface="Arial" charset="0"/>
              <a:ea typeface="Microsoft YaHei" charset="-122"/>
            </a:endParaRPr>
          </a:p>
        </p:txBody>
      </p:sp>
      <p:pic>
        <p:nvPicPr>
          <p:cNvPr id="4" name="Picture 3"/>
          <p:cNvPicPr>
            <a:picLocks noChangeAspect="1"/>
          </p:cNvPicPr>
          <p:nvPr/>
        </p:nvPicPr>
        <p:blipFill rotWithShape="1">
          <a:blip r:embed="rId5" cstate="print"/>
          <a:srcRect t="18910" r="91191" b="46256"/>
          <a:stretch/>
        </p:blipFill>
        <p:spPr>
          <a:xfrm>
            <a:off x="4788024" y="1773051"/>
            <a:ext cx="4208106" cy="4680000"/>
          </a:xfrm>
          <a:prstGeom prst="rect">
            <a:avLst/>
          </a:prstGeom>
        </p:spPr>
      </p:pic>
      <p:sp>
        <p:nvSpPr>
          <p:cNvPr id="10" name="Oval 9"/>
          <p:cNvSpPr/>
          <p:nvPr/>
        </p:nvSpPr>
        <p:spPr bwMode="auto">
          <a:xfrm>
            <a:off x="4219302" y="1225268"/>
            <a:ext cx="3709851" cy="522778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effectLst/>
              <a:latin typeface="Arial" charset="0"/>
              <a:ea typeface="Microsoft YaHei" charset="-122"/>
            </a:endParaRPr>
          </a:p>
        </p:txBody>
      </p:sp>
    </p:spTree>
    <p:extLst>
      <p:ext uri="{BB962C8B-B14F-4D97-AF65-F5344CB8AC3E}">
        <p14:creationId xmlns:p14="http://schemas.microsoft.com/office/powerpoint/2010/main" val="1534691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EF997-D5DA-4256-8339-ACA4AECF646E}" type="slidenum">
              <a:rPr lang="es-ES" smtClean="0"/>
              <a:pPr/>
              <a:t>32</a:t>
            </a:fld>
            <a:endParaRPr lang="es-ES"/>
          </a:p>
        </p:txBody>
      </p:sp>
      <p:pic>
        <p:nvPicPr>
          <p:cNvPr id="5" name="Content Placeholder 4"/>
          <p:cNvPicPr>
            <a:picLocks noGrp="1" noChangeAspect="1"/>
          </p:cNvPicPr>
          <p:nvPr>
            <p:ph idx="1"/>
          </p:nvPr>
        </p:nvPicPr>
        <p:blipFill rotWithShape="1">
          <a:blip r:embed="rId2" cstate="print"/>
          <a:srcRect l="2373" t="8073" r="53744" b="7381"/>
          <a:stretch/>
        </p:blipFill>
        <p:spPr>
          <a:xfrm>
            <a:off x="1259632" y="1556792"/>
            <a:ext cx="7497763" cy="4062758"/>
          </a:xfrm>
          <a:prstGeom prst="rect">
            <a:avLst/>
          </a:prstGeom>
        </p:spPr>
      </p:pic>
      <p:pic>
        <p:nvPicPr>
          <p:cNvPr id="6" name="Picture 5"/>
          <p:cNvPicPr>
            <a:picLocks noChangeAspect="1"/>
          </p:cNvPicPr>
          <p:nvPr/>
        </p:nvPicPr>
        <p:blipFill rotWithShape="1">
          <a:blip r:embed="rId3" cstate="print"/>
          <a:srcRect l="2516" t="35174" r="88095" b="31443"/>
          <a:stretch/>
        </p:blipFill>
        <p:spPr>
          <a:xfrm>
            <a:off x="1043608" y="2781264"/>
            <a:ext cx="3284325" cy="3024000"/>
          </a:xfrm>
          <a:prstGeom prst="rect">
            <a:avLst/>
          </a:prstGeom>
        </p:spPr>
      </p:pic>
      <p:sp>
        <p:nvSpPr>
          <p:cNvPr id="8" name="Titolo 1"/>
          <p:cNvSpPr>
            <a:spLocks noGrp="1"/>
          </p:cNvSpPr>
          <p:nvPr>
            <p:ph type="title" idx="4294967295"/>
          </p:nvPr>
        </p:nvSpPr>
        <p:spPr bwMode="auto">
          <a:xfrm>
            <a:off x="3112739" y="116632"/>
            <a:ext cx="6283797"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sz="2500" b="1" dirty="0" smtClean="0">
                <a:solidFill>
                  <a:schemeClr val="tx1"/>
                </a:solidFill>
              </a:rPr>
              <a:t>ACTIVITY DATA: Production domains </a:t>
            </a:r>
            <a:br>
              <a:rPr lang="en-US" sz="2500" b="1" dirty="0" smtClean="0">
                <a:solidFill>
                  <a:schemeClr val="tx1"/>
                </a:solidFill>
              </a:rPr>
            </a:br>
            <a:r>
              <a:rPr lang="en-US" sz="2500" b="1" dirty="0" smtClean="0">
                <a:solidFill>
                  <a:schemeClr val="tx1"/>
                </a:solidFill>
              </a:rPr>
              <a:t>(crop and livestock)</a:t>
            </a:r>
            <a:endParaRPr lang="en-US" sz="2500" b="1" dirty="0">
              <a:solidFill>
                <a:schemeClr val="tx1"/>
              </a:solidFill>
            </a:endParaRPr>
          </a:p>
        </p:txBody>
      </p:sp>
      <p:sp>
        <p:nvSpPr>
          <p:cNvPr id="9" name="Rectangle 8"/>
          <p:cNvSpPr/>
          <p:nvPr/>
        </p:nvSpPr>
        <p:spPr>
          <a:xfrm>
            <a:off x="1043608" y="5956538"/>
            <a:ext cx="8100392" cy="784830"/>
          </a:xfrm>
          <a:prstGeom prst="rect">
            <a:avLst/>
          </a:prstGeom>
        </p:spPr>
        <p:txBody>
          <a:bodyPr wrap="square">
            <a:spAutoFit/>
          </a:bodyPr>
          <a:lstStyle/>
          <a:p>
            <a:r>
              <a:rPr lang="en-US" sz="1500" b="1" dirty="0" smtClean="0">
                <a:solidFill>
                  <a:schemeClr val="accent1">
                    <a:lumMod val="50000"/>
                  </a:schemeClr>
                </a:solidFill>
              </a:rPr>
              <a:t>ENVIRONMENT – TEAM; FAO STATISTICS DIVISION</a:t>
            </a:r>
            <a:endParaRPr lang="en-GB" sz="1500" b="1" dirty="0" smtClean="0">
              <a:solidFill>
                <a:schemeClr val="accent1">
                  <a:lumMod val="50000"/>
                </a:schemeClr>
              </a:solidFill>
            </a:endParaRPr>
          </a:p>
          <a:p>
            <a:r>
              <a:rPr lang="en-US" sz="1500" dirty="0" smtClean="0">
                <a:solidFill>
                  <a:schemeClr val="tx2"/>
                </a:solidFill>
              </a:rPr>
              <a:t>Email: </a:t>
            </a:r>
            <a:r>
              <a:rPr lang="en-US" sz="1500" dirty="0" smtClean="0">
                <a:solidFill>
                  <a:srgbClr val="0070C0"/>
                </a:solidFill>
                <a:hlinkClick r:id="rId4"/>
              </a:rPr>
              <a:t>Environment-Statistics@fao.org</a:t>
            </a:r>
            <a:endParaRPr lang="en-US" sz="1500" dirty="0" smtClean="0">
              <a:solidFill>
                <a:srgbClr val="0070C0"/>
              </a:solidFill>
            </a:endParaRPr>
          </a:p>
          <a:p>
            <a:r>
              <a:rPr lang="en-US" sz="1500" dirty="0" smtClean="0">
                <a:solidFill>
                  <a:srgbClr val="0070C0"/>
                </a:solidFill>
              </a:rPr>
              <a:t>http://www.fao.org/economic/ess/environment/en/</a:t>
            </a:r>
            <a:endParaRPr lang="en-US" sz="1500" dirty="0" smtClean="0"/>
          </a:p>
        </p:txBody>
      </p:sp>
      <p:sp>
        <p:nvSpPr>
          <p:cNvPr id="7" name="Oval 6"/>
          <p:cNvSpPr/>
          <p:nvPr/>
        </p:nvSpPr>
        <p:spPr bwMode="auto">
          <a:xfrm>
            <a:off x="899592" y="2492896"/>
            <a:ext cx="3045234" cy="3275434"/>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effectLst/>
              <a:latin typeface="Arial" charset="0"/>
              <a:ea typeface="Microsoft YaHei"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AO/Jeffrey Campbell"/>
          <p:cNvPicPr>
            <a:picLocks noChangeAspect="1" noChangeArrowheads="1"/>
          </p:cNvPicPr>
          <p:nvPr/>
        </p:nvPicPr>
        <p:blipFill>
          <a:blip r:embed="rId2" cstate="print"/>
          <a:srcRect/>
          <a:stretch>
            <a:fillRect/>
          </a:stretch>
        </p:blipFill>
        <p:spPr bwMode="auto">
          <a:xfrm>
            <a:off x="2051720" y="2852935"/>
            <a:ext cx="5580112" cy="3510913"/>
          </a:xfrm>
          <a:prstGeom prst="ellipse">
            <a:avLst/>
          </a:prstGeom>
          <a:noFill/>
        </p:spPr>
      </p:pic>
      <p:sp>
        <p:nvSpPr>
          <p:cNvPr id="4" name="3 Título"/>
          <p:cNvSpPr>
            <a:spLocks noGrp="1"/>
          </p:cNvSpPr>
          <p:nvPr>
            <p:ph type="title"/>
          </p:nvPr>
        </p:nvSpPr>
        <p:spPr>
          <a:xfrm>
            <a:off x="2699792" y="1628800"/>
            <a:ext cx="4590764" cy="1143000"/>
          </a:xfrm>
        </p:spPr>
        <p:txBody>
          <a:bodyPr>
            <a:normAutofit/>
          </a:bodyPr>
          <a:lstStyle/>
          <a:p>
            <a:r>
              <a:rPr lang="en-US" sz="4400" b="1" dirty="0" smtClean="0"/>
              <a:t>MANY THANKS</a:t>
            </a:r>
            <a:endParaRPr lang="en-US" sz="4400" b="1" dirty="0"/>
          </a:p>
        </p:txBody>
      </p:sp>
      <p:sp>
        <p:nvSpPr>
          <p:cNvPr id="2" name="Slide Number Placeholder 1"/>
          <p:cNvSpPr>
            <a:spLocks noGrp="1"/>
          </p:cNvSpPr>
          <p:nvPr>
            <p:ph type="sldNum" sz="quarter" idx="12"/>
          </p:nvPr>
        </p:nvSpPr>
        <p:spPr/>
        <p:txBody>
          <a:bodyPr/>
          <a:lstStyle/>
          <a:p>
            <a:fld id="{ABDEF997-D5DA-4256-8339-ACA4AECF646E}" type="slidenum">
              <a:rPr lang="es-ES" smtClean="0"/>
              <a:pPr/>
              <a:t>33</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7848872" cy="725470"/>
          </a:xfrm>
        </p:spPr>
        <p:txBody>
          <a:bodyPr>
            <a:noAutofit/>
          </a:bodyPr>
          <a:lstStyle/>
          <a:p>
            <a:r>
              <a:rPr lang="en-US" b="1" dirty="0" smtClean="0">
                <a:solidFill>
                  <a:schemeClr val="accent3">
                    <a:lumMod val="75000"/>
                  </a:schemeClr>
                </a:solidFill>
              </a:rPr>
              <a:t>Importance of forestry</a:t>
            </a:r>
            <a:endParaRPr lang="en-US" b="1" dirty="0">
              <a:solidFill>
                <a:schemeClr val="accent3">
                  <a:lumMod val="75000"/>
                </a:schemeClr>
              </a:solidFill>
            </a:endParaRPr>
          </a:p>
        </p:txBody>
      </p:sp>
      <p:sp>
        <p:nvSpPr>
          <p:cNvPr id="3" name="2 Marcador de contenido"/>
          <p:cNvSpPr>
            <a:spLocks noGrp="1"/>
          </p:cNvSpPr>
          <p:nvPr>
            <p:ph idx="1"/>
          </p:nvPr>
        </p:nvSpPr>
        <p:spPr>
          <a:xfrm>
            <a:off x="1115616" y="3429000"/>
            <a:ext cx="5616624" cy="3096344"/>
          </a:xfrm>
        </p:spPr>
        <p:txBody>
          <a:bodyPr>
            <a:noAutofit/>
          </a:bodyPr>
          <a:lstStyle/>
          <a:p>
            <a:pPr algn="just"/>
            <a:r>
              <a:rPr lang="en-US" sz="2000" dirty="0" smtClean="0"/>
              <a:t/>
            </a:r>
            <a:br>
              <a:rPr lang="en-US" sz="2000" dirty="0" smtClean="0"/>
            </a:br>
            <a:endParaRPr lang="en-US" sz="2000" dirty="0" smtClean="0"/>
          </a:p>
          <a:p>
            <a:pPr algn="just"/>
            <a:endParaRPr lang="en-US" sz="2000" dirty="0"/>
          </a:p>
        </p:txBody>
      </p:sp>
      <p:sp>
        <p:nvSpPr>
          <p:cNvPr id="5" name="Slide Number Placeholder 4"/>
          <p:cNvSpPr>
            <a:spLocks noGrp="1"/>
          </p:cNvSpPr>
          <p:nvPr>
            <p:ph type="sldNum" sz="quarter" idx="12"/>
          </p:nvPr>
        </p:nvSpPr>
        <p:spPr/>
        <p:txBody>
          <a:bodyPr/>
          <a:lstStyle/>
          <a:p>
            <a:fld id="{ABDEF997-D5DA-4256-8339-ACA4AECF646E}" type="slidenum">
              <a:rPr lang="es-ES" smtClean="0"/>
              <a:pPr/>
              <a:t>4</a:t>
            </a:fld>
            <a:endParaRPr lang="es-ES"/>
          </a:p>
        </p:txBody>
      </p:sp>
      <p:sp>
        <p:nvSpPr>
          <p:cNvPr id="6" name="3 Marcador de pie de página"/>
          <p:cNvSpPr>
            <a:spLocks noGrp="1"/>
          </p:cNvSpPr>
          <p:nvPr>
            <p:ph type="ftr" sz="quarter" idx="11"/>
          </p:nvPr>
        </p:nvSpPr>
        <p:spPr>
          <a:xfrm>
            <a:off x="971600" y="6429396"/>
            <a:ext cx="7572428" cy="292079"/>
          </a:xfrm>
        </p:spPr>
        <p:txBody>
          <a:bodyPr/>
          <a:lstStyle/>
          <a:p>
            <a:pPr algn="l"/>
            <a:r>
              <a:rPr lang="en-US" sz="1400" dirty="0" smtClean="0">
                <a:solidFill>
                  <a:schemeClr val="tx1"/>
                </a:solidFill>
              </a:rPr>
              <a:t>*XIV World Forestry Congress. Durban, South Africa, Sept. 2015</a:t>
            </a:r>
            <a:endParaRPr lang="es-ES" sz="1400" dirty="0">
              <a:solidFill>
                <a:schemeClr val="tx1"/>
              </a:solidFill>
            </a:endParaRPr>
          </a:p>
        </p:txBody>
      </p:sp>
      <p:pic>
        <p:nvPicPr>
          <p:cNvPr id="1026" name="Picture 2" descr="C:\Users\neciu\Desktop\important_stamp.jpg"/>
          <p:cNvPicPr>
            <a:picLocks noChangeAspect="1" noChangeArrowheads="1"/>
          </p:cNvPicPr>
          <p:nvPr/>
        </p:nvPicPr>
        <p:blipFill>
          <a:blip r:embed="rId3" cstate="print"/>
          <a:srcRect/>
          <a:stretch>
            <a:fillRect/>
          </a:stretch>
        </p:blipFill>
        <p:spPr bwMode="auto">
          <a:xfrm>
            <a:off x="6372200" y="3933056"/>
            <a:ext cx="3072341" cy="2304256"/>
          </a:xfrm>
          <a:prstGeom prst="rect">
            <a:avLst/>
          </a:prstGeom>
          <a:noFill/>
        </p:spPr>
      </p:pic>
      <p:sp>
        <p:nvSpPr>
          <p:cNvPr id="7" name="Rectangle 6"/>
          <p:cNvSpPr/>
          <p:nvPr/>
        </p:nvSpPr>
        <p:spPr>
          <a:xfrm>
            <a:off x="1187624" y="1916832"/>
            <a:ext cx="5040560" cy="369332"/>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wrap="square">
            <a:spAutoFit/>
          </a:bodyPr>
          <a:lstStyle/>
          <a:p>
            <a:endParaRPr lang="es-AR" dirty="0"/>
          </a:p>
        </p:txBody>
      </p:sp>
      <p:sp>
        <p:nvSpPr>
          <p:cNvPr id="9" name="Rectangle 8"/>
          <p:cNvSpPr/>
          <p:nvPr/>
        </p:nvSpPr>
        <p:spPr>
          <a:xfrm>
            <a:off x="1043608" y="1916832"/>
            <a:ext cx="5112568" cy="4401205"/>
          </a:xfrm>
          <a:prstGeom prst="rect">
            <a:avLst/>
          </a:prstGeom>
        </p:spPr>
        <p:txBody>
          <a:bodyPr wrap="square">
            <a:spAutoFit/>
          </a:bodyPr>
          <a:lstStyle/>
          <a:p>
            <a:pPr algn="just"/>
            <a:r>
              <a:rPr lang="en-US" sz="2000" b="1" dirty="0" smtClean="0"/>
              <a:t>One-third of the world’s people </a:t>
            </a:r>
            <a:r>
              <a:rPr lang="en-US" sz="2000" dirty="0" smtClean="0">
                <a:latin typeface="Times New Roman" panose="02020603050405020304" pitchFamily="18" charset="0"/>
                <a:cs typeface="Times New Roman" panose="02020603050405020304" pitchFamily="18" charset="0"/>
              </a:rPr>
              <a:t>depend on forest goods and services for the direct provision of </a:t>
            </a:r>
            <a:r>
              <a:rPr lang="en-US" sz="2000" u="sng" dirty="0" smtClean="0">
                <a:latin typeface="Times New Roman" panose="02020603050405020304" pitchFamily="18" charset="0"/>
                <a:cs typeface="Times New Roman" panose="02020603050405020304" pitchFamily="18" charset="0"/>
              </a:rPr>
              <a:t>food, wood fuel, building materials, medicines, employment and cash income.</a:t>
            </a:r>
          </a:p>
          <a:p>
            <a:pPr algn="just"/>
            <a:endParaRPr lang="en-US" sz="2000" dirty="0" smtClean="0">
              <a:latin typeface="Times New Roman" panose="02020603050405020304" pitchFamily="18" charset="0"/>
              <a:cs typeface="Times New Roman" panose="02020603050405020304" pitchFamily="18" charset="0"/>
            </a:endParaRPr>
          </a:p>
          <a:p>
            <a:pPr algn="just"/>
            <a:r>
              <a:rPr lang="en-US" sz="2000" b="1" dirty="0" smtClean="0"/>
              <a:t>Forests</a:t>
            </a:r>
            <a:r>
              <a:rPr lang="en-US" sz="2000" dirty="0" smtClean="0"/>
              <a:t> </a:t>
            </a:r>
            <a:r>
              <a:rPr lang="en-US" sz="2000" dirty="0" smtClean="0">
                <a:latin typeface="Times New Roman" panose="02020603050405020304" pitchFamily="18" charset="0"/>
                <a:cs typeface="Times New Roman" panose="02020603050405020304" pitchFamily="18" charset="0"/>
              </a:rPr>
              <a:t>are not only important for the people who live in them, but also for those living in adjacent landscapes.*</a:t>
            </a:r>
          </a:p>
          <a:p>
            <a:pPr algn="just"/>
            <a:r>
              <a:rPr lang="en-US" sz="2000" b="1" dirty="0" smtClean="0"/>
              <a:t/>
            </a:r>
            <a:br>
              <a:rPr lang="en-US" sz="2000" b="1" dirty="0" smtClean="0"/>
            </a:br>
            <a:r>
              <a:rPr lang="en-US" sz="2000" b="1" dirty="0" smtClean="0"/>
              <a:t>Agro-forestry</a:t>
            </a:r>
            <a:r>
              <a:rPr lang="en-US" sz="2000" dirty="0" smtClean="0"/>
              <a:t> </a:t>
            </a:r>
            <a:r>
              <a:rPr lang="en-US" sz="2000" dirty="0" smtClean="0">
                <a:latin typeface="Times New Roman" panose="02020603050405020304" pitchFamily="18" charset="0"/>
                <a:cs typeface="Times New Roman" panose="02020603050405020304" pitchFamily="18" charset="0"/>
              </a:rPr>
              <a:t>plays an important role in soil conservation, livestock production and environmental preservation.</a:t>
            </a:r>
          </a:p>
          <a:p>
            <a:pPr algn="just"/>
            <a:endParaRPr lang="es-AR" sz="2000" dirty="0">
              <a:latin typeface="Times New Roman" panose="02020603050405020304" pitchFamily="18" charset="0"/>
              <a:cs typeface="Times New Roman" panose="02020603050405020304" pitchFamily="18" charset="0"/>
            </a:endParaRPr>
          </a:p>
        </p:txBody>
      </p:sp>
      <p:pic>
        <p:nvPicPr>
          <p:cNvPr id="1028" name="Picture 4" descr="http://assets.worldwildlife.org/photos/946/images/story_full_width/forests-why-matter_63516847.jpg?1345534028"/>
          <p:cNvPicPr>
            <a:picLocks noChangeAspect="1" noChangeArrowheads="1"/>
          </p:cNvPicPr>
          <p:nvPr/>
        </p:nvPicPr>
        <p:blipFill>
          <a:blip r:embed="rId4" cstate="print"/>
          <a:srcRect/>
          <a:stretch>
            <a:fillRect/>
          </a:stretch>
        </p:blipFill>
        <p:spPr bwMode="auto">
          <a:xfrm>
            <a:off x="6324194" y="1844824"/>
            <a:ext cx="3000334" cy="1944216"/>
          </a:xfrm>
          <a:prstGeom prst="teardrop">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08720"/>
            <a:ext cx="1872208" cy="782960"/>
          </a:xfrm>
        </p:spPr>
        <p:txBody>
          <a:bodyPr>
            <a:normAutofit/>
          </a:bodyPr>
          <a:lstStyle/>
          <a:p>
            <a:r>
              <a:rPr lang="en-US" b="1" dirty="0" smtClean="0">
                <a:solidFill>
                  <a:schemeClr val="accent3">
                    <a:lumMod val="75000"/>
                  </a:schemeClr>
                </a:solidFill>
              </a:rPr>
              <a:t>Items</a:t>
            </a:r>
            <a:endParaRPr lang="en-US" b="1" dirty="0">
              <a:solidFill>
                <a:schemeClr val="accent3">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526652698"/>
              </p:ext>
            </p:extLst>
          </p:nvPr>
        </p:nvGraphicFramePr>
        <p:xfrm>
          <a:off x="1187624" y="1748760"/>
          <a:ext cx="7416824" cy="3840480"/>
        </p:xfrm>
        <a:graphic>
          <a:graphicData uri="http://schemas.openxmlformats.org/drawingml/2006/table">
            <a:tbl>
              <a:tblPr firstRow="1" bandRow="1">
                <a:tableStyleId>{5C22544A-7EE6-4342-B048-85BDC9FD1C3A}</a:tableStyleId>
              </a:tblPr>
              <a:tblGrid>
                <a:gridCol w="7416824"/>
              </a:tblGrid>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solidFill>
                            <a:srgbClr val="0070C0"/>
                          </a:solidFill>
                          <a:latin typeface="Times New Roman" panose="02020603050405020304" pitchFamily="18" charset="0"/>
                          <a:cs typeface="Times New Roman" panose="02020603050405020304" pitchFamily="18" charset="0"/>
                        </a:rPr>
                        <a:t>Theme 13: Forestry comprises 4 items </a:t>
                      </a:r>
                    </a:p>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smtClean="0">
                          <a:solidFill>
                            <a:srgbClr val="0070C0"/>
                          </a:solidFill>
                          <a:latin typeface="Times New Roman" panose="02020603050405020304" pitchFamily="18" charset="0"/>
                          <a:cs typeface="Times New Roman" panose="02020603050405020304" pitchFamily="18" charset="0"/>
                        </a:rPr>
                        <a:t>(for the holding)</a:t>
                      </a:r>
                    </a:p>
                    <a:p>
                      <a:endParaRPr lang="en-US" dirty="0"/>
                    </a:p>
                  </a:txBody>
                  <a:tcPr>
                    <a:noFill/>
                  </a:tcPr>
                </a:tc>
              </a:tr>
              <a:tr h="630070">
                <a:tc>
                  <a:txBody>
                    <a:bodyPr/>
                    <a:lstStyle/>
                    <a:p>
                      <a:pPr marL="285750" marR="0" indent="-104775"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b="1" dirty="0" smtClean="0"/>
                        <a:t>1301</a:t>
                      </a:r>
                      <a:r>
                        <a:rPr lang="en-US" dirty="0" smtClean="0"/>
                        <a:t> Presence of woodland on the holding; </a:t>
                      </a:r>
                      <a:r>
                        <a:rPr lang="en-US" b="1" dirty="0" smtClean="0"/>
                        <a:t>(frame</a:t>
                      </a:r>
                      <a:r>
                        <a:rPr lang="en-US" b="1" baseline="0" dirty="0" smtClean="0"/>
                        <a:t> item</a:t>
                      </a:r>
                      <a:r>
                        <a:rPr lang="en-US" b="1" dirty="0" smtClean="0"/>
                        <a:t>)</a:t>
                      </a:r>
                    </a:p>
                    <a:p>
                      <a:pPr marL="285750" indent="-285750">
                        <a:buClr>
                          <a:srgbClr val="0070C0"/>
                        </a:buClr>
                        <a:buFont typeface="Arial" panose="020B0604020202020204" pitchFamily="34" charset="0"/>
                        <a:buChar char="•"/>
                      </a:pPr>
                      <a:endParaRPr lang="en-US" dirty="0"/>
                    </a:p>
                  </a:txBody>
                  <a:tcPr/>
                </a:tc>
              </a:tr>
              <a:tr h="630070">
                <a:tc>
                  <a:txBody>
                    <a:bodyPr/>
                    <a:lstStyle/>
                    <a:p>
                      <a:pPr marL="285750" marR="0" indent="-104775"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b="1" dirty="0" smtClean="0"/>
                        <a:t>1302</a:t>
                      </a:r>
                      <a:r>
                        <a:rPr lang="en-US" dirty="0" smtClean="0"/>
                        <a:t> Area of woodland;</a:t>
                      </a:r>
                    </a:p>
                    <a:p>
                      <a:pPr marL="285750" indent="-285750">
                        <a:buClr>
                          <a:srgbClr val="0070C0"/>
                        </a:buClr>
                        <a:buFont typeface="Arial" panose="020B0604020202020204" pitchFamily="34" charset="0"/>
                        <a:buChar char="•"/>
                      </a:pPr>
                      <a:endParaRPr lang="en-US" dirty="0"/>
                    </a:p>
                  </a:txBody>
                  <a:tcPr/>
                </a:tc>
              </a:tr>
              <a:tr h="630070">
                <a:tc>
                  <a:txBody>
                    <a:bodyPr/>
                    <a:lstStyle/>
                    <a:p>
                      <a:pPr marL="285750" marR="0" indent="-104775"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b="1" dirty="0" smtClean="0"/>
                        <a:t>1303</a:t>
                      </a:r>
                      <a:r>
                        <a:rPr lang="en-US" dirty="0" smtClean="0"/>
                        <a:t> Purposes of the woodland;</a:t>
                      </a:r>
                    </a:p>
                    <a:p>
                      <a:pPr marL="285750" indent="-285750">
                        <a:buClr>
                          <a:srgbClr val="0070C0"/>
                        </a:buClr>
                        <a:buFont typeface="Arial" panose="020B0604020202020204" pitchFamily="34" charset="0"/>
                        <a:buChar char="•"/>
                      </a:pPr>
                      <a:endParaRPr lang="en-US" dirty="0"/>
                    </a:p>
                  </a:txBody>
                  <a:tcPr/>
                </a:tc>
              </a:tr>
              <a:tr h="630070">
                <a:tc>
                  <a:txBody>
                    <a:bodyPr/>
                    <a:lstStyle/>
                    <a:p>
                      <a:pPr marL="285750" marR="0" indent="-104775" algn="l" defTabSz="91440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en-US" b="1" dirty="0" smtClean="0"/>
                        <a:t>1304</a:t>
                      </a:r>
                      <a:r>
                        <a:rPr lang="en-US" dirty="0" smtClean="0"/>
                        <a:t> Whether agroforestry is practiced </a:t>
                      </a:r>
                      <a:r>
                        <a:rPr lang="en-US" b="1" dirty="0" smtClean="0"/>
                        <a:t>(frame item)</a:t>
                      </a:r>
                    </a:p>
                    <a:p>
                      <a:pPr marL="285750" indent="-285750">
                        <a:buClr>
                          <a:srgbClr val="0070C0"/>
                        </a:buClr>
                        <a:buFont typeface="Arial" panose="020B0604020202020204" pitchFamily="34" charset="0"/>
                        <a:buChar char="•"/>
                      </a:pPr>
                      <a:endParaRPr lang="en-US" dirty="0"/>
                    </a:p>
                  </a:txBody>
                  <a:tcPr/>
                </a:tc>
              </a:tr>
            </a:tbl>
          </a:graphicData>
        </a:graphic>
      </p:graphicFrame>
      <p:sp>
        <p:nvSpPr>
          <p:cNvPr id="5" name="Slide Number Placeholder 4"/>
          <p:cNvSpPr>
            <a:spLocks noGrp="1"/>
          </p:cNvSpPr>
          <p:nvPr>
            <p:ph type="sldNum" sz="quarter" idx="12"/>
          </p:nvPr>
        </p:nvSpPr>
        <p:spPr/>
        <p:txBody>
          <a:bodyPr/>
          <a:lstStyle/>
          <a:p>
            <a:fld id="{ABDEF997-D5DA-4256-8339-ACA4AECF646E}" type="slidenum">
              <a:rPr lang="es-ES" smtClean="0"/>
              <a:pPr/>
              <a:t>5</a:t>
            </a:fld>
            <a:endParaRPr lang="es-ES"/>
          </a:p>
        </p:txBody>
      </p:sp>
      <p:pic>
        <p:nvPicPr>
          <p:cNvPr id="11266" name="Picture 2" descr="https://secure.static.tumblr.com/a9405ece4802fa44cf57c67735881d4b/3aeuapo/aMgn0dqo3/tumblr_static_nature-wallpaper-of-mossy-forest-hd-wallpaper-background.jpg"/>
          <p:cNvPicPr>
            <a:picLocks noChangeAspect="1" noChangeArrowheads="1"/>
          </p:cNvPicPr>
          <p:nvPr/>
        </p:nvPicPr>
        <p:blipFill>
          <a:blip r:embed="rId3" cstate="print"/>
          <a:srcRect/>
          <a:stretch>
            <a:fillRect/>
          </a:stretch>
        </p:blipFill>
        <p:spPr bwMode="auto">
          <a:xfrm>
            <a:off x="971600" y="6237312"/>
            <a:ext cx="4032448" cy="1877535"/>
          </a:xfrm>
          <a:prstGeom prst="flowChartPunchedTape">
            <a:avLst/>
          </a:prstGeom>
          <a:noFill/>
        </p:spPr>
      </p:pic>
      <p:pic>
        <p:nvPicPr>
          <p:cNvPr id="8" name="Picture 2" descr="https://secure.static.tumblr.com/a9405ece4802fa44cf57c67735881d4b/3aeuapo/aMgn0dqo3/tumblr_static_nature-wallpaper-of-mossy-forest-hd-wallpaper-background.jpg"/>
          <p:cNvPicPr>
            <a:picLocks noChangeAspect="1" noChangeArrowheads="1"/>
          </p:cNvPicPr>
          <p:nvPr/>
        </p:nvPicPr>
        <p:blipFill>
          <a:blip r:embed="rId3" cstate="print"/>
          <a:srcRect/>
          <a:stretch>
            <a:fillRect/>
          </a:stretch>
        </p:blipFill>
        <p:spPr bwMode="auto">
          <a:xfrm>
            <a:off x="5364088" y="6231985"/>
            <a:ext cx="3888432" cy="1589503"/>
          </a:xfrm>
          <a:prstGeom prst="flowChartPunchedTape">
            <a:avLst/>
          </a:prstGeom>
          <a:noFill/>
        </p:spPr>
      </p:pic>
      <p:pic>
        <p:nvPicPr>
          <p:cNvPr id="6" name="Picture 2" descr="https://secure.static.tumblr.com/a9405ece4802fa44cf57c67735881d4b/3aeuapo/aMgn0dqo3/tumblr_static_nature-wallpaper-of-mossy-forest-hd-wallpaper-background.jpg"/>
          <p:cNvPicPr>
            <a:picLocks noChangeAspect="1" noChangeArrowheads="1"/>
          </p:cNvPicPr>
          <p:nvPr/>
        </p:nvPicPr>
        <p:blipFill>
          <a:blip r:embed="rId3" cstate="print"/>
          <a:srcRect/>
          <a:stretch>
            <a:fillRect/>
          </a:stretch>
        </p:blipFill>
        <p:spPr bwMode="auto">
          <a:xfrm>
            <a:off x="3347864" y="6237312"/>
            <a:ext cx="3888432" cy="1656184"/>
          </a:xfrm>
          <a:prstGeom prst="flowChartPunchedTape">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692696"/>
            <a:ext cx="8172400" cy="1152128"/>
          </a:xfrm>
        </p:spPr>
        <p:txBody>
          <a:bodyPr anchor="t">
            <a:noAutofit/>
          </a:bodyPr>
          <a:lstStyle/>
          <a:p>
            <a:r>
              <a:rPr lang="en-US" sz="3600" b="1" dirty="0" smtClean="0"/>
              <a:t>Item 1301: Presence of woodland on the holding</a:t>
            </a:r>
            <a:br>
              <a:rPr lang="en-US" sz="3600" b="1" dirty="0" smtClean="0"/>
            </a:br>
            <a:endParaRPr lang="en-US" sz="3600" b="1" dirty="0"/>
          </a:p>
        </p:txBody>
      </p:sp>
      <p:sp>
        <p:nvSpPr>
          <p:cNvPr id="3" name="2 Marcador de contenido"/>
          <p:cNvSpPr>
            <a:spLocks noGrp="1"/>
          </p:cNvSpPr>
          <p:nvPr>
            <p:ph idx="1"/>
          </p:nvPr>
        </p:nvSpPr>
        <p:spPr>
          <a:xfrm>
            <a:off x="941909" y="1916832"/>
            <a:ext cx="7992888" cy="4869160"/>
          </a:xfrm>
        </p:spPr>
        <p:txBody>
          <a:bodyPr>
            <a:noAutofit/>
          </a:bodyPr>
          <a:lstStyle/>
          <a:p>
            <a:pPr>
              <a:buClr>
                <a:schemeClr val="accent3">
                  <a:lumMod val="50000"/>
                </a:schemeClr>
              </a:buClr>
            </a:pPr>
            <a:r>
              <a:rPr lang="en-US" sz="1600" b="1" dirty="0" smtClean="0">
                <a:solidFill>
                  <a:srgbClr val="0070C0"/>
                </a:solidFill>
              </a:rPr>
              <a:t>Type: </a:t>
            </a:r>
            <a:r>
              <a:rPr lang="en-US" sz="1600" b="1" dirty="0" smtClean="0"/>
              <a:t>Frame item.</a:t>
            </a:r>
          </a:p>
          <a:p>
            <a:pPr>
              <a:buClr>
                <a:schemeClr val="accent3">
                  <a:lumMod val="50000"/>
                </a:schemeClr>
              </a:buClr>
            </a:pPr>
            <a:r>
              <a:rPr lang="en-US" sz="1600" b="1" dirty="0" smtClean="0">
                <a:solidFill>
                  <a:srgbClr val="0070C0"/>
                </a:solidFill>
              </a:rPr>
              <a:t>Reference period: </a:t>
            </a:r>
            <a:r>
              <a:rPr lang="en-US" sz="1600" dirty="0" smtClean="0"/>
              <a:t>Census reference day</a:t>
            </a:r>
            <a:endParaRPr lang="en-US" sz="1600" b="1" dirty="0" smtClean="0"/>
          </a:p>
          <a:p>
            <a:pPr>
              <a:buClr>
                <a:schemeClr val="accent3">
                  <a:lumMod val="50000"/>
                </a:schemeClr>
              </a:buClr>
            </a:pPr>
            <a:r>
              <a:rPr lang="en-US" sz="1600" b="1" dirty="0" smtClean="0">
                <a:solidFill>
                  <a:srgbClr val="0070C0"/>
                </a:solidFill>
              </a:rPr>
              <a:t>Concept: </a:t>
            </a:r>
          </a:p>
          <a:p>
            <a:pPr marL="357188" indent="-276225">
              <a:buClr>
                <a:schemeClr val="accent3">
                  <a:lumMod val="50000"/>
                </a:schemeClr>
              </a:buClr>
              <a:buFont typeface="Wingdings" pitchFamily="2" charset="2"/>
              <a:buChar char="§"/>
            </a:pPr>
            <a:r>
              <a:rPr lang="en-GB" sz="1600" dirty="0" smtClean="0"/>
              <a:t>If </a:t>
            </a:r>
            <a:r>
              <a:rPr lang="en-GB" sz="1600" dirty="0"/>
              <a:t>some  area  of the  holding is classified as </a:t>
            </a:r>
            <a:r>
              <a:rPr lang="en-GB" sz="1600" b="1" dirty="0"/>
              <a:t>“forest and  other wooded land</a:t>
            </a:r>
            <a:r>
              <a:rPr lang="en-GB" sz="1600" b="1" dirty="0" smtClean="0"/>
              <a:t>” </a:t>
            </a:r>
            <a:r>
              <a:rPr lang="en-GB" sz="1600" dirty="0" smtClean="0"/>
              <a:t>in Land </a:t>
            </a:r>
            <a:r>
              <a:rPr lang="en-GB" sz="1600" b="1" dirty="0" smtClean="0"/>
              <a:t>item 0202</a:t>
            </a:r>
            <a:r>
              <a:rPr lang="en-GB" sz="1600" dirty="0" smtClean="0"/>
              <a:t>, </a:t>
            </a:r>
            <a:r>
              <a:rPr lang="en-GB" sz="1600" dirty="0"/>
              <a:t>then the  holding </a:t>
            </a:r>
            <a:r>
              <a:rPr lang="en-GB" sz="1600" dirty="0" smtClean="0"/>
              <a:t>contains wooded </a:t>
            </a:r>
            <a:r>
              <a:rPr lang="en-GB" sz="1600" dirty="0"/>
              <a:t>areas.  </a:t>
            </a:r>
            <a:r>
              <a:rPr lang="en-GB" sz="1600" b="1" u="sng" dirty="0"/>
              <a:t>However</a:t>
            </a:r>
            <a:r>
              <a:rPr lang="en-GB" sz="1600" b="1" dirty="0"/>
              <a:t>,  </a:t>
            </a:r>
            <a:r>
              <a:rPr lang="en-GB" sz="1600" dirty="0"/>
              <a:t>this may not  be  sufficient  for identifying all holdings with  wooded areas potentially usable  for forestry  activities or other </a:t>
            </a:r>
            <a:r>
              <a:rPr lang="en-GB" sz="1600" dirty="0" smtClean="0"/>
              <a:t>purposes because:</a:t>
            </a:r>
          </a:p>
          <a:p>
            <a:pPr marL="715963" lvl="3" indent="-325438">
              <a:spcBef>
                <a:spcPts val="0"/>
              </a:spcBef>
              <a:buClr>
                <a:schemeClr val="accent3">
                  <a:lumMod val="50000"/>
                </a:schemeClr>
              </a:buClr>
              <a:buFont typeface="Arial" panose="020B0604020202020204" pitchFamily="34" charset="0"/>
              <a:buChar char="•"/>
            </a:pPr>
            <a:r>
              <a:rPr lang="en-GB" sz="1500" dirty="0" smtClean="0"/>
              <a:t>Land  </a:t>
            </a:r>
            <a:r>
              <a:rPr lang="en-GB" sz="1500" dirty="0"/>
              <a:t>use classification  is based  on the  concept of </a:t>
            </a:r>
            <a:r>
              <a:rPr lang="en-GB" sz="1500" u="sng" dirty="0"/>
              <a:t>main use </a:t>
            </a:r>
            <a:r>
              <a:rPr lang="en-GB" sz="1500" dirty="0"/>
              <a:t>of the  </a:t>
            </a:r>
            <a:r>
              <a:rPr lang="en-GB" sz="1500" dirty="0" smtClean="0"/>
              <a:t>land. </a:t>
            </a:r>
          </a:p>
          <a:p>
            <a:pPr marL="715963" lvl="3" indent="-325438">
              <a:spcBef>
                <a:spcPts val="0"/>
              </a:spcBef>
              <a:buClr>
                <a:schemeClr val="accent3">
                  <a:lumMod val="50000"/>
                </a:schemeClr>
              </a:buClr>
              <a:buNone/>
            </a:pPr>
            <a:r>
              <a:rPr lang="en-GB" sz="1600" dirty="0" smtClean="0"/>
              <a:t>	</a:t>
            </a:r>
            <a:r>
              <a:rPr lang="en-GB" sz="1200" dirty="0" smtClean="0">
                <a:solidFill>
                  <a:schemeClr val="accent3">
                    <a:lumMod val="75000"/>
                  </a:schemeClr>
                </a:solidFill>
              </a:rPr>
              <a:t>For example, “land  under permanent meadows and pastures” may span over 0.5 ha, with higher than 5m  and crown cover of more than 10%.  To </a:t>
            </a:r>
            <a:r>
              <a:rPr lang="en-GB" sz="1200" dirty="0">
                <a:solidFill>
                  <a:schemeClr val="accent3">
                    <a:lumMod val="75000"/>
                  </a:schemeClr>
                </a:solidFill>
              </a:rPr>
              <a:t>identify  all holdings with forest  and other wooded land, </a:t>
            </a:r>
            <a:r>
              <a:rPr lang="en-GB" sz="1200" b="1" dirty="0">
                <a:solidFill>
                  <a:schemeClr val="accent3">
                    <a:lumMod val="75000"/>
                  </a:schemeClr>
                </a:solidFill>
              </a:rPr>
              <a:t>data on secondary land use are needed</a:t>
            </a:r>
            <a:r>
              <a:rPr lang="en-GB" sz="1200" b="1" dirty="0" smtClean="0">
                <a:solidFill>
                  <a:schemeClr val="accent3">
                    <a:lumMod val="75000"/>
                  </a:schemeClr>
                </a:solidFill>
              </a:rPr>
              <a:t>.</a:t>
            </a:r>
          </a:p>
          <a:p>
            <a:pPr marL="715963" lvl="3" indent="-325438">
              <a:buClr>
                <a:schemeClr val="accent3">
                  <a:lumMod val="50000"/>
                </a:schemeClr>
              </a:buClr>
              <a:buFont typeface="Arial" panose="020B0604020202020204" pitchFamily="34" charset="0"/>
              <a:buChar char="•"/>
            </a:pPr>
            <a:r>
              <a:rPr lang="en-GB" sz="1500" dirty="0" smtClean="0"/>
              <a:t>The  criterion of spanning over  0.5 ha  limits capacity  of the  land-use approach for identifying all holdings with  wooded areas  potentially usable  for forestry.  In </a:t>
            </a:r>
            <a:r>
              <a:rPr lang="en-GB" sz="1500" dirty="0"/>
              <a:t>some countries, </a:t>
            </a:r>
            <a:r>
              <a:rPr lang="en-GB" sz="1500" b="1" dirty="0"/>
              <a:t>small wooded areas </a:t>
            </a:r>
            <a:r>
              <a:rPr lang="en-GB" sz="1500" dirty="0"/>
              <a:t>on holdings may play an important role in sustaining </a:t>
            </a:r>
            <a:r>
              <a:rPr lang="en-GB" sz="1500" dirty="0" smtClean="0"/>
              <a:t>livelihoods. </a:t>
            </a:r>
          </a:p>
          <a:p>
            <a:pPr marL="85725" lvl="2" indent="0">
              <a:buClr>
                <a:schemeClr val="accent3">
                  <a:lumMod val="50000"/>
                </a:schemeClr>
              </a:buClr>
              <a:buNone/>
            </a:pPr>
            <a:endParaRPr lang="en-GB" sz="900" dirty="0" smtClean="0"/>
          </a:p>
          <a:p>
            <a:pPr marL="268288" lvl="2" indent="-182563">
              <a:buClr>
                <a:schemeClr val="accent3">
                  <a:lumMod val="50000"/>
                </a:schemeClr>
              </a:buClr>
              <a:buFont typeface="Wingdings" pitchFamily="2" charset="2"/>
              <a:buChar char="§"/>
            </a:pPr>
            <a:r>
              <a:rPr lang="en-GB" sz="1600" dirty="0" smtClean="0"/>
              <a:t>Because </a:t>
            </a:r>
            <a:r>
              <a:rPr lang="en-GB" sz="1600" dirty="0"/>
              <a:t>of the above considerations, the concept of woodland is </a:t>
            </a:r>
            <a:r>
              <a:rPr lang="en-GB" sz="1600" dirty="0" smtClean="0"/>
              <a:t>introduced here</a:t>
            </a:r>
            <a:r>
              <a:rPr lang="en-GB" sz="1600" b="1" dirty="0" smtClean="0"/>
              <a:t>. </a:t>
            </a:r>
            <a:r>
              <a:rPr lang="en-GB" sz="1600" b="1" dirty="0"/>
              <a:t>It refers to the area  of land satisfying all criteria for either forest  land or other wooded land </a:t>
            </a:r>
            <a:r>
              <a:rPr lang="en-GB" sz="1600" b="1" u="sng" dirty="0" smtClean="0"/>
              <a:t>except</a:t>
            </a:r>
            <a:r>
              <a:rPr lang="en-GB" sz="1600" dirty="0" smtClean="0"/>
              <a:t> </a:t>
            </a:r>
            <a:r>
              <a:rPr lang="en-GB" sz="1600" dirty="0"/>
              <a:t>the criterion of spanning over 0.5 ha</a:t>
            </a:r>
            <a:r>
              <a:rPr lang="en-GB" sz="1600" dirty="0" smtClean="0"/>
              <a:t>.</a:t>
            </a:r>
          </a:p>
        </p:txBody>
      </p:sp>
      <p:sp>
        <p:nvSpPr>
          <p:cNvPr id="4" name="Slide Number Placeholder 3"/>
          <p:cNvSpPr>
            <a:spLocks noGrp="1"/>
          </p:cNvSpPr>
          <p:nvPr>
            <p:ph type="sldNum" sz="quarter" idx="12"/>
          </p:nvPr>
        </p:nvSpPr>
        <p:spPr/>
        <p:txBody>
          <a:bodyPr/>
          <a:lstStyle/>
          <a:p>
            <a:fld id="{ABDEF997-D5DA-4256-8339-ACA4AECF646E}" type="slidenum">
              <a:rPr lang="es-ES" smtClean="0"/>
              <a:pPr/>
              <a:t>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920880" cy="858942"/>
          </a:xfrm>
        </p:spPr>
        <p:txBody>
          <a:bodyPr anchor="t">
            <a:noAutofit/>
          </a:bodyPr>
          <a:lstStyle/>
          <a:p>
            <a:r>
              <a:rPr lang="en-US" sz="3200" b="1" dirty="0" smtClean="0"/>
              <a:t>Item 1302: Area of woodland </a:t>
            </a:r>
            <a:br>
              <a:rPr lang="en-US" sz="3200" b="1" dirty="0" smtClean="0"/>
            </a:br>
            <a:r>
              <a:rPr lang="en-US" sz="2500" dirty="0" smtClean="0"/>
              <a:t>(for the holding)</a:t>
            </a:r>
            <a:r>
              <a:rPr lang="en-US" sz="3200" b="1" dirty="0" smtClean="0"/>
              <a:t/>
            </a:r>
            <a:br>
              <a:rPr lang="en-US" sz="3200" b="1" dirty="0" smtClean="0"/>
            </a:br>
            <a:endParaRPr lang="en-US" sz="3200" b="1" dirty="0"/>
          </a:p>
        </p:txBody>
      </p:sp>
      <p:sp>
        <p:nvSpPr>
          <p:cNvPr id="3" name="2 Marcador de contenido"/>
          <p:cNvSpPr>
            <a:spLocks noGrp="1"/>
          </p:cNvSpPr>
          <p:nvPr>
            <p:ph idx="1"/>
          </p:nvPr>
        </p:nvSpPr>
        <p:spPr>
          <a:xfrm>
            <a:off x="971600" y="1772816"/>
            <a:ext cx="6552728" cy="1584176"/>
          </a:xfrm>
          <a:noFill/>
        </p:spPr>
        <p:txBody>
          <a:bodyPr anchor="t" anchorCtr="0">
            <a:noAutofit/>
          </a:bodyPr>
          <a:lstStyle/>
          <a:p>
            <a:pPr marL="0">
              <a:buClr>
                <a:schemeClr val="accent3">
                  <a:lumMod val="50000"/>
                </a:schemeClr>
              </a:buClr>
            </a:pPr>
            <a:r>
              <a:rPr lang="en-US" sz="1600" b="1" dirty="0" smtClean="0">
                <a:solidFill>
                  <a:srgbClr val="0070C0"/>
                </a:solidFill>
              </a:rPr>
              <a:t>Type: </a:t>
            </a:r>
            <a:r>
              <a:rPr lang="en-US" sz="1600" b="1" dirty="0" smtClean="0"/>
              <a:t>Additional item</a:t>
            </a:r>
            <a:endParaRPr lang="en-US" sz="1600" b="1" dirty="0" smtClean="0">
              <a:solidFill>
                <a:schemeClr val="accent3"/>
              </a:solidFill>
            </a:endParaRPr>
          </a:p>
          <a:p>
            <a:pPr marL="0">
              <a:buClr>
                <a:schemeClr val="accent3">
                  <a:lumMod val="50000"/>
                </a:schemeClr>
              </a:buClr>
            </a:pPr>
            <a:r>
              <a:rPr lang="en-US" sz="1600" b="1" dirty="0" smtClean="0">
                <a:solidFill>
                  <a:srgbClr val="0070C0"/>
                </a:solidFill>
              </a:rPr>
              <a:t>Reference period: </a:t>
            </a:r>
            <a:r>
              <a:rPr lang="en-US" sz="1600" dirty="0"/>
              <a:t>Census reference </a:t>
            </a:r>
            <a:r>
              <a:rPr lang="en-US" sz="1600" dirty="0" smtClean="0"/>
              <a:t>day</a:t>
            </a:r>
            <a:endParaRPr lang="en-US" sz="1600" b="1" dirty="0">
              <a:solidFill>
                <a:schemeClr val="accent3"/>
              </a:solidFill>
            </a:endParaRPr>
          </a:p>
          <a:p>
            <a:pPr marL="0">
              <a:buClr>
                <a:schemeClr val="accent3">
                  <a:lumMod val="50000"/>
                </a:schemeClr>
              </a:buClr>
            </a:pPr>
            <a:r>
              <a:rPr lang="en-US" sz="1600" b="1" dirty="0" smtClean="0">
                <a:solidFill>
                  <a:srgbClr val="0070C0"/>
                </a:solidFill>
              </a:rPr>
              <a:t>Concept: </a:t>
            </a:r>
            <a:r>
              <a:rPr lang="en-GB" sz="1600" dirty="0" smtClean="0"/>
              <a:t>This </a:t>
            </a:r>
            <a:r>
              <a:rPr lang="en-GB" sz="1600" dirty="0"/>
              <a:t>item collects data on the </a:t>
            </a:r>
            <a:r>
              <a:rPr lang="en-GB" sz="1600" b="1" dirty="0"/>
              <a:t>total area of woodland </a:t>
            </a:r>
            <a:r>
              <a:rPr lang="en-GB" sz="1600" dirty="0"/>
              <a:t>on the holding as defined </a:t>
            </a:r>
            <a:r>
              <a:rPr lang="en-GB" sz="1600" dirty="0" smtClean="0"/>
              <a:t>in item </a:t>
            </a:r>
            <a:r>
              <a:rPr lang="en-GB" sz="1600" b="1" dirty="0" smtClean="0"/>
              <a:t>1301</a:t>
            </a:r>
            <a:r>
              <a:rPr lang="en-GB" sz="1600" dirty="0" smtClean="0"/>
              <a:t> further </a:t>
            </a:r>
            <a:r>
              <a:rPr lang="en-GB" sz="1600" dirty="0"/>
              <a:t>subdivided into  various </a:t>
            </a:r>
            <a:r>
              <a:rPr lang="en-GB" sz="1600" dirty="0" smtClean="0"/>
              <a:t>components:</a:t>
            </a:r>
          </a:p>
          <a:p>
            <a:pPr marL="0">
              <a:buClr>
                <a:schemeClr val="accent3">
                  <a:lumMod val="50000"/>
                </a:schemeClr>
              </a:buClr>
            </a:pPr>
            <a:endParaRPr lang="en-GB" sz="900" dirty="0" smtClean="0"/>
          </a:p>
        </p:txBody>
      </p:sp>
      <p:sp>
        <p:nvSpPr>
          <p:cNvPr id="4" name="Slide Number Placeholder 3"/>
          <p:cNvSpPr>
            <a:spLocks noGrp="1"/>
          </p:cNvSpPr>
          <p:nvPr>
            <p:ph type="sldNum" sz="quarter" idx="12"/>
          </p:nvPr>
        </p:nvSpPr>
        <p:spPr/>
        <p:txBody>
          <a:bodyPr/>
          <a:lstStyle/>
          <a:p>
            <a:fld id="{ABDEF997-D5DA-4256-8339-ACA4AECF646E}" type="slidenum">
              <a:rPr lang="es-ES" smtClean="0"/>
              <a:pPr/>
              <a:t>7</a:t>
            </a:fld>
            <a:endParaRPr lang="es-ES"/>
          </a:p>
        </p:txBody>
      </p:sp>
      <p:sp>
        <p:nvSpPr>
          <p:cNvPr id="5" name="Rectangle 4"/>
          <p:cNvSpPr/>
          <p:nvPr/>
        </p:nvSpPr>
        <p:spPr>
          <a:xfrm>
            <a:off x="4860032" y="5766355"/>
            <a:ext cx="3672408" cy="830997"/>
          </a:xfrm>
          <a:prstGeom prst="rect">
            <a:avLst/>
          </a:prstGeom>
        </p:spPr>
        <p:txBody>
          <a:bodyPr wrap="square">
            <a:spAutoFit/>
          </a:bodyPr>
          <a:lstStyle/>
          <a:p>
            <a:pPr marL="180975" lvl="1">
              <a:spcBef>
                <a:spcPts val="0"/>
              </a:spcBef>
            </a:pPr>
            <a:r>
              <a:rPr lang="en-US" sz="1600" dirty="0" smtClean="0">
                <a:latin typeface="Times New Roman" pitchFamily="18" charset="0"/>
                <a:cs typeface="Times New Roman" pitchFamily="18" charset="0"/>
              </a:rPr>
              <a:t>those areas  that span less than 0.5 ha and satisfy all other criteria  for either forest  land or other wooded land.</a:t>
            </a:r>
            <a:endParaRPr lang="en-US" sz="1600" b="1" dirty="0" smtClean="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http://www.thisiscolossal.com/wp-content/uploads/2012/05/land-1.jpg"/>
          <p:cNvPicPr>
            <a:picLocks noChangeAspect="1" noChangeArrowheads="1"/>
          </p:cNvPicPr>
          <p:nvPr/>
        </p:nvPicPr>
        <p:blipFill>
          <a:blip r:embed="rId2" cstate="print"/>
          <a:srcRect/>
          <a:stretch>
            <a:fillRect/>
          </a:stretch>
        </p:blipFill>
        <p:spPr bwMode="auto">
          <a:xfrm>
            <a:off x="6702760" y="-27384"/>
            <a:ext cx="2621768" cy="2175248"/>
          </a:xfrm>
          <a:prstGeom prst="teardrop">
            <a:avLst/>
          </a:prstGeom>
          <a:noFill/>
        </p:spPr>
      </p:pic>
      <p:sp>
        <p:nvSpPr>
          <p:cNvPr id="6" name="TextBox 5"/>
          <p:cNvSpPr txBox="1"/>
          <p:nvPr/>
        </p:nvSpPr>
        <p:spPr>
          <a:xfrm>
            <a:off x="971600" y="3212976"/>
            <a:ext cx="4067877" cy="2970044"/>
          </a:xfrm>
          <a:prstGeom prst="rect">
            <a:avLst/>
          </a:prstGeom>
          <a:noFill/>
        </p:spPr>
        <p:txBody>
          <a:bodyPr wrap="square" rtlCol="0">
            <a:spAutoFit/>
          </a:bodyPr>
          <a:lstStyle/>
          <a:p>
            <a:pPr marL="176213" lvl="1" indent="-176213">
              <a:spcBef>
                <a:spcPts val="0"/>
              </a:spcBef>
              <a:buFont typeface="+mj-lt"/>
              <a:buAutoNum type="alphaLcPeriod"/>
            </a:pPr>
            <a:r>
              <a:rPr lang="en-GB" sz="1400" b="1" dirty="0">
                <a:solidFill>
                  <a:schemeClr val="accent3">
                    <a:lumMod val="75000"/>
                  </a:schemeClr>
                </a:solidFill>
              </a:rPr>
              <a:t>Forest land as </a:t>
            </a:r>
            <a:r>
              <a:rPr lang="en-GB" sz="1400" b="1" u="sng" dirty="0">
                <a:solidFill>
                  <a:schemeClr val="accent3">
                    <a:lumMod val="75000"/>
                  </a:schemeClr>
                </a:solidFill>
              </a:rPr>
              <a:t>primary</a:t>
            </a:r>
            <a:r>
              <a:rPr lang="en-GB" sz="1400" b="1" dirty="0">
                <a:solidFill>
                  <a:schemeClr val="accent3">
                    <a:lumMod val="75000"/>
                  </a:schemeClr>
                </a:solidFill>
              </a:rPr>
              <a:t> land use;          	</a:t>
            </a:r>
          </a:p>
          <a:p>
            <a:pPr marL="176213" lvl="1" indent="-176213">
              <a:spcBef>
                <a:spcPts val="0"/>
              </a:spcBef>
              <a:buFont typeface="+mj-lt"/>
              <a:buAutoNum type="alphaLcPeriod"/>
            </a:pPr>
            <a:r>
              <a:rPr lang="en-GB" sz="1400" b="1" dirty="0" smtClean="0">
                <a:solidFill>
                  <a:schemeClr val="accent3">
                    <a:lumMod val="75000"/>
                  </a:schemeClr>
                </a:solidFill>
              </a:rPr>
              <a:t>Other </a:t>
            </a:r>
            <a:r>
              <a:rPr lang="en-GB" sz="1400" b="1" dirty="0">
                <a:solidFill>
                  <a:schemeClr val="accent3">
                    <a:lumMod val="75000"/>
                  </a:schemeClr>
                </a:solidFill>
              </a:rPr>
              <a:t>wooded land as </a:t>
            </a:r>
            <a:r>
              <a:rPr lang="en-GB" sz="1400" b="1" u="sng" dirty="0">
                <a:solidFill>
                  <a:schemeClr val="accent3">
                    <a:lumMod val="75000"/>
                  </a:schemeClr>
                </a:solidFill>
              </a:rPr>
              <a:t>primary</a:t>
            </a:r>
            <a:r>
              <a:rPr lang="en-GB" sz="1400" b="1" dirty="0">
                <a:solidFill>
                  <a:schemeClr val="accent3">
                    <a:lumMod val="75000"/>
                  </a:schemeClr>
                </a:solidFill>
              </a:rPr>
              <a:t> land use</a:t>
            </a:r>
            <a:r>
              <a:rPr lang="en-GB" sz="1400" b="1" dirty="0" smtClean="0">
                <a:solidFill>
                  <a:schemeClr val="accent3">
                    <a:lumMod val="75000"/>
                  </a:schemeClr>
                </a:solidFill>
              </a:rPr>
              <a:t>;</a:t>
            </a:r>
          </a:p>
          <a:p>
            <a:pPr marL="176213" lvl="1" indent="-176213">
              <a:spcBef>
                <a:spcPts val="0"/>
              </a:spcBef>
              <a:buFont typeface="+mj-lt"/>
              <a:buAutoNum type="alphaLcPeriod"/>
            </a:pPr>
            <a:endParaRPr lang="en-GB" sz="1400" b="1" dirty="0" smtClean="0">
              <a:solidFill>
                <a:schemeClr val="accent3">
                  <a:lumMod val="75000"/>
                </a:schemeClr>
              </a:solidFill>
            </a:endParaRPr>
          </a:p>
          <a:p>
            <a:pPr marL="176213" lvl="1" indent="-176213">
              <a:spcBef>
                <a:spcPts val="0"/>
              </a:spcBef>
              <a:buFont typeface="+mj-lt"/>
              <a:buAutoNum type="alphaLcPeriod"/>
            </a:pPr>
            <a:endParaRPr lang="es-ES" sz="2000" b="1" dirty="0" smtClean="0">
              <a:solidFill>
                <a:schemeClr val="accent3">
                  <a:lumMod val="75000"/>
                </a:schemeClr>
              </a:solidFill>
            </a:endParaRPr>
          </a:p>
          <a:p>
            <a:pPr marL="176213" lvl="1" indent="-176213">
              <a:spcBef>
                <a:spcPts val="0"/>
              </a:spcBef>
              <a:buFont typeface="+mj-lt"/>
              <a:buAutoNum type="alphaLcPeriod"/>
            </a:pPr>
            <a:endParaRPr lang="es-ES" sz="2000" b="1" dirty="0">
              <a:solidFill>
                <a:schemeClr val="accent3">
                  <a:lumMod val="75000"/>
                </a:schemeClr>
              </a:solidFill>
            </a:endParaRPr>
          </a:p>
          <a:p>
            <a:pPr marL="176213" lvl="1" indent="-176213">
              <a:spcBef>
                <a:spcPts val="0"/>
              </a:spcBef>
              <a:buFont typeface="+mj-lt"/>
              <a:buAutoNum type="alphaLcPeriod"/>
            </a:pPr>
            <a:r>
              <a:rPr lang="en-GB" sz="1400" b="1" dirty="0">
                <a:solidFill>
                  <a:schemeClr val="accent3">
                    <a:lumMod val="75000"/>
                  </a:schemeClr>
                </a:solidFill>
              </a:rPr>
              <a:t>Forest land as </a:t>
            </a:r>
            <a:r>
              <a:rPr lang="en-GB" sz="1400" b="1" u="sng" dirty="0">
                <a:solidFill>
                  <a:schemeClr val="accent3">
                    <a:lumMod val="75000"/>
                  </a:schemeClr>
                </a:solidFill>
              </a:rPr>
              <a:t>secondary</a:t>
            </a:r>
            <a:r>
              <a:rPr lang="en-GB" sz="1400" b="1" dirty="0">
                <a:solidFill>
                  <a:schemeClr val="accent3">
                    <a:lumMod val="75000"/>
                  </a:schemeClr>
                </a:solidFill>
              </a:rPr>
              <a:t> land use on agricultural land</a:t>
            </a:r>
            <a:endParaRPr lang="es-ES" sz="1400" b="1" dirty="0">
              <a:solidFill>
                <a:schemeClr val="accent3">
                  <a:lumMod val="75000"/>
                </a:schemeClr>
              </a:solidFill>
            </a:endParaRPr>
          </a:p>
          <a:p>
            <a:pPr marL="176213" lvl="1" indent="-176213">
              <a:spcBef>
                <a:spcPts val="0"/>
              </a:spcBef>
              <a:buFont typeface="+mj-lt"/>
              <a:buAutoNum type="alphaLcPeriod"/>
            </a:pPr>
            <a:r>
              <a:rPr lang="en-GB" sz="1400" b="1" dirty="0">
                <a:solidFill>
                  <a:schemeClr val="accent3">
                    <a:lumMod val="75000"/>
                  </a:schemeClr>
                </a:solidFill>
              </a:rPr>
              <a:t>Other  wooded land as </a:t>
            </a:r>
            <a:r>
              <a:rPr lang="en-GB" sz="1400" b="1" u="sng" dirty="0">
                <a:solidFill>
                  <a:schemeClr val="accent3">
                    <a:lumMod val="75000"/>
                  </a:schemeClr>
                </a:solidFill>
              </a:rPr>
              <a:t>secondary</a:t>
            </a:r>
            <a:r>
              <a:rPr lang="en-GB" sz="1400" b="1" dirty="0">
                <a:solidFill>
                  <a:schemeClr val="accent3">
                    <a:lumMod val="75000"/>
                  </a:schemeClr>
                </a:solidFill>
              </a:rPr>
              <a:t> land use on agricultural </a:t>
            </a:r>
            <a:r>
              <a:rPr lang="en-GB" sz="1400" b="1" dirty="0" smtClean="0">
                <a:solidFill>
                  <a:schemeClr val="accent3">
                    <a:lumMod val="75000"/>
                  </a:schemeClr>
                </a:solidFill>
              </a:rPr>
              <a:t>land</a:t>
            </a:r>
          </a:p>
          <a:p>
            <a:pPr marL="176213" lvl="1" indent="-176213">
              <a:spcBef>
                <a:spcPts val="0"/>
              </a:spcBef>
              <a:buFont typeface="+mj-lt"/>
              <a:buAutoNum type="alphaLcPeriod"/>
            </a:pPr>
            <a:endParaRPr lang="es-ES" sz="3500" b="1" dirty="0">
              <a:solidFill>
                <a:schemeClr val="accent3">
                  <a:lumMod val="75000"/>
                </a:schemeClr>
              </a:solidFill>
            </a:endParaRPr>
          </a:p>
          <a:p>
            <a:pPr marL="176213" lvl="1" indent="-176213">
              <a:spcBef>
                <a:spcPts val="0"/>
              </a:spcBef>
              <a:buFont typeface="+mj-lt"/>
              <a:buAutoNum type="alphaLcPeriod"/>
            </a:pPr>
            <a:r>
              <a:rPr lang="en-GB" sz="1400" b="1" dirty="0">
                <a:solidFill>
                  <a:schemeClr val="accent3">
                    <a:lumMod val="75000"/>
                  </a:schemeClr>
                </a:solidFill>
              </a:rPr>
              <a:t>Other  </a:t>
            </a:r>
            <a:r>
              <a:rPr lang="en-GB" sz="1400" b="1" dirty="0" smtClean="0">
                <a:solidFill>
                  <a:schemeClr val="accent3">
                    <a:lumMod val="75000"/>
                  </a:schemeClr>
                </a:solidFill>
              </a:rPr>
              <a:t>Woodland</a:t>
            </a:r>
            <a:endParaRPr lang="es-ES" sz="1400" b="1" dirty="0">
              <a:solidFill>
                <a:schemeClr val="accent3">
                  <a:lumMod val="75000"/>
                </a:schemeClr>
              </a:solidFill>
            </a:endParaRPr>
          </a:p>
        </p:txBody>
      </p:sp>
      <p:sp>
        <p:nvSpPr>
          <p:cNvPr id="7" name="TextBox 6"/>
          <p:cNvSpPr txBox="1"/>
          <p:nvPr/>
        </p:nvSpPr>
        <p:spPr>
          <a:xfrm>
            <a:off x="5134042" y="3083968"/>
            <a:ext cx="3571407" cy="830997"/>
          </a:xfrm>
          <a:prstGeom prst="rect">
            <a:avLst/>
          </a:prstGeom>
          <a:noFill/>
        </p:spPr>
        <p:txBody>
          <a:bodyPr wrap="square" rtlCol="0">
            <a:spAutoFit/>
          </a:bodyPr>
          <a:lstStyle/>
          <a:p>
            <a:pPr marL="0" lvl="1"/>
            <a:r>
              <a:rPr lang="en-US" sz="1600" dirty="0" smtClean="0">
                <a:latin typeface="Times New Roman" pitchFamily="18" charset="0"/>
                <a:cs typeface="Times New Roman" pitchFamily="18" charset="0"/>
              </a:rPr>
              <a:t>land </a:t>
            </a:r>
            <a:r>
              <a:rPr lang="en-US" sz="1600" dirty="0">
                <a:latin typeface="Times New Roman" pitchFamily="18" charset="0"/>
                <a:cs typeface="Times New Roman" pitchFamily="18" charset="0"/>
              </a:rPr>
              <a:t>classified as “forest land” and “other wooded land” in the land use classification </a:t>
            </a:r>
            <a:r>
              <a:rPr lang="en-US" sz="1600" b="1" dirty="0">
                <a:latin typeface="Times New Roman" pitchFamily="18" charset="0"/>
                <a:cs typeface="Times New Roman" pitchFamily="18" charset="0"/>
              </a:rPr>
              <a:t>(Item 0202); </a:t>
            </a:r>
            <a:endParaRPr lang="en-US" dirty="0"/>
          </a:p>
        </p:txBody>
      </p:sp>
      <p:sp>
        <p:nvSpPr>
          <p:cNvPr id="8" name="TextBox 7"/>
          <p:cNvSpPr txBox="1"/>
          <p:nvPr/>
        </p:nvSpPr>
        <p:spPr>
          <a:xfrm>
            <a:off x="5076056" y="4009707"/>
            <a:ext cx="4227607" cy="1723549"/>
          </a:xfrm>
          <a:prstGeom prst="rect">
            <a:avLst/>
          </a:prstGeom>
          <a:noFill/>
        </p:spPr>
        <p:txBody>
          <a:bodyPr wrap="square" rtlCol="0">
            <a:spAutoFit/>
          </a:bodyPr>
          <a:lstStyle/>
          <a:p>
            <a:pPr marL="0" lvl="1"/>
            <a:r>
              <a:rPr lang="en-US" sz="1600" dirty="0" smtClean="0">
                <a:latin typeface="Times New Roman" pitchFamily="18" charset="0"/>
                <a:cs typeface="Times New Roman" pitchFamily="18" charset="0"/>
              </a:rPr>
              <a:t>those  </a:t>
            </a:r>
            <a:r>
              <a:rPr lang="en-US" sz="1600" dirty="0">
                <a:latin typeface="Times New Roman" pitchFamily="18" charset="0"/>
                <a:cs typeface="Times New Roman" pitchFamily="18" charset="0"/>
              </a:rPr>
              <a:t>areas  on the  holding that satisfy the  criteria  for forest  land and  other wooded land,  but  were  classified as agricultural land  according to  their  primary  land  use. </a:t>
            </a:r>
            <a:r>
              <a:rPr lang="en-US" sz="1400" dirty="0" smtClean="0">
                <a:latin typeface="Times New Roman" pitchFamily="18" charset="0"/>
                <a:cs typeface="Times New Roman" pitchFamily="18" charset="0"/>
              </a:rPr>
              <a:t>(</a:t>
            </a:r>
            <a:r>
              <a:rPr lang="en-US" sz="1400" b="1" i="1" dirty="0" smtClean="0">
                <a:latin typeface="Times New Roman" pitchFamily="18" charset="0"/>
                <a:cs typeface="Times New Roman" pitchFamily="18" charset="0"/>
              </a:rPr>
              <a:t>Agricultural </a:t>
            </a:r>
            <a:r>
              <a:rPr lang="en-US" sz="1400" b="1" i="1" dirty="0">
                <a:latin typeface="Times New Roman" pitchFamily="18" charset="0"/>
                <a:cs typeface="Times New Roman" pitchFamily="18" charset="0"/>
              </a:rPr>
              <a:t>land </a:t>
            </a:r>
            <a:r>
              <a:rPr lang="en-US" sz="1400" i="1" dirty="0">
                <a:latin typeface="Times New Roman" pitchFamily="18" charset="0"/>
                <a:cs typeface="Times New Roman" pitchFamily="18" charset="0"/>
              </a:rPr>
              <a:t>covers arable land,  land  under permanent crops, and  permanent meadows and  pastures</a:t>
            </a:r>
            <a:r>
              <a:rPr lang="en-US" sz="1400" i="1" dirty="0" smtClean="0">
                <a:latin typeface="Times New Roman" pitchFamily="18" charset="0"/>
                <a:cs typeface="Times New Roman" pitchFamily="18" charset="0"/>
              </a:rPr>
              <a:t>.)</a:t>
            </a:r>
            <a:endParaRPr lang="en-US" sz="1400" i="1" dirty="0">
              <a:latin typeface="Times New Roman" pitchFamily="18" charset="0"/>
              <a:cs typeface="Times New Roman" pitchFamily="18" charset="0"/>
            </a:endParaRPr>
          </a:p>
        </p:txBody>
      </p:sp>
      <p:sp>
        <p:nvSpPr>
          <p:cNvPr id="9" name="Right Brace 8"/>
          <p:cNvSpPr/>
          <p:nvPr/>
        </p:nvSpPr>
        <p:spPr>
          <a:xfrm>
            <a:off x="4644008" y="3135814"/>
            <a:ext cx="389033" cy="72730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4615015" y="4293096"/>
            <a:ext cx="389033" cy="126282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4579010" y="5870045"/>
            <a:ext cx="389033" cy="72730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tatic.coco.sensis.com.au/20120518t123852n00f0340/Timber%20-%20Trade_and_Retail_300x185.jpg"/>
          <p:cNvPicPr>
            <a:picLocks noChangeAspect="1" noChangeArrowheads="1"/>
          </p:cNvPicPr>
          <p:nvPr/>
        </p:nvPicPr>
        <p:blipFill>
          <a:blip r:embed="rId3" cstate="print"/>
          <a:srcRect/>
          <a:stretch>
            <a:fillRect/>
          </a:stretch>
        </p:blipFill>
        <p:spPr bwMode="auto">
          <a:xfrm>
            <a:off x="7812360" y="1916832"/>
            <a:ext cx="1331640" cy="1109210"/>
          </a:xfrm>
          <a:prstGeom prst="rect">
            <a:avLst/>
          </a:prstGeom>
          <a:noFill/>
        </p:spPr>
      </p:pic>
      <p:sp>
        <p:nvSpPr>
          <p:cNvPr id="2" name="1 Título"/>
          <p:cNvSpPr>
            <a:spLocks noGrp="1"/>
          </p:cNvSpPr>
          <p:nvPr>
            <p:ph type="title"/>
          </p:nvPr>
        </p:nvSpPr>
        <p:spPr>
          <a:xfrm>
            <a:off x="971600" y="908720"/>
            <a:ext cx="8172400" cy="642918"/>
          </a:xfrm>
        </p:spPr>
        <p:txBody>
          <a:bodyPr anchor="t">
            <a:noAutofit/>
          </a:bodyPr>
          <a:lstStyle/>
          <a:p>
            <a:r>
              <a:rPr lang="en-US" sz="3200" b="1" dirty="0" smtClean="0"/>
              <a:t>Item 1303: Purposes of woodland </a:t>
            </a:r>
            <a:r>
              <a:rPr lang="en-US" sz="2500" dirty="0" smtClean="0"/>
              <a:t>(for the holding)</a:t>
            </a:r>
            <a:r>
              <a:rPr lang="en-US" sz="3200" b="1" dirty="0" smtClean="0"/>
              <a:t/>
            </a:r>
            <a:br>
              <a:rPr lang="en-US" sz="3200" b="1" dirty="0" smtClean="0"/>
            </a:br>
            <a:endParaRPr lang="en-US" sz="3200" b="1" dirty="0"/>
          </a:p>
        </p:txBody>
      </p:sp>
      <p:sp>
        <p:nvSpPr>
          <p:cNvPr id="3" name="2 Marcador de contenido"/>
          <p:cNvSpPr>
            <a:spLocks noGrp="1"/>
          </p:cNvSpPr>
          <p:nvPr>
            <p:ph idx="1"/>
          </p:nvPr>
        </p:nvSpPr>
        <p:spPr>
          <a:xfrm>
            <a:off x="971600" y="1772816"/>
            <a:ext cx="5112568" cy="1152128"/>
          </a:xfrm>
        </p:spPr>
        <p:txBody>
          <a:bodyPr>
            <a:noAutofit/>
          </a:bodyPr>
          <a:lstStyle/>
          <a:p>
            <a:pPr marL="0">
              <a:spcBef>
                <a:spcPts val="0"/>
              </a:spcBef>
              <a:buClr>
                <a:schemeClr val="accent3">
                  <a:lumMod val="50000"/>
                </a:schemeClr>
              </a:buClr>
            </a:pPr>
            <a:r>
              <a:rPr lang="en-US" sz="1700" b="1" dirty="0" smtClean="0">
                <a:solidFill>
                  <a:srgbClr val="0070C0"/>
                </a:solidFill>
              </a:rPr>
              <a:t>Type:</a:t>
            </a:r>
            <a:r>
              <a:rPr lang="en-US" sz="1600" b="1" dirty="0" smtClean="0">
                <a:solidFill>
                  <a:srgbClr val="0070C0"/>
                </a:solidFill>
              </a:rPr>
              <a:t> </a:t>
            </a:r>
            <a:r>
              <a:rPr lang="en-US" sz="1600" b="1" dirty="0" smtClean="0"/>
              <a:t>Additional item</a:t>
            </a:r>
            <a:endParaRPr lang="en-US" sz="1600" b="1" dirty="0" smtClean="0">
              <a:solidFill>
                <a:schemeClr val="accent3"/>
              </a:solidFill>
            </a:endParaRPr>
          </a:p>
          <a:p>
            <a:pPr marL="0">
              <a:spcBef>
                <a:spcPts val="0"/>
              </a:spcBef>
              <a:buClr>
                <a:schemeClr val="accent3">
                  <a:lumMod val="50000"/>
                </a:schemeClr>
              </a:buClr>
            </a:pPr>
            <a:r>
              <a:rPr lang="en-US" sz="1700" b="1" dirty="0" smtClean="0">
                <a:solidFill>
                  <a:srgbClr val="0070C0"/>
                </a:solidFill>
              </a:rPr>
              <a:t>Reference period:</a:t>
            </a:r>
            <a:r>
              <a:rPr lang="en-US" sz="1600" b="1" dirty="0" smtClean="0">
                <a:solidFill>
                  <a:srgbClr val="0070C0"/>
                </a:solidFill>
              </a:rPr>
              <a:t> </a:t>
            </a:r>
            <a:r>
              <a:rPr lang="en-US" sz="1600" dirty="0" smtClean="0"/>
              <a:t>Census reference year</a:t>
            </a:r>
            <a:endParaRPr lang="en-US" sz="1600" b="1" dirty="0" smtClean="0">
              <a:solidFill>
                <a:schemeClr val="accent3"/>
              </a:solidFill>
            </a:endParaRPr>
          </a:p>
          <a:p>
            <a:pPr marL="0">
              <a:spcBef>
                <a:spcPts val="0"/>
              </a:spcBef>
              <a:buClr>
                <a:schemeClr val="accent3">
                  <a:lumMod val="50000"/>
                </a:schemeClr>
              </a:buClr>
            </a:pPr>
            <a:r>
              <a:rPr lang="en-US" sz="1700" b="1" dirty="0" smtClean="0">
                <a:solidFill>
                  <a:srgbClr val="0070C0"/>
                </a:solidFill>
              </a:rPr>
              <a:t>Concept:</a:t>
            </a:r>
            <a:r>
              <a:rPr lang="en-US" sz="1600" b="1" dirty="0" smtClean="0">
                <a:solidFill>
                  <a:srgbClr val="0070C0"/>
                </a:solidFill>
              </a:rPr>
              <a:t> </a:t>
            </a:r>
            <a:r>
              <a:rPr lang="en-GB" sz="1600" dirty="0"/>
              <a:t>This item  relates to  all woodland on  the  holding, including  all categories listed  in Item  1302. </a:t>
            </a:r>
            <a:endParaRPr lang="en-US" sz="1600" b="1" dirty="0" smtClean="0">
              <a:solidFill>
                <a:schemeClr val="accent3"/>
              </a:solidFill>
            </a:endParaRPr>
          </a:p>
          <a:p>
            <a:pPr lvl="1">
              <a:buClr>
                <a:schemeClr val="accent3">
                  <a:lumMod val="50000"/>
                </a:schemeClr>
              </a:buClr>
              <a:buFont typeface="Wingdings" pitchFamily="2" charset="2"/>
              <a:buChar char="Ø"/>
            </a:pPr>
            <a:endParaRPr lang="en-US" sz="1700" dirty="0"/>
          </a:p>
        </p:txBody>
      </p:sp>
      <p:sp>
        <p:nvSpPr>
          <p:cNvPr id="4" name="Slide Number Placeholder 3"/>
          <p:cNvSpPr>
            <a:spLocks noGrp="1"/>
          </p:cNvSpPr>
          <p:nvPr>
            <p:ph type="sldNum" sz="quarter" idx="12"/>
          </p:nvPr>
        </p:nvSpPr>
        <p:spPr/>
        <p:txBody>
          <a:bodyPr/>
          <a:lstStyle/>
          <a:p>
            <a:fld id="{ABDEF997-D5DA-4256-8339-ACA4AECF646E}" type="slidenum">
              <a:rPr lang="es-ES" smtClean="0"/>
              <a:pPr/>
              <a:t>8</a:t>
            </a:fld>
            <a:endParaRPr lang="es-ES"/>
          </a:p>
        </p:txBody>
      </p:sp>
      <p:pic>
        <p:nvPicPr>
          <p:cNvPr id="5122" name="Picture 2" descr="http://www.hftimbers.co.uk/_/rsrc/1409108570450/hft-shop/bbq-smoking-wood-chips/4a-250.png"/>
          <p:cNvPicPr>
            <a:picLocks noChangeAspect="1" noChangeArrowheads="1"/>
          </p:cNvPicPr>
          <p:nvPr/>
        </p:nvPicPr>
        <p:blipFill>
          <a:blip r:embed="rId4" cstate="print"/>
          <a:srcRect/>
          <a:stretch>
            <a:fillRect/>
          </a:stretch>
        </p:blipFill>
        <p:spPr bwMode="auto">
          <a:xfrm>
            <a:off x="6408204" y="1772816"/>
            <a:ext cx="1764196" cy="1411357"/>
          </a:xfrm>
          <a:prstGeom prst="rect">
            <a:avLst/>
          </a:prstGeom>
          <a:noFill/>
        </p:spPr>
      </p:pic>
      <p:sp>
        <p:nvSpPr>
          <p:cNvPr id="5126" name="AutoShape 6" descr="data:image/jpeg;base64,/9j/4AAQSkZJRgABAQAAAQABAAD/2wCEAAkGBxITEhUSEhIVFhUVFRUYGBUVFxUVGBYXFxcWFxUWFhUYHSggGBolHRgVITEhJSkrLi4uFx8zODMsNygtLisBCgoKDg0OGhAQGy0mHyUtLS0rLS0tLS0tLS0tLS0tLS0tLS0tLS0tLS0tLS0tLS0tLS0tLS0tLS0tLS0tLS0tLf/AABEIANAA8wMBIgACEQEDEQH/xAAbAAABBQEBAAAAAAAAAAAAAAAAAgMEBQYBB//EAD8QAAEDAQUFBwIEBQIGAwAAAAEAAhEDBAUhMVEGEkFhcRMigZGhscHR8DJCUmIUI5Lh8XKCBxUzwtLiFiRD/8QAGQEAAwEBAQAAAAAAAAAAAAAAAAIDAQQF/8QAIhEAAgICAgIDAQEAAAAAAAAAAAECEQMhEjETQSIyUXFh/9oADAMBAAIRAxEAPwD3FCEIAEIQgAQhCABCEIAEIQgAQhCABCEIAEIUS0XlSZ+J4nQYnyCxtLs1KyWhUlbaWkMmuPgB8pgbVNP/AOR8x9Evkj+jeOX4aJCpKe0lM5scPI/KmUr4ou/NHUFapx/THCS9E9CRTqtdkQehlLTCghCEACEIQAIQhAAhCEACEIQAIQhAAhCEACEIQBxCEIAEIQgAQhBKAAmMSqq2X21shg3iOOTR48VWXrem+4gE7gMRrzKpK7nOwGAnLjzPsPFcuTP6idOPB7kW1ovV7/zYaDuiFXOIk6/CjxiWji7Ppmusbpx84C5+bfZfil0KqubpkNUy17APXHTim7VU7jjpiIOenVNVXndGRls+hj58kcjaJDqgBEesD3xXRXI8pxUAVMIxJgY548fUpUuDQTmZzOmJ8EczeJaWW2uGMkaR9VcWPaB4wd3hzz8/8rKNr4dP7z8pTK058R/gJlka6EljT7PRbJetOpxg6H6qcvNrHagWhwHCcfiVbWG+HsiHS3Q4jpyXRHP+kJYPw2aFAu+9WVcsHaH4U9XTT2iDTXYIQhaYCEIQAIQhAHUIQgAQhCABCEIAEIQgAQhCAOKr2hte5TgZuw6DifZWqye19eHtE4Bonz/wpZpVBlMSuSKKpVkiBkDj984Sd/jMY+gkBMVLRA8DPnmo1otPdjXj7eq887x+tacYHT1j6pL7Y6IacXOLR0ylV9Ov3AeO8D4E5exXaVYdpP6QT5xHigCzLWjCZG6cTx4Eoc0QJyaB44clCFrwd/phINqMPE5fAWmFmxgwaND9lMGjMjRsQeE4R6KJ/HYh0jL3xS22yQXEwTPl9ytDY7Qouh04QOPr6ykMwDT+10egTv8AEyCBhjH1PmuuqtLsMmiABlzPhh5ooLOOJx4RJ8xJS6b8SOHU54FIqunEziR0H+YSyC0w3MmToMsSg2yRZ7UQQeBMdNCtZdF+TDah5B3T9X1WHcNwE708fDJSrPVAO9x3RPhlKeE3FiTgpI9NQqHZ2894Ck84x3f/ABV8u6MlJWcMouLpghCEwoIQhAHUIQgAQodsvKlTwe8A/pzPkEy28HO/AyBq7P8ApH1SOcVoZQb2WSaq2hjfxOA5cfLNRNxzvxOPQYDyC62zAcFnN+kbxXsW68G8GuPhHumzbKhyYB1JP0Top8krdS3Jh8UR/wCKq6M8j9V1t4kfipnq0z6GE84pqpCLkvZuvwkUbWx2AdjocD5FY3bwhtVrtWc8YOXsrq10p4LF7WmsWyCXinkDnBzG94cdVLLkuNMrijUrRTWm8d0jmMxpz++Kgm1zAP4e8IzwOnjCp7bbQSQcHA5HMFVlW2HX1XOlZ0XRrqVqAAEg5eiWy0RnlvR4YR98l58ba/eneIHJWLbzeMjLdCJyW8Q5GwqVczyE+s+yjvtIaD/qHx9fRUtkvofm++qlutDSAWmRjj549VlG2SRaoEk8B7YKRRtPF2UTHlAWcrWjEjUzPt8KVTrnAeHLDVBpoKFUmd7Lu4DM8vEp9lbKPzDLRoz8yqinUgS6cTgOMJ2jaD+LicMtPgZlYBePtfdw4Y+MYffJP2e1QZMfh/zKqGPw1wxJ65J2JIaDnn8fPktMJgxGcZAA8YjMqfRfw9dT9MVU1Gklu7kO6DzxnDoptKoMA3p45e/sgC1s1bdMg4gyD0OJ+9Fv7FX7Sm1+o9eK85p1McOMeRyC2uy9SaMaOI9j8rpwPdHNnWrLhCELqOYEIQgAUG+LwFGnvZk4NHNTlR3yzfrMbwa2fEmPhJkbUdDwSctlVdNhe95q1BiTOOfUrRNACSO63BQbTWx3QcT081zaxoq7myxNobqk/wAWFn7a+u1shrC3UEyBxMcSmLJezCZ3gBvEQf8ASDJ6mVnm3QeHVmo/iBqF3tBqqZlqYfzDOPFLNQRmnWQV4y33gghUzazf1dcV1luMwDMRzzR5V7M8bLKpTlUt52AOBUt95OIhrJPMkAeSairUkmA3hAM+qyUoyGjGSPKdsLiABLRk6Z91jDSjMr32rs4Hg9oXGefDRZ69tj7O0bwpx4kg/wC2fopfXsupJnjVWmEkkwWzjETP3ivV/wD49ZzDH2cMc7AOIwJ0DswVnL72ILZdTMftOI8+CEwPPHMc0xJWx2YBdQBdji73VBabM5rixwxacj9eIWwu2z9nSa3lPmSU92YRbbSbpxlMsqNGBwx45dUq8bQAfsk9AoNKz1nmQ3dB1xP9klI22XVCCd8mc44jyTtKoQ2MSTPUcYVQy6agyeR0A+icFGu3Jxd1g+qxx/BuRd75DSTjAGHPglG0ERGLiMJ1P5lWttT4AdTy0+81x14ADFj2xmd0k+YwS0xrReWO0j8AM7gIn935j8eJU6zAYTlh4f5+eazFG8WniQOUZc9FcWKrIECBPH1P3/dNRlmhs1QE4a59Pn+y3Wy1OKE6uJ9h8FYK7qbnlrQDLjA+9MfVen2OzimxrBk0R9T5q+CO7OfO9UPIQhdRzAhCEACodondm5lX8v4HHST3T54TzCvSotraHAtcAWkQQciDmCknHkqGi6dkRrw5qi1bJJkxgZBVBbrJarMS6gTWp/odJe3x/MB5qgt23NZgI7MA+K5Jyr7I6YQv6s2l7WkU6biTkD5rDVWNc0PnvY5fT7zWdt+1tV4cXTGW6Th5Lt0WutVcIGGcCYnnKjJ3tl4R46NDRszgd41jGAOWJ0jVTLHZLS7BpcZObhkPjqptyXVBl4LnEzyE6af2WustmgLIQ5dGZMnEz9g2bfM1arj+1vdnkSFoWWIQAAABpw6KY1gXd8LqjijE5ZZZSGqVmDRA9U9ugZrlSoAFXWmuTxTykoiJORLq2huIlMU2UpyxPEquaxzyWtOAxc44zHDmnajnZAg4dJPRS5t7opwr2MbT2A1KL2ADFpAzmeBw5qi2ftJtFn7+NSm403nUtyd4iPGVo76vBlKkXPdGGGpPReff8PLV/OrMJ/6gLx/tdH/efJZrnQyT4WQdrbi3ntqDAtc0Hm2fhQa7iTuMxPoNJ+i3l/WTea4cd0x5LMbPXfut3nTJxJPEnGUo96sZsGzwHedi48SrejdQHBPVnmcTuj7zXaFMkhzXDdJzxmOUFbySMps6y6uSep3FPBXFi7phwkaq9pUhCpFJkpSaMo3ZlpzCk0dmmNyC0NTMBOsat4IzmzDXrsnTcd4MDXagDHqMiqClZtx26/B3DQj9s5e69YfQBVNeGztOpiVOWOS+paGVPsmbKXIaYFWoIeRDWnNo1I4HktKsVYr4qWZzaVVxdSkAPMlzBOubm+3otoxwIBBkHEEcRqunDKLjohljJO2dQhCqSBCEIAExWYn0h4WMCmtjCFjNobup1CXOZ3ojeXolRqz+0tRlNkboL34NHu48h9FLIklbKY27pHlVm2cL6m7w4wvRLj2cZTaMIUq5LrDGgkd7VX1Nq5IY+TtnTky0qQizWVrRgFJXAuLqSSWjlbt7OOdwCVTpgY8V0QE1VqrLSBIar54qovK0kYAff3xU621iBjAlUVuq4GD55n6LnyMvBEBm0AoPcHd5uEgHJOv24s+6S1rp0gDHSVj7zqAzGPlzWbqVSCcNcipRk+kdDhF7ZqL2vqpaXd4FoEkTl44pGyTh/Fgt4MeCdcRj0WaDHESZ6Tr7rdbF3WWjtXNgkQOieC2LNpRo1NpxHgspdtpb3qeJLKpbHKSQPL2Wptxhp6LxX/nlSjan1ATBeXDQ8PaUz70JFaPXrHRA3nPHdM4uHlnlCz//ADJtKs3cILMiwkCZJxYTkeRwPJZi8tt6tUbgAa04QM/NV9aqXgSTPKePNYNWtntlB4cBHGM8PRXDTGC8u/4bWy0Vn9k8k06QB3px/aw65HyXqLQrQZzzW6FOYCFxsjA+BSwljHNOIKYUpzUjstE412q3+mFfbrG1wxCi3FbTRqfw7z/Lcf5Z/S79HQ8OfVXNRqpb4s4LT8Zqck4vkisHyXFmpQodz2rtaFN8yS0T/qGDvUFTF1J2rINU6BCELTAXCF1cWANOasaXdtaXvcMGEsbpDSZPUmfRa+21dym9/wClrj5AlZO5aENC5s7uol8Ok2XlBiktCYpjRPpo6QktsCUgnTzXHuw+U3vjiSB0OKVs1IWwk5CBqg0dTPwuttLBkfdJaJOZRoAttn32xx4FY29g4u7JsgjM5f56rdAKPaLK12JGI4/CXJj5DQycTzq1bLF7C2YJGap6myZncZJ64x1K9ZFMBN0LK0SYzSeFeinmZhrn2Ma0hzxJGU8OgWspWUNEAYKxLFGtLoCpSiifJyZj9ubwFOg6Di4bo6n+y8ktDBGK1O3N59vX7Np7rJ8+J+Fmew1x64qUYt7Oh6VEI0iIPA8fidVc3JY6lZ7aVNpc52XLUnQc1OuiwPrkUadPenhGA5k8Oq9Z2S2Xp2NmB3nujeec8MmjQe6fgI50SNnLlZZaIptzzc79TuJ6K4C7CFVKiF2AKWCmiVwVFlhRNplD28U3SJS4lP6E9gclXXg3AqyeICgWvIpJ9DwexjYevNF7Dmyq7yOI+Vo1jNiakV67OBk+Tv8A2WzVMLuCDMqmwQhCqSOFcK6kuKUCs2lf/wDWqDi4Bg6vIb8qou2zvEd7ujkrHaR/8toPF7R5SfhNWRwDZOQ010XNk3M6IagSXVIw4lKqP3Riu2ejPeOfsirE44xkFr6EQsmYSgU0a0cllr0v19J53nGOBAmVkpqJsYORrSByXWgLGWXbRk94gjXJaaxXnTqiWOmeC2OSLNljkicUmVzeXSnJjdRkpDXcE8QmLSwwS0wYw4+YSvWxlvQVHLG7bX2KTNxph7gfBvE/HmrC8r77GkXVRDmyIy3jwgScCvL69SpbK5Lid0mXHQDIDTl5qMpc3SLwhx2xiwWRz96qR+LLoOPn7KXYriqVqgYxuJ4nIDUnRaixWIHdY1o0A5D4W2ua7G0m4DE5nUqtVpCOXsZ2a2fpWWnusEuP4nnNx+ByV0AgBKKfok9iSmatQNEkwm7bbG0wXOMALyzbPbCq+WUO6P18fAH3SuQ8Y2araHbGnRkNMu5Z+Sp9mdq+3tG7UMDdJaC6CXDkM8Jw5LzehaHVHgOlznQ0TnjnJXqezGw1GmxtW0AmpgRDiA3SIzKi27LcUkbKlaA8SPNSLvtEktVOLG2g8BjjuOBO6TOOuOMZqwsDTv4xxOGnBMpPkicoqi2c5Z7aK2GlTLmiT9eKvKr4WV2rtYFJzf1Hd80+XozCvkJ2AqE1nE5ljp/qb/Zb5YDYFn848qZB82rfquH6iZvuCEIVSRwpt6cTb0oFbfFNpZ3gMHNieBJAnyJUSys33/tZgAMp4lTbzbNN3IT/AE974TN1gRIyOPmuea+aLwfwJtV0NVb2hDS52eM/RWbgCMFAqUcIRkTsyDRGNJ9RoJd2c4gYE+P0WV2ioVGHcIDi49069ZyOS2TqLiMTllP9lk9s6m88MBlwaTM5Hh0KhkVKy+Pboo7Hso/8TsOQxjkFaUbC6lixxBHOVb3ReIqUmk5xBOUkYE+OadtLmlHGNByldMduu/JhlTB2vAq8a7TJYC8XAT7qzuC9azSGVKbyw5P3XQOpjLmmhk9Czx+zXQgpLHSEsLouzn6KXaK42Wmk5hgOghrtDwPnCwFlu3sT2UHeBg6uOq9ZhVd4XWw1G1o7zQQY4jgSOXyptU7RWMrVMgXJdwYASO8RifhXlMJlnJPN0TLQr2OSq29r1ZSGpTV+3u2i39xyHNYC2W59QlzjisuxoxHr4vJ9UneOGn1WetNEFTnppzVo9FTZbCG1N8ZgFez3XW7ajTeMRHqM15REGVodltpTZzuOxpE5fpOoUJupW+iii5R12b5tCTJBJ5g4KbQo7oxzVZR2ms7hIqN8THuo9t2loNH/AFAehk+iopQW7IuE5aos7baABJOAWEvK3ivVAaZaPXU+yi3ttC+vLWSG5c3deXJF02UtAJzOUY8Y++inKXJl4Q4I2mw9mhz3co/qIPwteqjZiydnRk5ux8BgPlW67MaqKOLI7kwQhCoIcTdROpt4WARaqo61bsHd50MJwJyH7SeHIq8qhVttphwLXAEHMHEFSyRtFISpj9O8GRO8PMKHbNpLPTBLqjcOAMlYLaG4KrN51GXNz3RmOXPqsfVc7iMtZlc0sk1o6Y4oS2ek2vb5hDtxh4wT7kLIuvHfqOdUJJd+bQ9OKod90aKbd93vIBiBxOvRR+UnstUYrRKO1bqJLGNkAwCZxUartVan/hEdAPlPuuvknKN2clfxolzIl117Sage+oR3XgEmdxzmuDH7owwJB8FxlwOLi6tUc504mSSf95xKu7PYVYMsuCdQQjmy12SvPswKTz3BAaSSSOUnNblq8uqUYWs2WvmYovOP5SePKUL4v/BZLkr9mmRC6F1UIFfWp7p5HL6KHel5CiwnjpqVcVYIxWHvsl9QiZa04ffopyW6RaG9soLZUfVeXuzPoNAmeyVy2xJ9l3LUh+RnjQKQ6znRatt28l113BbxF5GOfZzomTR1B9lr6t3hQ6t38ljjfYynXRQU2s/SpFJoyDcCriz3XyVzYrnp8WBS8H4U86XZmrPZhgA0eHHwWuuG4nOIdUG6NOJ5RwCtrHZWN/Cxo6ABWlFVhgS7Izzt6RLYIEDJdXGrq6jmBCEIAFxwXUIAjVGqHXoqyc1NPYlaAoK9BVFtuak8y+m0nWPfVa99EFMPsgU3CyinRi23HRaZFJo8PqnhYBotM+wJLbEsUBnksoWXSzi1Oi6maK9FnXOxTcRORRG628AkmxQr/sk2+iig5GYtljwVOQWuBkiCMdOa21WzgqivCwROCSSKQkai47zbWZn3gMefNWFR8CSvNbLan0KgeJj7zGisr4vuvX7tBpAIgkQevRS8jiqfZXwqTtdD20V/S7saJJc4gSDlj7pyzWGAAo9wbPdme0qYv892c/HmtNToJscH2+zMuRfWPRX0rGn22YKaKaWKaukc7kQuwTbrOrPs0diijLKZ9lSBY1cmiuCiijeRXU7IFLpUYUkUkttNbRliabFMpBNMYpNILTBwLqEJjAQhCAOoQhAAkkJSFgDDmJBapJCSWrAIxaubqk7iNxAEbcXCxSt1JLEARDTSHUlLLUktQBCNBR7RZJEK03UksWUbZla9zyclJu26mU8hirx1FJFJLxQ/NjTKadaxONppYatSEsQ1iWGJYalhqYwbDF3dTu6uhqAGezQaSfAXYQBG7JdFNSIRCAGmsTzQgBdWgCEIWgCEIQB//9k="/>
          <p:cNvSpPr>
            <a:spLocks noChangeAspect="1" noChangeArrowheads="1"/>
          </p:cNvSpPr>
          <p:nvPr/>
        </p:nvSpPr>
        <p:spPr bwMode="auto">
          <a:xfrm>
            <a:off x="155575" y="-2833688"/>
            <a:ext cx="6905625" cy="5915026"/>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28" name="AutoShape 8" descr="data:image/jpeg;base64,/9j/4AAQSkZJRgABAQAAAQABAAD/2wCEAAkGBxITEhUSEhIVFhUVFRUYGBUVFxUVGBYXFxcWFxUWFhUYHSggGBolHRgVITEhJSkrLi4uFx8zODMsNygtLisBCgoKDg0OGhAQGy0mHyUtLS0rLS0tLS0tLS0tLS0tLS0tLS0tLS0tLS0tLS0tLS0tLS0tLS0tLS0tLS0tLS0tLf/AABEIANAA8wMBIgACEQEDEQH/xAAbAAABBQEBAAAAAAAAAAAAAAAAAgMEBQYBB//EAD8QAAEDAQUFBwIEBQIGAwAAAAEAAhEDBAUhMVEGEkFhcRMigZGhscHR8DJCUmIUI5Lh8XKCBxUzwtLiFiRD/8QAGQEAAwEBAQAAAAAAAAAAAAAAAAIDAQQF/8QAIhEAAgICAgIDAQEAAAAAAAAAAAECEQMhEjETQSIyUXFh/9oADAMBAAIRAxEAPwD3FCEIAEIQgAQhCABCEIAEIQgAQhCABCEIAEIUS0XlSZ+J4nQYnyCxtLs1KyWhUlbaWkMmuPgB8pgbVNP/AOR8x9Evkj+jeOX4aJCpKe0lM5scPI/KmUr4ou/NHUFapx/THCS9E9CRTqtdkQehlLTCghCEACEIQAIQhAAhCEACEIQAIQhAAhCEACEIQBxCEIAEIQgAQhBKAAmMSqq2X21shg3iOOTR48VWXrem+4gE7gMRrzKpK7nOwGAnLjzPsPFcuTP6idOPB7kW1ovV7/zYaDuiFXOIk6/CjxiWji7Ppmusbpx84C5+bfZfil0KqubpkNUy17APXHTim7VU7jjpiIOenVNVXndGRls+hj58kcjaJDqgBEesD3xXRXI8pxUAVMIxJgY548fUpUuDQTmZzOmJ8EczeJaWW2uGMkaR9VcWPaB4wd3hzz8/8rKNr4dP7z8pTK058R/gJlka6EljT7PRbJetOpxg6H6qcvNrHagWhwHCcfiVbWG+HsiHS3Q4jpyXRHP+kJYPw2aFAu+9WVcsHaH4U9XTT2iDTXYIQhaYCEIQAIQhAHUIQgAQhCABCEIAEIQgAQhCAOKr2hte5TgZuw6DifZWqye19eHtE4Bonz/wpZpVBlMSuSKKpVkiBkDj984Sd/jMY+gkBMVLRA8DPnmo1otPdjXj7eq887x+tacYHT1j6pL7Y6IacXOLR0ylV9Ov3AeO8D4E5exXaVYdpP6QT5xHigCzLWjCZG6cTx4Eoc0QJyaB44clCFrwd/phINqMPE5fAWmFmxgwaND9lMGjMjRsQeE4R6KJ/HYh0jL3xS22yQXEwTPl9ytDY7Qouh04QOPr6ykMwDT+10egTv8AEyCBhjH1PmuuqtLsMmiABlzPhh5ooLOOJx4RJ8xJS6b8SOHU54FIqunEziR0H+YSyC0w3MmToMsSg2yRZ7UQQeBMdNCtZdF+TDah5B3T9X1WHcNwE708fDJSrPVAO9x3RPhlKeE3FiTgpI9NQqHZ2894Ck84x3f/ABV8u6MlJWcMouLpghCEwoIQhAHUIQgAQodsvKlTwe8A/pzPkEy28HO/AyBq7P8ApH1SOcVoZQb2WSaq2hjfxOA5cfLNRNxzvxOPQYDyC62zAcFnN+kbxXsW68G8GuPhHumzbKhyYB1JP0Top8krdS3Jh8UR/wCKq6M8j9V1t4kfipnq0z6GE84pqpCLkvZuvwkUbWx2AdjocD5FY3bwhtVrtWc8YOXsrq10p4LF7WmsWyCXinkDnBzG94cdVLLkuNMrijUrRTWm8d0jmMxpz++Kgm1zAP4e8IzwOnjCp7bbQSQcHA5HMFVlW2HX1XOlZ0XRrqVqAAEg5eiWy0RnlvR4YR98l58ba/eneIHJWLbzeMjLdCJyW8Q5GwqVczyE+s+yjvtIaD/qHx9fRUtkvofm++qlutDSAWmRjj549VlG2SRaoEk8B7YKRRtPF2UTHlAWcrWjEjUzPt8KVTrnAeHLDVBpoKFUmd7Lu4DM8vEp9lbKPzDLRoz8yqinUgS6cTgOMJ2jaD+LicMtPgZlYBePtfdw4Y+MYffJP2e1QZMfh/zKqGPw1wxJ65J2JIaDnn8fPktMJgxGcZAA8YjMqfRfw9dT9MVU1Gklu7kO6DzxnDoptKoMA3p45e/sgC1s1bdMg4gyD0OJ+9Fv7FX7Sm1+o9eK85p1McOMeRyC2uy9SaMaOI9j8rpwPdHNnWrLhCELqOYEIQgAUG+LwFGnvZk4NHNTlR3yzfrMbwa2fEmPhJkbUdDwSctlVdNhe95q1BiTOOfUrRNACSO63BQbTWx3QcT081zaxoq7myxNobqk/wAWFn7a+u1shrC3UEyBxMcSmLJezCZ3gBvEQf8ASDJ6mVnm3QeHVmo/iBqF3tBqqZlqYfzDOPFLNQRmnWQV4y33gghUzazf1dcV1luMwDMRzzR5V7M8bLKpTlUt52AOBUt95OIhrJPMkAeSairUkmA3hAM+qyUoyGjGSPKdsLiABLRk6Z91jDSjMr32rs4Hg9oXGefDRZ69tj7O0bwpx4kg/wC2fopfXsupJnjVWmEkkwWzjETP3ivV/wD49ZzDH2cMc7AOIwJ0DswVnL72ILZdTMftOI8+CEwPPHMc0xJWx2YBdQBdji73VBabM5rixwxacj9eIWwu2z9nSa3lPmSU92YRbbSbpxlMsqNGBwx45dUq8bQAfsk9AoNKz1nmQ3dB1xP9klI22XVCCd8mc44jyTtKoQ2MSTPUcYVQy6agyeR0A+icFGu3Jxd1g+qxx/BuRd75DSTjAGHPglG0ERGLiMJ1P5lWttT4AdTy0+81x14ADFj2xmd0k+YwS0xrReWO0j8AM7gIn935j8eJU6zAYTlh4f5+eazFG8WniQOUZc9FcWKrIECBPH1P3/dNRlmhs1QE4a59Pn+y3Wy1OKE6uJ9h8FYK7qbnlrQDLjA+9MfVen2OzimxrBk0R9T5q+CO7OfO9UPIQhdRzAhCEACodondm5lX8v4HHST3T54TzCvSotraHAtcAWkQQciDmCknHkqGi6dkRrw5qi1bJJkxgZBVBbrJarMS6gTWp/odJe3x/MB5qgt23NZgI7MA+K5Jyr7I6YQv6s2l7WkU6biTkD5rDVWNc0PnvY5fT7zWdt+1tV4cXTGW6Th5Lt0WutVcIGGcCYnnKjJ3tl4R46NDRszgd41jGAOWJ0jVTLHZLS7BpcZObhkPjqptyXVBl4LnEzyE6af2WustmgLIQ5dGZMnEz9g2bfM1arj+1vdnkSFoWWIQAAABpw6KY1gXd8LqjijE5ZZZSGqVmDRA9U9ugZrlSoAFXWmuTxTykoiJORLq2huIlMU2UpyxPEquaxzyWtOAxc44zHDmnajnZAg4dJPRS5t7opwr2MbT2A1KL2ADFpAzmeBw5qi2ftJtFn7+NSm403nUtyd4iPGVo76vBlKkXPdGGGpPReff8PLV/OrMJ/6gLx/tdH/efJZrnQyT4WQdrbi3ntqDAtc0Hm2fhQa7iTuMxPoNJ+i3l/WTea4cd0x5LMbPXfut3nTJxJPEnGUo96sZsGzwHedi48SrejdQHBPVnmcTuj7zXaFMkhzXDdJzxmOUFbySMps6y6uSep3FPBXFi7phwkaq9pUhCpFJkpSaMo3ZlpzCk0dmmNyC0NTMBOsat4IzmzDXrsnTcd4MDXagDHqMiqClZtx26/B3DQj9s5e69YfQBVNeGztOpiVOWOS+paGVPsmbKXIaYFWoIeRDWnNo1I4HktKsVYr4qWZzaVVxdSkAPMlzBOubm+3otoxwIBBkHEEcRqunDKLjohljJO2dQhCqSBCEIAExWYn0h4WMCmtjCFjNobup1CXOZ3ojeXolRqz+0tRlNkboL34NHu48h9FLIklbKY27pHlVm2cL6m7w4wvRLj2cZTaMIUq5LrDGgkd7VX1Nq5IY+TtnTky0qQizWVrRgFJXAuLqSSWjlbt7OOdwCVTpgY8V0QE1VqrLSBIar54qovK0kYAff3xU621iBjAlUVuq4GD55n6LnyMvBEBm0AoPcHd5uEgHJOv24s+6S1rp0gDHSVj7zqAzGPlzWbqVSCcNcipRk+kdDhF7ZqL2vqpaXd4FoEkTl44pGyTh/Fgt4MeCdcRj0WaDHESZ6Tr7rdbF3WWjtXNgkQOieC2LNpRo1NpxHgspdtpb3qeJLKpbHKSQPL2Wptxhp6LxX/nlSjan1ATBeXDQ8PaUz70JFaPXrHRA3nPHdM4uHlnlCz//ADJtKs3cILMiwkCZJxYTkeRwPJZi8tt6tUbgAa04QM/NV9aqXgSTPKePNYNWtntlB4cBHGM8PRXDTGC8u/4bWy0Vn9k8k06QB3px/aw65HyXqLQrQZzzW6FOYCFxsjA+BSwljHNOIKYUpzUjstE412q3+mFfbrG1wxCi3FbTRqfw7z/Lcf5Z/S79HQ8OfVXNRqpb4s4LT8Zqck4vkisHyXFmpQodz2rtaFN8yS0T/qGDvUFTF1J2rINU6BCELTAXCF1cWANOasaXdtaXvcMGEsbpDSZPUmfRa+21dym9/wClrj5AlZO5aENC5s7uol8Ok2XlBiktCYpjRPpo6QktsCUgnTzXHuw+U3vjiSB0OKVs1IWwk5CBqg0dTPwuttLBkfdJaJOZRoAttn32xx4FY29g4u7JsgjM5f56rdAKPaLK12JGI4/CXJj5DQycTzq1bLF7C2YJGap6myZncZJ64x1K9ZFMBN0LK0SYzSeFeinmZhrn2Ma0hzxJGU8OgWspWUNEAYKxLFGtLoCpSiifJyZj9ubwFOg6Di4bo6n+y8ktDBGK1O3N59vX7Np7rJ8+J+Fmew1x64qUYt7Oh6VEI0iIPA8fidVc3JY6lZ7aVNpc52XLUnQc1OuiwPrkUadPenhGA5k8Oq9Z2S2Xp2NmB3nujeec8MmjQe6fgI50SNnLlZZaIptzzc79TuJ6K4C7CFVKiF2AKWCmiVwVFlhRNplD28U3SJS4lP6E9gclXXg3AqyeICgWvIpJ9DwexjYevNF7Dmyq7yOI+Vo1jNiakV67OBk+Tv8A2WzVMLuCDMqmwQhCqSOFcK6kuKUCs2lf/wDWqDi4Bg6vIb8qou2zvEd7ujkrHaR/8toPF7R5SfhNWRwDZOQ010XNk3M6IagSXVIw4lKqP3Riu2ejPeOfsirE44xkFr6EQsmYSgU0a0cllr0v19J53nGOBAmVkpqJsYORrSByXWgLGWXbRk94gjXJaaxXnTqiWOmeC2OSLNljkicUmVzeXSnJjdRkpDXcE8QmLSwwS0wYw4+YSvWxlvQVHLG7bX2KTNxph7gfBvE/HmrC8r77GkXVRDmyIy3jwgScCvL69SpbK5Lid0mXHQDIDTl5qMpc3SLwhx2xiwWRz96qR+LLoOPn7KXYriqVqgYxuJ4nIDUnRaixWIHdY1o0A5D4W2ua7G0m4DE5nUqtVpCOXsZ2a2fpWWnusEuP4nnNx+ByV0AgBKKfok9iSmatQNEkwm7bbG0wXOMALyzbPbCq+WUO6P18fAH3SuQ8Y2araHbGnRkNMu5Z+Sp9mdq+3tG7UMDdJaC6CXDkM8Jw5LzehaHVHgOlznQ0TnjnJXqezGw1GmxtW0AmpgRDiA3SIzKi27LcUkbKlaA8SPNSLvtEktVOLG2g8BjjuOBO6TOOuOMZqwsDTv4xxOGnBMpPkicoqi2c5Z7aK2GlTLmiT9eKvKr4WV2rtYFJzf1Hd80+XozCvkJ2AqE1nE5ljp/qb/Zb5YDYFn848qZB82rfquH6iZvuCEIVSRwpt6cTb0oFbfFNpZ3gMHNieBJAnyJUSys33/tZgAMp4lTbzbNN3IT/AE974TN1gRIyOPmuea+aLwfwJtV0NVb2hDS52eM/RWbgCMFAqUcIRkTsyDRGNJ9RoJd2c4gYE+P0WV2ioVGHcIDi49069ZyOS2TqLiMTllP9lk9s6m88MBlwaTM5Hh0KhkVKy+Pboo7Hso/8TsOQxjkFaUbC6lixxBHOVb3ReIqUmk5xBOUkYE+OadtLmlHGNByldMduu/JhlTB2vAq8a7TJYC8XAT7qzuC9azSGVKbyw5P3XQOpjLmmhk9Czx+zXQgpLHSEsLouzn6KXaK42Wmk5hgOghrtDwPnCwFlu3sT2UHeBg6uOq9ZhVd4XWw1G1o7zQQY4jgSOXyptU7RWMrVMgXJdwYASO8RifhXlMJlnJPN0TLQr2OSq29r1ZSGpTV+3u2i39xyHNYC2W59QlzjisuxoxHr4vJ9UneOGn1WetNEFTnppzVo9FTZbCG1N8ZgFez3XW7ajTeMRHqM15REGVodltpTZzuOxpE5fpOoUJupW+iii5R12b5tCTJBJ5g4KbQo7oxzVZR2ms7hIqN8THuo9t2loNH/AFAehk+iopQW7IuE5aos7baABJOAWEvK3ivVAaZaPXU+yi3ttC+vLWSG5c3deXJF02UtAJzOUY8Y++inKXJl4Q4I2mw9mhz3co/qIPwteqjZiydnRk5ux8BgPlW67MaqKOLI7kwQhCoIcTdROpt4WARaqo61bsHd50MJwJyH7SeHIq8qhVttphwLXAEHMHEFSyRtFISpj9O8GRO8PMKHbNpLPTBLqjcOAMlYLaG4KrN51GXNz3RmOXPqsfVc7iMtZlc0sk1o6Y4oS2ek2vb5hDtxh4wT7kLIuvHfqOdUJJd+bQ9OKod90aKbd93vIBiBxOvRR+UnstUYrRKO1bqJLGNkAwCZxUartVan/hEdAPlPuuvknKN2clfxolzIl117Sage+oR3XgEmdxzmuDH7owwJB8FxlwOLi6tUc504mSSf95xKu7PYVYMsuCdQQjmy12SvPswKTz3BAaSSSOUnNblq8uqUYWs2WvmYovOP5SePKUL4v/BZLkr9mmRC6F1UIFfWp7p5HL6KHel5CiwnjpqVcVYIxWHvsl9QiZa04ffopyW6RaG9soLZUfVeXuzPoNAmeyVy2xJ9l3LUh+RnjQKQ6znRatt28l113BbxF5GOfZzomTR1B9lr6t3hQ6t38ljjfYynXRQU2s/SpFJoyDcCriz3XyVzYrnp8WBS8H4U86XZmrPZhgA0eHHwWuuG4nOIdUG6NOJ5RwCtrHZWN/Cxo6ABWlFVhgS7Izzt6RLYIEDJdXGrq6jmBCEIAFxwXUIAjVGqHXoqyc1NPYlaAoK9BVFtuak8y+m0nWPfVa99EFMPsgU3CyinRi23HRaZFJo8PqnhYBotM+wJLbEsUBnksoWXSzi1Oi6maK9FnXOxTcRORRG628AkmxQr/sk2+iig5GYtljwVOQWuBkiCMdOa21WzgqivCwROCSSKQkai47zbWZn3gMefNWFR8CSvNbLan0KgeJj7zGisr4vuvX7tBpAIgkQevRS8jiqfZXwqTtdD20V/S7saJJc4gSDlj7pyzWGAAo9wbPdme0qYv892c/HmtNToJscH2+zMuRfWPRX0rGn22YKaKaWKaukc7kQuwTbrOrPs0diijLKZ9lSBY1cmiuCiijeRXU7IFLpUYUkUkttNbRliabFMpBNMYpNILTBwLqEJjAQhCAOoQhAAkkJSFgDDmJBapJCSWrAIxaubqk7iNxAEbcXCxSt1JLEARDTSHUlLLUktQBCNBR7RZJEK03UksWUbZla9zyclJu26mU8hirx1FJFJLxQ/NjTKadaxONppYatSEsQ1iWGJYalhqYwbDF3dTu6uhqAGezQaSfAXYQBG7JdFNSIRCAGmsTzQgBdWgCEIWgCEIQB//9k="/>
          <p:cNvSpPr>
            <a:spLocks noChangeAspect="1" noChangeArrowheads="1"/>
          </p:cNvSpPr>
          <p:nvPr/>
        </p:nvSpPr>
        <p:spPr bwMode="auto">
          <a:xfrm>
            <a:off x="155575" y="-2833688"/>
            <a:ext cx="6905625" cy="5915026"/>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130" name="Picture 10" descr="https://encrypted-tbn0.gstatic.com/images?q=tbn:ANd9GcSKD3fgL9eIcCvDpGbIwylNOposIx7Ypunrze8My2woCffQ999p"/>
          <p:cNvPicPr>
            <a:picLocks noChangeAspect="1" noChangeArrowheads="1"/>
          </p:cNvPicPr>
          <p:nvPr/>
        </p:nvPicPr>
        <p:blipFill>
          <a:blip r:embed="rId5" cstate="print"/>
          <a:srcRect/>
          <a:stretch>
            <a:fillRect/>
          </a:stretch>
        </p:blipFill>
        <p:spPr bwMode="auto">
          <a:xfrm>
            <a:off x="6664346" y="3212976"/>
            <a:ext cx="1148014" cy="648072"/>
          </a:xfrm>
          <a:prstGeom prst="rect">
            <a:avLst/>
          </a:prstGeom>
          <a:noFill/>
        </p:spPr>
      </p:pic>
      <p:sp>
        <p:nvSpPr>
          <p:cNvPr id="5132" name="AutoShape 12" descr="data:image/jpeg;base64,/9j/4AAQSkZJRgABAQAAAQABAAD/2wCEAAkGBxISEhUTExQWFRUXGRcbGBgWGB4YGBceHxcXFxcYGhoeHSggGxolGx4aIzEhJikrLi4uHSAzODMtNygtLisBCgoKDg0OGxAQGy0lICUvLS0vLS0tLS0tLS8tLS0tLS0tLS0tLS0tLy0tLS0tLS0tLS0tLS0tLS0tLS0tLy0tLf/AABEIALcBFAMBEQACEQEDEQH/xAAcAAEAAgMBAQEAAAAAAAAAAAAABAUDBgcCAQj/xAA5EAACAQIEBAUCBAQHAAMAAAABAhEAAwQSITEFBkFREyJhcYEykQehscEUI0LRM1JicuHw8RVDgv/EABsBAQADAQEBAQAAAAAAAAAAAAABAgMEBQYH/8QAMxEAAgIBAwIEBAYBBAMAAAAAAAECEQMSITEEQQUTIlFhcZGhMoGxwdHwIxRC4fEVcpL/2gAMAwEAAhEDEQA/AO40AoBQCgFAKAUAoBQCgFAKAUAoBQCgFAKAUAoBQCgFAKAUAoBQCgFAKAUAoBQCgFAKAUAoBQCgFAKAUAoBQCgFAKAE0BFtcSss2RbiM3YMCaossG6TVglVcCgFAKAUAoBQCgFAKAUAoBQCgFAKAUAoBQCgFAKAUAoBQCgFAKAUBgxdlnEK5t+oAJ/MVWSbVJ0CmxrYvD+bxPFTrmUAj3iNPWuPN5+L1RepezX8B78FnwjiSYi2HX5HY10YM8c0FOJWMrJtbFjQPxF5r8M/wlo+Zo8U/wCVT/T7n9PeuDreo0LRHlmc5NbI0zgvFDauW3nQMD8T/avIhn0StdmRGZ3C24YAjYgEV9Knas1PVSBQCgFAKAUAoBQCgFAKAUAoBQCgFAKAUAoBQCgFAKAUAoBQCgFAebkwY3gx79KA0h+JYvz2bzZWgqfKIMiJUgbdjXh5up6iE3CT+xnKTXB55Mum1iDaJBVl+ZGo/KaeGT0TeO+TPE2pNF7zpzCuBwzXd3PltjuxBj4G59q9jLkUI2zaTpHAWxZZi7klmJYnuSZM/NeHkuUm2YWTsF5iAdFnU/29awcDTHjcnsdy5Px63cOAv/1nwz8AR+RFe/0s9eNfDY3nyXldBUUAoBQCgFAKAUAoBQCgFAKAUAoBQCgFAKAUAoBQCgFAKAi8Sx6WENy4YUEAntJAH51TJkjji5S4QMWN4tat2GxGbMiiZGs9h71HmxcNadoi1yUfB+f8JffIS1onbxICn0mdD71hj6zHN1x8wmmbUDO1dZJrfPa5bAugaqwB9jp+sV5vikG8Wtcr9Ck1cTQzfYxcBgiJjcdj9v3r59Zqa9zLS2rMf4s8YF9MKqzGVnb/AHaLHuIP3Fe7l6qObHFxZOWXBoOHs9X26AH6tf0rllL2LY8erdk23fYkQNtAANvYVm13O+ON1UV9DrP4bXRat3zddVz3AVkgSMo1r0+hajB37kT6XNf4H9Derd1WEqQR6Ga9C7MJRcXTVHuhUUAoBQCgFAKAUAoBQCgFAKAUAoBQCgFAKAUAoBQCgFAVPNeBN/CXrY3Kkj3HmH5is80NeNxIfBxzB8VcI1piSjbqSYMfvNfM/wCTC2ovZ9uxzO48Hv8A+GS4ZsNlfrbc7/7T+1WxzU9uGTaltwzYOTObXwtxcLiZFskBS29snQe6E/b2r1ulzuKUZcfp/wAGkJPiR07iGEW9ae030upB+ev716E4KcXF9zU5Jw6w6Pdsv9Slh8qT+o/Wvjs+FwyuHsMcadFdzAc1oBlzZTmWPz+Kv0kmm1ZZ409iBhOC6C7cYEnZOo969BJNUme54f4Xq9eX6Fn/AClQkZViRtufTXerRjFI+jxYtHpgvofLPEMqlM6RppBBJGgggjStYy0xNsmBt69L+z+xaYLi7eGUJdckfzM5gSQB5l1MTtrXRCfpo48vRrXqVO/9tc18Ht+hccE5tvQUZi7CYLpGYCdQRE+2hrXHmdVZ5vW+E4nU8aST9nw/iv33RsfAubLd9/BceHdiVB1Vx3Vv23raGZSdPk+ez9NPDJxkjYq2OcUAoBQCaAUAoBQCgFAKAUAoBQCgFAKAUAoBQCgFAKA45+IXAP4a8XQfy7hLD/SZkr/3vXkdXiUJX2ZlLZmnnGMI116VwPFF8FdCZN/+eYrkuKHXbUT9uoqY6o7RexCi13Oq/h5zLbxFpbBcm5bEAMdSo29yK9jpOo1x0y5RtF7ETiHD1XiNxiQM4VgO5yhT+leX1uNf6q33RvFbWUHMt60juhjZSrDXKZg7dYJ0qsMS3/Kv3PR6DocmbImo2kap4+rMpMqP6tBqNIEbVusaXHJ9dDHKKSk/mkecTi0ZQpBz5pLa6gjYCY3jX3qXWmnyd8MWSL1QpL2/f5mVW8SUYLbWylxiryO0jvmJiNomr1q9JTIliXmqTdtK1+vyQwrDzh8yqNQoGeW2jcRpOutRtVMtlV6ZRp33utvpuS8ExOguBLZDABpKgx5ZP9PWD3FaRfxMsyS3cbkq3XPx+ZtPLPGntspyjKAIlswygechiJk6GPU61viyNbnieIdDDInvv8u/bZfT9jpdi6HUMpkEAg12p2rR8fODhJxfKMlSVBoDQ+aueFVjZszvBuDQDvBIj5rky9Qlsj6Xw7wSU4+bl/8Ak1PhvFguZibtxpPnDNMdp6/Fc8clc2e5n6NypJRSril+hd4PjzAKy3GEmB5s2vZlJJ+9arL7M8/L0EW3GUU/yr6Pg2HgXNTO2W8sKSAH0ABM6ED239RNbY818nldZ4VGEbxPf2/dG1qwIkGQeoroPEaadM+0IFAKAUAoBQCgFAKAUAoBQCgFAVXMfF2wtrxFs3LxkArbBJA/qb0gd6rOWlXVgorPHcBxa01jMUfolyFuKf8AMusGPQmsW8eeOkhqzlPNfL1/BXMt1fKZyONUYfsfSvMydPLE9+DJpopLFwz39N6ylGy8dzZOWr3g3kvAlXUysbdiG9DUY7jNOz3ei8Gnmjrlsi54txm7iLhcqxaDHh9AAc2kToN66MkvMnbW59F0vQYMUaVbPe/tv+hSYO7mDMCpIljnMTGoAJ3JiqrdbHdLDofqVXttv+ZCu4tCmVrYkmZEhl0OgG0E7zrpU3caNninFqeGV+/s/iecRfeFDhoyDw50AUsTK6aiZqZPZWbY8cdblGXzXx+J8xVyWLXMzM8GW7RAOup0qJPe2XxYqXoe3Fdi0xDW7Lm06yREsrbEgEAadP2NTJRXpZywhLNBTjsuya9iXi+FXsKSXtC5buLuQ2s66EfS2vWZrSUZQ5Wxz4+rw9UkoyqSfw7e67o8YK8MqCPDl8wI08qwHME/JHUA1ZPY0zQep/7tqp+74/he2x0LkvjxdjaYeX+luhMAmI/p1/TvXXhyXsfJ+LdCoLzI891/PxNzroPANV/EDmMYSyFX/EuyFjoP6j+lYZ8miPzPZ8F8PfVZbf4Y8/sclOOOVy6u5eAC0wvmlvuNPmvNc9tz7mOBao6WlXt322++56w+ODMpcgAEf7fb0FQppsmeBxi1Hf8AUsFe3ev/AMqEBJK5yBpOizqAatalLY5XGeHB/k3963/MtsTeFiFWcwI2Eb7hwND6MP8AzVvQcOODz7y4/vH8Gx8rcyJ4gtZgyOYWJ8pj8p/WujDmV17nkeI+Gy8t5Kprd/FG811nzYoBQCgFAKAUAoBQCgFAKAUAoBQGmcz8hW8Q/i2Stm518uh9dNjXLl6bW9UXTFlLxHkjiFy2LT4gXEBkAtt7Sv71nLp81VqD3NO4py7/AAV1VukFzrCmSvadIrCeFw5Z6/hXRxyS8yfC+7Plm8FBkAk/l/Y1y7rY+yji1L0OjHib48pR3zENmnQDZQFYGTIJ0029aLZWmbqLvROKp9/5XY+Ym5ba0LaKVvSzO52iICZfeDPetLWmlyQo5Mc7buDpJd//AGv7EXiBdQtpoZVlvJ5lJyDNqOoXftFW2XpEI4pfg9L+jq9tvZvgxtmZM8SBktyTtMsigT2B2H603aNksUZ3dPd/s2zxdxLOc7y0AJrqAB9InpoKh7rc0jijFrQ65e3f3M4ugIGKk5yRPfLHzImKNqkx5d5HT3X7l5YwmLxbNfsl3DaHz/SdsjKTERt0itFGc3qiebPN0/SVhypKvh901/2SMRh2t3ryNFvL5RABIzRMdIO/wam6yOPBljzwyY4OPqb3fs6/tFpw3ia2jmZQGzZVIEFwHCuR6DU+kV0QlRw9V0zyLSnaq38G1a+p0DifMNixZF24wAZcygaltJgR+tdUpqKtny2DosubJ5cFw6fwOM8e5nxGNbUTBJUBZKA9ARrXn5Mrmz7vofDsPSR5+dvkrk4goQWnuWlhmO8tJEQcoNSumyyXFHNm8Y6LHlbUm+2y22LfDWbHgu1yG0hCp2bpPofWqzw6F60a4uv/ANTkX+ml818CJZsonhm4P5bkjMp+mDH/AD7VzpJU3wz0ZznPUofij2fcs+XMGL1908WAgZgR/UB0B/P2rXFHVJq+Dj6/M8OCM9F3S+Vk/g+Rw7jdYJC6SCN42OtXhTtnL1WqDUHw/f4HRuVuJeNZ11KHLPcQCp19D+Vd+KeqJ8l4l03k5duHv/Jc1qeeKAUAoBQCgFAKAUAoBQCgFAKAUBW8wcXTC2Tdb2Udz0H7/FQ3Ss1w4nllpRxDinGbt+673VALRqRGWRt9q4czs+r6LFHHUVwtyubFkbkEbEGCSB+3qK4t1bZ7cMMWtMXTe54e8sCCwdZJMeUkMuWOu06nrUKKqzqeSalppU/rxvZKW6b3i3nuAOqs5LfVdJI0Hc1depuRVRjgqMU3F7UuI0jxba6tpmg5CxRmB0JZZjTeV/KiTVv8hWDLO/8Ac1fxpf8AJLsrZ/gL1xgfEa9bVANIyiZJ6aE6jtWka0N97OPLGSzxx36VFtt/F0VpuXIfMGyi4C22jQcvTeM1UT9zsjjhJJJ71t8v7R9FwMIJhVLFVI0lozCRtsPtUbNGrxu/S99rfyLbD8Mu38PbFlGdELZ8mpzFtCVnooA+9T5cpRWnscuXq4dPnk8jSbqr22S3p/Mnccwt+1hsN4it4v8AMGu+RSMk+0mOsVaalCEXLkw6PJgy9Tl8trTt9XzXzpWQ7fFlS4PFBXMFZp8wmM2giVDLG3etITinuRn6Vyxvy3dNpdvh+dP3IPOXEs10ZGNyyiKtuO0SV95J+IrVrXkUVwcWPL/o+lllkvXva93wip4XxC6L9s3gGtKRNlWIEeuXb3PzXfGKiqR8fmz5M03PI7ZB4xjVTGO+QghpVc3T+nMd9PvVjKzeOG3cRirXj3L1lgq6gkKQImJH71V01TL48ksclKOzKx8dZYZLdwQ2uRgTB7wJg9J06150+jnb0cH1vTePYKi816ltaX9+hkfAuuVwynOCfK0n7CueWDJDdo9fD4p0mb0Rkvhe36k25w2/YbxCrKGj0BGUEAdDpVXGcdy0epw51oTTr+TceQeJfzFUPOYagHQdhHRgRv2NdfTTtnz/AI103+Nya44f97M6PXefJCgFAKAUAoBQCgFAKAUAoBQCgFAck/FjiPjXfAQktaCwBtLHzH4Aj5NY5Hex7fhuPTHW+9/Y0NrjmQ8AZtGPzMn7Vyz3PbxpW12ox33hTqCNNj2mDHyfvWEouj0en0aoyXZHm1eQupKtkzeYTMrKmB66H7ippduDVeZb3+XwJYtrcDugyBAI13m7lBftAZQY7VDhbtFY5p4V/kd2/wBr2+hgW7cyx5soYsImAViSD6SNaqrR0SlinFXW+3x3JF5XW2oW4CL6k3F6Llc5Q2nlOkj39as00tmUlKLlUov0uk/mt/y7Hk4kraNq4hAcrcU7EEAhTrupBqt0qaNHii3qjLhOP9+KaPf8QptMgAlrgftoA3l9BrUbaaJ8rImpRfEa+63+xZcMaLF6wl3w3uNbYAnKHC5pXNsDJG8TFWiqg43TZj1Cl5sM0oatKa96breue35ElLOItYa8LivlBXJ4gIyt/Uo7grO3ZalRkoO/uZa8ObPjcat3dNcdn+T/AHNYx+OhHzAax06AjTXbarYVrlXuW8UksGF5E+F93/2UC8TZg03GG2VQfL11juNK9akkkj8/82eWUpSe7MWBxLWn8RfNl1PlPfrVqOdbEjiGJucRxUoqq9wgBQIBO1OCOSG1t7V1rT6FWysNYBB1naoJs6NguXkt4UY2xeXOkElAFK99ev8A+pB60snk1vinM164bo8O2WaA4tqAJU/4i66OdJy9BUrgjhmw8tccxOLslHxCSuq2r4CpcCiWCOIIcdjWUoY5elnVi6vNin5kXuX3CMZbXwbtjMuZM0GCQ4JEE9VJFcU4eVOon0uDPLruncsiXNP5fyjruDvi4iuNmUH7iu5O1Z8jlg8c3B9nRmqTMUAoBQCgFAKAUAoBQCgFAKAUBwjnK/nxN65aBF0NEdCA7KxjvpXPPdto+j6RVCMZez/RGvYm1eCnOMwzeXuB8dv71nKNnbjn+L5GBrRMgsNfNBIkmNdPk1lKHsdPTKMZRn7KjGAjMAP5azDHVoHlEkdY1OneKpS4O1Kak5XfsuDzbRypygtlUlgBsAdSe421o12RKytX5nvse7PETkVZgAsR/pLABvggCqytbEx8rL62v6jNfAGUq8jKCfQ9V/52qj+Z2eZK60/3syRxPxA6i6DmVE6ychUZQfSI3qZX3RSKwzXpfdv23vf7nriKJCEZR/LUFVkFWEasCNcw1kd6iSRfG8ik12t7v2+Hy4ok4zBF2BUozlUU21OVkYBVgq0SCBuCdaShfHJWGd49nelNu3vabu7X7k/jas2Is2XcsFTDp5WkaBVcTtmDTVskXqSv2X8nP0mSMcU5xjVucrr4tr7UUnMl4OLiHXKWCGYH1ySRGsir4Z1kVGPXdNGfSPU6tJv6bI0uwyy2hHT0GsaHpXrHwUa3LLhXGHwhcoFbxLbW2DeYEN1j0/alFCXylwW3iL6q7FQST5TDdSAPWjexCW5X8dsXDjbyvcDsHILmPNEDMYMTET61PYjuWHFeF4zAoFdWy3FDCGOQg9SoMH5oibLfguGNnB/xlu8ju5a29pgCdZAkH6p39NKWCs4HwRsTbvMN7MNcQEZ41lwp0aOomoSV2TfYueC8WSxbZHd7l1SPDGUFGUwdDGZNyR0BrPJjUnudvT9ZkwqoPbmjvfLOMF7C2nGxUem2lIqlRy9RTyNrvv8AUtKsYCgFAKAUAoBQCgFAKAUAoBQGDGYy3aQvcYIo3JMCobS3ZpjxTyy0wVs5FzE9q9euPaZQDMXBIgTnkgwfqkaVzSyxs+l6bpM8IxUl+RRHCBiEL3CXhQQVVSx2I0ME+9Yee7qj1F0FRc2+N+Cux/LFwklWLMhg5hBBBMSR19f0qdabsz8h6EtXO67FHeUh4ghgTodPcUjVs1ySe1Oj0t0jTow2G/aDVNPc3eV69LW3uexfgZQYgzAEQdtfzFVdpErysm3sZmywhBMwc22hnSPSPzqjiqOjXkclpqjPiLboRI3QMIIPlbaY/TpUNOjXzcbkl3tr80Z8fiC7l7sl2Ck6Qdtx6EftSVN2yMeLTXlv0q1RO4rh7fiHPeV7zsC4gqEJ1IL7GZ3jSrSitXJyYsmVbxVQS24d17LlfuYuFOLF1hcOUBLgcNH1AEAL6zEH9qY4OLdkZc8suPje1Ve3u/3RScYxCNZYKnmzAlpOwEEAbanWfStOnqMzHxOGTL0rSdpdq+P7FBEKNCqsSddj/wB9a9Vcnw0k1GmfL11FRVCKWDSWG5BWMp6QDrPrUozfwMVq8S2gj3JqStljxXgb4VLd1ntul3VTbaWUjoy7ig4JmD/jseq2LYuXcqwoJ+lfT09zUbE2yHZ4ZiExH8MyZbs5QHMCfcwPvQIkHDYjA3WVi1hiCraHRT0O8g96IMcK4olvEB2UugIlcxXMo03Go0qkubN4Pajs34Wczm9eu4cFjZjNazmWXupPUetTW1mWQ6bUGYoBQCgFAKAUAoBQCgFAKA1vnHmpMFbOXK907JO3q3YVnkyKKPS8O8On1U99o+/8HKeKcaxOPAF19FJbLsq9No1MRGveuCeWUmfZdL0WDo94Lna+7MNlT4RQKjEnR9Qy9x2YVm3sdfp8xSba+G1P+DJqbISLekkuubOR0G0aU3caGyyudvfs6r+TGb7KFcElCTI66k6jTv11pxuW8uMm49z6fCxBCsAw01bQjQnfofWpUt9jDN0yUfUvoarxjBmy+hkEmPb+46j271rFJo5JucZLbYxLixnYt5nYNJOs5gQT76z70bfLEFj1OC24+xkV0y7kme4AiD6bzH51SVXub41JQSxslMjhUYjRg2U94+r7VlTrY63mxRdS5/k9YrEm4SzakhRJ9AAPmABRyT5LLEotOOyV7fMlGxZyC7duvLn6AkswGhYOTAGsbHUHtWtxq2cU3k8xqC4Xvt9CJzELZfxrTE2rhMB/rQiMyPHXUQRuDV9MXucUc2SPolW33+KKtscPMconpGw3kQassacis+rePG3d0RMPiMrrdgOAQSrCVIBGhHY7Gu9I+VyS9TfuYMRczsbioqBmJyoPKsmco9BtVzmLLjF3DPYtXbSFLw8t5R9Bj6bincN3FERL3K3EXnu280OwUg3GyyFkwPNuJPeBNTRDdljy9jbtm5NlyDtI6ioaCPfMpuPdR3fM7TOu0RAPbSnwJaPPGr75ALz57rARJzEAEaEzp1+1SQTbV7B3MIqC1cXFA6uDKv666qfalWLo3v8ADlxaxKyCG8gJiA2YT94/eprsTJ2jtdZFBQCgFAKAUAoBQCgFAKAp+ZuMDDWjB/muGFpe7Rv7DcmqylSOrpOneaddlycVXiAQs7t4t5iZc6xXDKR9tj6dyiox2j7HzEMWClT9Sgmd82sx/piKxkzuwxUbUv6j1bxlzwvCyKBmnxB9Ua6TO1VcnVUXeGHmeZqfHHYseF8S8G26PZ8QEEAqRPzNWhOlujl6jpvOyRlGdV2Zr99nHlny75ZmJ1OlZNy/I9WCg9+/uT2u2PDlQ7OR9jPm16iP1rTVGjmUM3mVJpL+1+Z5xPDUKQxU6ZlYa7gaDpI7HtRbHPlvLtTvj5Gn3kNtip3Bif0PzW92tjgrRJa1vwfbTiCsDfWR81DtbsvGMJxcFtRLS42URqJCjXqZ0+YrLS2dU8+OMU2royXsTmFsZQCgK/7gST5h3E7+1VT9zVxUlqTe+/2MuKxFt7NtTo9oMu0h1ZmYajYgsfea0TWyOTNjnqbi9nT+ir70QeIYu2bCWUUgqzMzk/WSFGg6AAVtGnsedmhPVKV/BfApielbJb2ck3cXF9zA2ugaJ3HT/wArrR87KLTafY+2y9vQiQf+6VbgzPV3FAoEiJOrdx2+9QluS3tRO4Tea2z5XKqysrdc6ndSDoaNBEDCkhtCQusAGDE96hsRSLjmF7N23be3h/BZFCuQxPiGdGM6zRFpIm2bfiYYWhhrNvLqb8E3DAJ1JO1TyVow8sYuzH81guo9Z+BrNSEbvwnjOGsYuzcxN3w1hWIhiFOWBsNtvuaN0g1Z1rljmfDY+2blh5hiCpgMIOhK7gEaisiGi6oQKAUAoBQCgFAKAUAoDj/4n8QIxpUsIFsKkH6ZhmnsSdPgVy5nufU+DYl5N133/Y0FpE6GZ1I2j2rklfY+ngTkxGgCjQdDv261RGsId3yT8ZxPNbsoVy+HmE95Mifb96mUtkimHptM5yT/ABUTcDxuzbtOr28zMpCme+x+KspxS3Rz5uhy5MsXGVJO2QsJi0t5i1svIgToOvUEj/ysoSrlHRkxTyUoyr5bmDBeUHMpKkzKjb1qyT7muX1NaXv8SRw7D52OUZgAWhmyyBuBP9UfNRGO+xlnyaIrU67bK/r8DX+PYULczCcrTHpGkfpW0Xa2OGakpW/mV2GxOUgjQ69J3EdatuZxnBqpLky2bcghY8qljr2/f0qjtm0fLxp0ZnxMqoyiEzCY3Da6n0nQ1D22ZHpyrUm1/wAHu+6m0pKmVzKDGja5iG7MJ0I6EUVGWaNu9Vd/2+5X45UFq2UJLNmDg9IIyx6Qa6UkeZJShaW5VOK07HO7szcTwTJB0hhIBMH19666o8LK222Qhc2B23irGDPt9w7TECIGuxFCGSLWHbL9JIYaQJHqZOi++9KJI1u5A222PSguibiMWXskZoIMkSIYaAACJmZMzUJEtk/lniLIWBti6GUgKXKAE7PIM6dpE0asJ0TeFcLFm7MhtI2HlPX7a7VdIUbr4gvBUuWs6CQNNdt/XXvVlFdyt+x6wtq5YQ+HYKJmnMO/fTYU0xbIcpG/8o8xsxWzfPmP0knU+hqmTHW6Cdm4ViSKAUAoBQCgFAKAUB+b+O3Ga8wcHxC7hg28+ISfvIriyd7PvOiSUE1xS/QiC3l0MwdjvH/G1Y1SPRjPUz34n1aKQY2k5YjUdprOVHRBbp7/AMkpLZW5ElY11Ex1WR1B71SJo568d83/AFni80sSMuusgZRMahRAjeofJeG0Unf6v8ycuKQYZky/zM4IMbrGo+8GtLWk53im+oU79NfcuuDcdsraCXVEARqJkf3rWE1VM87q+hzSy68bIPD8Ot52VdPKWA2mDoAe8VmoqT2OnPkeGCcveij5gw5CCPMATJnUHQfbarQrgy6ibe9FVh8IzkAAx1JED4neto4py4OPL1uDD+NomLwt2Y5mUH01mAANB6Vt/pMjZwf+a6WFuMXb/vuSk4HdyMqupDRK6gGNRUvociWzKf8AnenntODoiPda2uV1zKTt/qHVT0aJ/wCa5JY543UkdvmdN1GP0S24/wCypxyAqMgjUwDvBMg+vvW0Fexz55OEWzJw/hYOrnptXbjwXyeJn65r8JYX+HeJ5mMx3P8AeurQlyeZKbkQ8Vwu0NApb2X9zFKiUplXZwNwEi3pPcSR7dves9O+xZM8XOG4hRlOYqP6QSR9qaWibMuGwxYBSgIB31EfYifY1KjZDdFhb4TZEKdZ3nUn+1XUF3K2ydY5bsuRkZ1+Z/UVDhF8EptPcxYvhl2xOVhcA3jRx3le3qJrOn2Nmy64NzM9rLmWRpvSW5VI6Bgub7D2dRrGqxWaTss0UWDxBN4tkiCDbPUa/pXXW25z9zsttpAPcCuI0PVAKAUAoBQCgFAKA4L+I+GcY+8dmDSPUFQVP2rmzRs+v8JyLyEijW+kKSSrCPcEdq579z2Yxl24Fpc4YloliddPU1kqbZ1RlppI93sRmKKWz5RAP5xJ3jpNUe7RrjjpUmlVkvB3gguh1FwFSASNQehHY1ZbLdGc4uTi4uqZ54fcthlzpK+m/wB6rGjTNraeiW5K4lg7a3BkabZ1iY+Pf+1S4pPbgy6fNkljetepDHtaTI1kuGAhgd9Ox9ql0t0MPmS1LKlXYrLvE9I9ZJO89q7ulw6vUz5zxzr9Enixv5ngYotrmGm9erFJI+PlJtknhYDXJY6VN7lTfLPDLdyzIMEf9isXkaZdRNL42lpJU7zrrpM6GrSUZxpl8WSWOSkjU2cC4RpI7VydNgceT0/EetU6jDikzOl8bGu20jx92ZlvHQk+1Zrfdmr9KpGz8EwVq6rEuswZB37yDW6aowd2SMLwa14iqHFzQliBHt+VZy23LIt73LNt08jEN61l5jL6TSuL8Ie2jGYZDLDuOp962i9jNo9cIK5Q0An1G1aIobRwjALiFJUgHtWcpUXSsh4uy1tstxQpnR4kEeprHy/VqTNvM20sp+YOEBYu29UJ8wGynuPQ1pVlU6PnCmYA9BUxlRMlZtnLGGN27bQCTIk9h1NWnLYz0nYQK4yx9oBQCgFAKAUAoBQHPPxR5TfEZcTaMNbUh1A1YToR3jX4rLLDVuez4V10cL8ufD4OV4MhJW4NzoxHx/auOqe59Vq1bxPd3IroCfJJJ6xPX/j3qk0uTfHKTTa5Ml/DeVip0IGnzprUOOxtDJbVjwdQrgkHSVOvoY2P7/nUaPcv5j5i/qeMMykhYbMNNO81C+JtKTq7JGII8QqVYZd+p6a6VDaTKY5+i7W5jxbgt5M2YdxBB+afIhT2akUN2ZJ9T+te3hVRVH5x183LNJv3Z8OhHaug88scLiCOntSxRaNxy6BlBIqjjbLJlVel2Jc6DUjv81dRIbKLE63XIEAnT7Co5exDTXJ9UEHXaqyReD3MvjywAmO9QiHybryjgVYyftUydIhGfmri/ggpZOS6QxzegIAA+JNZOTlyXUaKbB83Yu3YLnLcKkeYnceoHWlA2W1i7eJspeEw2jA76iCPirxexVrc0db+R2XUZWI94NbJmdF5wjiJtSw69Kmk0LL27zFbu2irKCf0qmgnUY+CKLqvajRlbT1iR+Yq8tkE9z3wXlvEXoC2yB3OgHzWbpcmlnUOV+XUwif5rh3PQegrGcrIL2qAUAoBQCgFAKAUAoBQGo8wciWL5z2stptcwA8j+46H1FZyxpnpdN4nkxbS3X3Rqd78MsQmbIbTKekkE+mqxWTwPsetDx2DrVdmt4vlbEIcps3VA3hWy+hkCN+1ZPE/Y9PH4nie6kvqrI62L6SPKcvVt/b3qji0dS6nFKviYbCnbyg9Qw1nrVXE1llT3JC4Ys0wdRA0ie8dxU6Sj6hRRvfJfIykm9iLcCPKpJk6g5iO1dOPD3kfPeI+MSX+PDL5s0/8ROXf4XFNlWLVwl07amWUex6diK78b2o+dnNz9TNRa2elabmRJtWzSmSSrVuBr96smVLTgHLZxlwWhME+Zv8AKOpqkpUWo2z8Rvw/TIl7C248NQroo1KjZ/UjrWeOdOiZPVyctu8PME9iP7VtJFYlbetldqo1RJsPLXFCrCackG0cWxFlrbs6Bjly7eYjfyn3rKqdF7IGO5ctpgC9khlZQRO9WKmXgw8HB2lygFgCRPWrwj7kSZq2Pws3XJ71pRU9hSBvViD1g8G+aZqie5NHSfw44YWuho8qak/oKrllSolI6oK5iwoBQCgFAKAUAoBQCgFAKAUAoBQETE8MsXDNy1bc92RSfuRUUmaQzZIbRk1+Z5u8Iw7fVYtGO6L/AGppRaPUZY8Sf1ZIt4dFAAVQBsAAAPbtUmbnJu2zLQqQON8HtYq0bV1ZB2PVT0KnoalOnsDk/GPw5xdpj4Y8ZOhWA3ypO/tNbxyLuGQMJyLj7hjwSvq5Cj86lzj7g2bh34YXdPFvIo6hAWP5wKp5i7A3/gnBbOFTJaX3Y/U3uaybsFjUA1fmPkvD4hLhRAl1lMFdATuJHvV1N8E2cGx2DZSQwggkEHcEbiuhcFWeMKMsQNZpQNsQpcXKxjbaocCNR6u4Yi2qC5CTt0OtQsZOslcJwD4i7btrtoPjqf3q8vTEhbsvONfh1ca8fBA8M6hmbY9Qw336iayjl23Jo1nG8n4q0YNl/dRmB9iK11xa5IplpwLknE3WGZDbXqW0/Lc1RyiidzqnB+F28NbFtB7nqT3rnlK3ZJOqAKAUAoBQCgFAKAUAoBQCgFAKAUAoBQCgFAKAUAoBQCgFAKA0Pnzkf+JJv2IF3+pdg/qOzfrWkJ1sScrfhVy25V1KsNwwgit4lWjNatEVZog2DhHCr+KIREJHUnYes0lNLkhROoct8vJhF/zORq37D0rlnNyLpF1VAKAUAoBQCgFAKAUAoBQCgFAKAUAoBQCgFAKAUAoBQCgFAKAUAoBQCgFARcbw2ze/xbav7jX771KbXAIFvlXBqZFlfmSPtNW8yXuC1s2VQZVUKOwECqWDJQCgFAKAUAoBQCgFAKAUB//Z"/>
          <p:cNvSpPr>
            <a:spLocks noChangeAspect="1" noChangeArrowheads="1"/>
          </p:cNvSpPr>
          <p:nvPr/>
        </p:nvSpPr>
        <p:spPr bwMode="auto">
          <a:xfrm>
            <a:off x="155575" y="-1287463"/>
            <a:ext cx="4057650" cy="268605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34" name="AutoShape 14" descr="data:image/jpeg;base64,/9j/4AAQSkZJRgABAQAAAQABAAD/2wCEAAkGBxISEhUTExQWFRUXGRcbGBgWGB4YGBceHxcXFxcYGhoeHSggGxolGx4aIzEhJikrLi4uHSAzODMtNygtLisBCgoKDg0OGxAQGy0lICUvLS0vLS0tLS0tLS8tLS0tLS0tLS0tLS0tLy0tLS0tLS0tLS0tLS0tLS0tLS0tLy0tLf/AABEIALcBFAMBEQACEQEDEQH/xAAcAAEAAgMBAQEAAAAAAAAAAAAABAUDBgcCAQj/xAA5EAACAQIEBAUCBAQHAAMAAAABAhEAAwQSITEFBkFREyJhcYEykQehscEUI0LRM1JicuHw8RVDgv/EABsBAQADAQEBAQAAAAAAAAAAAAABAgMEBQYH/8QAMxEAAgIBAwIEBAYBBAMAAAAAAAECEQMSITEEQQUTIlFhcZGhMoGxwdHwIxRC4fEVcpL/2gAMAwEAAhEDEQA/AO40AoBQCgFAKAUAoBQCgFAKAUAoBQCgFAKAUAoBQCgFAKAUAoBQCgFAKAUAoBQCgFAKAUAoBQCgFAKAUAoBQCgFAKAE0BFtcSss2RbiM3YMCaossG6TVglVcCgFAKAUAoBQCgFAKAUAoBQCgFAKAUAoBQCgFAKAUAoBQCgFAKAUBgxdlnEK5t+oAJ/MVWSbVJ0CmxrYvD+bxPFTrmUAj3iNPWuPN5+L1RepezX8B78FnwjiSYi2HX5HY10YM8c0FOJWMrJtbFjQPxF5r8M/wlo+Zo8U/wCVT/T7n9PeuDreo0LRHlmc5NbI0zgvFDauW3nQMD8T/avIhn0StdmRGZ3C24YAjYgEV9Knas1PVSBQCgFAKAUAoBQCgFAKAUAoBQCgFAKAUAoBQCgFAKAUAoBQCgFAebkwY3gx79KA0h+JYvz2bzZWgqfKIMiJUgbdjXh5up6iE3CT+xnKTXB55Mum1iDaJBVl+ZGo/KaeGT0TeO+TPE2pNF7zpzCuBwzXd3PltjuxBj4G59q9jLkUI2zaTpHAWxZZi7klmJYnuSZM/NeHkuUm2YWTsF5iAdFnU/29awcDTHjcnsdy5Px63cOAv/1nwz8AR+RFe/0s9eNfDY3nyXldBUUAoBQCgFAKAUAoBQCgFAKAUAoBQCgFAKAUAoBQCgFAKAi8Sx6WENy4YUEAntJAH51TJkjji5S4QMWN4tat2GxGbMiiZGs9h71HmxcNadoi1yUfB+f8JffIS1onbxICn0mdD71hj6zHN1x8wmmbUDO1dZJrfPa5bAugaqwB9jp+sV5vikG8Wtcr9Ck1cTQzfYxcBgiJjcdj9v3r59Zqa9zLS2rMf4s8YF9MKqzGVnb/AHaLHuIP3Fe7l6qObHFxZOWXBoOHs9X26AH6tf0rllL2LY8erdk23fYkQNtAANvYVm13O+ON1UV9DrP4bXRat3zddVz3AVkgSMo1r0+hajB37kT6XNf4H9Derd1WEqQR6Ga9C7MJRcXTVHuhUUAoBQCgFAKAUAoBQCgFAKAUAoBQCgFAKAUAoBQCgFAVPNeBN/CXrY3Kkj3HmH5is80NeNxIfBxzB8VcI1piSjbqSYMfvNfM/wCTC2ovZ9uxzO48Hv8A+GS4ZsNlfrbc7/7T+1WxzU9uGTaltwzYOTObXwtxcLiZFskBS29snQe6E/b2r1ulzuKUZcfp/wAGkJPiR07iGEW9ae030upB+ev716E4KcXF9zU5Jw6w6Pdsv9Slh8qT+o/Wvjs+FwyuHsMcadFdzAc1oBlzZTmWPz+Kv0kmm1ZZ409iBhOC6C7cYEnZOo969BJNUme54f4Xq9eX6Fn/AClQkZViRtufTXerRjFI+jxYtHpgvofLPEMqlM6RppBBJGgggjStYy0xNsmBt69L+z+xaYLi7eGUJdckfzM5gSQB5l1MTtrXRCfpo48vRrXqVO/9tc18Ht+hccE5tvQUZi7CYLpGYCdQRE+2hrXHmdVZ5vW+E4nU8aST9nw/iv33RsfAubLd9/BceHdiVB1Vx3Vv23raGZSdPk+ez9NPDJxkjYq2OcUAoBQCaAUAoBQCgFAKAUAoBQCgFAKAUAoBQCgFAKA45+IXAP4a8XQfy7hLD/SZkr/3vXkdXiUJX2ZlLZmnnGMI116VwPFF8FdCZN/+eYrkuKHXbUT9uoqY6o7RexCi13Oq/h5zLbxFpbBcm5bEAMdSo29yK9jpOo1x0y5RtF7ETiHD1XiNxiQM4VgO5yhT+leX1uNf6q33RvFbWUHMt60juhjZSrDXKZg7dYJ0qsMS3/Kv3PR6DocmbImo2kap4+rMpMqP6tBqNIEbVusaXHJ9dDHKKSk/mkecTi0ZQpBz5pLa6gjYCY3jX3qXWmnyd8MWSL1QpL2/f5mVW8SUYLbWylxiryO0jvmJiNomr1q9JTIliXmqTdtK1+vyQwrDzh8yqNQoGeW2jcRpOutRtVMtlV6ZRp33utvpuS8ExOguBLZDABpKgx5ZP9PWD3FaRfxMsyS3cbkq3XPx+ZtPLPGntspyjKAIlswygechiJk6GPU61viyNbnieIdDDInvv8u/bZfT9jpdi6HUMpkEAg12p2rR8fODhJxfKMlSVBoDQ+aueFVjZszvBuDQDvBIj5rky9Qlsj6Xw7wSU4+bl/8Ak1PhvFguZibtxpPnDNMdp6/Fc8clc2e5n6NypJRSril+hd4PjzAKy3GEmB5s2vZlJJ+9arL7M8/L0EW3GUU/yr6Pg2HgXNTO2W8sKSAH0ABM6ED239RNbY818nldZ4VGEbxPf2/dG1qwIkGQeoroPEaadM+0IFAKAUAoBQCgFAKAUAoBQCgFAVXMfF2wtrxFs3LxkArbBJA/qb0gd6rOWlXVgorPHcBxa01jMUfolyFuKf8AMusGPQmsW8eeOkhqzlPNfL1/BXMt1fKZyONUYfsfSvMydPLE9+DJpopLFwz39N6ylGy8dzZOWr3g3kvAlXUysbdiG9DUY7jNOz3ei8Gnmjrlsi54txm7iLhcqxaDHh9AAc2kToN66MkvMnbW59F0vQYMUaVbPe/tv+hSYO7mDMCpIljnMTGoAJ3JiqrdbHdLDofqVXttv+ZCu4tCmVrYkmZEhl0OgG0E7zrpU3caNninFqeGV+/s/iecRfeFDhoyDw50AUsTK6aiZqZPZWbY8cdblGXzXx+J8xVyWLXMzM8GW7RAOup0qJPe2XxYqXoe3Fdi0xDW7Lm06yREsrbEgEAadP2NTJRXpZywhLNBTjsuya9iXi+FXsKSXtC5buLuQ2s66EfS2vWZrSUZQ5Wxz4+rw9UkoyqSfw7e67o8YK8MqCPDl8wI08qwHME/JHUA1ZPY0zQep/7tqp+74/he2x0LkvjxdjaYeX+luhMAmI/p1/TvXXhyXsfJ+LdCoLzI891/PxNzroPANV/EDmMYSyFX/EuyFjoP6j+lYZ8miPzPZ8F8PfVZbf4Y8/sclOOOVy6u5eAC0wvmlvuNPmvNc9tz7mOBao6WlXt322++56w+ODMpcgAEf7fb0FQppsmeBxi1Hf8AUsFe3ev/AMqEBJK5yBpOizqAatalLY5XGeHB/k3963/MtsTeFiFWcwI2Eb7hwND6MP8AzVvQcOODz7y4/vH8Gx8rcyJ4gtZgyOYWJ8pj8p/WujDmV17nkeI+Gy8t5Kprd/FG811nzYoBQCgFAKAUAoBQCgFAKAUAoBQGmcz8hW8Q/i2Stm518uh9dNjXLl6bW9UXTFlLxHkjiFy2LT4gXEBkAtt7Sv71nLp81VqD3NO4py7/AAV1VukFzrCmSvadIrCeFw5Z6/hXRxyS8yfC+7Plm8FBkAk/l/Y1y7rY+yji1L0OjHib48pR3zENmnQDZQFYGTIJ0029aLZWmbqLvROKp9/5XY+Ym5ba0LaKVvSzO52iICZfeDPetLWmlyQo5Mc7buDpJd//AGv7EXiBdQtpoZVlvJ5lJyDNqOoXftFW2XpEI4pfg9L+jq9tvZvgxtmZM8SBktyTtMsigT2B2H603aNksUZ3dPd/s2zxdxLOc7y0AJrqAB9InpoKh7rc0jijFrQ65e3f3M4ugIGKk5yRPfLHzImKNqkx5d5HT3X7l5YwmLxbNfsl3DaHz/SdsjKTERt0itFGc3qiebPN0/SVhypKvh901/2SMRh2t3ryNFvL5RABIzRMdIO/wam6yOPBljzwyY4OPqb3fs6/tFpw3ia2jmZQGzZVIEFwHCuR6DU+kV0QlRw9V0zyLSnaq38G1a+p0DifMNixZF24wAZcygaltJgR+tdUpqKtny2DosubJ5cFw6fwOM8e5nxGNbUTBJUBZKA9ARrXn5Mrmz7vofDsPSR5+dvkrk4goQWnuWlhmO8tJEQcoNSumyyXFHNm8Y6LHlbUm+2y22LfDWbHgu1yG0hCp2bpPofWqzw6F60a4uv/ANTkX+ml818CJZsonhm4P5bkjMp+mDH/AD7VzpJU3wz0ZznPUofij2fcs+XMGL1908WAgZgR/UB0B/P2rXFHVJq+Dj6/M8OCM9F3S+Vk/g+Rw7jdYJC6SCN42OtXhTtnL1WqDUHw/f4HRuVuJeNZ11KHLPcQCp19D+Vd+KeqJ8l4l03k5duHv/Jc1qeeKAUAoBQCgFAKAUAoBQCgFAKAUBW8wcXTC2Tdb2Udz0H7/FQ3Ss1w4nllpRxDinGbt+673VALRqRGWRt9q4czs+r6LFHHUVwtyubFkbkEbEGCSB+3qK4t1bZ7cMMWtMXTe54e8sCCwdZJMeUkMuWOu06nrUKKqzqeSalppU/rxvZKW6b3i3nuAOqs5LfVdJI0Hc1depuRVRjgqMU3F7UuI0jxba6tpmg5CxRmB0JZZjTeV/KiTVv8hWDLO/8Ac1fxpf8AJLsrZ/gL1xgfEa9bVANIyiZJ6aE6jtWka0N97OPLGSzxx36VFtt/F0VpuXIfMGyi4C22jQcvTeM1UT9zsjjhJJJ71t8v7R9FwMIJhVLFVI0lozCRtsPtUbNGrxu/S99rfyLbD8Mu38PbFlGdELZ8mpzFtCVnooA+9T5cpRWnscuXq4dPnk8jSbqr22S3p/Mnccwt+1hsN4it4v8AMGu+RSMk+0mOsVaalCEXLkw6PJgy9Tl8trTt9XzXzpWQ7fFlS4PFBXMFZp8wmM2giVDLG3etITinuRn6Vyxvy3dNpdvh+dP3IPOXEs10ZGNyyiKtuO0SV95J+IrVrXkUVwcWPL/o+lllkvXva93wip4XxC6L9s3gGtKRNlWIEeuXb3PzXfGKiqR8fmz5M03PI7ZB4xjVTGO+QghpVc3T+nMd9PvVjKzeOG3cRirXj3L1lgq6gkKQImJH71V01TL48ksclKOzKx8dZYZLdwQ2uRgTB7wJg9J06150+jnb0cH1vTePYKi816ltaX9+hkfAuuVwynOCfK0n7CueWDJDdo9fD4p0mb0Rkvhe36k25w2/YbxCrKGj0BGUEAdDpVXGcdy0epw51oTTr+TceQeJfzFUPOYagHQdhHRgRv2NdfTTtnz/AI103+Nya44f97M6PXefJCgFAKAUAoBQCgFAKAUAoBQCgFAck/FjiPjXfAQktaCwBtLHzH4Aj5NY5Hex7fhuPTHW+9/Y0NrjmQ8AZtGPzMn7Vyz3PbxpW12ox33hTqCNNj2mDHyfvWEouj0en0aoyXZHm1eQupKtkzeYTMrKmB66H7ippduDVeZb3+XwJYtrcDugyBAI13m7lBftAZQY7VDhbtFY5p4V/kd2/wBr2+hgW7cyx5soYsImAViSD6SNaqrR0SlinFXW+3x3JF5XW2oW4CL6k3F6Llc5Q2nlOkj39as00tmUlKLlUov0uk/mt/y7Hk4kraNq4hAcrcU7EEAhTrupBqt0qaNHii3qjLhOP9+KaPf8QptMgAlrgftoA3l9BrUbaaJ8rImpRfEa+63+xZcMaLF6wl3w3uNbYAnKHC5pXNsDJG8TFWiqg43TZj1Cl5sM0oatKa96breue35ElLOItYa8LivlBXJ4gIyt/Uo7grO3ZalRkoO/uZa8ObPjcat3dNcdn+T/AHNYx+OhHzAax06AjTXbarYVrlXuW8UksGF5E+F93/2UC8TZg03GG2VQfL11juNK9akkkj8/82eWUpSe7MWBxLWn8RfNl1PlPfrVqOdbEjiGJucRxUoqq9wgBQIBO1OCOSG1t7V1rT6FWysNYBB1naoJs6NguXkt4UY2xeXOkElAFK99ev8A+pB60snk1vinM164bo8O2WaA4tqAJU/4i66OdJy9BUrgjhmw8tccxOLslHxCSuq2r4CpcCiWCOIIcdjWUoY5elnVi6vNin5kXuX3CMZbXwbtjMuZM0GCQ4JEE9VJFcU4eVOon0uDPLruncsiXNP5fyjruDvi4iuNmUH7iu5O1Z8jlg8c3B9nRmqTMUAoBQCgFAKAUAoBQCgFAKAUBwjnK/nxN65aBF0NEdCA7KxjvpXPPdto+j6RVCMZez/RGvYm1eCnOMwzeXuB8dv71nKNnbjn+L5GBrRMgsNfNBIkmNdPk1lKHsdPTKMZRn7KjGAjMAP5azDHVoHlEkdY1OneKpS4O1Kak5XfsuDzbRypygtlUlgBsAdSe421o12RKytX5nvse7PETkVZgAsR/pLABvggCqytbEx8rL62v6jNfAGUq8jKCfQ9V/52qj+Z2eZK60/3syRxPxA6i6DmVE6ychUZQfSI3qZX3RSKwzXpfdv23vf7nriKJCEZR/LUFVkFWEasCNcw1kd6iSRfG8ik12t7v2+Hy4ok4zBF2BUozlUU21OVkYBVgq0SCBuCdaShfHJWGd49nelNu3vabu7X7k/jas2Is2XcsFTDp5WkaBVcTtmDTVskXqSv2X8nP0mSMcU5xjVucrr4tr7UUnMl4OLiHXKWCGYH1ySRGsir4Z1kVGPXdNGfSPU6tJv6bI0uwyy2hHT0GsaHpXrHwUa3LLhXGHwhcoFbxLbW2DeYEN1j0/alFCXylwW3iL6q7FQST5TDdSAPWjexCW5X8dsXDjbyvcDsHILmPNEDMYMTET61PYjuWHFeF4zAoFdWy3FDCGOQg9SoMH5oibLfguGNnB/xlu8ju5a29pgCdZAkH6p39NKWCs4HwRsTbvMN7MNcQEZ41lwp0aOomoSV2TfYueC8WSxbZHd7l1SPDGUFGUwdDGZNyR0BrPJjUnudvT9ZkwqoPbmjvfLOMF7C2nGxUem2lIqlRy9RTyNrvv8AUtKsYCgFAKAUAoBQCgFAKAUAoBQGDGYy3aQvcYIo3JMCobS3ZpjxTyy0wVs5FzE9q9euPaZQDMXBIgTnkgwfqkaVzSyxs+l6bpM8IxUl+RRHCBiEL3CXhQQVVSx2I0ME+9Yee7qj1F0FRc2+N+Cux/LFwklWLMhg5hBBBMSR19f0qdabsz8h6EtXO67FHeUh4ghgTodPcUjVs1ySe1Oj0t0jTow2G/aDVNPc3eV69LW3uexfgZQYgzAEQdtfzFVdpErysm3sZmywhBMwc22hnSPSPzqjiqOjXkclpqjPiLboRI3QMIIPlbaY/TpUNOjXzcbkl3tr80Z8fiC7l7sl2Ck6Qdtx6EftSVN2yMeLTXlv0q1RO4rh7fiHPeV7zsC4gqEJ1IL7GZ3jSrSitXJyYsmVbxVQS24d17LlfuYuFOLF1hcOUBLgcNH1AEAL6zEH9qY4OLdkZc8suPje1Ve3u/3RScYxCNZYKnmzAlpOwEEAbanWfStOnqMzHxOGTL0rSdpdq+P7FBEKNCqsSddj/wB9a9Vcnw0k1GmfL11FRVCKWDSWG5BWMp6QDrPrUozfwMVq8S2gj3JqStljxXgb4VLd1ntul3VTbaWUjoy7ig4JmD/jseq2LYuXcqwoJ+lfT09zUbE2yHZ4ZiExH8MyZbs5QHMCfcwPvQIkHDYjA3WVi1hiCraHRT0O8g96IMcK4olvEB2UugIlcxXMo03Go0qkubN4Pajs34Wczm9eu4cFjZjNazmWXupPUetTW1mWQ6bUGYoBQCgFAKAUAoBQCgFAKA1vnHmpMFbOXK907JO3q3YVnkyKKPS8O8On1U99o+/8HKeKcaxOPAF19FJbLsq9No1MRGveuCeWUmfZdL0WDo94Lna+7MNlT4RQKjEnR9Qy9x2YVm3sdfp8xSba+G1P+DJqbISLekkuubOR0G0aU3caGyyudvfs6r+TGb7KFcElCTI66k6jTv11pxuW8uMm49z6fCxBCsAw01bQjQnfofWpUt9jDN0yUfUvoarxjBmy+hkEmPb+46j271rFJo5JucZLbYxLixnYt5nYNJOs5gQT76z70bfLEFj1OC24+xkV0y7kme4AiD6bzH51SVXub41JQSxslMjhUYjRg2U94+r7VlTrY63mxRdS5/k9YrEm4SzakhRJ9AAPmABRyT5LLEotOOyV7fMlGxZyC7duvLn6AkswGhYOTAGsbHUHtWtxq2cU3k8xqC4Xvt9CJzELZfxrTE2rhMB/rQiMyPHXUQRuDV9MXucUc2SPolW33+KKtscPMconpGw3kQassacis+rePG3d0RMPiMrrdgOAQSrCVIBGhHY7Gu9I+VyS9TfuYMRczsbioqBmJyoPKsmco9BtVzmLLjF3DPYtXbSFLw8t5R9Bj6bincN3FERL3K3EXnu280OwUg3GyyFkwPNuJPeBNTRDdljy9jbtm5NlyDtI6ioaCPfMpuPdR3fM7TOu0RAPbSnwJaPPGr75ALz57rARJzEAEaEzp1+1SQTbV7B3MIqC1cXFA6uDKv666qfalWLo3v8ADlxaxKyCG8gJiA2YT94/eprsTJ2jtdZFBQCgFAKAUAoBQCgFAKAp+ZuMDDWjB/muGFpe7Rv7DcmqylSOrpOneaddlycVXiAQs7t4t5iZc6xXDKR9tj6dyiox2j7HzEMWClT9Sgmd82sx/piKxkzuwxUbUv6j1bxlzwvCyKBmnxB9Ua6TO1VcnVUXeGHmeZqfHHYseF8S8G26PZ8QEEAqRPzNWhOlujl6jpvOyRlGdV2Zr99nHlny75ZmJ1OlZNy/I9WCg9+/uT2u2PDlQ7OR9jPm16iP1rTVGjmUM3mVJpL+1+Z5xPDUKQxU6ZlYa7gaDpI7HtRbHPlvLtTvj5Gn3kNtip3Bif0PzW92tjgrRJa1vwfbTiCsDfWR81DtbsvGMJxcFtRLS42URqJCjXqZ0+YrLS2dU8+OMU2royXsTmFsZQCgK/7gST5h3E7+1VT9zVxUlqTe+/2MuKxFt7NtTo9oMu0h1ZmYajYgsfea0TWyOTNjnqbi9nT+ir70QeIYu2bCWUUgqzMzk/WSFGg6AAVtGnsedmhPVKV/BfApielbJb2ck3cXF9zA2ugaJ3HT/wArrR87KLTafY+2y9vQiQf+6VbgzPV3FAoEiJOrdx2+9QluS3tRO4Tea2z5XKqysrdc6ndSDoaNBEDCkhtCQusAGDE96hsRSLjmF7N23be3h/BZFCuQxPiGdGM6zRFpIm2bfiYYWhhrNvLqb8E3DAJ1JO1TyVow8sYuzH81guo9Z+BrNSEbvwnjOGsYuzcxN3w1hWIhiFOWBsNtvuaN0g1Z1rljmfDY+2blh5hiCpgMIOhK7gEaisiGi6oQKAUAoBQCgFAKAUAoDj/4n8QIxpUsIFsKkH6ZhmnsSdPgVy5nufU+DYl5N133/Y0FpE6GZ1I2j2rklfY+ngTkxGgCjQdDv261RGsId3yT8ZxPNbsoVy+HmE95Mifb96mUtkimHptM5yT/ABUTcDxuzbtOr28zMpCme+x+KspxS3Rz5uhy5MsXGVJO2QsJi0t5i1svIgToOvUEj/ysoSrlHRkxTyUoyr5bmDBeUHMpKkzKjb1qyT7muX1NaXv8SRw7D52OUZgAWhmyyBuBP9UfNRGO+xlnyaIrU67bK/r8DX+PYULczCcrTHpGkfpW0Xa2OGakpW/mV2GxOUgjQ69J3EdatuZxnBqpLky2bcghY8qljr2/f0qjtm0fLxp0ZnxMqoyiEzCY3Da6n0nQ1D22ZHpyrUm1/wAHu+6m0pKmVzKDGja5iG7MJ0I6EUVGWaNu9Vd/2+5X45UFq2UJLNmDg9IIyx6Qa6UkeZJShaW5VOK07HO7szcTwTJB0hhIBMH19666o8LK222Qhc2B23irGDPt9w7TECIGuxFCGSLWHbL9JIYaQJHqZOi++9KJI1u5A222PSguibiMWXskZoIMkSIYaAACJmZMzUJEtk/lniLIWBti6GUgKXKAE7PIM6dpE0asJ0TeFcLFm7MhtI2HlPX7a7VdIUbr4gvBUuWs6CQNNdt/XXvVlFdyt+x6wtq5YQ+HYKJmnMO/fTYU0xbIcpG/8o8xsxWzfPmP0knU+hqmTHW6Cdm4ViSKAUAoBQCgFAKAUB+b+O3Ga8wcHxC7hg28+ISfvIriyd7PvOiSUE1xS/QiC3l0MwdjvH/G1Y1SPRjPUz34n1aKQY2k5YjUdprOVHRBbp7/AMkpLZW5ElY11Ex1WR1B71SJo568d83/AFni80sSMuusgZRMahRAjeofJeG0Unf6v8ycuKQYZky/zM4IMbrGo+8GtLWk53im+oU79NfcuuDcdsraCXVEARqJkf3rWE1VM87q+hzSy68bIPD8Ot52VdPKWA2mDoAe8VmoqT2OnPkeGCcveij5gw5CCPMATJnUHQfbarQrgy6ibe9FVh8IzkAAx1JED4neto4py4OPL1uDD+NomLwt2Y5mUH01mAANB6Vt/pMjZwf+a6WFuMXb/vuSk4HdyMqupDRK6gGNRUvociWzKf8AnenntODoiPda2uV1zKTt/qHVT0aJ/wCa5JY543UkdvmdN1GP0S24/wCypxyAqMgjUwDvBMg+vvW0Fexz55OEWzJw/hYOrnptXbjwXyeJn65r8JYX+HeJ5mMx3P8AeurQlyeZKbkQ8Vwu0NApb2X9zFKiUplXZwNwEi3pPcSR7dves9O+xZM8XOG4hRlOYqP6QSR9qaWibMuGwxYBSgIB31EfYifY1KjZDdFhb4TZEKdZ3nUn+1XUF3K2ydY5bsuRkZ1+Z/UVDhF8EptPcxYvhl2xOVhcA3jRx3le3qJrOn2Nmy64NzM9rLmWRpvSW5VI6Bgub7D2dRrGqxWaTss0UWDxBN4tkiCDbPUa/pXXW25z9zsttpAPcCuI0PVAKAUAoBQCgFAKA4L+I+GcY+8dmDSPUFQVP2rmzRs+v8JyLyEijW+kKSSrCPcEdq579z2Yxl24Fpc4YloliddPU1kqbZ1RlppI93sRmKKWz5RAP5xJ3jpNUe7RrjjpUmlVkvB3gguh1FwFSASNQehHY1ZbLdGc4uTi4uqZ54fcthlzpK+m/wB6rGjTNraeiW5K4lg7a3BkabZ1iY+Pf+1S4pPbgy6fNkljetepDHtaTI1kuGAhgd9Ox9ql0t0MPmS1LKlXYrLvE9I9ZJO89q7ulw6vUz5zxzr9Enixv5ngYotrmGm9erFJI+PlJtknhYDXJY6VN7lTfLPDLdyzIMEf9isXkaZdRNL42lpJU7zrrpM6GrSUZxpl8WSWOSkjU2cC4RpI7VydNgceT0/EetU6jDikzOl8bGu20jx92ZlvHQk+1Zrfdmr9KpGz8EwVq6rEuswZB37yDW6aowd2SMLwa14iqHFzQliBHt+VZy23LIt73LNt08jEN61l5jL6TSuL8Ie2jGYZDLDuOp962i9jNo9cIK5Q0An1G1aIobRwjALiFJUgHtWcpUXSsh4uy1tstxQpnR4kEeprHy/VqTNvM20sp+YOEBYu29UJ8wGynuPQ1pVlU6PnCmYA9BUxlRMlZtnLGGN27bQCTIk9h1NWnLYz0nYQK4yx9oBQCgFAKAUAoBQHPPxR5TfEZcTaMNbUh1A1YToR3jX4rLLDVuez4V10cL8ufD4OV4MhJW4NzoxHx/auOqe59Vq1bxPd3IroCfJJJ6xPX/j3qk0uTfHKTTa5Ml/DeVip0IGnzprUOOxtDJbVjwdQrgkHSVOvoY2P7/nUaPcv5j5i/qeMMykhYbMNNO81C+JtKTq7JGII8QqVYZd+p6a6VDaTKY5+i7W5jxbgt5M2YdxBB+afIhT2akUN2ZJ9T+te3hVRVH5x183LNJv3Z8OhHaug88scLiCOntSxRaNxy6BlBIqjjbLJlVel2Jc6DUjv81dRIbKLE63XIEAnT7Co5exDTXJ9UEHXaqyReD3MvjywAmO9QiHybryjgVYyftUydIhGfmri/ggpZOS6QxzegIAA+JNZOTlyXUaKbB83Yu3YLnLcKkeYnceoHWlA2W1i7eJspeEw2jA76iCPirxexVrc0db+R2XUZWI94NbJmdF5wjiJtSw69Kmk0LL27zFbu2irKCf0qmgnUY+CKLqvajRlbT1iR+Yq8tkE9z3wXlvEXoC2yB3OgHzWbpcmlnUOV+XUwif5rh3PQegrGcrIL2qAUAoBQCgFAKAUAoBQGo8wciWL5z2stptcwA8j+46H1FZyxpnpdN4nkxbS3X3Rqd78MsQmbIbTKekkE+mqxWTwPsetDx2DrVdmt4vlbEIcps3VA3hWy+hkCN+1ZPE/Y9PH4nie6kvqrI62L6SPKcvVt/b3qji0dS6nFKviYbCnbyg9Qw1nrVXE1llT3JC4Ys0wdRA0ie8dxU6Sj6hRRvfJfIykm9iLcCPKpJk6g5iO1dOPD3kfPeI+MSX+PDL5s0/8ROXf4XFNlWLVwl07amWUex6diK78b2o+dnNz9TNRa2elabmRJtWzSmSSrVuBr96smVLTgHLZxlwWhME+Zv8AKOpqkpUWo2z8Rvw/TIl7C248NQroo1KjZ/UjrWeOdOiZPVyctu8PME9iP7VtJFYlbetldqo1RJsPLXFCrCackG0cWxFlrbs6Bjly7eYjfyn3rKqdF7IGO5ctpgC9khlZQRO9WKmXgw8HB2lygFgCRPWrwj7kSZq2Pws3XJ71pRU9hSBvViD1g8G+aZqie5NHSfw44YWuho8qak/oKrllSolI6oK5iwoBQCgFAKAUAoBQCgFAKAUAoBQETE8MsXDNy1bc92RSfuRUUmaQzZIbRk1+Z5u8Iw7fVYtGO6L/AGppRaPUZY8Sf1ZIt4dFAAVQBsAAAPbtUmbnJu2zLQqQON8HtYq0bV1ZB2PVT0KnoalOnsDk/GPw5xdpj4Y8ZOhWA3ypO/tNbxyLuGQMJyLj7hjwSvq5Cj86lzj7g2bh34YXdPFvIo6hAWP5wKp5i7A3/gnBbOFTJaX3Y/U3uaybsFjUA1fmPkvD4hLhRAl1lMFdATuJHvV1N8E2cGx2DZSQwggkEHcEbiuhcFWeMKMsQNZpQNsQpcXKxjbaocCNR6u4Yi2qC5CTt0OtQsZOslcJwD4i7btrtoPjqf3q8vTEhbsvONfh1ca8fBA8M6hmbY9Qw336iayjl23Jo1nG8n4q0YNl/dRmB9iK11xa5IplpwLknE3WGZDbXqW0/Lc1RyiidzqnB+F28NbFtB7nqT3rnlK3ZJOqAKAUAoBQCgFAKAUAoBQCgFAKAUAoBQCgFAKAUAoBQCgFAKA0Pnzkf+JJv2IF3+pdg/qOzfrWkJ1sScrfhVy25V1KsNwwgit4lWjNatEVZog2DhHCr+KIREJHUnYes0lNLkhROoct8vJhF/zORq37D0rlnNyLpF1VAKAUAoBQCgFAKAUAoBQCgFAKAUAoBQCgFAKAUAoBQCgFAKAUAoBQCgFARcbw2ze/xbav7jX771KbXAIFvlXBqZFlfmSPtNW8yXuC1s2VQZVUKOwECqWDJQCgFAKAUAoBQCgFAKAUB//Z"/>
          <p:cNvSpPr>
            <a:spLocks noChangeAspect="1" noChangeArrowheads="1"/>
          </p:cNvSpPr>
          <p:nvPr/>
        </p:nvSpPr>
        <p:spPr bwMode="auto">
          <a:xfrm>
            <a:off x="155575" y="-1287463"/>
            <a:ext cx="4057650" cy="268605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36" name="AutoShape 16" descr="data:image/jpeg;base64,/9j/4AAQSkZJRgABAQAAAQABAAD/2wCEAAkGBxISEhUTExQWFRUXGRcbGBgWGB4YGBceHxcXFxcYGhoeHSggGxolGx4aIzEhJikrLi4uHSAzODMtNygtLisBCgoKDg0OGxAQGy0lICUvLS0vLS0tLS0tLS8tLS0tLS0tLS0tLS0tLy0tLS0tLS0tLS0tLS0tLS0tLS0tLy0tLf/AABEIALcBFAMBEQACEQEDEQH/xAAcAAEAAgMBAQEAAAAAAAAAAAAABAUDBgcCAQj/xAA5EAACAQIEBAUCBAQHAAMAAAABAhEAAwQSITEFBkFREyJhcYEykQehscEUI0LRM1JicuHw8RVDgv/EABsBAQADAQEBAQAAAAAAAAAAAAABAgMEBQYH/8QAMxEAAgIBAwIEBAYBBAMAAAAAAAECEQMSITEEQQUTIlFhcZGhMoGxwdHwIxRC4fEVcpL/2gAMAwEAAhEDEQA/AO40AoBQCgFAKAUAoBQCgFAKAUAoBQCgFAKAUAoBQCgFAKAUAoBQCgFAKAUAoBQCgFAKAUAoBQCgFAKAUAoBQCgFAKAE0BFtcSss2RbiM3YMCaossG6TVglVcCgFAKAUAoBQCgFAKAUAoBQCgFAKAUAoBQCgFAKAUAoBQCgFAKAUBgxdlnEK5t+oAJ/MVWSbVJ0CmxrYvD+bxPFTrmUAj3iNPWuPN5+L1RepezX8B78FnwjiSYi2HX5HY10YM8c0FOJWMrJtbFjQPxF5r8M/wlo+Zo8U/wCVT/T7n9PeuDreo0LRHlmc5NbI0zgvFDauW3nQMD8T/avIhn0StdmRGZ3C24YAjYgEV9Knas1PVSBQCgFAKAUAoBQCgFAKAUAoBQCgFAKAUAoBQCgFAKAUAoBQCgFAebkwY3gx79KA0h+JYvz2bzZWgqfKIMiJUgbdjXh5up6iE3CT+xnKTXB55Mum1iDaJBVl+ZGo/KaeGT0TeO+TPE2pNF7zpzCuBwzXd3PltjuxBj4G59q9jLkUI2zaTpHAWxZZi7klmJYnuSZM/NeHkuUm2YWTsF5iAdFnU/29awcDTHjcnsdy5Px63cOAv/1nwz8AR+RFe/0s9eNfDY3nyXldBUUAoBQCgFAKAUAoBQCgFAKAUAoBQCgFAKAUAoBQCgFAKAi8Sx6WENy4YUEAntJAH51TJkjji5S4QMWN4tat2GxGbMiiZGs9h71HmxcNadoi1yUfB+f8JffIS1onbxICn0mdD71hj6zHN1x8wmmbUDO1dZJrfPa5bAugaqwB9jp+sV5vikG8Wtcr9Ck1cTQzfYxcBgiJjcdj9v3r59Zqa9zLS2rMf4s8YF9MKqzGVnb/AHaLHuIP3Fe7l6qObHFxZOWXBoOHs9X26AH6tf0rllL2LY8erdk23fYkQNtAANvYVm13O+ON1UV9DrP4bXRat3zddVz3AVkgSMo1r0+hajB37kT6XNf4H9Derd1WEqQR6Ga9C7MJRcXTVHuhUUAoBQCgFAKAUAoBQCgFAKAUAoBQCgFAKAUAoBQCgFAVPNeBN/CXrY3Kkj3HmH5is80NeNxIfBxzB8VcI1piSjbqSYMfvNfM/wCTC2ovZ9uxzO48Hv8A+GS4ZsNlfrbc7/7T+1WxzU9uGTaltwzYOTObXwtxcLiZFskBS29snQe6E/b2r1ulzuKUZcfp/wAGkJPiR07iGEW9ae030upB+ev716E4KcXF9zU5Jw6w6Pdsv9Slh8qT+o/Wvjs+FwyuHsMcadFdzAc1oBlzZTmWPz+Kv0kmm1ZZ409iBhOC6C7cYEnZOo969BJNUme54f4Xq9eX6Fn/AClQkZViRtufTXerRjFI+jxYtHpgvofLPEMqlM6RppBBJGgggjStYy0xNsmBt69L+z+xaYLi7eGUJdckfzM5gSQB5l1MTtrXRCfpo48vRrXqVO/9tc18Ht+hccE5tvQUZi7CYLpGYCdQRE+2hrXHmdVZ5vW+E4nU8aST9nw/iv33RsfAubLd9/BceHdiVB1Vx3Vv23raGZSdPk+ez9NPDJxkjYq2OcUAoBQCaAUAoBQCgFAKAUAoBQCgFAKAUAoBQCgFAKA45+IXAP4a8XQfy7hLD/SZkr/3vXkdXiUJX2ZlLZmnnGMI116VwPFF8FdCZN/+eYrkuKHXbUT9uoqY6o7RexCi13Oq/h5zLbxFpbBcm5bEAMdSo29yK9jpOo1x0y5RtF7ETiHD1XiNxiQM4VgO5yhT+leX1uNf6q33RvFbWUHMt60juhjZSrDXKZg7dYJ0qsMS3/Kv3PR6DocmbImo2kap4+rMpMqP6tBqNIEbVusaXHJ9dDHKKSk/mkecTi0ZQpBz5pLa6gjYCY3jX3qXWmnyd8MWSL1QpL2/f5mVW8SUYLbWylxiryO0jvmJiNomr1q9JTIliXmqTdtK1+vyQwrDzh8yqNQoGeW2jcRpOutRtVMtlV6ZRp33utvpuS8ExOguBLZDABpKgx5ZP9PWD3FaRfxMsyS3cbkq3XPx+ZtPLPGntspyjKAIlswygechiJk6GPU61viyNbnieIdDDInvv8u/bZfT9jpdi6HUMpkEAg12p2rR8fODhJxfKMlSVBoDQ+aueFVjZszvBuDQDvBIj5rky9Qlsj6Xw7wSU4+bl/8Ak1PhvFguZibtxpPnDNMdp6/Fc8clc2e5n6NypJRSril+hd4PjzAKy3GEmB5s2vZlJJ+9arL7M8/L0EW3GUU/yr6Pg2HgXNTO2W8sKSAH0ABM6ED239RNbY818nldZ4VGEbxPf2/dG1qwIkGQeoroPEaadM+0IFAKAUAoBQCgFAKAUAoBQCgFAVXMfF2wtrxFs3LxkArbBJA/qb0gd6rOWlXVgorPHcBxa01jMUfolyFuKf8AMusGPQmsW8eeOkhqzlPNfL1/BXMt1fKZyONUYfsfSvMydPLE9+DJpopLFwz39N6ylGy8dzZOWr3g3kvAlXUysbdiG9DUY7jNOz3ei8Gnmjrlsi54txm7iLhcqxaDHh9AAc2kToN66MkvMnbW59F0vQYMUaVbPe/tv+hSYO7mDMCpIljnMTGoAJ3JiqrdbHdLDofqVXttv+ZCu4tCmVrYkmZEhl0OgG0E7zrpU3caNninFqeGV+/s/iecRfeFDhoyDw50AUsTK6aiZqZPZWbY8cdblGXzXx+J8xVyWLXMzM8GW7RAOup0qJPe2XxYqXoe3Fdi0xDW7Lm06yREsrbEgEAadP2NTJRXpZywhLNBTjsuya9iXi+FXsKSXtC5buLuQ2s66EfS2vWZrSUZQ5Wxz4+rw9UkoyqSfw7e67o8YK8MqCPDl8wI08qwHME/JHUA1ZPY0zQep/7tqp+74/he2x0LkvjxdjaYeX+luhMAmI/p1/TvXXhyXsfJ+LdCoLzI891/PxNzroPANV/EDmMYSyFX/EuyFjoP6j+lYZ8miPzPZ8F8PfVZbf4Y8/sclOOOVy6u5eAC0wvmlvuNPmvNc9tz7mOBao6WlXt322++56w+ODMpcgAEf7fb0FQppsmeBxi1Hf8AUsFe3ev/AMqEBJK5yBpOizqAatalLY5XGeHB/k3963/MtsTeFiFWcwI2Eb7hwND6MP8AzVvQcOODz7y4/vH8Gx8rcyJ4gtZgyOYWJ8pj8p/WujDmV17nkeI+Gy8t5Kprd/FG811nzYoBQCgFAKAUAoBQCgFAKAUAoBQGmcz8hW8Q/i2Stm518uh9dNjXLl6bW9UXTFlLxHkjiFy2LT4gXEBkAtt7Sv71nLp81VqD3NO4py7/AAV1VukFzrCmSvadIrCeFw5Z6/hXRxyS8yfC+7Plm8FBkAk/l/Y1y7rY+yji1L0OjHib48pR3zENmnQDZQFYGTIJ0029aLZWmbqLvROKp9/5XY+Ym5ba0LaKVvSzO52iICZfeDPetLWmlyQo5Mc7buDpJd//AGv7EXiBdQtpoZVlvJ5lJyDNqOoXftFW2XpEI4pfg9L+jq9tvZvgxtmZM8SBktyTtMsigT2B2H603aNksUZ3dPd/s2zxdxLOc7y0AJrqAB9InpoKh7rc0jijFrQ65e3f3M4ugIGKk5yRPfLHzImKNqkx5d5HT3X7l5YwmLxbNfsl3DaHz/SdsjKTERt0itFGc3qiebPN0/SVhypKvh901/2SMRh2t3ryNFvL5RABIzRMdIO/wam6yOPBljzwyY4OPqb3fs6/tFpw3ia2jmZQGzZVIEFwHCuR6DU+kV0QlRw9V0zyLSnaq38G1a+p0DifMNixZF24wAZcygaltJgR+tdUpqKtny2DosubJ5cFw6fwOM8e5nxGNbUTBJUBZKA9ARrXn5Mrmz7vofDsPSR5+dvkrk4goQWnuWlhmO8tJEQcoNSumyyXFHNm8Y6LHlbUm+2y22LfDWbHgu1yG0hCp2bpPofWqzw6F60a4uv/ANTkX+ml818CJZsonhm4P5bkjMp+mDH/AD7VzpJU3wz0ZznPUofij2fcs+XMGL1908WAgZgR/UB0B/P2rXFHVJq+Dj6/M8OCM9F3S+Vk/g+Rw7jdYJC6SCN42OtXhTtnL1WqDUHw/f4HRuVuJeNZ11KHLPcQCp19D+Vd+KeqJ8l4l03k5duHv/Jc1qeeKAUAoBQCgFAKAUAoBQCgFAKAUBW8wcXTC2Tdb2Udz0H7/FQ3Ss1w4nllpRxDinGbt+673VALRqRGWRt9q4czs+r6LFHHUVwtyubFkbkEbEGCSB+3qK4t1bZ7cMMWtMXTe54e8sCCwdZJMeUkMuWOu06nrUKKqzqeSalppU/rxvZKW6b3i3nuAOqs5LfVdJI0Hc1depuRVRjgqMU3F7UuI0jxba6tpmg5CxRmB0JZZjTeV/KiTVv8hWDLO/8Ac1fxpf8AJLsrZ/gL1xgfEa9bVANIyiZJ6aE6jtWka0N97OPLGSzxx36VFtt/F0VpuXIfMGyi4C22jQcvTeM1UT9zsjjhJJJ71t8v7R9FwMIJhVLFVI0lozCRtsPtUbNGrxu/S99rfyLbD8Mu38PbFlGdELZ8mpzFtCVnooA+9T5cpRWnscuXq4dPnk8jSbqr22S3p/Mnccwt+1hsN4it4v8AMGu+RSMk+0mOsVaalCEXLkw6PJgy9Tl8trTt9XzXzpWQ7fFlS4PFBXMFZp8wmM2giVDLG3etITinuRn6Vyxvy3dNpdvh+dP3IPOXEs10ZGNyyiKtuO0SV95J+IrVrXkUVwcWPL/o+lllkvXva93wip4XxC6L9s3gGtKRNlWIEeuXb3PzXfGKiqR8fmz5M03PI7ZB4xjVTGO+QghpVc3T+nMd9PvVjKzeOG3cRirXj3L1lgq6gkKQImJH71V01TL48ksclKOzKx8dZYZLdwQ2uRgTB7wJg9J06150+jnb0cH1vTePYKi816ltaX9+hkfAuuVwynOCfK0n7CueWDJDdo9fD4p0mb0Rkvhe36k25w2/YbxCrKGj0BGUEAdDpVXGcdy0epw51oTTr+TceQeJfzFUPOYagHQdhHRgRv2NdfTTtnz/AI103+Nya44f97M6PXefJCgFAKAUAoBQCgFAKAUAoBQCgFAck/FjiPjXfAQktaCwBtLHzH4Aj5NY5Hex7fhuPTHW+9/Y0NrjmQ8AZtGPzMn7Vyz3PbxpW12ox33hTqCNNj2mDHyfvWEouj0en0aoyXZHm1eQupKtkzeYTMrKmB66H7ippduDVeZb3+XwJYtrcDugyBAI13m7lBftAZQY7VDhbtFY5p4V/kd2/wBr2+hgW7cyx5soYsImAViSD6SNaqrR0SlinFXW+3x3JF5XW2oW4CL6k3F6Llc5Q2nlOkj39as00tmUlKLlUov0uk/mt/y7Hk4kraNq4hAcrcU7EEAhTrupBqt0qaNHii3qjLhOP9+KaPf8QptMgAlrgftoA3l9BrUbaaJ8rImpRfEa+63+xZcMaLF6wl3w3uNbYAnKHC5pXNsDJG8TFWiqg43TZj1Cl5sM0oatKa96breue35ElLOItYa8LivlBXJ4gIyt/Uo7grO3ZalRkoO/uZa8ObPjcat3dNcdn+T/AHNYx+OhHzAax06AjTXbarYVrlXuW8UksGF5E+F93/2UC8TZg03GG2VQfL11juNK9akkkj8/82eWUpSe7MWBxLWn8RfNl1PlPfrVqOdbEjiGJucRxUoqq9wgBQIBO1OCOSG1t7V1rT6FWysNYBB1naoJs6NguXkt4UY2xeXOkElAFK99ev8A+pB60snk1vinM164bo8O2WaA4tqAJU/4i66OdJy9BUrgjhmw8tccxOLslHxCSuq2r4CpcCiWCOIIcdjWUoY5elnVi6vNin5kXuX3CMZbXwbtjMuZM0GCQ4JEE9VJFcU4eVOon0uDPLruncsiXNP5fyjruDvi4iuNmUH7iu5O1Z8jlg8c3B9nRmqTMUAoBQCgFAKAUAoBQCgFAKAUBwjnK/nxN65aBF0NEdCA7KxjvpXPPdto+j6RVCMZez/RGvYm1eCnOMwzeXuB8dv71nKNnbjn+L5GBrRMgsNfNBIkmNdPk1lKHsdPTKMZRn7KjGAjMAP5azDHVoHlEkdY1OneKpS4O1Kak5XfsuDzbRypygtlUlgBsAdSe421o12RKytX5nvse7PETkVZgAsR/pLABvggCqytbEx8rL62v6jNfAGUq8jKCfQ9V/52qj+Z2eZK60/3syRxPxA6i6DmVE6ychUZQfSI3qZX3RSKwzXpfdv23vf7nriKJCEZR/LUFVkFWEasCNcw1kd6iSRfG8ik12t7v2+Hy4ok4zBF2BUozlUU21OVkYBVgq0SCBuCdaShfHJWGd49nelNu3vabu7X7k/jas2Is2XcsFTDp5WkaBVcTtmDTVskXqSv2X8nP0mSMcU5xjVucrr4tr7UUnMl4OLiHXKWCGYH1ySRGsir4Z1kVGPXdNGfSPU6tJv6bI0uwyy2hHT0GsaHpXrHwUa3LLhXGHwhcoFbxLbW2DeYEN1j0/alFCXylwW3iL6q7FQST5TDdSAPWjexCW5X8dsXDjbyvcDsHILmPNEDMYMTET61PYjuWHFeF4zAoFdWy3FDCGOQg9SoMH5oibLfguGNnB/xlu8ju5a29pgCdZAkH6p39NKWCs4HwRsTbvMN7MNcQEZ41lwp0aOomoSV2TfYueC8WSxbZHd7l1SPDGUFGUwdDGZNyR0BrPJjUnudvT9ZkwqoPbmjvfLOMF7C2nGxUem2lIqlRy9RTyNrvv8AUtKsYCgFAKAUAoBQCgFAKAUAoBQGDGYy3aQvcYIo3JMCobS3ZpjxTyy0wVs5FzE9q9euPaZQDMXBIgTnkgwfqkaVzSyxs+l6bpM8IxUl+RRHCBiEL3CXhQQVVSx2I0ME+9Yee7qj1F0FRc2+N+Cux/LFwklWLMhg5hBBBMSR19f0qdabsz8h6EtXO67FHeUh4ghgTodPcUjVs1ySe1Oj0t0jTow2G/aDVNPc3eV69LW3uexfgZQYgzAEQdtfzFVdpErysm3sZmywhBMwc22hnSPSPzqjiqOjXkclpqjPiLboRI3QMIIPlbaY/TpUNOjXzcbkl3tr80Z8fiC7l7sl2Ck6Qdtx6EftSVN2yMeLTXlv0q1RO4rh7fiHPeV7zsC4gqEJ1IL7GZ3jSrSitXJyYsmVbxVQS24d17LlfuYuFOLF1hcOUBLgcNH1AEAL6zEH9qY4OLdkZc8suPje1Ve3u/3RScYxCNZYKnmzAlpOwEEAbanWfStOnqMzHxOGTL0rSdpdq+P7FBEKNCqsSddj/wB9a9Vcnw0k1GmfL11FRVCKWDSWG5BWMp6QDrPrUozfwMVq8S2gj3JqStljxXgb4VLd1ntul3VTbaWUjoy7ig4JmD/jseq2LYuXcqwoJ+lfT09zUbE2yHZ4ZiExH8MyZbs5QHMCfcwPvQIkHDYjA3WVi1hiCraHRT0O8g96IMcK4olvEB2UugIlcxXMo03Go0qkubN4Pajs34Wczm9eu4cFjZjNazmWXupPUetTW1mWQ6bUGYoBQCgFAKAUAoBQCgFAKA1vnHmpMFbOXK907JO3q3YVnkyKKPS8O8On1U99o+/8HKeKcaxOPAF19FJbLsq9No1MRGveuCeWUmfZdL0WDo94Lna+7MNlT4RQKjEnR9Qy9x2YVm3sdfp8xSba+G1P+DJqbISLekkuubOR0G0aU3caGyyudvfs6r+TGb7KFcElCTI66k6jTv11pxuW8uMm49z6fCxBCsAw01bQjQnfofWpUt9jDN0yUfUvoarxjBmy+hkEmPb+46j271rFJo5JucZLbYxLixnYt5nYNJOs5gQT76z70bfLEFj1OC24+xkV0y7kme4AiD6bzH51SVXub41JQSxslMjhUYjRg2U94+r7VlTrY63mxRdS5/k9YrEm4SzakhRJ9AAPmABRyT5LLEotOOyV7fMlGxZyC7duvLn6AkswGhYOTAGsbHUHtWtxq2cU3k8xqC4Xvt9CJzELZfxrTE2rhMB/rQiMyPHXUQRuDV9MXucUc2SPolW33+KKtscPMconpGw3kQassacis+rePG3d0RMPiMrrdgOAQSrCVIBGhHY7Gu9I+VyS9TfuYMRczsbioqBmJyoPKsmco9BtVzmLLjF3DPYtXbSFLw8t5R9Bj6bincN3FERL3K3EXnu280OwUg3GyyFkwPNuJPeBNTRDdljy9jbtm5NlyDtI6ioaCPfMpuPdR3fM7TOu0RAPbSnwJaPPGr75ALz57rARJzEAEaEzp1+1SQTbV7B3MIqC1cXFA6uDKv666qfalWLo3v8ADlxaxKyCG8gJiA2YT94/eprsTJ2jtdZFBQCgFAKAUAoBQCgFAKAp+ZuMDDWjB/muGFpe7Rv7DcmqylSOrpOneaddlycVXiAQs7t4t5iZc6xXDKR9tj6dyiox2j7HzEMWClT9Sgmd82sx/piKxkzuwxUbUv6j1bxlzwvCyKBmnxB9Ua6TO1VcnVUXeGHmeZqfHHYseF8S8G26PZ8QEEAqRPzNWhOlujl6jpvOyRlGdV2Zr99nHlny75ZmJ1OlZNy/I9WCg9+/uT2u2PDlQ7OR9jPm16iP1rTVGjmUM3mVJpL+1+Z5xPDUKQxU6ZlYa7gaDpI7HtRbHPlvLtTvj5Gn3kNtip3Bif0PzW92tjgrRJa1vwfbTiCsDfWR81DtbsvGMJxcFtRLS42URqJCjXqZ0+YrLS2dU8+OMU2royXsTmFsZQCgK/7gST5h3E7+1VT9zVxUlqTe+/2MuKxFt7NtTo9oMu0h1ZmYajYgsfea0TWyOTNjnqbi9nT+ir70QeIYu2bCWUUgqzMzk/WSFGg6AAVtGnsedmhPVKV/BfApielbJb2ck3cXF9zA2ugaJ3HT/wArrR87KLTafY+2y9vQiQf+6VbgzPV3FAoEiJOrdx2+9QluS3tRO4Tea2z5XKqysrdc6ndSDoaNBEDCkhtCQusAGDE96hsRSLjmF7N23be3h/BZFCuQxPiGdGM6zRFpIm2bfiYYWhhrNvLqb8E3DAJ1JO1TyVow8sYuzH81guo9Z+BrNSEbvwnjOGsYuzcxN3w1hWIhiFOWBsNtvuaN0g1Z1rljmfDY+2blh5hiCpgMIOhK7gEaisiGi6oQKAUAoBQCgFAKAUAoDj/4n8QIxpUsIFsKkH6ZhmnsSdPgVy5nufU+DYl5N133/Y0FpE6GZ1I2j2rklfY+ngTkxGgCjQdDv261RGsId3yT8ZxPNbsoVy+HmE95Mifb96mUtkimHptM5yT/ABUTcDxuzbtOr28zMpCme+x+KspxS3Rz5uhy5MsXGVJO2QsJi0t5i1svIgToOvUEj/ysoSrlHRkxTyUoyr5bmDBeUHMpKkzKjb1qyT7muX1NaXv8SRw7D52OUZgAWhmyyBuBP9UfNRGO+xlnyaIrU67bK/r8DX+PYULczCcrTHpGkfpW0Xa2OGakpW/mV2GxOUgjQ69J3EdatuZxnBqpLky2bcghY8qljr2/f0qjtm0fLxp0ZnxMqoyiEzCY3Da6n0nQ1D22ZHpyrUm1/wAHu+6m0pKmVzKDGja5iG7MJ0I6EUVGWaNu9Vd/2+5X45UFq2UJLNmDg9IIyx6Qa6UkeZJShaW5VOK07HO7szcTwTJB0hhIBMH19666o8LK222Qhc2B23irGDPt9w7TECIGuxFCGSLWHbL9JIYaQJHqZOi++9KJI1u5A222PSguibiMWXskZoIMkSIYaAACJmZMzUJEtk/lniLIWBti6GUgKXKAE7PIM6dpE0asJ0TeFcLFm7MhtI2HlPX7a7VdIUbr4gvBUuWs6CQNNdt/XXvVlFdyt+x6wtq5YQ+HYKJmnMO/fTYU0xbIcpG/8o8xsxWzfPmP0knU+hqmTHW6Cdm4ViSKAUAoBQCgFAKAUB+b+O3Ga8wcHxC7hg28+ISfvIriyd7PvOiSUE1xS/QiC3l0MwdjvH/G1Y1SPRjPUz34n1aKQY2k5YjUdprOVHRBbp7/AMkpLZW5ElY11Ex1WR1B71SJo568d83/AFni80sSMuusgZRMahRAjeofJeG0Unf6v8ycuKQYZky/zM4IMbrGo+8GtLWk53im+oU79NfcuuDcdsraCXVEARqJkf3rWE1VM87q+hzSy68bIPD8Ot52VdPKWA2mDoAe8VmoqT2OnPkeGCcveij5gw5CCPMATJnUHQfbarQrgy6ibe9FVh8IzkAAx1JED4neto4py4OPL1uDD+NomLwt2Y5mUH01mAANB6Vt/pMjZwf+a6WFuMXb/vuSk4HdyMqupDRK6gGNRUvociWzKf8AnenntODoiPda2uV1zKTt/qHVT0aJ/wCa5JY543UkdvmdN1GP0S24/wCypxyAqMgjUwDvBMg+vvW0Fexz55OEWzJw/hYOrnptXbjwXyeJn65r8JYX+HeJ5mMx3P8AeurQlyeZKbkQ8Vwu0NApb2X9zFKiUplXZwNwEi3pPcSR7dves9O+xZM8XOG4hRlOYqP6QSR9qaWibMuGwxYBSgIB31EfYifY1KjZDdFhb4TZEKdZ3nUn+1XUF3K2ydY5bsuRkZ1+Z/UVDhF8EptPcxYvhl2xOVhcA3jRx3le3qJrOn2Nmy64NzM9rLmWRpvSW5VI6Bgub7D2dRrGqxWaTss0UWDxBN4tkiCDbPUa/pXXW25z9zsttpAPcCuI0PVAKAUAoBQCgFAKA4L+I+GcY+8dmDSPUFQVP2rmzRs+v8JyLyEijW+kKSSrCPcEdq579z2Yxl24Fpc4YloliddPU1kqbZ1RlppI93sRmKKWz5RAP5xJ3jpNUe7RrjjpUmlVkvB3gguh1FwFSASNQehHY1ZbLdGc4uTi4uqZ54fcthlzpK+m/wB6rGjTNraeiW5K4lg7a3BkabZ1iY+Pf+1S4pPbgy6fNkljetepDHtaTI1kuGAhgd9Ox9ql0t0MPmS1LKlXYrLvE9I9ZJO89q7ulw6vUz5zxzr9Enixv5ngYotrmGm9erFJI+PlJtknhYDXJY6VN7lTfLPDLdyzIMEf9isXkaZdRNL42lpJU7zrrpM6GrSUZxpl8WSWOSkjU2cC4RpI7VydNgceT0/EetU6jDikzOl8bGu20jx92ZlvHQk+1Zrfdmr9KpGz8EwVq6rEuswZB37yDW6aowd2SMLwa14iqHFzQliBHt+VZy23LIt73LNt08jEN61l5jL6TSuL8Ie2jGYZDLDuOp962i9jNo9cIK5Q0An1G1aIobRwjALiFJUgHtWcpUXSsh4uy1tstxQpnR4kEeprHy/VqTNvM20sp+YOEBYu29UJ8wGynuPQ1pVlU6PnCmYA9BUxlRMlZtnLGGN27bQCTIk9h1NWnLYz0nYQK4yx9oBQCgFAKAUAoBQHPPxR5TfEZcTaMNbUh1A1YToR3jX4rLLDVuez4V10cL8ufD4OV4MhJW4NzoxHx/auOqe59Vq1bxPd3IroCfJJJ6xPX/j3qk0uTfHKTTa5Ml/DeVip0IGnzprUOOxtDJbVjwdQrgkHSVOvoY2P7/nUaPcv5j5i/qeMMykhYbMNNO81C+JtKTq7JGII8QqVYZd+p6a6VDaTKY5+i7W5jxbgt5M2YdxBB+afIhT2akUN2ZJ9T+te3hVRVH5x183LNJv3Z8OhHaug88scLiCOntSxRaNxy6BlBIqjjbLJlVel2Jc6DUjv81dRIbKLE63XIEAnT7Co5exDTXJ9UEHXaqyReD3MvjywAmO9QiHybryjgVYyftUydIhGfmri/ggpZOS6QxzegIAA+JNZOTlyXUaKbB83Yu3YLnLcKkeYnceoHWlA2W1i7eJspeEw2jA76iCPirxexVrc0db+R2XUZWI94NbJmdF5wjiJtSw69Kmk0LL27zFbu2irKCf0qmgnUY+CKLqvajRlbT1iR+Yq8tkE9z3wXlvEXoC2yB3OgHzWbpcmlnUOV+XUwif5rh3PQegrGcrIL2qAUAoBQCgFAKAUAoBQGo8wciWL5z2stptcwA8j+46H1FZyxpnpdN4nkxbS3X3Rqd78MsQmbIbTKekkE+mqxWTwPsetDx2DrVdmt4vlbEIcps3VA3hWy+hkCN+1ZPE/Y9PH4nie6kvqrI62L6SPKcvVt/b3qji0dS6nFKviYbCnbyg9Qw1nrVXE1llT3JC4Ys0wdRA0ie8dxU6Sj6hRRvfJfIykm9iLcCPKpJk6g5iO1dOPD3kfPeI+MSX+PDL5s0/8ROXf4XFNlWLVwl07amWUex6diK78b2o+dnNz9TNRa2elabmRJtWzSmSSrVuBr96smVLTgHLZxlwWhME+Zv8AKOpqkpUWo2z8Rvw/TIl7C248NQroo1KjZ/UjrWeOdOiZPVyctu8PME9iP7VtJFYlbetldqo1RJsPLXFCrCackG0cWxFlrbs6Bjly7eYjfyn3rKqdF7IGO5ctpgC9khlZQRO9WKmXgw8HB2lygFgCRPWrwj7kSZq2Pws3XJ71pRU9hSBvViD1g8G+aZqie5NHSfw44YWuho8qak/oKrllSolI6oK5iwoBQCgFAKAUAoBQCgFAKAUAoBQETE8MsXDNy1bc92RSfuRUUmaQzZIbRk1+Z5u8Iw7fVYtGO6L/AGppRaPUZY8Sf1ZIt4dFAAVQBsAAAPbtUmbnJu2zLQqQON8HtYq0bV1ZB2PVT0KnoalOnsDk/GPw5xdpj4Y8ZOhWA3ypO/tNbxyLuGQMJyLj7hjwSvq5Cj86lzj7g2bh34YXdPFvIo6hAWP5wKp5i7A3/gnBbOFTJaX3Y/U3uaybsFjUA1fmPkvD4hLhRAl1lMFdATuJHvV1N8E2cGx2DZSQwggkEHcEbiuhcFWeMKMsQNZpQNsQpcXKxjbaocCNR6u4Yi2qC5CTt0OtQsZOslcJwD4i7btrtoPjqf3q8vTEhbsvONfh1ca8fBA8M6hmbY9Qw336iayjl23Jo1nG8n4q0YNl/dRmB9iK11xa5IplpwLknE3WGZDbXqW0/Lc1RyiidzqnB+F28NbFtB7nqT3rnlK3ZJOqAKAUAoBQCgFAKAUAoBQCgFAKAUAoBQCgFAKAUAoBQCgFAKA0Pnzkf+JJv2IF3+pdg/qOzfrWkJ1sScrfhVy25V1KsNwwgit4lWjNatEVZog2DhHCr+KIREJHUnYes0lNLkhROoct8vJhF/zORq37D0rlnNyLpF1VAKAUAoBQCgFAKAUAoBQCgFAKAUAoBQCgFAKAUAoBQCgFAKAUAoBQCgFARcbw2ze/xbav7jX771KbXAIFvlXBqZFlfmSPtNW8yXuC1s2VQZVUKOwECqWDJQCgFAKAUAoBQCgFAKAUB//Z"/>
          <p:cNvSpPr>
            <a:spLocks noChangeAspect="1" noChangeArrowheads="1"/>
          </p:cNvSpPr>
          <p:nvPr/>
        </p:nvSpPr>
        <p:spPr bwMode="auto">
          <a:xfrm>
            <a:off x="155575" y="-1287463"/>
            <a:ext cx="4057650" cy="268605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38" name="AutoShape 18" descr="Ber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5140" name="AutoShape 20" descr="Ber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142" name="Picture 22" descr="https://encrypted-tbn3.gstatic.com/images?q=tbn:ANd9GcTwHl4OuK3iVjZC86Ppzi0VM_paK7PS6WWeB6rf166rH7TBWS-j"/>
          <p:cNvPicPr>
            <a:picLocks noChangeAspect="1" noChangeArrowheads="1"/>
          </p:cNvPicPr>
          <p:nvPr/>
        </p:nvPicPr>
        <p:blipFill>
          <a:blip r:embed="rId6" cstate="print"/>
          <a:srcRect/>
          <a:stretch>
            <a:fillRect/>
          </a:stretch>
        </p:blipFill>
        <p:spPr bwMode="auto">
          <a:xfrm>
            <a:off x="8172400" y="3068960"/>
            <a:ext cx="792088" cy="792088"/>
          </a:xfrm>
          <a:prstGeom prst="rect">
            <a:avLst/>
          </a:prstGeom>
          <a:noFill/>
        </p:spPr>
      </p:pic>
      <p:sp>
        <p:nvSpPr>
          <p:cNvPr id="16" name="Rectangle 15"/>
          <p:cNvSpPr/>
          <p:nvPr/>
        </p:nvSpPr>
        <p:spPr>
          <a:xfrm>
            <a:off x="971600" y="3356992"/>
            <a:ext cx="6408712" cy="3354765"/>
          </a:xfrm>
          <a:prstGeom prst="rect">
            <a:avLst/>
          </a:prstGeom>
        </p:spPr>
        <p:txBody>
          <a:bodyPr wrap="square">
            <a:spAutoFit/>
          </a:bodyPr>
          <a:lstStyle/>
          <a:p>
            <a:pPr>
              <a:buClr>
                <a:schemeClr val="accent3">
                  <a:lumMod val="50000"/>
                </a:schemeClr>
              </a:buClr>
            </a:pPr>
            <a:r>
              <a:rPr lang="en-US" sz="1700" b="1" dirty="0" smtClean="0">
                <a:solidFill>
                  <a:srgbClr val="0070C0"/>
                </a:solidFill>
                <a:latin typeface="Times New Roman" panose="02020603050405020304" pitchFamily="18" charset="0"/>
                <a:cs typeface="Times New Roman" panose="02020603050405020304" pitchFamily="18" charset="0"/>
              </a:rPr>
              <a:t>Purposes:</a:t>
            </a:r>
            <a:r>
              <a:rPr lang="en-US" sz="2000" b="1" dirty="0" smtClean="0">
                <a:solidFill>
                  <a:srgbClr val="0070C0"/>
                </a:solidFill>
              </a:rPr>
              <a:t> </a:t>
            </a:r>
            <a:endParaRPr lang="en-US" sz="2000" dirty="0" smtClean="0">
              <a:solidFill>
                <a:srgbClr val="0070C0"/>
              </a:solidFill>
            </a:endParaRP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Production: </a:t>
            </a:r>
            <a:r>
              <a:rPr lang="en-GB" sz="1600" dirty="0" smtClean="0">
                <a:latin typeface="Times New Roman" pitchFamily="18" charset="0"/>
                <a:cs typeface="Times New Roman" pitchFamily="18" charset="0"/>
              </a:rPr>
              <a:t> Wood and non-wood</a:t>
            </a:r>
            <a:endParaRPr lang="es-ES" sz="1600" dirty="0" smtClean="0">
              <a:latin typeface="Times New Roman" pitchFamily="18" charset="0"/>
              <a:cs typeface="Times New Roman" pitchFamily="18" charset="0"/>
            </a:endParaRP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Soil and water protection: </a:t>
            </a:r>
            <a:r>
              <a:rPr lang="en-GB" sz="1600" dirty="0" smtClean="0">
                <a:latin typeface="Times New Roman" pitchFamily="18" charset="0"/>
                <a:cs typeface="Times New Roman" pitchFamily="18" charset="0"/>
              </a:rPr>
              <a:t>- protection of  soils from  wind  and  water erosion. </a:t>
            </a: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Improving  agricultural production:</a:t>
            </a:r>
            <a:r>
              <a:rPr lang="en-GB" sz="1600" dirty="0" smtClean="0">
                <a:latin typeface="Times New Roman" pitchFamily="18" charset="0"/>
                <a:cs typeface="Times New Roman" pitchFamily="18" charset="0"/>
              </a:rPr>
              <a:t> - trees  integrated into  agricultural systems, providing a range of benefits in terms  of restoring or sustaining soil fertility  and boosting food production.</a:t>
            </a:r>
            <a:endParaRPr lang="es-ES" sz="1600" dirty="0" smtClean="0">
              <a:latin typeface="Times New Roman" pitchFamily="18" charset="0"/>
              <a:cs typeface="Times New Roman" pitchFamily="18" charset="0"/>
            </a:endParaRP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Social and cultural  values: </a:t>
            </a:r>
            <a:r>
              <a:rPr lang="en-GB" sz="1600" dirty="0" smtClean="0">
                <a:latin typeface="Times New Roman" pitchFamily="18" charset="0"/>
                <a:cs typeface="Times New Roman" pitchFamily="18" charset="0"/>
              </a:rPr>
              <a:t>when forest  area  is primarily designated or managed for spiritual or cultural values or practices</a:t>
            </a:r>
            <a:r>
              <a:rPr lang="es-ES" sz="1600" dirty="0" smtClean="0">
                <a:latin typeface="Times New Roman" pitchFamily="18" charset="0"/>
                <a:cs typeface="Times New Roman" pitchFamily="18" charset="0"/>
              </a:rPr>
              <a:t>.</a:t>
            </a: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Recreation and ecotourism: </a:t>
            </a:r>
            <a:r>
              <a:rPr lang="en-GB" sz="1600" dirty="0" smtClean="0">
                <a:latin typeface="Times New Roman" pitchFamily="18" charset="0"/>
                <a:cs typeface="Times New Roman" pitchFamily="18" charset="0"/>
              </a:rPr>
              <a:t>Such as </a:t>
            </a:r>
            <a:r>
              <a:rPr lang="en-GB" sz="1600" dirty="0" err="1" smtClean="0">
                <a:latin typeface="Times New Roman" pitchFamily="18" charset="0"/>
                <a:cs typeface="Times New Roman" pitchFamily="18" charset="0"/>
              </a:rPr>
              <a:t>Agrotourism</a:t>
            </a:r>
            <a:r>
              <a:rPr lang="en-GB" sz="1600" dirty="0" smtClean="0">
                <a:latin typeface="Times New Roman" pitchFamily="18" charset="0"/>
                <a:cs typeface="Times New Roman" pitchFamily="18" charset="0"/>
              </a:rPr>
              <a:t> and ecotourism, which can conserve  natural resources,  provide  employment opportunities and boost  the rural economy</a:t>
            </a:r>
            <a:endParaRPr lang="es-ES" sz="1600" dirty="0" smtClean="0">
              <a:latin typeface="Times New Roman" pitchFamily="18" charset="0"/>
              <a:cs typeface="Times New Roman" pitchFamily="18" charset="0"/>
            </a:endParaRPr>
          </a:p>
          <a:p>
            <a:pPr marL="285750" indent="-285750">
              <a:buClr>
                <a:schemeClr val="accent3">
                  <a:lumMod val="50000"/>
                </a:schemeClr>
              </a:buClr>
              <a:buFont typeface="Arial" panose="020B0604020202020204" pitchFamily="34" charset="0"/>
              <a:buChar char="•"/>
            </a:pPr>
            <a:r>
              <a:rPr lang="en-GB" sz="1600" b="1" dirty="0" smtClean="0">
                <a:latin typeface="Times New Roman" pitchFamily="18" charset="0"/>
                <a:cs typeface="Times New Roman" pitchFamily="18" charset="0"/>
              </a:rPr>
              <a:t>Other: </a:t>
            </a:r>
            <a:r>
              <a:rPr lang="en-GB" sz="1600" dirty="0" smtClean="0">
                <a:latin typeface="Times New Roman" pitchFamily="18" charset="0"/>
                <a:cs typeface="Times New Roman" pitchFamily="18" charset="0"/>
              </a:rPr>
              <a:t>with not specific function</a:t>
            </a:r>
            <a:endParaRPr lang="es-A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7992888" cy="864096"/>
          </a:xfrm>
        </p:spPr>
        <p:txBody>
          <a:bodyPr anchor="t">
            <a:normAutofit fontScale="90000"/>
          </a:bodyPr>
          <a:lstStyle/>
          <a:p>
            <a:r>
              <a:rPr lang="en-US" sz="3200" b="1" dirty="0" smtClean="0"/>
              <a:t>Item 1304: Whether agroforestry is practiced </a:t>
            </a:r>
            <a:br>
              <a:rPr lang="en-US" sz="3200" b="1" dirty="0" smtClean="0"/>
            </a:br>
            <a:r>
              <a:rPr lang="en-US" sz="3200" dirty="0" smtClean="0"/>
              <a:t>(for the holding)</a:t>
            </a:r>
            <a:r>
              <a:rPr lang="en-US" sz="3200" b="1" dirty="0" smtClean="0"/>
              <a:t/>
            </a:r>
            <a:br>
              <a:rPr lang="en-US" sz="3200" b="1" dirty="0" smtClean="0"/>
            </a:br>
            <a:endParaRPr lang="en-US" sz="3200" b="1" dirty="0"/>
          </a:p>
        </p:txBody>
      </p:sp>
      <p:sp>
        <p:nvSpPr>
          <p:cNvPr id="3" name="2 Marcador de contenido"/>
          <p:cNvSpPr>
            <a:spLocks noGrp="1"/>
          </p:cNvSpPr>
          <p:nvPr>
            <p:ph idx="1"/>
          </p:nvPr>
        </p:nvSpPr>
        <p:spPr>
          <a:xfrm>
            <a:off x="971600" y="1872208"/>
            <a:ext cx="5112568" cy="3140968"/>
          </a:xfrm>
        </p:spPr>
        <p:txBody>
          <a:bodyPr>
            <a:noAutofit/>
          </a:bodyPr>
          <a:lstStyle/>
          <a:p>
            <a:pPr>
              <a:spcBef>
                <a:spcPts val="0"/>
              </a:spcBef>
              <a:buClr>
                <a:schemeClr val="accent3">
                  <a:lumMod val="50000"/>
                </a:schemeClr>
              </a:buClr>
            </a:pPr>
            <a:r>
              <a:rPr lang="en-US" sz="1900" b="1" dirty="0" smtClean="0">
                <a:solidFill>
                  <a:schemeClr val="accent3"/>
                </a:solidFill>
              </a:rPr>
              <a:t>Type: </a:t>
            </a:r>
            <a:r>
              <a:rPr lang="en-US" sz="1900" b="1" dirty="0" smtClean="0"/>
              <a:t>Frame item</a:t>
            </a:r>
            <a:endParaRPr lang="en-US" sz="1900" b="1" dirty="0" smtClean="0">
              <a:solidFill>
                <a:schemeClr val="accent3"/>
              </a:solidFill>
            </a:endParaRPr>
          </a:p>
          <a:p>
            <a:pPr>
              <a:spcBef>
                <a:spcPts val="0"/>
              </a:spcBef>
              <a:buClr>
                <a:schemeClr val="accent3">
                  <a:lumMod val="50000"/>
                </a:schemeClr>
              </a:buClr>
            </a:pPr>
            <a:r>
              <a:rPr lang="en-US" sz="1900" b="1" dirty="0" smtClean="0">
                <a:solidFill>
                  <a:schemeClr val="accent3"/>
                </a:solidFill>
              </a:rPr>
              <a:t>Reference period: </a:t>
            </a:r>
            <a:r>
              <a:rPr lang="en-US" sz="1600" dirty="0"/>
              <a:t>Census reference year</a:t>
            </a:r>
          </a:p>
          <a:p>
            <a:pPr>
              <a:spcBef>
                <a:spcPts val="0"/>
              </a:spcBef>
              <a:buClr>
                <a:schemeClr val="accent3">
                  <a:lumMod val="50000"/>
                </a:schemeClr>
              </a:buClr>
            </a:pPr>
            <a:r>
              <a:rPr lang="en-US" sz="1900" b="1" dirty="0" smtClean="0">
                <a:solidFill>
                  <a:schemeClr val="accent3"/>
                </a:solidFill>
              </a:rPr>
              <a:t>Concept:</a:t>
            </a:r>
            <a:r>
              <a:rPr lang="en-GB" sz="1900" b="1" i="1" dirty="0"/>
              <a:t> </a:t>
            </a:r>
            <a:r>
              <a:rPr lang="en-GB" sz="1600" b="1" dirty="0"/>
              <a:t>Agroforestry </a:t>
            </a:r>
            <a:r>
              <a:rPr lang="en-GB" sz="1600" dirty="0"/>
              <a:t>is a sustainable land  management system in which forest  species of trees  and  other wooded plants  are purposely grown on the same land as agricultural crops or livestock, either concurrently or in rotation</a:t>
            </a:r>
            <a:r>
              <a:rPr lang="en-GB" sz="1600" dirty="0" smtClean="0"/>
              <a:t>.  </a:t>
            </a:r>
            <a:r>
              <a:rPr lang="en-GB" sz="1600" dirty="0" err="1" smtClean="0"/>
              <a:t>Agroforestry</a:t>
            </a:r>
            <a:r>
              <a:rPr lang="en-GB" sz="1600" dirty="0" smtClean="0"/>
              <a:t> includes:</a:t>
            </a:r>
          </a:p>
          <a:p>
            <a:pPr lvl="1">
              <a:spcBef>
                <a:spcPts val="0"/>
              </a:spcBef>
              <a:buClr>
                <a:schemeClr val="accent3">
                  <a:lumMod val="50000"/>
                </a:schemeClr>
              </a:buClr>
              <a:buFont typeface="Wingdings" pitchFamily="2" charset="2"/>
              <a:buChar char="§"/>
            </a:pPr>
            <a:r>
              <a:rPr lang="en-GB" sz="1600" b="1" dirty="0" err="1" smtClean="0"/>
              <a:t>agrosilvicultural</a:t>
            </a:r>
            <a:r>
              <a:rPr lang="en-GB" sz="1600" dirty="0" smtClean="0"/>
              <a:t> </a:t>
            </a:r>
            <a:r>
              <a:rPr lang="en-GB" sz="1600" dirty="0"/>
              <a:t>(trees  and  </a:t>
            </a:r>
            <a:r>
              <a:rPr lang="en-GB" sz="1600" dirty="0" smtClean="0"/>
              <a:t>crops)</a:t>
            </a:r>
          </a:p>
          <a:p>
            <a:pPr lvl="1">
              <a:spcBef>
                <a:spcPts val="0"/>
              </a:spcBef>
              <a:buClr>
                <a:schemeClr val="accent3">
                  <a:lumMod val="50000"/>
                </a:schemeClr>
              </a:buClr>
              <a:buFont typeface="Wingdings" pitchFamily="2" charset="2"/>
              <a:buChar char="§"/>
            </a:pPr>
            <a:r>
              <a:rPr lang="en-GB" sz="1600" b="1" dirty="0" err="1" smtClean="0"/>
              <a:t>silvopastoral</a:t>
            </a:r>
            <a:r>
              <a:rPr lang="en-GB" sz="1600" dirty="0" smtClean="0"/>
              <a:t> </a:t>
            </a:r>
            <a:r>
              <a:rPr lang="en-GB" sz="1600" dirty="0"/>
              <a:t>(trees and livestock), </a:t>
            </a:r>
            <a:endParaRPr lang="en-GB" sz="1600" dirty="0" smtClean="0"/>
          </a:p>
          <a:p>
            <a:pPr lvl="1">
              <a:spcBef>
                <a:spcPts val="0"/>
              </a:spcBef>
              <a:buClr>
                <a:schemeClr val="accent3">
                  <a:lumMod val="50000"/>
                </a:schemeClr>
              </a:buClr>
              <a:buFont typeface="Wingdings" pitchFamily="2" charset="2"/>
              <a:buChar char="§"/>
            </a:pPr>
            <a:r>
              <a:rPr lang="en-GB" sz="1600" b="1" dirty="0" err="1" smtClean="0"/>
              <a:t>agrosilvipastoral</a:t>
            </a:r>
            <a:r>
              <a:rPr lang="en-GB" sz="1600" dirty="0" smtClean="0"/>
              <a:t> </a:t>
            </a:r>
            <a:r>
              <a:rPr lang="en-GB" sz="1600" dirty="0"/>
              <a:t>(trees,  crops and livestock) systems.</a:t>
            </a:r>
            <a:endParaRPr lang="es-ES" sz="1600" dirty="0"/>
          </a:p>
          <a:p>
            <a:pPr>
              <a:buClr>
                <a:schemeClr val="accent3">
                  <a:lumMod val="50000"/>
                </a:schemeClr>
              </a:buClr>
              <a:buNone/>
            </a:pPr>
            <a:endParaRPr lang="en-US" sz="1900" b="1" dirty="0" smtClean="0">
              <a:solidFill>
                <a:schemeClr val="accent3"/>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BDEF997-D5DA-4256-8339-ACA4AECF646E}" type="slidenum">
              <a:rPr lang="es-ES" smtClean="0"/>
              <a:pPr/>
              <a:t>9</a:t>
            </a:fld>
            <a:endParaRPr lang="es-ES"/>
          </a:p>
        </p:txBody>
      </p:sp>
      <p:sp>
        <p:nvSpPr>
          <p:cNvPr id="4098" name="AutoShape 2" descr="data:image/jpeg;base64,/9j/4AAQSkZJRgABAQAAAQABAAD/2wCEAAkGBxMTEhUTExMWFhUXGRgaGBgXGBseGxsgIBgbHR0bIBobHSggHhslHRodITEhJSkrLi4uGh8zODMtNygtLisBCgoKDg0OGxAQGy0lHyYvLS0yLS0tLS0tLTUtLS0tLS0tLS0tLS0tLS0tLS0tLS8tLS0tLS0tLS0tLS0tLS0tLf/AABEIAMIBAwMBIgACEQEDEQH/xAAbAAACAwEBAQAAAAAAAAAAAAAEBQACAwYBB//EADwQAAECBAQEAwcDBAIBBQEAAAECEQADITEEEkFRBSJhcROBkQYyQqGxwfBS0eEUI3LxYoIzFSSywtIH/8QAGQEAAwEBAQAAAAAAAAAAAAAAAAECAwQF/8QALREAAgIBBAECBAYDAQAAAAAAAAECESEDEjFBUTJxEyJh8ARCgZGx4aHR8RT/2gAMAwEAAhEDEQA/AGsniAQxUUBRJNEUuqrgOSTXUddYdcN9oFqTlUUharGlKhz55j/qPnM6YM3vKBVQNZu7uC4t1BhjgMUQS700Pft+bRg9SWDA+x8KxZUKvTU67tDKOEwXH05UhCSomhrTQkjYkmp87R2uDnZ0JUzEjd/nrHRaeUVE1yxIsI9gsvaeCPYkSEUSJEiQASJEiQASJEiQASJEiQASJEiQASJEiQASJEiQAJ/afiycPJUokZiFZQdafZwe0fDMfNSaAO+pJ+gNqmOt/wD6RiVqxBVXIAwIVmSCAxrYGopv2jhMQtncO2tnr2r57xnNO6Mm7YNMUtiysppV76X2H5aBVTiwlk5A9mu/ltvt1jWZOBJKbaA6dTRtoBVOV1JbuRv2HaJoAqXPCUkEBQIYVp/yr3DFtIFlgrWkFZqQAX6C3WLE5lV5U6/6e8HYHGJSUoSrIC1X2d3UKgGlEhz5w8AG+GEhSFTAcoKiVI5g3wuS/QU7Qq4lOYBQclRGtgRRzqp83zivEnRMWCoCwLBrANy9Lsa1rV4Bk1Lmw5mIcFtx3PziuxJB2Bw5PMoh9AA6lV6UAG5p6GJxbhygEihUAXANKG4GnXq8B4vHuQpJyhBSEAXAAp9CT1UY9QmYwPMaH3gzgX1c3d2ENvwGQL+lOpY7R7BCuIJFPD21fTeJDoZ1M3GgnqCd/JT6+u3kwkTHyqYgEAE9tRuKCukI8FLS6g7K0ANC+hrSj1EPsKlwHKeUUIFhfz71jOklkkecOxBSQsE8tSHqCNdzbvePpXs7xNKwxcKICmLG46WFNQI+TYHELQsqSvKQ5D213tr6w64Pxcompyl6ps7VY7WvrExltGnTPrkSB58/KgHdhSt4Q8W44pKAEDnUlx6nV77do2bo0ckjpokcd7N8eWud4SyPXVv3cN0jsYE7GnZIkSJDGSJEiQASJEiQASJEiQASJHhihJgE5UaRIzCosFQ6EpJloznzkoSVKLJFSdouTHC8d9oTOzSkKHhkATGukVzk0Ypajb0LQJWNujhPa7FE46aUlBSWIyhksQGI6l77vCLHAH3tL2roPl+VjbipIUwIIB0NLgEdXNaaQoxCwqpuHD7dXH58oxm8mQJiFkAks1qCMpWHVM5nIS+UkfTQVfWl4riG1q+gismcaJK+W+V6WPUXcwuhns+UASKm/wCz6dPWPcJOMs0zW+F3UdEkg0TZ2rfel8VMchQJeie57eg9IHxExqAV3q1nYdf2hjM8Q91F3Je13ftWB5tDyv3gidlI1awL3OpeBZ69AXEMRgxJo79IY4cqSATvlJetLJHRz6tGeCC1qCArKzqfsHsO0EY2alZUWYKPuijB6U0s3aAbFq0Kc0Nzp1iQR4qdYkAHbYfiCgCCSUkGhNDTq9dB9opgcYSpOwoKW0b82haibRif4ZmjdE4Ahwaev26xkKh7jsSMoAAqQk8rJo/xEa6AHd434OXKdwxDHr1FB0MI8diM0sPUlQOrMBcCxGj6dHqfw2YEoATQFy9dw/br5QOyTucf7RrUz+64YCwN3fpWmrwFjcSozBODkbJAZJSopuNXr6+fPcRmKyhQIDe8kkHUMWO4+mr0wweNUEvWqqGwIys1uv8AMJW1TA6LgktcyciYl1lK0kkOwJs+5cWo3WPp3E+JiUALqLDtHyXD44+IlQyhTaAixBcnQED62vDzHccKllazzABgASGd32BdhoGe5jdSRSdH0DB8VQsEmjE31bWD0qcOI+T8L4qouC9fvs/3eOu4f7QpRLIJKlAsKue52gjO+SlI6uJCXB+0MtRYlrsdIaycQlfuqBo9DpFJplWaxIznTkpDqIA6kD6xxvFfbYEKTJQSKpzafxTeGDkkdmZqWdw1rxhO4hKSHVMSB3j5VNxipjnNc1AOv0ptGmFylXMpiXqKOQNNPlCbonefQZ/tThkvzktsk/VmgVftnh3YJWfIfvHE4yQUgG4MDTpDNVvT6CGmiXJn0KX7WYcs+YeQPnQwxwvFJKyMk1JJsHY+hj5OHdunl01f5xdExi4Y9iOnb8EVRO4+q8ZxJTh5i5bqVl5MozOTQEAXu8fLJE+ZhpU6YySpSVBhUgBYCrOnKR8XvVFw7GyOLTkgpC1gEEPmpqCOhrHH8d4srklAApQAA6WepZRa7HlHQQblEpuxDiZjmgNaBzAM1KnqC3y9IJxyrkOBTV/rAcnEgjKfWp+XU/WMWxhCEAhWpDBmP5praNMEgEkJSlwxLDmZ3oRfTSCcLhCpmKUgkOAyS1PiVqdAHjSZhUSVKmEsovyE3qxBI6kDSrxHPBNgdEglipRAOYn3BTfyGlzpdSpBJs5JsIbYjialuKlwpib1qA+tQ9f2gHFzVJNTYCg6sGOttYroqwWZhVAB2bZxbyMeJksHIfWIqeHNtK+n55Qfw8hIzqQVFxkcXoWptmymt2peEJ4PJkpEpGT4/eUx91iwHVwX84WTApgCawxlSCpQUsA5iAz6sA9/PyjDHTQV0Hu0Dih6t12+cX0CIlCfhQgjQqJc9bx5GWXdYBNW710iRIV9TocNKUuwLHau/m+sETuGKuFAsHrQsHctv0gLhuIVKXYnKaiuxeG+GJE0KHulWYJ0NLU75ewG0QwK4TCiYkBRYOcr2cio5a1IcQdhsGqWUMsZeaygGtbuPpAigpLlUs5XBBBpUi3R/rURlh+JpBSDQgirOKebgNcd4VsQ9lrUUKQtPPbKoggg0zAhyCHByisLOFTZiXAdx8BfoxYtRzVq6wdh8WFLYEqDg2Dg97KDUcVvtApmjOpTjmLcqkqU1Bpt1FtAaQlgSJhJxlqzm5JDGhS9e7VNf4hjxPHDLYvX3gxIAr3Dh/OB5xS7hQKgU1IcMdGL1tRyKmK4k+NLBJbKpIszAg0bZyANK3ht5AI4VNLKU53s+9awZhqOMymYgOauTbbr/uAJIGQlBcihB6ajyi2CQZimcs9xqKvSjf62eDngYYmblYAvlYhyx+eofpaG+E46UDlLBieo131Dxy6kK8VQVmFhUja9GcdB2grD5GFi4IU/ZvvbSE12O6OswGPRNYTAHL/veDDw9FwkV/N44fhk/Kk1YpLnyYU9Y6LB8XZaQTynU6O37wtzTo1hNXk3xGAQ9Ut0BLejt8oDm4JIsH86+sP1oChU10MLZqSDBck+QlDawKXPKeVIyC7XTud4JlzsxSky0kEnM9R+aecZTJQIcG3y6RVAcM4fQOHhuafInJPkLx3BULDo5FXcWPca97wGODnLlKxmcEOGT8i/nBmHxyk8pq2943nYlOUqJYJu+kNar4smkIsQJkpKjNQQAPeulR2cUD0Z61jheJTc6yqpIJdgbWFrs+m8d1xXiSZuGWxzAEEAuGL0NNPWPnGKmKJUoq7ULWFKnb94vduJrJipagGYVFX27PA0ohPuhi0aLBNPiNS37/mseJlksA2UVJ3a9bt+0AHpWtNXYuNdrf6EbzwVpT+oh22D1JO5LmMZicyvfTlp1J30tHijmFyx8qa+VPpCoKNJWHGm7UOuw6sPpCfEKzEkkeQ/O8M8bKSAEoOaoYg0PbpRn3B3gKdLKW1VzOPs/q8NAjGRhVEppQ2tWhPpSsNpPKrmJWQC+jGtewbpbYVy4NiAlSswGZjcW6DrmPk0W4qUg0DAGm/+Jq70u3TaHgJGc/EjKzDQNubkwDIkiYqqwH77/wC4vMSD13rvtFcKopYt3HQ3/BA+MAkazOHgn3mtr0iRojiJSGzWiQrfgdDAylJIKQWJprpr33aCZHEinlJc6P6VbpGEvxQSpIzS3BpWnZ+vqIb4PwizBLln1NC2vp9zEgET0pVJoCSSC7tlIJq6iAzAjzrCRU8aBClEGpzMQBRk0qK1q/WOilY1SEKYJUk02yuGzC5vToDpCibOQnlXKzpStiVXZ2KkqSAz7FxEoQdgMXKCAWHMAChRID6soij1UDQAmMCpOZQEtcvqSoqBDA0DjW23zLmYHwwyBnD2IOWobmPWlbbiM5klTFKUJStOVRRUpIqHGaxYu16b0htiR5OxMxZCSHZwOViegq5H40EoLoKUJDMk1+FT0vo1CI8w0iY3iAI3IC0tfd7/AI0WkSAkMXIKXy5gaCj5k3q1f2gYwpKElFBzBRPLq963LbdoxKjnOQFLiqm63He3rvHmGU6SAmocsDuQNe3r6EoTAtkqKkqLuRpWhIPR4UQA+KlRIVUUAJ+TH5a/aNcBjAQUgBkMxarn+IH4nmyKWCGLUNH3qWrSwjXBhSZVAliXKjRhfX8pFVaEarWTMUwdNXBfRnBFoKUnO+VQcixbLbemv2jI5i40djlSGLgUZy1Nb1jRE2WgWzZQ7GgLXcP519IQ0dYgEAPt3/mKqJ6NHNSvaA5yHBDm9u7iGMrjictQxNQB5Vr0MQ0zTd9TZaFJUpQXf4T27xzcniBzqOYuSQxLMNLXNG/iM8TxJapmYkpSVGx2tTbr2hRMmPMSCaOzjZ+usNLyZnbS5xWh/eWBoda79Iw4wtS8PMCWBIZ3L3DghmtAcgtKCswcmhBI0tXZvlBSVlOVKsmUuXPq721+kNJDRyE3EqB8IgsAzOzsH8qv6wvmAUAG537egYw4xypGYqahJqEsDqKParvrpCRSCzBYAv5fIxaQioAVQkijdLn86+UDBASC1SdTRw/e33jVbJLv+d/P5wPnUXGv8loBpGmQkM+nke9YwxRegsKO35SNzJJAKalq6aEm5jP3VFPck12JGzVgTKqzAqIDg2FO52MbYNIUtyAWFBoaihJrvXpHq8NyJBBBUkKFdDb5faDeFSXmsCLJFvWjbQmx4RlwrL/UrUUuAeUK0cmh6sGfvBnGUhSkgEKCSCALsSaHfUvBns1hZR/qFrGZQVlCNwxd9Re+jQqx7icTQUJOg0DNpRx5Whd2KXIvnpKHF7nqPTpAxnEEaFh/uvWu14Jncz7kgepA/O0VnYBTFW1P9+o9YqxJUATTUtbSPI3TK6iJD3Gh3cvEpSeaXlD+G6bEEFqMBcHz7QhlSymaoaurW1ewaCJuIBWxCgTlbV6B1dD93OsX4dgSQFAFyTp2L2jLghRwHYLEnw5iVpLp5npQbMWNaU1paPZqlKEopYBeZ0kUdqpUL71vWNJxAWyclMwLHW9W618oxmIKpiSGT7zlzs5YbVq0SpCoLxvFFy5fvFEwctAk6h71AYEsbGA8HjRMUApYC6sUpAIAcuWDN0IPlBs/wpwPioVldvEBayAxNWdlG+jbRv8A0gAOQAsAXKUgq5a1AFK/uXrCk0lYYSyVmICZR9wE6hGU97t8Wjt1jBGaYlJfNkLeG1RmDhlWVUBuj7xrjZc1awE4ZzlGVRVfS9srnoBrBeF4QpBKcgflqyign9Wb/ibjudIe5VbFgBlSJmzoKHYEOamtgR5i4PSC5U7lNjdw1Dauxt/MNjwslIClpBzdS1EkhxcMX9B23lcIFf7iyAymSG1D0d35iP8AcHxIk70c9i0hSBYgAEh3YPq5iYeckIzKUGKmA/SSSWpb5Q0TweUouFEE3AqGU25qBHquByEoIWXSWzZi1SSXLAbUDaxH/ogLegBE7lC1AFiwKX1Ib7NWNsEtKlUHvM5PwjQDYM7bvDRGCQ7grSQHU3xgJ7CydhVu8EzpUts6VZ2UkEswNH91qkM99e8P4sXdD3xEGH9mSxKZ6S5cFiPW8Gr4UuX/AHM0s8rKe+9C1fOClhC6MysxuGpRlNcivpvA6MccrAMwY2BUQoOwb06U1ifjyI3o51eDnLOZmSokk0DVY0O0Cr4TMJcJLB6nXdnPWOsnzySaBn5iliSxc9R3pa8DMshsocMctAohgaJFTQCtvWD4zd0gc/AFJ4bM8NKFnKyiX6aACpzV+kMuGcLu03K3vFj6VV2p+8ClCnUlwC5Lljo7AXKnLMGtasZqUoJJ8R0uwoQ93A9dYUtRyQt4q9ocCrPykrapoS46k69XLv6rJ/C56UgKQoZuagqaB7D/AJJHnq7x0UrFKSDlJrcJJINb3ca+cYYiaTXOoM4DuLGoFekVHWZUZiqVwCatZSUFJQkKUCQKEPVzTtWghYcOQhJJDEpoNvDSuutAseb7Q2xclTqAUVEmtbsKegMKVYVeZm84tTZSYykYeklJKXWgKctrlDXFQ9uhgGej36gslTEOXIIHz9GfWL8SCRkSBZCfnX7wumraGpMpzpnT+0olpkFKVAlEqSlJB1KlZ7dAn1gzhyZAVPdSAPFlhBpVOSWFHShIJ0sY4hZJDE0iylOXJiadck78I7L2WwksgLIKiVLzVZm925q5c+Q2jJPB5ZnzQoqyoQhnIvzEgjs1OscmZpdwpo9GKWHOYubl6mjfQkesJqdumEpZY1Rg0jD4YlIJmTubmuxVyn9L0D9YeT8BJEsrDBOVZINSWeo0sPUC0cSJpYVLB26UrSN04hZ5cxYhm70MEozvDBu2ZJIAA2A+kSKTlOo11iR0WdO5H0qRwBEp3UQQWObLYhI97Rglur9WgjD8LQ2WUzigF9Q5NC9Bc/xBowwClJmKIcBjQBZNQGar7jWsJsdxQidkKUywAhsiSCSxNTexHQx5upqzSuRwOcuxingsqYUlSmWltQCQKMQzNcwcrA4cZgUpccwOazMSa2DjRyz0oYAwiVl1S05lMClrgMxNxcvQXbS8E8PkqmImrWsE2yMxZiahRCkVfvU9YqM5OKpC3M8wwQnmRKl8xKggAZiaAkOMumlKGm1U47Moqyum4UbJKVBklTapdVC9BpFhPlIADhRYulnIU+h69xtWse4ZKiks6mIExBfViTlIyuxFQX6BqzLrsVtmmLC1geFlMtTmjBw9QRRy70amZ43VPLsuXmKklWagsGykgGg1LtXQwNhl+GspUFBKwQMqWBr8Bcu+oA1G0Xx2MQn+0kZagqcAOobpuBR8u5gxFbpMDCRiA6gzKlVzFOYgFyEk6ghIDt5h60xM5wglwhScyXD6ptX3Xtv849Skh5hUchLKAObMeb4HDBjcxMKAtiJq87jIASCLtXLYM1NxUxnhtX/PIGs8NzIATVwwYKpUuDyghNotOxCQEAgAhQLP5h/1AgCpFNg5EeTsGtJyrWWPxup1DmcyyX1Gwq2hhPicPLVNMsLUqgAzM4FzQ0sGbNVja0VNNOl2MYY4kqdJd8xKieUZqkAE+6kP8I1F4phy/uqAFVZRU60OY1J26x7IklRQAhKii6vjJ3Dk1ew00EWlzQrkCvDmOaBJodnDOSHpfrpFtKK3DSBcXMUVGWHBoOYOygK7mhDMbFtnjyZiEylsCkukBwkAA6OBRQrUNHuOzLIA90gOxcFqZjTbf94FnmbaYpaglxlKgLNYAMmp9T6uEU4uXkrbizY40eIEhAQXY0YVbMGahYnzi+MxGUEkOpTEs9gWBK0kcxvfekBz8GViYUuw/UoBXZ3Ym7F+8A4OTOyqWnMXapNACeQDYCxbrvF6Kw0SkHhaHSCoBRLIIU4UHDZmsQ7UOhEb4twVJKwkhKXyFIa55mILcp+0ASJgkKITMq3MVJVy9UjKqlg5Ifo7RfH5JoSF5zNTmAWVkOKl6MPIv5xaqN+RF1lWXMXCSWDLYkhxQVppXuBAK8M9jUsKPV7AKF/P5wRg5YmIylgAUor8WZRYUDO5JeC8ZhZctakyZq1FNVFqZm+Hp9IwlqJLf0K+xVxNBTLSlLOOYsOZ35QaO4+bmLT0cqnDOEgWU2pZVhavePP6uYtITNUJkxNcxPMHOu6e9izR7g5KZruVJACmNA7NWt09h9a7XcsFpgWJw6VnNuKg9NH17wBP4aXKsrMTZybXNYczMGZSA7PmKQkVNHr0tQRmhKxmKrZqgnvQDzu3nFQcrqSLUr5RzC5KnAapLChjHEy8ripu8dPNxGVOZCSSDlB+legEDHCy1ozKIBegAqetxD+IrE2jnpZ+cXBf8/NoaY8A5cktKQ1Q1zqa2iuAlkTCQmwDMCa7Ab6NGn1B8WLFFotIWAoKNgfz7R4MOpSi/LqX/KR7NWhHKZbhvez1PYjlbyJ6w1zQ1yYLqXiRmrLophsb/IRIrIz7YMRmmcxl1CAtJoEio5TWvQEXS0Bf0wVOmIC0+IDRQLksHCc1i4cQm4nLnqT4aZacxcH3Ukqv8RDlhpF8Hg1yJuVK/EVNSklTKASSTy+9WvZ28o89PcrfFmB0mDnIQlSg6VvRixV0BIoA9g1BWsWXxBU52KUJCASSxYk3GUVcmxprGSuGzJiFS1AFyDnBzqS2mV/tCjHYFSEpMuYVSsyUqcFJTUs6TVn1ipuaW6PCGyuOKgrK4BalQas+z6gE9TrB+BZ13dZQGTd8oJqQW/TSofqSFXEMPMATNVWtAbkv+zmmjvaC5ONYpRLCmBDFKS9NwKmuYAn9Q2ERpQe62CQfjPCl5pa5uSZLNEIT/bdg1mU9nJuxvGvDlTsqlGUlbMELU4BAI+JwQBUirNTaEmIwKlTHFEqISokE12cl3JJFddYKkFTqlOyUFSdEkO76u5rpbo8aKOSto6kEeGUIShRygASw+YkljnLEhJFA7VuXhbJwwRzGcoqTzZVD9QZkgE093lFA8ET5wSkYXDrZYAUVqUwzOTs6mBszR7w2R4ACMQUmWsagvqygr3k6RjON0ulj/X7EvkFVNmTVFLLUzJDgOB/kRT+LQTNxBScsySlZA99hmUBQEl3s4H3jGZLEuZlBTNSLPUMRcENUBrbRfEgrCzKC2BBAUMwRQO6ja2/3MP8ADpU+dywwil2UlhKJiVTEcilkKyEKIopurClf+PWN+M4bKokE5HBzaFL5m7V+ZjGbLlrRMUtZFGQzEKUzkjoaE6X6Qv4xxFSpKUJTRYAygksSlj3ZKTBrbV8nbKlzSCZmMyJUlM1KgtKS9hlYMG3Y11pC9C1zSyFKJykEuatU0FFJBeh+ceT5By+GliR2Ja3S9484OlA/8krOmw58oJAs2wvp636FFRSNXDbEOweJTkISsZqXSl9jQAU8z23IwUtSVFYCVy1UIDEBLHZighQDpI8zouBQmYfDkIBf3SSr0IIcHpG2J4ypJC1IRVwpDOAWooAvl+7GOZaiUubr6ff8HPuFJ4cu7hgaIUkkUdh1JcOet2jzCSJpUVhksdKd2QA5S21KNHQ8TmZ5aijInMioUS5LWTS5AZum8JuHYTNlK1LIKkukqVqC1jT3bXL1akdjim8jCwjEpSAhBlyspclq3L+ea32dlkrFCpKSkG2xo/2MFe0OMMyYZAWlEpB5pjH9IboSAWCUh4TYfBIZS5U/xEoIBC0qAHUULCtusY/iNDcgaNhMl5ihIASwUQokkksAH8vl2gyfNZITnS6jQpJ0LC1w+j7QDhyMwSpBBKqqanVmPT5iLcXlZF5AxyEEFyXFKbuPvFJOh0FYtABZCs7C5NHI89KXvrSo+DnIBOcKoGZJqTo+4H7QJLKhmCVBzlJIPS3a9to0UZi2SBdwkJFSTfy+8Sk4ywycplcbg1jIkqCRzLQlRAzahtawNMClOFLGYUoGH/Xv2i+Nw8wTAvEIUGSlO1Bs9jBCp4SZmUcpAHOzpBt+76xrNXhFN2BBQCKg6mqcrh9CbiCMf/blSykMoqzvrpU7aekaYSUlipRY0Ay3Jq4J0G51gTiK1lWaoIDEdISeMhutUeysETLUHSBMY5VKAVu/TzO0KzwdSVFBUh8rgE31od2+8MMNLI90E1BBA86wNjFs7iqC4Isa7RrbSst44CMNh8OEh/EfVsv7RIAUlT3+cSMt8vKM8ndTuMeJyoIyqU5SSXTtqxT9DB+Kw48SWpiAhAKc1CVOeY7DNYXoDrCXB4dAUljlUap3Fd/vHQ4coQnnKlmWlPIOXoOYaAddKxhC5ckrJhJWQgFZUJhB5pSyw/7JO7fLaCMIorQpM4+KRdRIzA1ap959A9oEnz/FVMQtKpZSHOZQIsDVJZ32GkF8EloUUoSsBXMae4WVQg3tQUsIp+pZ+nuVfRojEJP9uYSsrIcAChFiCTcE9LVhXIxakTFolbqdiA+U1U53Id+14I9p8WUEDO5dNxUGoJHy9IHko8FAWFELZzRqZuoqKdjHNrTlHm6T6/gls9wHFEklKZigpSVZgvMU0oQr102FjcySQlalFTKygFZJG+Vmaja1evWJMlDETTPlrTmSg5pZBJIUkAtVgAdRFeHrStaVoQsqTQpexDM+4qzP943hKW5LlPhlpmszg0rImbNnBbtRLAqDXDX6OGrq4hVPmKlrzykp8LZQCiRdyogihqzQ4HAkSMODMUlJmFgSApiKp7JASSW01ikzgRYKlLlAihPM24AAUQHrVq1taLnCW5bcffnkXZeRiFiVmyBUtZzFJDMQeYpIbR20f0i39cPDUhKjlmGWOwBVmBHSnd4pg8NNzTUqqdA4alEtoAUvszQFisXmmJVMZUxBJDFNmIGYjViB5Axyz1HucWq6vz/wLorieEgpATMSgZWRmzVc0Z0hQDVfqmpeBcXhVeIgKCU+GhgUgOa3I1JGphnNx6leIsZUrWFFCllm+EVIs6dxYwtmooqaVJmC3Ip8/MGZX6hr07Ru90pXHj2LinJ4M0z0p0B3OUOwoBUE6dPtFkFK1gOlOuuXu1SKtQdbNG81KJrKrLAYJGbMTuLAndjY63iuKlyZcsJEsqWfeUpVa1q1NbPHTttexvqZXGTTEZ1KHhoQFJNFEBKj1Iu1KVe1YCnTMwX4oImgCjVcGpI1BBqz6ERkcQUoIlqZTkJCmLHopnd2YPR9IF4ZnmMhUteZJbMacw0D0tfp5RnqpVxZzzjR0HD+NEhKjTOCFGlKHRmYGsZSsWlSk/CApyB7pVbMPOF5mBPJ8Tk3DdhR/N/KLTFJKWUegKRZ7v6XjHT1pOVMiwLiWIkidkmgKlZvfKykitwQFFujbWiScNJCmkrK5S0nPmuoAG1AD/B3Ij1PDJSJqZsycSkORnkOg3DOF7f8drxaXK5lKXMDkslI0pStdBZrR0p/JXY+gzAYMBMuatQGchKEKDuwNVEm1APTei7iWEJmV1JzAWf9XaloZTJ5USFCwZLFJHTVoT8VnCVO5VFSClIIegJ1HSkYyi4x+T7/ALEscG6KE5AGLZlX0okGwGu8bYFEqbMUHWkABlPYhqijEP03jCRLQSiU6koAUWSl9L3Di/ZoP4rJSlpKCA4TlUWBLi1Hcm8GlFzlvvCEuRZj+JFREvxApIuSKKOqn+HVmimN4okJyShUF1FTKUql9fo8CFCkTMixVBL7VSTf0b8EUmScqaEKVWgqQN2t6tHVnczaMAfDqUFKznMDVL6l7d4JlLLFW1K1+XYNGUoJ5SoE5XIFrAs50Hb+Y0w60qTlYBRrmzkZGqTq4/NYxaz+pFFpUygyhIF7X2+cecQxypiucApDAUqdd49QtCl0Lo6Bn6tp1jPiWJUVAS0jQAMC53rasVC6abEiqZZa/wBP2iR6MLN+JBfWo+8SM6n4FbOomr8NSsqlJcOXW4sGB8vMvGKJs1+chUuoSVe8kbZgzhjq4jFQkTQE4dEwra6iMtBYk0079I3lSvAVLE1y4UyGBaz81tQ41EKUZZV4KZbEYhZSc5UVCgJNW0AOoZxXSKcIxR5FgsUFJ/jzZozxfEJZdKl5WcslDhI6Bw1NjDfg0rCqAkLCtFAlJGYMb5SSAx32jmWnLVd3Xhk1eQpfGZUxMycEuoy+RJ1JI5fWEC8c7pWoFR5WDlLagdNInF+GHDKJQfEkqLJUASEjZX/Kw6gHcsu4SpykqBOZRDu/u5Da780ba8XJZQVZ13C8AMqJqZwQouQC6bFur69Itipc5EwpQwCyFEIUKv7wBNSHqDSjRpIkTVSxKCAAFEpOjEqNydKepg3CcPALHEyzNHwtQdK0MawjXy0WvAnxXD2UVFK0sG/uIZJOwIFuoc0EOPZSdlKkkCoLlL0Iq5Cq66iLcTxKSSlczOCMpCHAAZnpRzXXT0TSJ/hzFhBBKgpJYkkJAAPUuA76ONqUmt/sVtbK8W4jMlzpqwrMFS8wQ9QMtKbdYW4AkhSiQ4GtjQ/Z4YcbXmMqelJz+7TRIOY07E+kLOIYFeRSwk+GrXKwzAkEUp8VOxjk1k3Ko/fkyoxm8RKyhLFQAYlLWBJo/mfOHHjIT7oASQCdnymw3L+kTBcETkSygFEEqIDlwHIqWpW1bRJ3C8rJLsW0AJcOzPpcVpXcx2xVI7IadU0WxGMYcoCy1MwNHpR26Cp19fZfFpZlFM6UkMKkbt5vvbvA2JnGWlKECqq63yh2q2uu5jTBS5aEmZiEIJpy3FN8xYn5CL9h622vqY8LwMub/dIZJGbMpybvSg+ke4njiAFpkyc5LoS7jVjypYsXtrTtHmK9qZk4lA/tSgKBCyFGm4S7jZ2tTWM+Gq8Y8iio1qoIzg682XNS12jN/JiOTlkqyXTw9SUZppSgm2ZgOwapPYQItTBtDR+rUMMsf7KYiYrxJS8ymAyrJBpsag/KBeF4XKyZyFeKDzJVYV9C+9ow+FJTVKl9TOgHEzCEO7UZ2BpqATbygKejIlIdwXJNaWA62YeZjpOH8RTMmGVPAWlIJCVBxcVD2hX7RzAFf20gIZmHRvM33aNIx2Ur+6KQsUQ6MhNmyh3NHpSBJktRzpUlT1GtTo3ZrR6rEqS1Cg3oDmbZ6PewEHIK0eItSlJCvgD1FK5Xb1i3FophPsnLVJUqZiFJSgJpmUCSHrRLkW1aPFzjOmhSZmbndOZOWgZgHJ2epr0hUrEJmKJlpIKgxSoirF7vs940wkqYXJUpJSokkD3bcoq3XurWKuolRVK2HcbwU7OZq5ZLhOoNh+kF+lomEwREoTJgADnKlIZSvVgNaxpN9oFKCAeZKnAATspsz6/SN8NJlLDLUcwqQkt55av/ALhqTuyc9i7EzMKEhkzSf8ktvdqmul4UTFIslyl6vQmlA9XGu8NxMVLWCQwpZFNH7Xgbi0nLMzJS4UCah2vmD+fpFJWMCmTWJyhmGltqfKK4HG+GVKIfLZ93p9IohTkl2uCb/hjDiMgJLBQUDWn+z+GFtVhVg2Ixi1qK1KLmpvEjSWhRAIS48/3iRds0o+rYPDYdaKDwpmjU5m0Cr/VoRqkqmnJMISEBZUQWJJo4Du7JBZ9PKDsJwqWBmKioJUkpLgczmoBdyBqaW6tfFYMzs39OpBcEHmrch3at2PfrHPJXVCnp7c8o5+XhlYiWE2ALBRvVyEk70/KQw4jj1hsiVIAlhCspIzV94m9EgfKLmRNkpElUtQKlAuLU1cUNKN1gHic0hZc8ye9bBn31s/pGdSa4M020NfZfiRkrXmAyq5Sm6TVgS9S9YcTv6EglMtUhdbBg52IdIBa7COSYyTnWQvIEgAmhAoGrevyfWOuwkyRipYlTFJRMDFOUgaCj6irEXjRXVCkn0YYfGKm8qSoGwAVzAasD7zn6WtG2EwACh4shYCalSkq5Xdy4DpIAegasI5khchZQtIJT+BQN2MGcP41MTmAU71JIBJqKFWzaW7RlHUwt3Io00MeP8KlJSPCUSnLQBTMXd3u/nC2aUqRUkkJy5sxfKCCATQHy+8NMBJlTZikTVmWlSCtOVIpzJT6OSwGg7Mo4lhfAC0rINVAEFwA4Y+rljvBOVq1jwzVyqN9jKYUTBh0JGVkpUpYJBUprvtT5mMuP44mV4aVnIAStjy5lLASOoYk92jCTOfJl5QGJ2CSnQ67N3gHimJSGSnSqm8r9vzphHXlbVYM+MjjCY9QWoXTyJDlq5Q9tBv5QSpXiJp/bIAqUlqsfiqp7XpW0cnhscCvwySAblJ82dqmmj/eHnDuMLTLMqagjI4BBcgFOZLmxBt5R3ae/86o7YznGOUe410pCzlBVmD53Ye8wvqSGj3FYSSuW0uYiYofFNypSmjHKg8xpR1P21gTiqAFhWZLFIZvJ2JJFulTu8J8RNADgs5LD4iNGLM/8bVmTlfX+bMp3J4/se8J4dKVSYsOdmaNMdIkJZHiCjlyG+dnDQrwy0KDhRB1SU/8A2BaCxwwzg/iIX/k4N6DV+5iYKVU4/qjmquTzDcUxMleUTgtA0JUW8z/qGs32hM0BC5SCbu5t9R5QhxMooORqgNWrbVBt2MZcKmETgFUIvX0idOWpv2y4FZbG8P8ADnGckunIUkG4qD2NoDw2JQQiZMDkAmxN8rt8oa47HoC5iWzpzZcwLEGjizFnbyMLZkoGSmUCcoL0LE1DXNAAPnFzklNW+BrnIBxLji1lkryo0QUi3pftA+F4grI6SaqLkmwYfUknyg6TwQrmNmCSaJyNpvufOBuK8MKVrQgvkTmKbEhnKgNSNR6RqpxnwafK+AbCr50qNq5iBa4eDkpJzAlwQl31Afaw7fqrCbAzMswVsGAPW8MJeFUuYEpahfMWyoDXUdAOt4mUXWA4QTOkLmlhMCEsHIcBIHuhhrsBta8ZqkFBGRZmUFbKUKVrc0NNYa4jgxJEuUsTN3IA6qo9Gp5neir+jnIBMwAF6AN6BiesJ2oZBtbS/E5SVhKipVBRjfyNBDLE8NV4AmBRTQF3Ntg348BzcisqVu4INC321i3EMZMKQEgGrMXYUoaREdZPjkzuxHjMSyikhiKVLl+p1gIIY6nZ4YzcpBIQDQZVISQSXqXSO+9414TwGZMYrBSj/n7x7C/mY6d1o1tUL0hQAASG7kfJokdJM4QgEjwVHqAgv5lbxIraTuHMpCsyHlmaksSSqtbMRTuDR/WDsXhvBnS5sqYEynPiJKSbhvhFu9t4WcPwuMdBUgISkkl2ch6JA079YbcVwudOYKIDVG3UiMoJ0n2P4rHnF5iTJoA++3URx+MwwUgrDLmKJYOUjMBzMNS4J6tBWCxRI8EcwSkV1ao86j5wu47PmS/DCEKJS5CkijEvpqCPpEyluJSuVGEvBArlpyqmKDkhIpQOEuHqWt8xBuJlSpQRMnS5hWpRKQKAEAcpCXIOrAl2JgnC43FlTrOZgFUJerskpHxOwakdGtBmhInBCilWYMlq10et9YajeTSVLLZzimmS0KVcEjM1gdDuAfrCpEzIVG4sfWOj4woJUEFLAg8zih/xhbi8I6LAk0dL1reovpHJNZa7RzsphZwUSsE0SAB3U/pT6wRxpHiiYhwFUIcsCHD1Hb5wrwhqA9W+4g7iqkomKSFglk1FWURUfT0jntyjfhocXixfIxploYpzLCS1XSGD/n1gRKlLSykZgqpIUB3Fw2zuP3J8IEPl8z0f9zGIWknLUbGgGrs/UadY6oQcujXSW54VlkmVJzDmnF+V02BrpVRYAaDu5fXO6AS4GiSAkegLAV60eL4FQGY51LLNyfCNBc1LmtPJ4YYXDKWQEuUktzUYOxVW4FT5iziOxLyd21JZE0/GKUpWUFlD0BFfq3mIWlGdYSotoEjVrkqb1b5Q8x+FQghMuatRdiEhknoDdVABSlLxETEy3zEdcqQ2ty2/zMQ21KkjncmvSuT3B8OmTE5UglP6QC3ahHzggGfJm5VpQEGjF83RiHfzgnh3tiEpCVgBI1SlvUD7VjXi/GMDMTWbnzCwSp/UgNXrGj4MHCS5FScUjOSC6VKIJ2O0eY1pWebldQSG2NaE9A8KzIyOUDNKJFQ+YHTMND8iPSOgxMo5GNxTcfhEYrtozap4OZw0zkcFwVuejj/9NBaZrB9opLVUgi1D+do9Sq4Y0av0Py+ccsm2roTyZYE5ZwmqLCWlSiXq5pb1AgbDHETcQJ55cynsCe2W7NSrOI2VhAmWwXmK1ZleRokdBfvBmCw6FSyQtUteijQD1+0dSl+WJq5eC83gMke7MUZhqEpYs2hdTdII4rLmFKZSjkTylQYAHfZz6wPIxcuWCJajMXQKmrJYHvc9BA0nHqM1QKiTqo3NRRrAdIpuXRLse46fLRhjLkpGYpy3Yh6G+urxz2Ew85CORQGqQVodW4AJf86xfFYvKpTFgCQa/Ij9owmqSoagmtRcMQ46GHnhmiVLJgnEnMQtJCxSvd6j8vBuImhQyBWTMCHZ26tCdM42IfK4B1bbyP1Ma4pbkAbD89Y55aa3KjOshAxCpSUlLgC5G3qKO0Dz+JGapyssPdv9RZooZqyoE8zaFiLENQ6+ogiZLTyJVmSaaCvoLxtDTUVnktw288hsr2sQkBK6qFyAaxIH/wDT06LQRu4iRtQvlOs4TiFlFVqLAM5NKQj9oMQvO2ZTbOW9IkSM9b0fsE+DX2NP/uUjcLfrymOmlrPiip0+8SJGMfSjNDBKQJlAA921qI2kH+7/ANT9REiR1LgEKfbQf+4l9vsIXTlnIQ5alNLxIkeL+MbWvgnyKpR5z2P1EW4cKqiRI6NDhE9DDHDlQOo+8ZqlJ8YoYZMw5Wpba0eRI7onpfhvQABIBUWDpAY7cr02rDfBHMhb1cpBerilO0eRIs1n6V7lMPMOZNTbf/H9z6xiS4U9fcv3MSJDIfrE/ERlmsmgy6U0G0J5FVF6018okSGgfH7jvhM1QWliRpQx0iR/5eqUk93Z+7RIkcsfXL3OHpnO4kc6/wDAfWMZyiyK6n6piRIURRMscKo/x/aA8eo76RIkD9cRx6C+PJCRISkZQUqJAoCXFWGvWBJB1/LxIkb9jfARxRIaUW9483VjR943xQ5PI/8AxMSJDlyNiqeedf8A2+sbYm/kPpHsSMXygXqRpgzVQ0c00sY94ko+G71BodbnWPIkdEToSC5Xup7D6RIkSLRwvk//2Q=="/>
          <p:cNvSpPr>
            <a:spLocks noChangeAspect="1" noChangeArrowheads="1"/>
          </p:cNvSpPr>
          <p:nvPr/>
        </p:nvSpPr>
        <p:spPr bwMode="auto">
          <a:xfrm>
            <a:off x="0" y="-2403648"/>
            <a:ext cx="6991350" cy="5248275"/>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7" name="Rectangle 6"/>
          <p:cNvSpPr/>
          <p:nvPr/>
        </p:nvSpPr>
        <p:spPr>
          <a:xfrm>
            <a:off x="1043608" y="4941168"/>
            <a:ext cx="8100392" cy="1615827"/>
          </a:xfrm>
          <a:prstGeom prst="rect">
            <a:avLst/>
          </a:prstGeom>
        </p:spPr>
        <p:txBody>
          <a:bodyPr wrap="square">
            <a:spAutoFit/>
          </a:bodyPr>
          <a:lstStyle/>
          <a:p>
            <a:pPr>
              <a:buClr>
                <a:schemeClr val="accent3">
                  <a:lumMod val="50000"/>
                </a:schemeClr>
              </a:buClr>
            </a:pPr>
            <a:r>
              <a:rPr lang="en-GB" sz="1900" b="1" dirty="0" smtClean="0">
                <a:solidFill>
                  <a:srgbClr val="0070C0"/>
                </a:solidFill>
              </a:rPr>
              <a:t>Notes: </a:t>
            </a:r>
          </a:p>
          <a:p>
            <a:pPr marL="361950" lvl="1" indent="-180975">
              <a:spcBef>
                <a:spcPts val="0"/>
              </a:spcBef>
              <a:buClr>
                <a:schemeClr val="accent3">
                  <a:lumMod val="50000"/>
                </a:schemeClr>
              </a:buClr>
              <a:buFont typeface="Arial" panose="020B0604020202020204" pitchFamily="34" charset="0"/>
              <a:buChar char="•"/>
            </a:pPr>
            <a:r>
              <a:rPr lang="en-GB" sz="1600" b="1" dirty="0" err="1" smtClean="0">
                <a:latin typeface="Times New Roman" panose="02020603050405020304" pitchFamily="18" charset="0"/>
                <a:cs typeface="Times New Roman" panose="02020603050405020304" pitchFamily="18" charset="0"/>
              </a:rPr>
              <a:t>Agroforestry</a:t>
            </a:r>
            <a:r>
              <a:rPr lang="en-GB" sz="1600" dirty="0" smtClean="0">
                <a:latin typeface="Times New Roman" panose="02020603050405020304" pitchFamily="18" charset="0"/>
                <a:cs typeface="Times New Roman" panose="02020603050405020304" pitchFamily="18" charset="0"/>
              </a:rPr>
              <a:t> refers  to specific forestry  practices  that complement agricultural activities, such as by improving  soil fertility,  reducing soil erosion,  improving  watershed management, or providing shade  and food for livestock. </a:t>
            </a:r>
          </a:p>
          <a:p>
            <a:pPr marL="361950" lvl="1" indent="-180975">
              <a:spcBef>
                <a:spcPts val="0"/>
              </a:spcBef>
              <a:buClr>
                <a:schemeClr val="accent3">
                  <a:lumMod val="50000"/>
                </a:schemeClr>
              </a:buClr>
              <a:buFont typeface="Arial" panose="020B0604020202020204" pitchFamily="34" charset="0"/>
              <a:buChar char="•"/>
            </a:pPr>
            <a:r>
              <a:rPr lang="en-GB" sz="1600" dirty="0" smtClean="0">
                <a:latin typeface="Times New Roman" panose="02020603050405020304" pitchFamily="18" charset="0"/>
                <a:cs typeface="Times New Roman" panose="02020603050405020304" pitchFamily="18" charset="0"/>
              </a:rPr>
              <a:t>Countries  need to develop their  own procedures to collect data on </a:t>
            </a:r>
            <a:r>
              <a:rPr lang="en-GB" sz="1600" dirty="0" err="1" smtClean="0">
                <a:latin typeface="Times New Roman" panose="02020603050405020304" pitchFamily="18" charset="0"/>
                <a:cs typeface="Times New Roman" panose="02020603050405020304" pitchFamily="18" charset="0"/>
              </a:rPr>
              <a:t>agroforestry</a:t>
            </a:r>
            <a:r>
              <a:rPr lang="en-GB" sz="1600" dirty="0" smtClean="0">
                <a:latin typeface="Times New Roman" panose="02020603050405020304" pitchFamily="18" charset="0"/>
                <a:cs typeface="Times New Roman" panose="02020603050405020304" pitchFamily="18" charset="0"/>
              </a:rPr>
              <a:t> systems. Some may wish to collect data on specific </a:t>
            </a:r>
            <a:r>
              <a:rPr lang="en-GB" sz="1600" dirty="0" err="1" smtClean="0">
                <a:latin typeface="Times New Roman" panose="02020603050405020304" pitchFamily="18" charset="0"/>
                <a:cs typeface="Times New Roman" panose="02020603050405020304" pitchFamily="18" charset="0"/>
              </a:rPr>
              <a:t>agroforestry</a:t>
            </a:r>
            <a:r>
              <a:rPr lang="en-GB" sz="1600" dirty="0" smtClean="0">
                <a:latin typeface="Times New Roman" panose="02020603050405020304" pitchFamily="18" charset="0"/>
                <a:cs typeface="Times New Roman" panose="02020603050405020304" pitchFamily="18" charset="0"/>
              </a:rPr>
              <a:t> activities.</a:t>
            </a:r>
            <a:endParaRPr lang="es-ES" sz="1600" dirty="0">
              <a:latin typeface="Times New Roman" panose="02020603050405020304" pitchFamily="18" charset="0"/>
              <a:cs typeface="Times New Roman" panose="02020603050405020304" pitchFamily="18" charset="0"/>
            </a:endParaRPr>
          </a:p>
        </p:txBody>
      </p:sp>
      <p:pic>
        <p:nvPicPr>
          <p:cNvPr id="4104" name="Picture 8" descr="http://agritech.tnau.ac.in/forestry/Agroforestry_clip_image010.jpg"/>
          <p:cNvPicPr>
            <a:picLocks noChangeAspect="1" noChangeArrowheads="1"/>
          </p:cNvPicPr>
          <p:nvPr/>
        </p:nvPicPr>
        <p:blipFill>
          <a:blip r:embed="rId2" cstate="print"/>
          <a:srcRect/>
          <a:stretch>
            <a:fillRect/>
          </a:stretch>
        </p:blipFill>
        <p:spPr bwMode="auto">
          <a:xfrm>
            <a:off x="6300192" y="1556792"/>
            <a:ext cx="2438400" cy="1828800"/>
          </a:xfrm>
          <a:prstGeom prst="teardrop">
            <a:avLst/>
          </a:prstGeom>
          <a:noFill/>
        </p:spPr>
      </p:pic>
      <p:pic>
        <p:nvPicPr>
          <p:cNvPr id="4106" name="Picture 10" descr="http://www.agforward.eu/files/agforward/images/Farmer%20Networks/poultrysystemNL.jpg"/>
          <p:cNvPicPr>
            <a:picLocks noChangeAspect="1" noChangeArrowheads="1"/>
          </p:cNvPicPr>
          <p:nvPr/>
        </p:nvPicPr>
        <p:blipFill>
          <a:blip r:embed="rId3" cstate="print"/>
          <a:srcRect/>
          <a:stretch>
            <a:fillRect/>
          </a:stretch>
        </p:blipFill>
        <p:spPr bwMode="auto">
          <a:xfrm>
            <a:off x="6418023" y="3429000"/>
            <a:ext cx="2402449" cy="1800200"/>
          </a:xfrm>
          <a:prstGeom prst="teardrop">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layout_proposal_final</Template>
  <TotalTime>1407</TotalTime>
  <Words>2974</Words>
  <Application>Microsoft Office PowerPoint</Application>
  <PresentationFormat>On-screen Show (4:3)</PresentationFormat>
  <Paragraphs>381</Paragraphs>
  <Slides>33</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Microsoft YaHei</vt:lpstr>
      <vt:lpstr>Arial</vt:lpstr>
      <vt:lpstr>Calibri</vt:lpstr>
      <vt:lpstr>Gill Sans MT</vt:lpstr>
      <vt:lpstr>Times New Roman</vt:lpstr>
      <vt:lpstr>Verdana</vt:lpstr>
      <vt:lpstr>Wingdings</vt:lpstr>
      <vt:lpstr>Wingdings 2</vt:lpstr>
      <vt:lpstr>Solstice</vt:lpstr>
      <vt:lpstr>PowerPoint Presentation</vt:lpstr>
      <vt:lpstr>Outline</vt:lpstr>
      <vt:lpstr>Background</vt:lpstr>
      <vt:lpstr>Importance of forestry</vt:lpstr>
      <vt:lpstr>Items</vt:lpstr>
      <vt:lpstr>Item 1301: Presence of woodland on the holding </vt:lpstr>
      <vt:lpstr>Item 1302: Area of woodland  (for the holding) </vt:lpstr>
      <vt:lpstr>Item 1303: Purposes of woodland (for the holding) </vt:lpstr>
      <vt:lpstr>Item 1304: Whether agroforestry is practiced  (for the holding) </vt:lpstr>
      <vt:lpstr>Country experiences</vt:lpstr>
      <vt:lpstr>PowerPoint Presentation</vt:lpstr>
      <vt:lpstr>Background</vt:lpstr>
      <vt:lpstr>Sources of GHG emissions in agriculture</vt:lpstr>
      <vt:lpstr>GHG items on livestock production subsector </vt:lpstr>
      <vt:lpstr>Item 1501: Type of animal grazing practices</vt:lpstr>
      <vt:lpstr>Item 1501: Type of animal grazing practices (cont’d.)</vt:lpstr>
      <vt:lpstr>Item 1502: Manure application</vt:lpstr>
      <vt:lpstr>Item 1503: Manure management system</vt:lpstr>
      <vt:lpstr>Item 1503: Manure management system (cont’d.)</vt:lpstr>
      <vt:lpstr>Item 1504: Final use of the treated manure</vt:lpstr>
      <vt:lpstr>GHG items on crop production subsector </vt:lpstr>
      <vt:lpstr>Item 1505: Length of the growing period of the rice cultivation</vt:lpstr>
      <vt:lpstr>Item 1506: Rice cultivation –irrigation and water regimes</vt:lpstr>
      <vt:lpstr>Item 1507: Organic amendments of soils used for rice cultivation</vt:lpstr>
      <vt:lpstr>Item 1508: Crop residues</vt:lpstr>
      <vt:lpstr>Item 1509: Permanent crops – age of plantations</vt:lpstr>
      <vt:lpstr>Country experiences</vt:lpstr>
      <vt:lpstr>Country experiences (cont’d.)</vt:lpstr>
      <vt:lpstr>Country experiences (cont’d.)</vt:lpstr>
      <vt:lpstr>FAOSTAT – Corporate Statistical Database</vt:lpstr>
      <vt:lpstr>FAOSTAT database for AFOLU </vt:lpstr>
      <vt:lpstr>ACTIVITY DATA: Production domains  (crop and livestock)</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CENSUS OF AGRICULTURE PROGRAMME (WCA) 2020</dc:title>
  <dc:creator>Miguel</dc:creator>
  <cp:lastModifiedBy>Neciu, Adriana (ESS)</cp:lastModifiedBy>
  <cp:revision>273</cp:revision>
  <dcterms:created xsi:type="dcterms:W3CDTF">2016-04-18T13:38:53Z</dcterms:created>
  <dcterms:modified xsi:type="dcterms:W3CDTF">2017-05-15T14:10:49Z</dcterms:modified>
</cp:coreProperties>
</file>