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19"/>
  </p:notesMasterIdLst>
  <p:handoutMasterIdLst>
    <p:handoutMasterId r:id="rId20"/>
  </p:handoutMasterIdLst>
  <p:sldIdLst>
    <p:sldId id="341" r:id="rId2"/>
    <p:sldId id="324" r:id="rId3"/>
    <p:sldId id="312" r:id="rId4"/>
    <p:sldId id="310" r:id="rId5"/>
    <p:sldId id="342" r:id="rId6"/>
    <p:sldId id="316" r:id="rId7"/>
    <p:sldId id="317" r:id="rId8"/>
    <p:sldId id="336" r:id="rId9"/>
    <p:sldId id="337" r:id="rId10"/>
    <p:sldId id="318" r:id="rId11"/>
    <p:sldId id="319" r:id="rId12"/>
    <p:sldId id="320" r:id="rId13"/>
    <p:sldId id="330" r:id="rId14"/>
    <p:sldId id="347" r:id="rId15"/>
    <p:sldId id="348" r:id="rId16"/>
    <p:sldId id="333" r:id="rId17"/>
    <p:sldId id="339" r:id="rId18"/>
  </p:sldIdLst>
  <p:sldSz cx="9144000" cy="6858000" type="screen4x3"/>
  <p:notesSz cx="6794500" cy="9931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66"/>
    <a:srgbClr val="339966"/>
    <a:srgbClr val="FF9933"/>
    <a:srgbClr val="FFCC00"/>
    <a:srgbClr val="3399FF"/>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6187" autoAdjust="0"/>
  </p:normalViewPr>
  <p:slideViewPr>
    <p:cSldViewPr>
      <p:cViewPr varScale="1">
        <p:scale>
          <a:sx n="104" d="100"/>
          <a:sy n="104" d="100"/>
        </p:scale>
        <p:origin x="126"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4"/>
    </p:cViewPr>
  </p:sorterViewPr>
  <p:notesViewPr>
    <p:cSldViewPr>
      <p:cViewPr>
        <p:scale>
          <a:sx n="100" d="100"/>
          <a:sy n="100" d="100"/>
        </p:scale>
        <p:origin x="1116" y="78"/>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41987" name="Rectangle 3"/>
          <p:cNvSpPr>
            <a:spLocks noGrp="1" noChangeArrowheads="1"/>
          </p:cNvSpPr>
          <p:nvPr>
            <p:ph type="dt" sz="quarter" idx="1"/>
          </p:nvPr>
        </p:nvSpPr>
        <p:spPr bwMode="auto">
          <a:xfrm>
            <a:off x="3848645"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41988" name="Rectangle 4"/>
          <p:cNvSpPr>
            <a:spLocks noGrp="1" noChangeArrowheads="1"/>
          </p:cNvSpPr>
          <p:nvPr>
            <p:ph type="ftr" sz="quarter" idx="2"/>
          </p:nvPr>
        </p:nvSpPr>
        <p:spPr bwMode="auto">
          <a:xfrm>
            <a:off x="0"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41989" name="Rectangle 5"/>
          <p:cNvSpPr>
            <a:spLocks noGrp="1" noChangeArrowheads="1"/>
          </p:cNvSpPr>
          <p:nvPr>
            <p:ph type="sldNum" sz="quarter" idx="3"/>
          </p:nvPr>
        </p:nvSpPr>
        <p:spPr bwMode="auto">
          <a:xfrm>
            <a:off x="3848645"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21BC309-9C82-4A62-8FEE-344A58CE70F5}" type="slidenum">
              <a:rPr lang="en-US"/>
              <a:pPr/>
              <a:t>‹#›</a:t>
            </a:fld>
            <a:endParaRPr lang="en-US"/>
          </a:p>
        </p:txBody>
      </p:sp>
    </p:spTree>
    <p:extLst>
      <p:ext uri="{BB962C8B-B14F-4D97-AF65-F5344CB8AC3E}">
        <p14:creationId xmlns:p14="http://schemas.microsoft.com/office/powerpoint/2010/main" val="2813472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1026"/>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06499" name="Rectangle 1027"/>
          <p:cNvSpPr>
            <a:spLocks noGrp="1" noChangeArrowheads="1"/>
          </p:cNvSpPr>
          <p:nvPr>
            <p:ph type="dt" idx="1"/>
          </p:nvPr>
        </p:nvSpPr>
        <p:spPr bwMode="auto">
          <a:xfrm>
            <a:off x="3848645"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06500" name="Rectangle 1028"/>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ffectLst/>
        </p:spPr>
      </p:sp>
      <p:sp>
        <p:nvSpPr>
          <p:cNvPr id="106501" name="Rectangle 1029"/>
          <p:cNvSpPr>
            <a:spLocks noGrp="1" noChangeArrowheads="1"/>
          </p:cNvSpPr>
          <p:nvPr>
            <p:ph type="body" sz="quarter" idx="3"/>
          </p:nvPr>
        </p:nvSpPr>
        <p:spPr bwMode="auto">
          <a:xfrm>
            <a:off x="679450" y="4717415"/>
            <a:ext cx="5435600" cy="44691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6502" name="Rectangle 1030"/>
          <p:cNvSpPr>
            <a:spLocks noGrp="1" noChangeArrowheads="1"/>
          </p:cNvSpPr>
          <p:nvPr>
            <p:ph type="ftr" sz="quarter" idx="4"/>
          </p:nvPr>
        </p:nvSpPr>
        <p:spPr bwMode="auto">
          <a:xfrm>
            <a:off x="0"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06503" name="Rectangle 1031"/>
          <p:cNvSpPr>
            <a:spLocks noGrp="1" noChangeArrowheads="1"/>
          </p:cNvSpPr>
          <p:nvPr>
            <p:ph type="sldNum" sz="quarter" idx="5"/>
          </p:nvPr>
        </p:nvSpPr>
        <p:spPr bwMode="auto">
          <a:xfrm>
            <a:off x="3848645" y="9433106"/>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D422931-BE61-4FC6-BE99-977A71DB714A}" type="slidenum">
              <a:rPr lang="en-US"/>
              <a:pPr/>
              <a:t>‹#›</a:t>
            </a:fld>
            <a:endParaRPr lang="en-US"/>
          </a:p>
        </p:txBody>
      </p:sp>
    </p:spTree>
    <p:extLst>
      <p:ext uri="{BB962C8B-B14F-4D97-AF65-F5344CB8AC3E}">
        <p14:creationId xmlns:p14="http://schemas.microsoft.com/office/powerpoint/2010/main" val="9202799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extLst>
      <p:ext uri="{BB962C8B-B14F-4D97-AF65-F5344CB8AC3E}">
        <p14:creationId xmlns:p14="http://schemas.microsoft.com/office/powerpoint/2010/main" val="1199447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422931-BE61-4FC6-BE99-977A71DB714A}" type="slidenum">
              <a:rPr lang="en-US" smtClean="0"/>
              <a:pPr/>
              <a:t>6</a:t>
            </a:fld>
            <a:endParaRPr lang="en-US"/>
          </a:p>
        </p:txBody>
      </p:sp>
    </p:spTree>
    <p:extLst>
      <p:ext uri="{BB962C8B-B14F-4D97-AF65-F5344CB8AC3E}">
        <p14:creationId xmlns:p14="http://schemas.microsoft.com/office/powerpoint/2010/main" val="2864145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422931-BE61-4FC6-BE99-977A71DB714A}" type="slidenum">
              <a:rPr lang="en-US" smtClean="0"/>
              <a:pPr/>
              <a:t>8</a:t>
            </a:fld>
            <a:endParaRPr lang="en-US"/>
          </a:p>
        </p:txBody>
      </p:sp>
    </p:spTree>
    <p:extLst>
      <p:ext uri="{BB962C8B-B14F-4D97-AF65-F5344CB8AC3E}">
        <p14:creationId xmlns:p14="http://schemas.microsoft.com/office/powerpoint/2010/main" val="202670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cs typeface="Calibri" pitchFamily="34" charset="0"/>
              </a:rPr>
              <a:t>Thematic study on:</a:t>
            </a:r>
            <a:r>
              <a:rPr lang="en-US" sz="1200" baseline="0" dirty="0" smtClean="0">
                <a:cs typeface="Calibri" pitchFamily="34" charset="0"/>
              </a:rPr>
              <a:t> </a:t>
            </a:r>
            <a:r>
              <a:rPr lang="en-US" sz="1200" kern="1200" dirty="0" smtClean="0">
                <a:solidFill>
                  <a:schemeClr val="tx1"/>
                </a:solidFill>
                <a:latin typeface="Arial" charset="0"/>
                <a:ea typeface="+mn-ea"/>
                <a:cs typeface="Calibri" pitchFamily="34" charset="0"/>
              </a:rPr>
              <a:t>Improving rural farmers ‘economy combining the raising of cattle /other livestock with crop cultivation</a:t>
            </a:r>
            <a:r>
              <a:rPr lang="en-US" sz="1200" kern="1200" smtClean="0">
                <a:solidFill>
                  <a:schemeClr val="tx1"/>
                </a:solidFill>
                <a:latin typeface="Arial" charset="0"/>
                <a:ea typeface="+mn-ea"/>
                <a:cs typeface="Calibri" pitchFamily="34" charset="0"/>
              </a:rPr>
              <a:t>; </a:t>
            </a:r>
            <a:endParaRPr lang="en-US" sz="1200" kern="1200" dirty="0" smtClean="0">
              <a:solidFill>
                <a:schemeClr val="tx1"/>
              </a:solidFill>
              <a:latin typeface="Arial" charset="0"/>
              <a:ea typeface="+mn-ea"/>
              <a:cs typeface="Calibri" pitchFamily="34" charset="0"/>
            </a:endParaRPr>
          </a:p>
        </p:txBody>
      </p:sp>
      <p:sp>
        <p:nvSpPr>
          <p:cNvPr id="4" name="Slide Number Placeholder 3"/>
          <p:cNvSpPr>
            <a:spLocks noGrp="1"/>
          </p:cNvSpPr>
          <p:nvPr>
            <p:ph type="sldNum" sz="quarter" idx="10"/>
          </p:nvPr>
        </p:nvSpPr>
        <p:spPr/>
        <p:txBody>
          <a:bodyPr/>
          <a:lstStyle/>
          <a:p>
            <a:fld id="{596E1FEC-66BF-43D0-9E4C-E8865A35B6F7}" type="slidenum">
              <a:rPr lang="en-GB" smtClean="0"/>
              <a:pPr/>
              <a:t>14</a:t>
            </a:fld>
            <a:endParaRPr lang="en-GB"/>
          </a:p>
        </p:txBody>
      </p:sp>
    </p:spTree>
    <p:extLst>
      <p:ext uri="{BB962C8B-B14F-4D97-AF65-F5344CB8AC3E}">
        <p14:creationId xmlns:p14="http://schemas.microsoft.com/office/powerpoint/2010/main" val="3668010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latin typeface="Arial" charset="0"/>
              <a:ea typeface="+mn-ea"/>
              <a:cs typeface="Calibri" pitchFamily="34" charset="0"/>
            </a:endParaRPr>
          </a:p>
        </p:txBody>
      </p:sp>
      <p:sp>
        <p:nvSpPr>
          <p:cNvPr id="4" name="Slide Number Placeholder 3"/>
          <p:cNvSpPr>
            <a:spLocks noGrp="1"/>
          </p:cNvSpPr>
          <p:nvPr>
            <p:ph type="sldNum" sz="quarter" idx="10"/>
          </p:nvPr>
        </p:nvSpPr>
        <p:spPr/>
        <p:txBody>
          <a:bodyPr/>
          <a:lstStyle/>
          <a:p>
            <a:fld id="{596E1FEC-66BF-43D0-9E4C-E8865A35B6F7}" type="slidenum">
              <a:rPr lang="en-GB" smtClean="0"/>
              <a:pPr/>
              <a:t>15</a:t>
            </a:fld>
            <a:endParaRPr lang="en-GB"/>
          </a:p>
        </p:txBody>
      </p:sp>
    </p:spTree>
    <p:extLst>
      <p:ext uri="{BB962C8B-B14F-4D97-AF65-F5344CB8AC3E}">
        <p14:creationId xmlns:p14="http://schemas.microsoft.com/office/powerpoint/2010/main" val="2382788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547664" y="3140968"/>
            <a:ext cx="7406640" cy="1472184"/>
          </a:xfrm>
          <a:prstGeom prst="rect">
            <a:avLst/>
          </a:prstGeom>
        </p:spPr>
        <p:txBody>
          <a:bodyPr anchor="b"/>
          <a:lstStyle>
            <a:lvl1pPr algn="l">
              <a:defRPr/>
            </a:lvl1pPr>
            <a:extLst/>
          </a:lstStyle>
          <a:p>
            <a:r>
              <a:rPr lang="en-US" noProof="1" smtClean="0"/>
              <a:t>Click to edit Master title style</a:t>
            </a:r>
            <a:endParaRPr lang="en-US" dirty="0"/>
          </a:p>
        </p:txBody>
      </p:sp>
      <p:sp>
        <p:nvSpPr>
          <p:cNvPr id="22" name="Subtitle 21"/>
          <p:cNvSpPr>
            <a:spLocks noGrp="1"/>
          </p:cNvSpPr>
          <p:nvPr>
            <p:ph type="subTitle" idx="1"/>
          </p:nvPr>
        </p:nvSpPr>
        <p:spPr>
          <a:xfrm>
            <a:off x="1432560" y="1850064"/>
            <a:ext cx="7406640" cy="1752600"/>
          </a:xfrm>
          <a:prstGeom prst="rect">
            <a:avLst/>
          </a:prstGeo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smtClean="0"/>
              <a:t>Click to edit Master subtitle style</a:t>
            </a:r>
            <a:endParaRPr lang="en-US" dirty="0"/>
          </a:p>
        </p:txBody>
      </p:sp>
      <p:sp>
        <p:nvSpPr>
          <p:cNvPr id="7" name="Date Placeholder 6"/>
          <p:cNvSpPr>
            <a:spLocks noGrp="1"/>
          </p:cNvSpPr>
          <p:nvPr>
            <p:ph type="dt" sz="half" idx="10"/>
          </p:nvPr>
        </p:nvSpPr>
        <p:spPr/>
        <p:txBody>
          <a:bodyPr/>
          <a:lstStyle>
            <a:extLst/>
          </a:lstStyle>
          <a:p>
            <a:endParaRPr lang="en-US"/>
          </a:p>
        </p:txBody>
      </p:sp>
      <p:sp>
        <p:nvSpPr>
          <p:cNvPr id="20" name="Footer Placeholder 19"/>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514C4AB-2C4D-4DB9-A66F-D745EF792A41}"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val="282047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371617" y="2013012"/>
            <a:ext cx="7498080" cy="4800600"/>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14C4AB-2C4D-4DB9-A66F-D745EF792A41}" type="slidenum">
              <a:rPr lang="en-US" smtClean="0"/>
              <a:pPr/>
              <a:t>‹#›</a:t>
            </a:fld>
            <a:endParaRPr lang="en-US"/>
          </a:p>
        </p:txBody>
      </p:sp>
    </p:spTree>
    <p:extLst>
      <p:ext uri="{BB962C8B-B14F-4D97-AF65-F5344CB8AC3E}">
        <p14:creationId xmlns:p14="http://schemas.microsoft.com/office/powerpoint/2010/main" val="3493313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a:prstGeom prst="rect">
            <a:avLst/>
          </a:prstGeo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14C4AB-2C4D-4DB9-A66F-D745EF792A41}" type="slidenum">
              <a:rPr lang="en-US" smtClean="0"/>
              <a:pPr/>
              <a:t>‹#›</a:t>
            </a:fld>
            <a:endParaRPr lang="en-US"/>
          </a:p>
        </p:txBody>
      </p:sp>
    </p:spTree>
    <p:extLst>
      <p:ext uri="{BB962C8B-B14F-4D97-AF65-F5344CB8AC3E}">
        <p14:creationId xmlns:p14="http://schemas.microsoft.com/office/powerpoint/2010/main" val="4232363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s-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a:xfrm>
            <a:off x="5715000" y="6305550"/>
            <a:ext cx="2895600" cy="476250"/>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6514C4AB-2C4D-4DB9-A66F-D745EF792A41}" type="slidenum">
              <a:rPr lang="en-US" smtClean="0"/>
              <a:pPr/>
              <a:t>‹#›</a:t>
            </a:fld>
            <a:endParaRPr lang="en-US"/>
          </a:p>
        </p:txBody>
      </p:sp>
    </p:spTree>
    <p:extLst>
      <p:ext uri="{BB962C8B-B14F-4D97-AF65-F5344CB8AC3E}">
        <p14:creationId xmlns:p14="http://schemas.microsoft.com/office/powerpoint/2010/main" val="3362998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1371617" y="2013012"/>
            <a:ext cx="7498080" cy="4800600"/>
          </a:xfrm>
          <a:prstGeom prst="rect">
            <a:avLst/>
          </a:prstGeo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14C4AB-2C4D-4DB9-A66F-D745EF792A41}" type="slidenum">
              <a:rPr lang="en-US" smtClean="0"/>
              <a:pPr/>
              <a:t>‹#›</a:t>
            </a:fld>
            <a:endParaRPr lang="en-US"/>
          </a:p>
        </p:txBody>
      </p:sp>
    </p:spTree>
    <p:extLst>
      <p:ext uri="{BB962C8B-B14F-4D97-AF65-F5344CB8AC3E}">
        <p14:creationId xmlns:p14="http://schemas.microsoft.com/office/powerpoint/2010/main" val="2159796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2578392" y="2600325"/>
            <a:ext cx="6400800" cy="2286000"/>
          </a:xfrm>
          <a:prstGeom prst="rect">
            <a:avLst/>
          </a:prstGeom>
        </p:spPr>
        <p:txBody>
          <a:bodyPr anchor="t"/>
          <a:lstStyle>
            <a:lvl1pPr algn="l">
              <a:lnSpc>
                <a:spcPts val="4500"/>
              </a:lnSpc>
              <a:buNone/>
              <a:defRPr sz="4000" b="1" cap="all"/>
            </a:lvl1pPr>
            <a:extLst/>
          </a:lstStyle>
          <a:p>
            <a:r>
              <a:rPr lang="en-US" smtClean="0"/>
              <a:t>Click to edit Master title style</a:t>
            </a:r>
            <a:endParaRPr lang="en-US" dirty="0"/>
          </a:p>
        </p:txBody>
      </p:sp>
      <p:sp>
        <p:nvSpPr>
          <p:cNvPr id="3" name="Text Placeholder 2"/>
          <p:cNvSpPr>
            <a:spLocks noGrp="1"/>
          </p:cNvSpPr>
          <p:nvPr>
            <p:ph type="body" idx="1"/>
          </p:nvPr>
        </p:nvSpPr>
        <p:spPr>
          <a:xfrm>
            <a:off x="2578392" y="1100138"/>
            <a:ext cx="6400800" cy="1509712"/>
          </a:xfrm>
          <a:prstGeom prst="rect">
            <a:avLst/>
          </a:prstGeo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14C4AB-2C4D-4DB9-A66F-D745EF792A41}"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p>
        </p:txBody>
      </p:sp>
    </p:spTree>
    <p:extLst>
      <p:ext uri="{BB962C8B-B14F-4D97-AF65-F5344CB8AC3E}">
        <p14:creationId xmlns:p14="http://schemas.microsoft.com/office/powerpoint/2010/main" val="985245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435608" y="274320"/>
            <a:ext cx="7498080" cy="1143000"/>
          </a:xfrm>
          <a:prstGeom prst="rect">
            <a:avLst/>
          </a:prstGeom>
        </p:spPr>
        <p:txBody>
          <a:bodyP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143560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27608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14C4AB-2C4D-4DB9-A66F-D745EF792A41}" type="slidenum">
              <a:rPr lang="en-US" smtClean="0"/>
              <a:pPr/>
              <a:t>‹#›</a:t>
            </a:fld>
            <a:endParaRPr lang="en-US"/>
          </a:p>
        </p:txBody>
      </p:sp>
    </p:spTree>
    <p:extLst>
      <p:ext uri="{BB962C8B-B14F-4D97-AF65-F5344CB8AC3E}">
        <p14:creationId xmlns:p14="http://schemas.microsoft.com/office/powerpoint/2010/main" val="705091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a:prstGeom prst="rect">
            <a:avLst/>
          </a:prstGeom>
        </p:spPr>
        <p:txBody>
          <a:bodyPr anchor="ctr"/>
          <a:lstStyle>
            <a:lvl1pPr algn="ctr">
              <a:defRPr sz="4500" b="1" cap="none" baseline="0"/>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6344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514C4AB-2C4D-4DB9-A66F-D745EF792A41}" type="slidenum">
              <a:rPr lang="en-US" smtClean="0"/>
              <a:pPr/>
              <a:t>‹#›</a:t>
            </a:fld>
            <a:endParaRPr lang="en-US"/>
          </a:p>
        </p:txBody>
      </p:sp>
    </p:spTree>
    <p:extLst>
      <p:ext uri="{BB962C8B-B14F-4D97-AF65-F5344CB8AC3E}">
        <p14:creationId xmlns:p14="http://schemas.microsoft.com/office/powerpoint/2010/main" val="26090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a:prstGeom prst="rect">
            <a:avLst/>
          </a:prstGeom>
        </p:spPr>
        <p:txBody>
          <a:bodyPr anchor="ct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514C4AB-2C4D-4DB9-A66F-D745EF792A41}" type="slidenum">
              <a:rPr lang="en-US" smtClean="0"/>
              <a:pPr/>
              <a:t>‹#›</a:t>
            </a:fld>
            <a:endParaRPr lang="en-US"/>
          </a:p>
        </p:txBody>
      </p:sp>
    </p:spTree>
    <p:extLst>
      <p:ext uri="{BB962C8B-B14F-4D97-AF65-F5344CB8AC3E}">
        <p14:creationId xmlns:p14="http://schemas.microsoft.com/office/powerpoint/2010/main" val="4108646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514C4AB-2C4D-4DB9-A66F-D745EF792A41}"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Text Placeholder 7"/>
          <p:cNvSpPr>
            <a:spLocks noGrp="1"/>
          </p:cNvSpPr>
          <p:nvPr>
            <p:ph type="body" sz="quarter" idx="13"/>
          </p:nvPr>
        </p:nvSpPr>
        <p:spPr>
          <a:xfrm>
            <a:off x="1227931" y="2852936"/>
            <a:ext cx="6840538" cy="1008063"/>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9960" y="0"/>
            <a:ext cx="2645318" cy="1068237"/>
          </a:xfrm>
          <a:prstGeom prst="rect">
            <a:avLst/>
          </a:prstGeom>
        </p:spPr>
      </p:pic>
    </p:spTree>
    <p:extLst>
      <p:ext uri="{BB962C8B-B14F-4D97-AF65-F5344CB8AC3E}">
        <p14:creationId xmlns:p14="http://schemas.microsoft.com/office/powerpoint/2010/main" val="3598966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prstGeom prst="rect">
            <a:avLst/>
          </a:prstGeom>
          <a:ln>
            <a:noFill/>
          </a:ln>
        </p:spPr>
        <p:txBody>
          <a:bodyPr anchor="b"/>
          <a:lstStyle>
            <a:lvl1pPr algn="l">
              <a:lnSpc>
                <a:spcPts val="2000"/>
              </a:lnSpc>
              <a:buNone/>
              <a:defRPr sz="2200" b="1" cap="all" baseline="0"/>
            </a:lvl1pPr>
            <a:extLst/>
          </a:lstStyle>
          <a:p>
            <a:r>
              <a:rPr lang="en-US" smtClean="0"/>
              <a:t>Click to edit Master title style</a:t>
            </a:r>
            <a:endParaRPr lang="en-US" dirty="0"/>
          </a:p>
        </p:txBody>
      </p:sp>
      <p:sp>
        <p:nvSpPr>
          <p:cNvPr id="3" name="Text Placeholder 2"/>
          <p:cNvSpPr>
            <a:spLocks noGrp="1"/>
          </p:cNvSpPr>
          <p:nvPr>
            <p:ph type="body" idx="2"/>
          </p:nvPr>
        </p:nvSpPr>
        <p:spPr>
          <a:xfrm>
            <a:off x="457200" y="1435100"/>
            <a:ext cx="3810000" cy="698500"/>
          </a:xfrm>
          <a:prstGeom prst="rect">
            <a:avLst/>
          </a:prstGeo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14C4AB-2C4D-4DB9-A66F-D745EF792A41}" type="slidenum">
              <a:rPr lang="en-US" smtClean="0"/>
              <a:pPr/>
              <a:t>‹#›</a:t>
            </a:fld>
            <a:endParaRPr lang="en-US"/>
          </a:p>
        </p:txBody>
      </p:sp>
    </p:spTree>
    <p:extLst>
      <p:ext uri="{BB962C8B-B14F-4D97-AF65-F5344CB8AC3E}">
        <p14:creationId xmlns:p14="http://schemas.microsoft.com/office/powerpoint/2010/main" val="161565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a:prstGeom prst="rect">
            <a:avLst/>
          </a:prstGeom>
        </p:spPr>
        <p:txBody>
          <a:bodyPr anchor="b">
            <a:noAutofit/>
          </a:bodyPr>
          <a:lstStyle>
            <a:lvl1pPr algn="l">
              <a:buNone/>
              <a:defRPr sz="2100" b="1">
                <a:effectLst/>
              </a:defRPr>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14C4AB-2C4D-4DB9-A66F-D745EF792A41}"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extLst/>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smtClean="0"/>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 name="Text Placeholder 3"/>
          <p:cNvSpPr>
            <a:spLocks noGrp="1"/>
          </p:cNvSpPr>
          <p:nvPr>
            <p:ph type="body" sz="half" idx="2"/>
          </p:nvPr>
        </p:nvSpPr>
        <p:spPr>
          <a:xfrm>
            <a:off x="838200" y="4800600"/>
            <a:ext cx="4419600" cy="762000"/>
          </a:xfrm>
          <a:prstGeom prst="rect">
            <a:avLst/>
          </a:prstGeo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Tree>
    <p:extLst>
      <p:ext uri="{BB962C8B-B14F-4D97-AF65-F5344CB8AC3E}">
        <p14:creationId xmlns:p14="http://schemas.microsoft.com/office/powerpoint/2010/main" val="2599682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Rectangle 11"/>
          <p:cNvSpPr/>
          <p:nvPr/>
        </p:nvSpPr>
        <p:spPr>
          <a:xfrm>
            <a:off x="1029867"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r>
              <a:rPr lang="en-US" dirty="0" smtClean="0"/>
              <a:t>1</a:t>
            </a:r>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pic>
        <p:nvPicPr>
          <p:cNvPr id="2" name="Picture 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29867" y="32043"/>
            <a:ext cx="2645318" cy="1068237"/>
          </a:xfrm>
          <a:prstGeom prst="rect">
            <a:avLst/>
          </a:prstGeom>
        </p:spPr>
      </p:pic>
      <p:sp>
        <p:nvSpPr>
          <p:cNvPr id="4" name="Title Placeholder 3"/>
          <p:cNvSpPr>
            <a:spLocks noGrp="1"/>
          </p:cNvSpPr>
          <p:nvPr>
            <p:ph type="title"/>
          </p:nvPr>
        </p:nvSpPr>
        <p:spPr>
          <a:xfrm>
            <a:off x="1081834" y="944012"/>
            <a:ext cx="6980332" cy="871152"/>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5" name="Text Placeholder 4"/>
          <p:cNvSpPr>
            <a:spLocks noGrp="1"/>
          </p:cNvSpPr>
          <p:nvPr>
            <p:ph type="body" idx="1"/>
          </p:nvPr>
        </p:nvSpPr>
        <p:spPr>
          <a:xfrm>
            <a:off x="1081834" y="1883192"/>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82263299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hf hdr="0" ftr="0" dt="0"/>
  <p:txStyles>
    <p:titleStyle>
      <a:lvl1pPr algn="l" rtl="0" eaLnBrk="1" latinLnBrk="0" hangingPunct="1">
        <a:spcBef>
          <a:spcPct val="0"/>
        </a:spcBef>
        <a:buNone/>
        <a:defRPr sz="4400" kern="1200">
          <a:solidFill>
            <a:srgbClr val="0070C0"/>
          </a:solidFill>
          <a:effectLst>
            <a:outerShdw blurRad="50000" dist="30000" dir="5400000" algn="tl" rotWithShape="0">
              <a:srgbClr val="000000">
                <a:alpha val="30000"/>
              </a:srgbClr>
            </a:outerShdw>
          </a:effectLst>
          <a:latin typeface="Times New Roman" panose="02020603050405020304" pitchFamily="18" charset="0"/>
          <a:ea typeface="+mj-ea"/>
          <a:cs typeface="Times New Roman" panose="02020603050405020304" pitchFamily="18" charset="0"/>
        </a:defRPr>
      </a:lvl1pPr>
      <a:extLst/>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p:cNvSpPr>
          <p:nvPr/>
        </p:nvSpPr>
        <p:spPr>
          <a:xfrm>
            <a:off x="1178376" y="1205880"/>
            <a:ext cx="7498080" cy="1143000"/>
          </a:xfrm>
          <a:prstGeom prst="rect">
            <a:avLst/>
          </a:prstGeom>
        </p:spPr>
        <p:txBody>
          <a:bodyPr anchor="b">
            <a:noAutofit/>
          </a:bodyPr>
          <a:lstStyle/>
          <a:p>
            <a:pPr lvl="0">
              <a:defRPr/>
            </a:pPr>
            <a:r>
              <a:rPr lang="en-US" sz="2000" b="1" dirty="0"/>
              <a:t>Regional Roundtable on </a:t>
            </a:r>
          </a:p>
          <a:p>
            <a:pPr lvl="0">
              <a:defRPr/>
            </a:pPr>
            <a:r>
              <a:rPr lang="en-US" sz="2000" b="1" dirty="0"/>
              <a:t>World </a:t>
            </a:r>
            <a:r>
              <a:rPr lang="en-US" sz="2000" b="1" dirty="0" err="1"/>
              <a:t>Programme</a:t>
            </a:r>
            <a:r>
              <a:rPr lang="en-US" sz="2000" b="1" dirty="0"/>
              <a:t> for the Census of Agriculture 2020 </a:t>
            </a:r>
            <a:r>
              <a:rPr lang="en-US" sz="2000" b="1"/>
              <a:t/>
            </a:r>
            <a:br>
              <a:rPr lang="en-US" sz="2000" b="1"/>
            </a:br>
            <a:r>
              <a:rPr lang="en-US" sz="2000"/>
              <a:t>Port of Spain, Trinidad and Tobago </a:t>
            </a:r>
            <a:br>
              <a:rPr lang="en-US" sz="2000"/>
            </a:br>
            <a:r>
              <a:rPr lang="en-US" sz="2000"/>
              <a:t>22-26 May 2017</a:t>
            </a:r>
            <a:endParaRPr lang="en-US" sz="2000" dirty="0"/>
          </a:p>
        </p:txBody>
      </p:sp>
      <p:sp>
        <p:nvSpPr>
          <p:cNvPr id="8" name="Rectangle 2"/>
          <p:cNvSpPr txBox="1">
            <a:spLocks/>
          </p:cNvSpPr>
          <p:nvPr/>
        </p:nvSpPr>
        <p:spPr>
          <a:xfrm>
            <a:off x="1043608" y="2636912"/>
            <a:ext cx="7766680" cy="1656184"/>
          </a:xfrm>
          <a:prstGeom prst="rect">
            <a:avLst/>
          </a:prstGeom>
        </p:spPr>
        <p:txBody>
          <a:bodyPr/>
          <a:lstStyle/>
          <a:p>
            <a:pPr marL="365760" marR="0" lvl="0" indent="-283464" defTabSz="914400" rtl="0" eaLnBrk="1" fontAlgn="auto" latinLnBrk="0" hangingPunct="1">
              <a:lnSpc>
                <a:spcPts val="3000"/>
              </a:lnSpc>
              <a:spcBef>
                <a:spcPts val="600"/>
              </a:spcBef>
              <a:spcAft>
                <a:spcPts val="0"/>
              </a:spcAft>
              <a:buClr>
                <a:schemeClr val="accent1"/>
              </a:buClr>
              <a:buSzPct val="80000"/>
              <a:tabLst/>
              <a:defRPr/>
            </a:pPr>
            <a:endParaRPr lang="en-US" sz="4400" b="1" dirty="0" smtClean="0">
              <a:solidFill>
                <a:schemeClr val="tx2">
                  <a:satMod val="130000"/>
                </a:schemeClr>
              </a:solidFill>
              <a:latin typeface="Times New Roman" panose="02020603050405020304" pitchFamily="18" charset="0"/>
              <a:ea typeface="+mj-ea"/>
              <a:cs typeface="Times New Roman" panose="02020603050405020304" pitchFamily="18" charset="0"/>
            </a:endParaRPr>
          </a:p>
          <a:p>
            <a:r>
              <a:rPr lang="en-GB" sz="4400" b="1" dirty="0">
                <a:latin typeface="Calibri" pitchFamily="34" charset="0"/>
                <a:cs typeface="Times New Roman" panose="02020603050405020304" pitchFamily="18" charset="0"/>
              </a:rPr>
              <a:t>Community level </a:t>
            </a:r>
            <a:r>
              <a:rPr lang="en-GB" sz="4400" b="1" dirty="0" smtClean="0">
                <a:latin typeface="Calibri" pitchFamily="34" charset="0"/>
                <a:cs typeface="Times New Roman" panose="02020603050405020304" pitchFamily="18" charset="0"/>
              </a:rPr>
              <a:t>data</a:t>
            </a:r>
            <a:endParaRPr lang="en-GB" sz="2500" dirty="0" smtClean="0">
              <a:latin typeface="Calibri" pitchFamily="34" charset="0"/>
              <a:cs typeface="Times New Roman" panose="02020603050405020304" pitchFamily="18" charset="0"/>
            </a:endParaRPr>
          </a:p>
          <a:p>
            <a:r>
              <a:rPr lang="en-GB" sz="2500" i="1" dirty="0" smtClean="0">
                <a:latin typeface="Calibri" pitchFamily="34" charset="0"/>
                <a:cs typeface="Times New Roman" panose="02020603050405020304" pitchFamily="18" charset="0"/>
              </a:rPr>
              <a:t>Technical session 15</a:t>
            </a:r>
            <a:endParaRPr lang="en-GB" sz="2500" i="1" dirty="0">
              <a:latin typeface="Calibri" pitchFamily="34" charset="0"/>
              <a:cs typeface="Times New Roman" panose="02020603050405020304" pitchFamily="18" charset="0"/>
            </a:endParaRPr>
          </a:p>
        </p:txBody>
      </p:sp>
      <p:grpSp>
        <p:nvGrpSpPr>
          <p:cNvPr id="3" name="Group 2"/>
          <p:cNvGrpSpPr/>
          <p:nvPr/>
        </p:nvGrpSpPr>
        <p:grpSpPr>
          <a:xfrm>
            <a:off x="4602234" y="2708920"/>
            <a:ext cx="4541766" cy="4149080"/>
            <a:chOff x="5908454" y="2859869"/>
            <a:chExt cx="3235546" cy="3231059"/>
          </a:xfrm>
        </p:grpSpPr>
        <p:pic>
          <p:nvPicPr>
            <p:cNvPr id="1026" name="Picture 2" descr="https://pixabay.com/static/uploads/photo/2014/04/02/17/00/community-307615_960_72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08454" y="2859869"/>
              <a:ext cx="3235546" cy="323105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48265" y="3861048"/>
              <a:ext cx="1152128" cy="1249152"/>
            </a:xfrm>
            <a:prstGeom prst="ellipse">
              <a:avLst/>
            </a:prstGeom>
          </p:spPr>
        </p:pic>
      </p:grpSp>
      <p:sp>
        <p:nvSpPr>
          <p:cNvPr id="4" name="Slide Number Placeholder 3"/>
          <p:cNvSpPr>
            <a:spLocks noGrp="1"/>
          </p:cNvSpPr>
          <p:nvPr>
            <p:ph type="sldNum" sz="quarter" idx="12"/>
          </p:nvPr>
        </p:nvSpPr>
        <p:spPr/>
        <p:txBody>
          <a:bodyPr/>
          <a:lstStyle/>
          <a:p>
            <a:fld id="{6514C4AB-2C4D-4DB9-A66F-D745EF792A41}" type="slidenum">
              <a:rPr lang="en-US" smtClean="0"/>
              <a:pPr/>
              <a:t>1</a:t>
            </a:fld>
            <a:endParaRPr lang="en-US"/>
          </a:p>
        </p:txBody>
      </p:sp>
      <p:sp>
        <p:nvSpPr>
          <p:cNvPr id="10" name="TextBox 4"/>
          <p:cNvSpPr txBox="1">
            <a:spLocks/>
          </p:cNvSpPr>
          <p:nvPr/>
        </p:nvSpPr>
        <p:spPr>
          <a:xfrm>
            <a:off x="1043608" y="5373216"/>
            <a:ext cx="7406640" cy="1296144"/>
          </a:xfrm>
          <a:prstGeom prst="rect">
            <a:avLst/>
          </a:prstGeom>
        </p:spPr>
        <p:txBody>
          <a:bodyPr anchor="b">
            <a:normAutofit fontScale="90000" lnSpcReduction="10000"/>
          </a:bodyPr>
          <a:ls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000" b="1" dirty="0" smtClean="0">
                <a:latin typeface="+mj-lt"/>
                <a:ea typeface="+mj-ea"/>
                <a:cs typeface="+mj-cs"/>
              </a:rPr>
              <a:t>Jairo Castano</a:t>
            </a:r>
          </a:p>
          <a:p>
            <a:pPr>
              <a:lnSpc>
                <a:spcPct val="110000"/>
              </a:lnSpc>
              <a:spcBef>
                <a:spcPct val="0"/>
              </a:spcBef>
              <a:defRPr/>
            </a:pPr>
            <a:r>
              <a:rPr lang="en-US" sz="2200" dirty="0" smtClean="0">
                <a:latin typeface="Times New Roman" panose="02020603050405020304" pitchFamily="18" charset="0"/>
                <a:ea typeface="+mj-ea"/>
                <a:cs typeface="Times New Roman" panose="02020603050405020304" pitchFamily="18" charset="0"/>
              </a:rPr>
              <a:t>Senior Statistician </a:t>
            </a:r>
          </a:p>
          <a:p>
            <a:pPr>
              <a:lnSpc>
                <a:spcPct val="110000"/>
              </a:lnSpc>
              <a:spcBef>
                <a:spcPct val="0"/>
              </a:spcBef>
              <a:defRPr/>
            </a:pPr>
            <a:r>
              <a:rPr lang="en-US" sz="2200" dirty="0" smtClean="0">
                <a:latin typeface="Times New Roman" panose="02020603050405020304" pitchFamily="18" charset="0"/>
                <a:ea typeface="+mj-ea"/>
                <a:cs typeface="Times New Roman" panose="02020603050405020304" pitchFamily="18" charset="0"/>
              </a:rPr>
              <a:t>Leader, Agricultural Census and Survey Team</a:t>
            </a:r>
          </a:p>
          <a:p>
            <a:pPr>
              <a:lnSpc>
                <a:spcPct val="110000"/>
              </a:lnSpc>
              <a:spcBef>
                <a:spcPct val="0"/>
              </a:spcBef>
              <a:defRPr/>
            </a:pPr>
            <a:r>
              <a:rPr lang="en-US" sz="2200" dirty="0" smtClean="0">
                <a:latin typeface="Times New Roman" panose="02020603050405020304" pitchFamily="18" charset="0"/>
                <a:ea typeface="+mj-ea"/>
                <a:cs typeface="Times New Roman" panose="02020603050405020304" pitchFamily="18" charset="0"/>
              </a:rPr>
              <a:t>FAO Statistics Division </a:t>
            </a:r>
            <a:endParaRPr lang="en-US" sz="2200" dirty="0">
              <a:latin typeface="Times New Roman" panose="02020603050405020304" pitchFamily="18" charset="0"/>
              <a:ea typeface="+mj-ea"/>
              <a:cs typeface="Times New Roman" panose="02020603050405020304" pitchFamily="18" charset="0"/>
            </a:endParaRPr>
          </a:p>
        </p:txBody>
      </p:sp>
      <p:pic>
        <p:nvPicPr>
          <p:cNvPr id="9" name="Picture 8" descr="http://www.fao.org/uploads/pics/WCA_whit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36346" y="9430"/>
            <a:ext cx="3802062"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8536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951321"/>
            <a:ext cx="5328592" cy="827956"/>
          </a:xfrm>
        </p:spPr>
        <p:txBody>
          <a:bodyPr>
            <a:noAutofit/>
          </a:bodyPr>
          <a:lstStyle/>
          <a:p>
            <a:r>
              <a:rPr lang="en-GB" sz="4000" b="1" dirty="0">
                <a:solidFill>
                  <a:schemeClr val="tx1"/>
                </a:solidFill>
                <a:latin typeface="+mj-lt"/>
                <a:ea typeface="+mn-ea"/>
                <a:cs typeface="Calibri" pitchFamily="34" charset="0"/>
              </a:rPr>
              <a:t>Community-level items</a:t>
            </a:r>
          </a:p>
        </p:txBody>
      </p:sp>
      <p:sp>
        <p:nvSpPr>
          <p:cNvPr id="3" name="2 Marcador de contenido"/>
          <p:cNvSpPr>
            <a:spLocks noGrp="1"/>
          </p:cNvSpPr>
          <p:nvPr>
            <p:ph idx="1"/>
          </p:nvPr>
        </p:nvSpPr>
        <p:spPr>
          <a:xfrm>
            <a:off x="997340" y="2007171"/>
            <a:ext cx="7823131" cy="4536504"/>
          </a:xfrm>
        </p:spPr>
        <p:txBody>
          <a:bodyPr>
            <a:normAutofit/>
          </a:bodyPr>
          <a:lstStyle/>
          <a:p>
            <a:pPr marL="180000" algn="just">
              <a:lnSpc>
                <a:spcPct val="100000"/>
              </a:lnSpc>
              <a:spcBef>
                <a:spcPts val="0"/>
              </a:spcBef>
              <a:spcAft>
                <a:spcPts val="600"/>
              </a:spcAft>
              <a:buNone/>
            </a:pPr>
            <a:r>
              <a:rPr lang="en-GB" sz="2200" b="1" dirty="0">
                <a:solidFill>
                  <a:srgbClr val="0066FF"/>
                </a:solidFill>
                <a:latin typeface="+mj-lt"/>
                <a:cs typeface="Calibri" pitchFamily="34" charset="0"/>
              </a:rPr>
              <a:t>Geography</a:t>
            </a:r>
          </a:p>
          <a:p>
            <a:pPr marL="446088" indent="-306388" algn="just">
              <a:lnSpc>
                <a:spcPct val="100000"/>
              </a:lnSpc>
              <a:spcBef>
                <a:spcPts val="0"/>
              </a:spcBef>
              <a:spcAft>
                <a:spcPts val="600"/>
              </a:spcAft>
            </a:pPr>
            <a:r>
              <a:rPr lang="en-GB" sz="2200" dirty="0">
                <a:latin typeface="+mj-lt"/>
                <a:cs typeface="Calibri" pitchFamily="34" charset="0"/>
              </a:rPr>
              <a:t>Location, agro-ecological, climatic, topographical or soil types;  land use; area of communal grazing land; area of communal forest; communal area under water used for aquaculture; travelling time and mode of travel to the major nearest urban centre; whether the community has a year-round access to the nearest urban centre; whether the community is prone to natural disasters.</a:t>
            </a:r>
          </a:p>
          <a:p>
            <a:pPr marL="180000" algn="just">
              <a:lnSpc>
                <a:spcPct val="100000"/>
              </a:lnSpc>
              <a:spcBef>
                <a:spcPts val="0"/>
              </a:spcBef>
              <a:spcAft>
                <a:spcPts val="600"/>
              </a:spcAft>
              <a:buNone/>
            </a:pPr>
            <a:r>
              <a:rPr lang="en-GB" sz="2200" b="1" dirty="0">
                <a:solidFill>
                  <a:srgbClr val="0066FF"/>
                </a:solidFill>
                <a:latin typeface="+mj-lt"/>
                <a:cs typeface="Calibri" pitchFamily="34" charset="0"/>
              </a:rPr>
              <a:t>Socio-economic conditions</a:t>
            </a:r>
          </a:p>
          <a:p>
            <a:pPr marL="446088" indent="-306388" algn="just">
              <a:lnSpc>
                <a:spcPct val="100000"/>
              </a:lnSpc>
              <a:spcBef>
                <a:spcPts val="0"/>
              </a:spcBef>
              <a:spcAft>
                <a:spcPts val="600"/>
              </a:spcAft>
            </a:pPr>
            <a:r>
              <a:rPr lang="en-GB" sz="2200" dirty="0">
                <a:latin typeface="+mj-lt"/>
                <a:cs typeface="Calibri" pitchFamily="34" charset="0"/>
              </a:rPr>
              <a:t>Population according to population group; number of households; economic status, main economic activities; whether there are seasonal food shortages.</a:t>
            </a:r>
          </a:p>
        </p:txBody>
      </p:sp>
      <p:sp>
        <p:nvSpPr>
          <p:cNvPr id="4" name="3 Marcador de número de diapositiva"/>
          <p:cNvSpPr>
            <a:spLocks noGrp="1"/>
          </p:cNvSpPr>
          <p:nvPr>
            <p:ph type="sldNum" sz="quarter" idx="12"/>
          </p:nvPr>
        </p:nvSpPr>
        <p:spPr/>
        <p:txBody>
          <a:bodyPr/>
          <a:lstStyle/>
          <a:p>
            <a:fld id="{844BD213-5B9A-4CB8-B1B8-C047D891215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692696"/>
            <a:ext cx="7498080" cy="1143000"/>
          </a:xfrm>
        </p:spPr>
        <p:txBody>
          <a:bodyPr vert="horz" lIns="91440" tIns="45720" rIns="91440" bIns="45720" rtlCol="0" anchor="ctr">
            <a:normAutofit/>
          </a:bodyPr>
          <a:lstStyle/>
          <a:p>
            <a:r>
              <a:rPr lang="en-GB" sz="3500" b="1" dirty="0">
                <a:solidFill>
                  <a:schemeClr val="tx1"/>
                </a:solidFill>
                <a:latin typeface="+mj-lt"/>
                <a:ea typeface="+mn-ea"/>
                <a:cs typeface="Calibri" pitchFamily="34" charset="0"/>
              </a:rPr>
              <a:t>Community-level items </a:t>
            </a:r>
            <a:r>
              <a:rPr lang="en-GB" sz="3500" dirty="0">
                <a:solidFill>
                  <a:schemeClr val="tx1"/>
                </a:solidFill>
                <a:latin typeface="+mj-lt"/>
                <a:ea typeface="+mn-ea"/>
                <a:cs typeface="Calibri" pitchFamily="34" charset="0"/>
              </a:rPr>
              <a:t>(contd.)</a:t>
            </a:r>
          </a:p>
        </p:txBody>
      </p:sp>
      <p:sp>
        <p:nvSpPr>
          <p:cNvPr id="3" name="2 Marcador de contenido"/>
          <p:cNvSpPr>
            <a:spLocks noGrp="1"/>
          </p:cNvSpPr>
          <p:nvPr>
            <p:ph idx="1"/>
          </p:nvPr>
        </p:nvSpPr>
        <p:spPr>
          <a:xfrm>
            <a:off x="993376" y="1700808"/>
            <a:ext cx="8043120" cy="4997473"/>
          </a:xfrm>
        </p:spPr>
        <p:txBody>
          <a:bodyPr>
            <a:noAutofit/>
          </a:bodyPr>
          <a:lstStyle/>
          <a:p>
            <a:pPr algn="just">
              <a:lnSpc>
                <a:spcPct val="100000"/>
              </a:lnSpc>
              <a:spcBef>
                <a:spcPts val="0"/>
              </a:spcBef>
              <a:spcAft>
                <a:spcPts val="600"/>
              </a:spcAft>
              <a:buNone/>
            </a:pPr>
            <a:r>
              <a:rPr lang="en-GB" sz="1800" b="1" dirty="0" smtClean="0">
                <a:solidFill>
                  <a:srgbClr val="0066FF"/>
                </a:solidFill>
                <a:latin typeface="+mj-lt"/>
                <a:cs typeface="Calibri" pitchFamily="34" charset="0"/>
              </a:rPr>
              <a:t>Community </a:t>
            </a:r>
            <a:r>
              <a:rPr lang="en-GB" sz="1800" b="1" dirty="0">
                <a:solidFill>
                  <a:srgbClr val="0066FF"/>
                </a:solidFill>
                <a:latin typeface="+mj-lt"/>
                <a:cs typeface="Calibri" pitchFamily="34" charset="0"/>
              </a:rPr>
              <a:t>infrastructure and services</a:t>
            </a:r>
          </a:p>
          <a:p>
            <a:pPr marL="447675" indent="-266700" algn="just">
              <a:lnSpc>
                <a:spcPct val="100000"/>
              </a:lnSpc>
              <a:spcBef>
                <a:spcPts val="0"/>
              </a:spcBef>
              <a:spcAft>
                <a:spcPts val="600"/>
              </a:spcAft>
            </a:pPr>
            <a:r>
              <a:rPr lang="en-GB" sz="1600" dirty="0">
                <a:latin typeface="+mj-lt"/>
                <a:cs typeface="Calibri" pitchFamily="34" charset="0"/>
              </a:rPr>
              <a:t>Presence of (or travelling time to the nearest): fertilizer dealer;  pesticide dealer; seed dealer; credit institution; agricultural produce market; food storage facilities; agricultural processing facilities; facilities for maintaining agricultural machinery; extension services; primary school, health facility</a:t>
            </a:r>
          </a:p>
          <a:p>
            <a:pPr marL="447675" indent="-266700" algn="just">
              <a:lnSpc>
                <a:spcPct val="100000"/>
              </a:lnSpc>
              <a:spcBef>
                <a:spcPts val="0"/>
              </a:spcBef>
              <a:spcAft>
                <a:spcPts val="600"/>
              </a:spcAft>
            </a:pPr>
            <a:r>
              <a:rPr lang="en-GB" sz="1600" dirty="0">
                <a:latin typeface="+mj-lt"/>
                <a:cs typeface="Calibri" pitchFamily="34" charset="0"/>
              </a:rPr>
              <a:t>Presence of irrigation </a:t>
            </a:r>
            <a:r>
              <a:rPr lang="en-GB" sz="1600" dirty="0" smtClean="0">
                <a:latin typeface="+mj-lt"/>
                <a:cs typeface="Calibri" pitchFamily="34" charset="0"/>
              </a:rPr>
              <a:t>facilities &amp; area </a:t>
            </a:r>
            <a:r>
              <a:rPr lang="en-GB" sz="1600" dirty="0">
                <a:latin typeface="+mj-lt"/>
                <a:cs typeface="Calibri" pitchFamily="34" charset="0"/>
              </a:rPr>
              <a:t>equipped for irrigation</a:t>
            </a:r>
          </a:p>
          <a:p>
            <a:pPr marL="447675" indent="-266700" algn="just">
              <a:lnSpc>
                <a:spcPct val="100000"/>
              </a:lnSpc>
              <a:spcBef>
                <a:spcPts val="0"/>
              </a:spcBef>
              <a:spcAft>
                <a:spcPts val="600"/>
              </a:spcAft>
            </a:pPr>
            <a:r>
              <a:rPr lang="en-GB" sz="1600" dirty="0">
                <a:latin typeface="+mj-lt"/>
                <a:cs typeface="Calibri" pitchFamily="34" charset="0"/>
              </a:rPr>
              <a:t>Availability of (or travelling time to the nearest) veterinary services.</a:t>
            </a:r>
          </a:p>
          <a:p>
            <a:pPr marL="447675" indent="-266700" algn="just">
              <a:lnSpc>
                <a:spcPct val="100000"/>
              </a:lnSpc>
              <a:spcBef>
                <a:spcPts val="0"/>
              </a:spcBef>
              <a:spcAft>
                <a:spcPts val="600"/>
              </a:spcAft>
            </a:pPr>
            <a:r>
              <a:rPr lang="en-GB" sz="1600" dirty="0">
                <a:latin typeface="+mj-lt"/>
                <a:cs typeface="Calibri" pitchFamily="34" charset="0"/>
              </a:rPr>
              <a:t>Whether the community is covered by agricultural produce collection network</a:t>
            </a:r>
          </a:p>
          <a:p>
            <a:pPr marL="447675" indent="-266700" algn="just">
              <a:lnSpc>
                <a:spcPct val="100000"/>
              </a:lnSpc>
              <a:spcBef>
                <a:spcPts val="0"/>
              </a:spcBef>
              <a:spcAft>
                <a:spcPts val="600"/>
              </a:spcAft>
            </a:pPr>
            <a:r>
              <a:rPr lang="en-GB" sz="1600" dirty="0">
                <a:latin typeface="+mj-lt"/>
                <a:cs typeface="Calibri" pitchFamily="34" charset="0"/>
              </a:rPr>
              <a:t>Existence of farmers’ associations, cooperatives and other supporting bodies.</a:t>
            </a:r>
          </a:p>
          <a:p>
            <a:pPr marL="447675" indent="-266700" algn="just">
              <a:lnSpc>
                <a:spcPct val="100000"/>
              </a:lnSpc>
              <a:spcBef>
                <a:spcPts val="0"/>
              </a:spcBef>
              <a:spcAft>
                <a:spcPts val="600"/>
              </a:spcAft>
            </a:pPr>
            <a:r>
              <a:rPr lang="en-GB" sz="1600" dirty="0">
                <a:latin typeface="+mj-lt"/>
                <a:cs typeface="Calibri" pitchFamily="34" charset="0"/>
              </a:rPr>
              <a:t>Whether electricity is connected.</a:t>
            </a:r>
          </a:p>
          <a:p>
            <a:pPr marL="447675" indent="-266700" algn="just">
              <a:lnSpc>
                <a:spcPct val="100000"/>
              </a:lnSpc>
              <a:spcBef>
                <a:spcPts val="0"/>
              </a:spcBef>
              <a:spcAft>
                <a:spcPts val="600"/>
              </a:spcAft>
            </a:pPr>
            <a:r>
              <a:rPr lang="en-GB" sz="1600" dirty="0">
                <a:latin typeface="+mj-lt"/>
                <a:cs typeface="Calibri" pitchFamily="34" charset="0"/>
              </a:rPr>
              <a:t>Presence of radio, telephone and internet services</a:t>
            </a:r>
          </a:p>
          <a:p>
            <a:pPr marL="447675" indent="-266700" algn="just">
              <a:lnSpc>
                <a:spcPct val="100000"/>
              </a:lnSpc>
              <a:spcBef>
                <a:spcPts val="0"/>
              </a:spcBef>
              <a:spcAft>
                <a:spcPts val="600"/>
              </a:spcAft>
            </a:pPr>
            <a:r>
              <a:rPr lang="en-GB" sz="1600" dirty="0">
                <a:latin typeface="+mj-lt"/>
                <a:cs typeface="Calibri" pitchFamily="34" charset="0"/>
              </a:rPr>
              <a:t>Availability of public </a:t>
            </a:r>
            <a:r>
              <a:rPr lang="en-GB" sz="1600" dirty="0" smtClean="0">
                <a:latin typeface="+mj-lt"/>
                <a:cs typeface="Calibri" pitchFamily="34" charset="0"/>
              </a:rPr>
              <a:t>transport</a:t>
            </a:r>
          </a:p>
          <a:p>
            <a:pPr algn="just">
              <a:lnSpc>
                <a:spcPct val="100000"/>
              </a:lnSpc>
              <a:spcBef>
                <a:spcPts val="0"/>
              </a:spcBef>
              <a:spcAft>
                <a:spcPts val="600"/>
              </a:spcAft>
              <a:buNone/>
            </a:pPr>
            <a:r>
              <a:rPr lang="en-GB" sz="1800" b="1" dirty="0" smtClean="0">
                <a:solidFill>
                  <a:srgbClr val="0066FF"/>
                </a:solidFill>
                <a:latin typeface="+mj-lt"/>
                <a:cs typeface="Calibri" pitchFamily="34" charset="0"/>
              </a:rPr>
              <a:t>Development </a:t>
            </a:r>
            <a:r>
              <a:rPr lang="en-GB" sz="1800" b="1" dirty="0">
                <a:solidFill>
                  <a:srgbClr val="0066FF"/>
                </a:solidFill>
                <a:latin typeface="+mj-lt"/>
                <a:cs typeface="Calibri" pitchFamily="34" charset="0"/>
              </a:rPr>
              <a:t>programmes</a:t>
            </a:r>
          </a:p>
          <a:p>
            <a:pPr marL="447675" indent="-266700" algn="just">
              <a:lnSpc>
                <a:spcPct val="100000"/>
              </a:lnSpc>
              <a:spcBef>
                <a:spcPts val="0"/>
              </a:spcBef>
              <a:spcAft>
                <a:spcPts val="600"/>
              </a:spcAft>
            </a:pPr>
            <a:r>
              <a:rPr lang="en-GB" sz="1600" dirty="0">
                <a:latin typeface="+mj-lt"/>
                <a:cs typeface="Calibri" pitchFamily="34" charset="0"/>
              </a:rPr>
              <a:t>Presence of specific development projects in the community, for example an irrigation or an rural electrification project</a:t>
            </a:r>
            <a:r>
              <a:rPr lang="en-GB" sz="1600" dirty="0" smtClean="0">
                <a:latin typeface="+mj-lt"/>
                <a:cs typeface="Calibri" pitchFamily="34" charset="0"/>
              </a:rPr>
              <a:t>.</a:t>
            </a:r>
            <a:endParaRPr lang="en-GB" sz="1600" dirty="0">
              <a:latin typeface="+mj-lt"/>
              <a:cs typeface="Calibri" pitchFamily="34" charset="0"/>
            </a:endParaRPr>
          </a:p>
        </p:txBody>
      </p:sp>
      <p:sp>
        <p:nvSpPr>
          <p:cNvPr id="4" name="3 Marcador de número de diapositiva"/>
          <p:cNvSpPr>
            <a:spLocks noGrp="1"/>
          </p:cNvSpPr>
          <p:nvPr>
            <p:ph type="sldNum" sz="quarter" idx="12"/>
          </p:nvPr>
        </p:nvSpPr>
        <p:spPr/>
        <p:txBody>
          <a:bodyPr/>
          <a:lstStyle/>
          <a:p>
            <a:fld id="{844BD213-5B9A-4CB8-B1B8-C047D891215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1016868"/>
            <a:ext cx="3456384" cy="710952"/>
          </a:xfrm>
        </p:spPr>
        <p:txBody>
          <a:bodyPr anchor="ctr">
            <a:normAutofit/>
          </a:bodyPr>
          <a:lstStyle/>
          <a:p>
            <a:r>
              <a:rPr lang="en-GB" sz="3500" b="1" dirty="0">
                <a:solidFill>
                  <a:schemeClr val="tx1"/>
                </a:solidFill>
                <a:latin typeface="+mj-lt"/>
                <a:ea typeface="+mn-ea"/>
                <a:cs typeface="Calibri" pitchFamily="34" charset="0"/>
              </a:rPr>
              <a:t>TABULATION</a:t>
            </a:r>
            <a:endParaRPr lang="en-GB" sz="3500" dirty="0">
              <a:solidFill>
                <a:schemeClr val="tx1"/>
              </a:solidFill>
              <a:latin typeface="+mj-lt"/>
              <a:ea typeface="+mn-ea"/>
              <a:cs typeface="Calibri" pitchFamily="34" charset="0"/>
            </a:endParaRPr>
          </a:p>
        </p:txBody>
      </p:sp>
      <p:sp>
        <p:nvSpPr>
          <p:cNvPr id="4" name="3 Marcador de número de diapositiva"/>
          <p:cNvSpPr>
            <a:spLocks noGrp="1"/>
          </p:cNvSpPr>
          <p:nvPr>
            <p:ph type="sldNum" sz="quarter" idx="12"/>
          </p:nvPr>
        </p:nvSpPr>
        <p:spPr/>
        <p:txBody>
          <a:bodyPr/>
          <a:lstStyle/>
          <a:p>
            <a:fld id="{844BD213-5B9A-4CB8-B1B8-C047D891215C}" type="slidenum">
              <a:rPr lang="en-US" smtClean="0"/>
              <a:pPr/>
              <a:t>12</a:t>
            </a:fld>
            <a:endParaRPr lang="en-US"/>
          </a:p>
        </p:txBody>
      </p:sp>
      <p:sp>
        <p:nvSpPr>
          <p:cNvPr id="6" name="Rectangle 5"/>
          <p:cNvSpPr/>
          <p:nvPr/>
        </p:nvSpPr>
        <p:spPr>
          <a:xfrm>
            <a:off x="971600" y="2564904"/>
            <a:ext cx="7777211" cy="3108543"/>
          </a:xfrm>
          <a:prstGeom prst="rect">
            <a:avLst/>
          </a:prstGeom>
        </p:spPr>
        <p:txBody>
          <a:bodyPr wrap="square">
            <a:spAutoFit/>
          </a:bodyPr>
          <a:lstStyle/>
          <a:p>
            <a:r>
              <a:rPr lang="en-GB" sz="2800" b="1" dirty="0">
                <a:latin typeface="+mj-lt"/>
              </a:rPr>
              <a:t>Community level data can be tabulated in 2 ways</a:t>
            </a:r>
            <a:r>
              <a:rPr lang="en-GB" sz="2800" b="1" dirty="0" smtClean="0">
                <a:latin typeface="+mj-lt"/>
              </a:rPr>
              <a:t>:</a:t>
            </a:r>
          </a:p>
          <a:p>
            <a:endParaRPr lang="en-GB" sz="2800" dirty="0">
              <a:latin typeface="+mj-lt"/>
            </a:endParaRPr>
          </a:p>
          <a:p>
            <a:pPr marL="695325" indent="-514350" algn="just">
              <a:buClr>
                <a:srgbClr val="0066FF"/>
              </a:buClr>
              <a:buFont typeface="+mj-lt"/>
              <a:buAutoNum type="arabicPeriod"/>
            </a:pPr>
            <a:r>
              <a:rPr lang="en-GB" sz="2800" dirty="0" smtClean="0">
                <a:latin typeface="+mj-lt"/>
              </a:rPr>
              <a:t>Summarize </a:t>
            </a:r>
            <a:r>
              <a:rPr lang="en-GB" sz="2800" dirty="0">
                <a:latin typeface="+mj-lt"/>
              </a:rPr>
              <a:t>the characteristics of communities</a:t>
            </a:r>
            <a:r>
              <a:rPr lang="en-GB" sz="2800" dirty="0" smtClean="0">
                <a:latin typeface="+mj-lt"/>
              </a:rPr>
              <a:t>;</a:t>
            </a:r>
          </a:p>
          <a:p>
            <a:pPr marL="695325" indent="-514350" algn="just">
              <a:buClr>
                <a:srgbClr val="0066FF"/>
              </a:buClr>
              <a:buFont typeface="+mj-lt"/>
              <a:buAutoNum type="arabicPeriod"/>
            </a:pPr>
            <a:endParaRPr lang="en-GB" sz="2800" dirty="0">
              <a:latin typeface="+mj-lt"/>
            </a:endParaRPr>
          </a:p>
          <a:p>
            <a:pPr marL="695325" indent="-514350" algn="just">
              <a:buClr>
                <a:srgbClr val="0066FF"/>
              </a:buClr>
              <a:buFont typeface="+mj-lt"/>
              <a:buAutoNum type="arabicPeriod"/>
            </a:pPr>
            <a:r>
              <a:rPr lang="en-GB" sz="2800" dirty="0" smtClean="0">
                <a:latin typeface="+mj-lt"/>
              </a:rPr>
              <a:t>To </a:t>
            </a:r>
            <a:r>
              <a:rPr lang="en-GB" sz="2800" dirty="0">
                <a:latin typeface="+mj-lt"/>
              </a:rPr>
              <a:t>use as classification variables for tabulations of census holding-level data </a:t>
            </a:r>
            <a:r>
              <a:rPr lang="en-GB" sz="2800" dirty="0" smtClean="0">
                <a:latin typeface="+mj-lt"/>
              </a:rPr>
              <a:t>(crucial </a:t>
            </a:r>
            <a:r>
              <a:rPr lang="en-GB" sz="2800" dirty="0">
                <a:latin typeface="+mj-lt"/>
              </a:rPr>
              <a:t>to be able to link each holding with its community</a:t>
            </a:r>
            <a:r>
              <a:rPr lang="en-GB" sz="2800" dirty="0" smtClean="0">
                <a:latin typeface="+mj-lt"/>
              </a:rPr>
              <a:t>).</a:t>
            </a:r>
            <a:endParaRPr lang="en-GB" sz="2800"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980728"/>
            <a:ext cx="7498080" cy="763020"/>
          </a:xfrm>
        </p:spPr>
        <p:txBody>
          <a:bodyPr anchor="ctr">
            <a:normAutofit/>
          </a:bodyPr>
          <a:lstStyle/>
          <a:p>
            <a:r>
              <a:rPr lang="en-GB" sz="3500" b="1" dirty="0">
                <a:solidFill>
                  <a:schemeClr val="tx1"/>
                </a:solidFill>
                <a:latin typeface="+mj-lt"/>
                <a:ea typeface="+mn-ea"/>
                <a:cs typeface="Calibri" pitchFamily="34" charset="0"/>
              </a:rPr>
              <a:t>TABULATION (contd.)</a:t>
            </a:r>
          </a:p>
        </p:txBody>
      </p:sp>
      <p:sp>
        <p:nvSpPr>
          <p:cNvPr id="3" name="2 Marcador de contenido"/>
          <p:cNvSpPr>
            <a:spLocks noGrp="1"/>
          </p:cNvSpPr>
          <p:nvPr>
            <p:ph idx="1"/>
          </p:nvPr>
        </p:nvSpPr>
        <p:spPr>
          <a:xfrm>
            <a:off x="971600" y="1896015"/>
            <a:ext cx="8099248" cy="4885785"/>
          </a:xfrm>
        </p:spPr>
        <p:txBody>
          <a:bodyPr>
            <a:normAutofit fontScale="85000" lnSpcReduction="20000"/>
          </a:bodyPr>
          <a:lstStyle/>
          <a:p>
            <a:pPr marL="82296" indent="0" algn="just">
              <a:lnSpc>
                <a:spcPct val="120000"/>
              </a:lnSpc>
              <a:spcBef>
                <a:spcPts val="0"/>
              </a:spcBef>
              <a:spcAft>
                <a:spcPts val="600"/>
              </a:spcAft>
              <a:buNone/>
              <a:tabLst>
                <a:tab pos="269875" algn="l"/>
              </a:tabLst>
            </a:pPr>
            <a:r>
              <a:rPr lang="en-GB" altLang="zh-TW" sz="2600" b="1" dirty="0">
                <a:solidFill>
                  <a:srgbClr val="0066FF"/>
                </a:solidFill>
                <a:latin typeface="+mj-lt"/>
                <a:cs typeface="Calibri" pitchFamily="34" charset="0"/>
              </a:rPr>
              <a:t>For the second case, typical community level classification variables are:</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Access to urban centre</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Risk of natural disasters</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Economic status</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Occurrence of seasonal food shortages</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Presence of periodic or permanent agricultural produce market</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Access to veterinary services</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Access to farm input trading centre</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Access to credit institutions</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Access to farmers’ association</a:t>
            </a:r>
          </a:p>
          <a:p>
            <a:pPr marL="365125" indent="-184150" algn="just">
              <a:lnSpc>
                <a:spcPct val="120000"/>
              </a:lnSpc>
              <a:spcBef>
                <a:spcPts val="0"/>
              </a:spcBef>
              <a:spcAft>
                <a:spcPts val="600"/>
              </a:spcAft>
              <a:tabLst>
                <a:tab pos="269875" algn="l"/>
              </a:tabLst>
            </a:pPr>
            <a:r>
              <a:rPr lang="en-GB" altLang="zh-TW" sz="2400" dirty="0">
                <a:latin typeface="+mj-lt"/>
                <a:cs typeface="Calibri" pitchFamily="34" charset="0"/>
              </a:rPr>
              <a:t>Presence of specific development projects</a:t>
            </a:r>
            <a:r>
              <a:rPr lang="en-GB" altLang="zh-TW" sz="2400" dirty="0" smtClean="0">
                <a:latin typeface="+mj-lt"/>
                <a:cs typeface="Calibri" pitchFamily="34" charset="0"/>
              </a:rPr>
              <a:t>.</a:t>
            </a:r>
            <a:endParaRPr lang="en-GB" sz="3200" b="1" dirty="0" smtClean="0">
              <a:latin typeface="Calibri" pitchFamily="34" charset="0"/>
              <a:cs typeface="Calibri" pitchFamily="34" charset="0"/>
            </a:endParaRPr>
          </a:p>
        </p:txBody>
      </p:sp>
      <p:sp>
        <p:nvSpPr>
          <p:cNvPr id="4" name="3 Marcador de número de diapositiva"/>
          <p:cNvSpPr>
            <a:spLocks noGrp="1"/>
          </p:cNvSpPr>
          <p:nvPr>
            <p:ph type="sldNum" sz="quarter" idx="12"/>
          </p:nvPr>
        </p:nvSpPr>
        <p:spPr/>
        <p:txBody>
          <a:bodyPr/>
          <a:lstStyle/>
          <a:p>
            <a:fld id="{844BD213-5B9A-4CB8-B1B8-C047D891215C}"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98651" y="152400"/>
            <a:ext cx="6492949" cy="609600"/>
          </a:xfrm>
        </p:spPr>
        <p:txBody>
          <a:bodyPr anchor="ctr">
            <a:noAutofit/>
          </a:bodyPr>
          <a:lstStyle/>
          <a:p>
            <a:pPr algn="ctr"/>
            <a:r>
              <a:rPr lang="en-US" sz="3000" b="1" dirty="0" smtClean="0">
                <a:effectLst/>
              </a:rPr>
              <a:t/>
            </a:r>
            <a:br>
              <a:rPr lang="en-US" sz="3000" b="1" dirty="0" smtClean="0">
                <a:effectLst/>
              </a:rPr>
            </a:br>
            <a:r>
              <a:rPr lang="en-US" sz="3500" b="1" dirty="0" smtClean="0">
                <a:solidFill>
                  <a:srgbClr val="0C135A"/>
                </a:solidFill>
                <a:latin typeface="+mn-lt"/>
                <a:cs typeface="Calibri" pitchFamily="34" charset="0"/>
              </a:rPr>
              <a:t>Country </a:t>
            </a:r>
            <a:r>
              <a:rPr lang="en-US" sz="3500" b="1" dirty="0">
                <a:solidFill>
                  <a:srgbClr val="0C135A"/>
                </a:solidFill>
                <a:latin typeface="+mn-lt"/>
                <a:cs typeface="Calibri" pitchFamily="34" charset="0"/>
              </a:rPr>
              <a:t>experiences</a:t>
            </a:r>
            <a:r>
              <a:rPr lang="en-US" sz="3000" b="1" dirty="0" smtClean="0">
                <a:effectLst/>
              </a:rPr>
              <a:t/>
            </a:r>
            <a:br>
              <a:rPr lang="en-US" sz="3000" b="1" dirty="0" smtClean="0">
                <a:effectLst/>
              </a:rPr>
            </a:br>
            <a:endParaRPr lang="en-US" sz="3000" b="1" dirty="0">
              <a:effectLst/>
            </a:endParaRPr>
          </a:p>
        </p:txBody>
      </p:sp>
      <p:sp>
        <p:nvSpPr>
          <p:cNvPr id="4" name="Rectangle 3"/>
          <p:cNvSpPr/>
          <p:nvPr/>
        </p:nvSpPr>
        <p:spPr>
          <a:xfrm>
            <a:off x="1183704" y="1196752"/>
            <a:ext cx="7276728" cy="461665"/>
          </a:xfrm>
          <a:prstGeom prst="rect">
            <a:avLst/>
          </a:prstGeom>
          <a:solidFill>
            <a:schemeClr val="accent2">
              <a:lumMod val="20000"/>
              <a:lumOff val="80000"/>
            </a:schemeClr>
          </a:solidFill>
        </p:spPr>
        <p:txBody>
          <a:bodyPr wrap="square">
            <a:spAutoFit/>
          </a:bodyPr>
          <a:lstStyle/>
          <a:p>
            <a:r>
              <a:rPr lang="en-US" sz="2400" b="1" dirty="0" smtClean="0">
                <a:solidFill>
                  <a:srgbClr val="0070C0"/>
                </a:solidFill>
                <a:latin typeface="+mn-lt"/>
                <a:cs typeface="+mn-cs"/>
              </a:rPr>
              <a:t>Nicaragua- IV National Agricultural Census 2011</a:t>
            </a:r>
          </a:p>
        </p:txBody>
      </p:sp>
      <p:sp>
        <p:nvSpPr>
          <p:cNvPr id="5" name="Slide Number Placeholder 4"/>
          <p:cNvSpPr>
            <a:spLocks noGrp="1"/>
          </p:cNvSpPr>
          <p:nvPr>
            <p:ph type="sldNum" sz="quarter" idx="12"/>
          </p:nvPr>
        </p:nvSpPr>
        <p:spPr/>
        <p:txBody>
          <a:bodyPr/>
          <a:lstStyle/>
          <a:p>
            <a:fld id="{49C392F0-AB85-46C5-A0F8-6D758D9A1F5E}" type="slidenum">
              <a:rPr lang="en-US" altLang="en-US" smtClean="0"/>
              <a:pPr/>
              <a:t>14</a:t>
            </a:fld>
            <a:endParaRPr lang="en-US" altLang="en-US"/>
          </a:p>
        </p:txBody>
      </p:sp>
      <p:sp>
        <p:nvSpPr>
          <p:cNvPr id="7" name="Content Placeholder 6"/>
          <p:cNvSpPr>
            <a:spLocks noGrp="1"/>
          </p:cNvSpPr>
          <p:nvPr>
            <p:ph idx="1"/>
          </p:nvPr>
        </p:nvSpPr>
        <p:spPr>
          <a:xfrm>
            <a:off x="1115616" y="1844824"/>
            <a:ext cx="7875984" cy="4752528"/>
          </a:xfrm>
        </p:spPr>
        <p:txBody>
          <a:bodyPr>
            <a:normAutofit/>
          </a:bodyPr>
          <a:lstStyle/>
          <a:p>
            <a:pPr marL="447675" lvl="1" indent="-236538" algn="just">
              <a:buFont typeface="Arial" panose="020B0604020202020204" pitchFamily="34" charset="0"/>
              <a:buChar char="•"/>
            </a:pPr>
            <a:r>
              <a:rPr lang="en-US" sz="2200" b="1" dirty="0" smtClean="0">
                <a:cs typeface="Calibri" pitchFamily="34" charset="0"/>
              </a:rPr>
              <a:t>Coverage:</a:t>
            </a:r>
            <a:r>
              <a:rPr lang="en-US" sz="2200" dirty="0" smtClean="0">
                <a:cs typeface="Calibri" pitchFamily="34" charset="0"/>
              </a:rPr>
              <a:t> the community survey covered 5,440 </a:t>
            </a:r>
            <a:r>
              <a:rPr lang="en-US" sz="2200" dirty="0" smtClean="0">
                <a:cs typeface="Calibri" pitchFamily="34" charset="0"/>
              </a:rPr>
              <a:t>“rural communities”, a unit below “</a:t>
            </a:r>
            <a:r>
              <a:rPr lang="en-US" sz="2200" dirty="0" err="1" smtClean="0">
                <a:cs typeface="Calibri" pitchFamily="34" charset="0"/>
              </a:rPr>
              <a:t>comarca</a:t>
            </a:r>
            <a:r>
              <a:rPr lang="en-US" sz="2200" dirty="0" smtClean="0">
                <a:cs typeface="Calibri" pitchFamily="34" charset="0"/>
              </a:rPr>
              <a:t>” (county).</a:t>
            </a:r>
            <a:endParaRPr lang="en-US" sz="2200" dirty="0" smtClean="0">
              <a:cs typeface="Calibri" pitchFamily="34" charset="0"/>
            </a:endParaRPr>
          </a:p>
          <a:p>
            <a:pPr marL="447675" lvl="1" indent="-236538" algn="just">
              <a:buFont typeface="Arial" panose="020B0604020202020204" pitchFamily="34" charset="0"/>
              <a:buChar char="•"/>
            </a:pPr>
            <a:r>
              <a:rPr lang="en-US" sz="2200" b="1" dirty="0" smtClean="0">
                <a:cs typeface="Calibri" pitchFamily="34" charset="0"/>
              </a:rPr>
              <a:t>Items: </a:t>
            </a:r>
            <a:r>
              <a:rPr lang="en-US" sz="2200" dirty="0">
                <a:cs typeface="Calibri" pitchFamily="34" charset="0"/>
              </a:rPr>
              <a:t>The questionnaire covered 6 main </a:t>
            </a:r>
            <a:r>
              <a:rPr lang="en-US" sz="2200" dirty="0" smtClean="0">
                <a:cs typeface="Calibri" pitchFamily="34" charset="0"/>
              </a:rPr>
              <a:t>sections.</a:t>
            </a:r>
            <a:endParaRPr lang="en-US" sz="2200" dirty="0" smtClean="0">
              <a:cs typeface="Calibri" pitchFamily="34" charset="0"/>
            </a:endParaRPr>
          </a:p>
          <a:p>
            <a:pPr marL="211137" lvl="1" indent="0" algn="just">
              <a:buNone/>
            </a:pPr>
            <a:endParaRPr lang="en-US" sz="2200" dirty="0">
              <a:cs typeface="Calibri" pitchFamily="34" charset="0"/>
            </a:endParaRPr>
          </a:p>
          <a:p>
            <a:pPr marL="1033272" lvl="7" indent="-514350" algn="just">
              <a:buFont typeface="+mj-lt"/>
              <a:buAutoNum type="arabicPeriod"/>
            </a:pPr>
            <a:r>
              <a:rPr lang="en-US" sz="2200" dirty="0">
                <a:cs typeface="Calibri" pitchFamily="34" charset="0"/>
              </a:rPr>
              <a:t>Geographical location of the community </a:t>
            </a:r>
          </a:p>
          <a:p>
            <a:pPr marL="1033272" lvl="7" indent="-514350" algn="just">
              <a:buFont typeface="+mj-lt"/>
              <a:buAutoNum type="arabicPeriod"/>
            </a:pPr>
            <a:r>
              <a:rPr lang="en-US" sz="2200" dirty="0">
                <a:cs typeface="Calibri" pitchFamily="34" charset="0"/>
              </a:rPr>
              <a:t>Respondent identification</a:t>
            </a:r>
          </a:p>
          <a:p>
            <a:pPr marL="1033272" lvl="7" indent="-514350" algn="just">
              <a:buFont typeface="+mj-lt"/>
              <a:buAutoNum type="arabicPeriod"/>
            </a:pPr>
            <a:r>
              <a:rPr lang="en-US" sz="2200" dirty="0" smtClean="0">
                <a:cs typeface="Calibri" pitchFamily="34" charset="0"/>
              </a:rPr>
              <a:t>Road </a:t>
            </a:r>
            <a:r>
              <a:rPr lang="en-US" sz="2200" dirty="0">
                <a:cs typeface="Calibri" pitchFamily="34" charset="0"/>
              </a:rPr>
              <a:t>access and </a:t>
            </a:r>
            <a:r>
              <a:rPr lang="en-US" sz="2200" dirty="0" smtClean="0">
                <a:cs typeface="Calibri" pitchFamily="34" charset="0"/>
              </a:rPr>
              <a:t>transport </a:t>
            </a:r>
            <a:r>
              <a:rPr lang="en-US" sz="2200" dirty="0">
                <a:cs typeface="Calibri" pitchFamily="34" charset="0"/>
              </a:rPr>
              <a:t>in the community</a:t>
            </a:r>
          </a:p>
          <a:p>
            <a:pPr marL="1033272" lvl="7" indent="-514350" algn="just">
              <a:buFont typeface="+mj-lt"/>
              <a:buAutoNum type="arabicPeriod"/>
            </a:pPr>
            <a:r>
              <a:rPr lang="en-US" sz="2200" dirty="0">
                <a:cs typeface="Calibri" pitchFamily="34" charset="0"/>
              </a:rPr>
              <a:t>Ethnicity and environment</a:t>
            </a:r>
          </a:p>
          <a:p>
            <a:pPr marL="1033272" lvl="7" indent="-514350" algn="just">
              <a:buFont typeface="+mj-lt"/>
              <a:buAutoNum type="arabicPeriod"/>
            </a:pPr>
            <a:r>
              <a:rPr lang="en-US" sz="2200" dirty="0">
                <a:cs typeface="Calibri" pitchFamily="34" charset="0"/>
              </a:rPr>
              <a:t>Availability of agricultural </a:t>
            </a:r>
            <a:r>
              <a:rPr lang="en-US" sz="2200" dirty="0" smtClean="0">
                <a:cs typeface="Calibri" pitchFamily="34" charset="0"/>
              </a:rPr>
              <a:t>services</a:t>
            </a:r>
            <a:endParaRPr lang="en-US" sz="2200" dirty="0">
              <a:cs typeface="Calibri" pitchFamily="34" charset="0"/>
            </a:endParaRPr>
          </a:p>
          <a:p>
            <a:pPr marL="1033272" lvl="7" indent="-514350" algn="just">
              <a:buFont typeface="+mj-lt"/>
              <a:buAutoNum type="arabicPeriod"/>
            </a:pPr>
            <a:r>
              <a:rPr lang="en-US" sz="2200" dirty="0">
                <a:cs typeface="Calibri" pitchFamily="34" charset="0"/>
              </a:rPr>
              <a:t>Availability of health, education and communication </a:t>
            </a:r>
            <a:r>
              <a:rPr lang="en-US" sz="2200" dirty="0" smtClean="0">
                <a:cs typeface="Calibri" pitchFamily="34" charset="0"/>
              </a:rPr>
              <a:t>services</a:t>
            </a:r>
            <a:endParaRPr lang="es-AR" sz="2200" dirty="0">
              <a:cs typeface="Calibri" pitchFamily="34" charset="0"/>
            </a:endParaRPr>
          </a:p>
        </p:txBody>
      </p:sp>
    </p:spTree>
    <p:extLst>
      <p:ext uri="{BB962C8B-B14F-4D97-AF65-F5344CB8AC3E}">
        <p14:creationId xmlns:p14="http://schemas.microsoft.com/office/powerpoint/2010/main" val="1085773524"/>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98651" y="152400"/>
            <a:ext cx="6492949" cy="609600"/>
          </a:xfrm>
        </p:spPr>
        <p:txBody>
          <a:bodyPr anchor="ctr">
            <a:noAutofit/>
          </a:bodyPr>
          <a:lstStyle/>
          <a:p>
            <a:pPr algn="ctr"/>
            <a:r>
              <a:rPr lang="en-US" sz="3000" b="1" dirty="0" smtClean="0">
                <a:effectLst/>
              </a:rPr>
              <a:t/>
            </a:r>
            <a:br>
              <a:rPr lang="en-US" sz="3000" b="1" dirty="0" smtClean="0">
                <a:effectLst/>
              </a:rPr>
            </a:br>
            <a:r>
              <a:rPr lang="en-US" sz="3500" b="1" dirty="0" smtClean="0">
                <a:solidFill>
                  <a:srgbClr val="0C135A"/>
                </a:solidFill>
                <a:latin typeface="+mn-lt"/>
                <a:cs typeface="Calibri" pitchFamily="34" charset="0"/>
              </a:rPr>
              <a:t>Country </a:t>
            </a:r>
            <a:r>
              <a:rPr lang="en-US" sz="3500" b="1" dirty="0">
                <a:solidFill>
                  <a:srgbClr val="0C135A"/>
                </a:solidFill>
                <a:latin typeface="+mn-lt"/>
                <a:cs typeface="Calibri" pitchFamily="34" charset="0"/>
              </a:rPr>
              <a:t>experiences</a:t>
            </a:r>
            <a:r>
              <a:rPr lang="en-US" sz="3000" b="1" dirty="0" smtClean="0">
                <a:effectLst/>
              </a:rPr>
              <a:t/>
            </a:r>
            <a:br>
              <a:rPr lang="en-US" sz="3000" b="1" dirty="0" smtClean="0">
                <a:effectLst/>
              </a:rPr>
            </a:br>
            <a:endParaRPr lang="en-US" sz="3000" b="1" dirty="0">
              <a:effectLst/>
            </a:endParaRPr>
          </a:p>
        </p:txBody>
      </p:sp>
      <p:sp>
        <p:nvSpPr>
          <p:cNvPr id="4" name="Rectangle 3"/>
          <p:cNvSpPr/>
          <p:nvPr/>
        </p:nvSpPr>
        <p:spPr>
          <a:xfrm>
            <a:off x="1255712" y="908720"/>
            <a:ext cx="7735888" cy="1015663"/>
          </a:xfrm>
          <a:prstGeom prst="rect">
            <a:avLst/>
          </a:prstGeom>
          <a:solidFill>
            <a:schemeClr val="accent2">
              <a:lumMod val="20000"/>
              <a:lumOff val="80000"/>
            </a:schemeClr>
          </a:solidFill>
        </p:spPr>
        <p:txBody>
          <a:bodyPr wrap="square">
            <a:spAutoFit/>
          </a:bodyPr>
          <a:lstStyle/>
          <a:p>
            <a:pPr algn="just"/>
            <a:r>
              <a:rPr lang="en-US" sz="2400" b="1" dirty="0" smtClean="0">
                <a:solidFill>
                  <a:srgbClr val="0070C0"/>
                </a:solidFill>
                <a:latin typeface="+mn-lt"/>
              </a:rPr>
              <a:t>Haiti – Census of agriculture 2008-2009</a:t>
            </a:r>
          </a:p>
          <a:p>
            <a:r>
              <a:rPr lang="en-US" dirty="0" smtClean="0">
                <a:latin typeface="+mn-lt"/>
              </a:rPr>
              <a:t>T</a:t>
            </a:r>
            <a:r>
              <a:rPr lang="en-US" dirty="0" smtClean="0"/>
              <a:t>he “</a:t>
            </a:r>
            <a:r>
              <a:rPr lang="en-US" dirty="0" err="1" smtClean="0"/>
              <a:t>Enquête</a:t>
            </a:r>
            <a:r>
              <a:rPr lang="en-US" dirty="0" smtClean="0"/>
              <a:t> </a:t>
            </a:r>
            <a:r>
              <a:rPr lang="en-US" dirty="0" err="1" smtClean="0"/>
              <a:t>Communautaire</a:t>
            </a:r>
            <a:r>
              <a:rPr lang="en-US" dirty="0" smtClean="0"/>
              <a:t>” </a:t>
            </a:r>
            <a:r>
              <a:rPr lang="en-US" dirty="0" smtClean="0"/>
              <a:t>covered “communal sections”, a unit below “commune”. Main sections:</a:t>
            </a:r>
            <a:endParaRPr lang="en-US" dirty="0" smtClean="0">
              <a:latin typeface="+mn-lt"/>
            </a:endParaRPr>
          </a:p>
        </p:txBody>
      </p:sp>
      <p:sp>
        <p:nvSpPr>
          <p:cNvPr id="5" name="Slide Number Placeholder 4"/>
          <p:cNvSpPr>
            <a:spLocks noGrp="1"/>
          </p:cNvSpPr>
          <p:nvPr>
            <p:ph type="sldNum" sz="quarter" idx="12"/>
          </p:nvPr>
        </p:nvSpPr>
        <p:spPr/>
        <p:txBody>
          <a:bodyPr/>
          <a:lstStyle/>
          <a:p>
            <a:fld id="{49C392F0-AB85-46C5-A0F8-6D758D9A1F5E}" type="slidenum">
              <a:rPr lang="en-US" altLang="en-US" smtClean="0"/>
              <a:pPr/>
              <a:t>15</a:t>
            </a:fld>
            <a:endParaRPr lang="en-US" altLang="en-US"/>
          </a:p>
        </p:txBody>
      </p:sp>
      <p:sp>
        <p:nvSpPr>
          <p:cNvPr id="9" name="TextBox 8"/>
          <p:cNvSpPr txBox="1"/>
          <p:nvPr/>
        </p:nvSpPr>
        <p:spPr>
          <a:xfrm>
            <a:off x="1403648" y="1916832"/>
            <a:ext cx="7056784" cy="4708981"/>
          </a:xfrm>
          <a:prstGeom prst="rect">
            <a:avLst/>
          </a:prstGeom>
          <a:noFill/>
        </p:spPr>
        <p:txBody>
          <a:bodyPr wrap="square" rtlCol="0">
            <a:spAutoFit/>
          </a:bodyPr>
          <a:lstStyle/>
          <a:p>
            <a:pPr marL="534988" indent="-534988" algn="just">
              <a:buFont typeface="+mj-lt"/>
              <a:buAutoNum type="arabicPeriod"/>
            </a:pPr>
            <a:r>
              <a:rPr lang="en-US" sz="2000" dirty="0" smtClean="0"/>
              <a:t>Location and respondent ID</a:t>
            </a:r>
            <a:endParaRPr lang="en-US" sz="2000" dirty="0" smtClean="0"/>
          </a:p>
          <a:p>
            <a:pPr marL="534988" indent="-534988" algn="just">
              <a:buFont typeface="+mj-lt"/>
              <a:buAutoNum type="arabicPeriod"/>
            </a:pPr>
            <a:r>
              <a:rPr lang="en-US" sz="2000" dirty="0" smtClean="0"/>
              <a:t>Land use and main crops</a:t>
            </a:r>
            <a:endParaRPr lang="en-US" sz="2000" dirty="0" smtClean="0"/>
          </a:p>
          <a:p>
            <a:pPr marL="534988" indent="-534988" algn="just">
              <a:buFont typeface="+mj-lt"/>
              <a:buAutoNum type="arabicPeriod"/>
            </a:pPr>
            <a:r>
              <a:rPr lang="en-US" sz="2000" dirty="0" smtClean="0"/>
              <a:t>Environment </a:t>
            </a:r>
            <a:r>
              <a:rPr lang="en-US" sz="2000" dirty="0" smtClean="0"/>
              <a:t>and natural risks</a:t>
            </a:r>
          </a:p>
          <a:p>
            <a:pPr marL="534988" indent="-534988" algn="just">
              <a:buFont typeface="+mj-lt"/>
              <a:buAutoNum type="arabicPeriod"/>
            </a:pPr>
            <a:r>
              <a:rPr lang="en-US" sz="2000" dirty="0" smtClean="0"/>
              <a:t>Roads, transport, water &amp; electricity</a:t>
            </a:r>
          </a:p>
          <a:p>
            <a:pPr marL="534988" indent="-534988" algn="just">
              <a:buFont typeface="+mj-lt"/>
              <a:buAutoNum type="arabicPeriod"/>
            </a:pPr>
            <a:r>
              <a:rPr lang="en-US" sz="2000" dirty="0" smtClean="0"/>
              <a:t>Access to basic services (health, education)</a:t>
            </a:r>
            <a:endParaRPr lang="en-US" sz="2000" dirty="0" smtClean="0"/>
          </a:p>
          <a:p>
            <a:pPr marL="534988" indent="-534988" algn="just">
              <a:buFont typeface="+mj-lt"/>
              <a:buAutoNum type="arabicPeriod"/>
            </a:pPr>
            <a:r>
              <a:rPr lang="en-US" sz="2000" dirty="0" smtClean="0"/>
              <a:t>Processing facilities</a:t>
            </a:r>
          </a:p>
          <a:p>
            <a:pPr marL="534988" indent="-534988" algn="just">
              <a:buFont typeface="+mj-lt"/>
              <a:buAutoNum type="arabicPeriod"/>
            </a:pPr>
            <a:r>
              <a:rPr lang="en-US" sz="2000" dirty="0" smtClean="0"/>
              <a:t>Main markets</a:t>
            </a:r>
          </a:p>
          <a:p>
            <a:pPr marL="534988" indent="-534988" algn="just">
              <a:buFont typeface="+mj-lt"/>
              <a:buAutoNum type="arabicPeriod"/>
            </a:pPr>
            <a:r>
              <a:rPr lang="en-US" sz="2000" dirty="0" smtClean="0"/>
              <a:t>Natural/cultural </a:t>
            </a:r>
            <a:r>
              <a:rPr lang="en-US" sz="2000" dirty="0" smtClean="0"/>
              <a:t>sights and festivities</a:t>
            </a:r>
          </a:p>
          <a:p>
            <a:pPr marL="534988" indent="-534988" algn="just">
              <a:buFont typeface="+mj-lt"/>
              <a:buAutoNum type="arabicPeriod"/>
            </a:pPr>
            <a:r>
              <a:rPr lang="en-US" sz="2000" dirty="0" smtClean="0"/>
              <a:t>Main economic activities</a:t>
            </a:r>
          </a:p>
          <a:p>
            <a:pPr marL="534988" indent="-534988" algn="just">
              <a:buFont typeface="+mj-lt"/>
              <a:buAutoNum type="arabicPeriod"/>
            </a:pPr>
            <a:r>
              <a:rPr lang="en-US" sz="2000" dirty="0" smtClean="0"/>
              <a:t>Availability of inputs, extension services and credit</a:t>
            </a:r>
          </a:p>
          <a:p>
            <a:pPr marL="534988" indent="-534988" algn="just">
              <a:buFont typeface="+mj-lt"/>
              <a:buAutoNum type="arabicPeriod"/>
            </a:pPr>
            <a:r>
              <a:rPr lang="en-US" sz="2000" dirty="0" smtClean="0"/>
              <a:t>Agricultural employment</a:t>
            </a:r>
          </a:p>
          <a:p>
            <a:pPr marL="534988" indent="-534988" algn="just">
              <a:buFont typeface="+mj-lt"/>
              <a:buAutoNum type="arabicPeriod"/>
            </a:pPr>
            <a:r>
              <a:rPr lang="en-US" sz="2000" dirty="0" smtClean="0"/>
              <a:t>Social cohesion, integration and conflicts</a:t>
            </a:r>
          </a:p>
          <a:p>
            <a:pPr marL="534988" indent="-534988" algn="just">
              <a:buFont typeface="+mj-lt"/>
              <a:buAutoNum type="arabicPeriod"/>
            </a:pPr>
            <a:r>
              <a:rPr lang="en-US" sz="2000" dirty="0" smtClean="0"/>
              <a:t>Food security</a:t>
            </a:r>
          </a:p>
          <a:p>
            <a:pPr marL="534988" indent="-534988" algn="just">
              <a:buFont typeface="+mj-lt"/>
              <a:buAutoNum type="arabicPeriod"/>
            </a:pPr>
            <a:r>
              <a:rPr lang="en-US" sz="2000" dirty="0" smtClean="0"/>
              <a:t>Development </a:t>
            </a:r>
            <a:r>
              <a:rPr lang="en-US" sz="2000" dirty="0" smtClean="0"/>
              <a:t>projects</a:t>
            </a:r>
            <a:endParaRPr lang="en-US" sz="2000" dirty="0" smtClean="0"/>
          </a:p>
          <a:p>
            <a:pPr marL="534988" indent="-534988" algn="just">
              <a:buFont typeface="+mj-lt"/>
              <a:buAutoNum type="arabicPeriod"/>
            </a:pPr>
            <a:r>
              <a:rPr lang="en-US" sz="2000" dirty="0" smtClean="0"/>
              <a:t>Villages and residential areas</a:t>
            </a:r>
            <a:endParaRPr lang="es-AR" sz="2000" dirty="0"/>
          </a:p>
        </p:txBody>
      </p:sp>
    </p:spTree>
    <p:extLst>
      <p:ext uri="{BB962C8B-B14F-4D97-AF65-F5344CB8AC3E}">
        <p14:creationId xmlns:p14="http://schemas.microsoft.com/office/powerpoint/2010/main" val="3972928723"/>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18538" y="692696"/>
            <a:ext cx="4553662" cy="1143000"/>
          </a:xfrm>
        </p:spPr>
        <p:txBody>
          <a:bodyPr>
            <a:normAutofit/>
          </a:bodyPr>
          <a:lstStyle/>
          <a:p>
            <a:r>
              <a:rPr lang="en-GB" altLang="ja-JP" sz="4000" b="1" dirty="0" smtClean="0">
                <a:solidFill>
                  <a:schemeClr val="tx1"/>
                </a:solidFill>
                <a:latin typeface="+mj-lt"/>
                <a:ea typeface="+mn-ea"/>
                <a:cs typeface="Calibri" pitchFamily="34" charset="0"/>
              </a:rPr>
              <a:t>Conclusions </a:t>
            </a:r>
            <a:endParaRPr lang="en-GB" altLang="ja-JP" sz="4000" b="1" dirty="0">
              <a:solidFill>
                <a:schemeClr val="tx1"/>
              </a:solidFill>
              <a:latin typeface="+mj-lt"/>
              <a:ea typeface="+mn-ea"/>
              <a:cs typeface="Calibri" pitchFamily="34" charset="0"/>
            </a:endParaRPr>
          </a:p>
        </p:txBody>
      </p:sp>
      <p:sp>
        <p:nvSpPr>
          <p:cNvPr id="3" name="2 Marcador de contenido"/>
          <p:cNvSpPr>
            <a:spLocks noGrp="1"/>
          </p:cNvSpPr>
          <p:nvPr>
            <p:ph idx="1"/>
          </p:nvPr>
        </p:nvSpPr>
        <p:spPr>
          <a:xfrm>
            <a:off x="1043608" y="1916832"/>
            <a:ext cx="7920880" cy="4320480"/>
          </a:xfrm>
        </p:spPr>
        <p:txBody>
          <a:bodyPr>
            <a:noAutofit/>
          </a:bodyPr>
          <a:lstStyle/>
          <a:p>
            <a:pPr algn="just">
              <a:lnSpc>
                <a:spcPct val="100000"/>
              </a:lnSpc>
              <a:spcBef>
                <a:spcPts val="0"/>
              </a:spcBef>
              <a:spcAft>
                <a:spcPts val="600"/>
              </a:spcAft>
              <a:tabLst>
                <a:tab pos="269875" algn="l"/>
              </a:tabLst>
            </a:pPr>
            <a:r>
              <a:rPr lang="en-GB" sz="2800" dirty="0">
                <a:latin typeface="+mj-lt"/>
                <a:cs typeface="Calibri" pitchFamily="34" charset="0"/>
              </a:rPr>
              <a:t>Advantageous to conduct community survey along with the agricultural census.</a:t>
            </a:r>
          </a:p>
          <a:p>
            <a:pPr algn="just">
              <a:lnSpc>
                <a:spcPct val="100000"/>
              </a:lnSpc>
              <a:spcBef>
                <a:spcPts val="0"/>
              </a:spcBef>
              <a:spcAft>
                <a:spcPts val="600"/>
              </a:spcAft>
              <a:tabLst>
                <a:tab pos="269875" algn="l"/>
              </a:tabLst>
            </a:pPr>
            <a:r>
              <a:rPr lang="en-GB" sz="2800" dirty="0" smtClean="0">
                <a:latin typeface="+mj-lt"/>
                <a:cs typeface="Calibri" pitchFamily="34" charset="0"/>
              </a:rPr>
              <a:t>Limited </a:t>
            </a:r>
            <a:r>
              <a:rPr lang="en-GB" sz="2800" dirty="0">
                <a:latin typeface="+mj-lt"/>
                <a:cs typeface="Calibri" pitchFamily="34" charset="0"/>
              </a:rPr>
              <a:t>additional cost, but results are much useful for planning of targeted development programmes at national and subnational levels and appreciated by development partners.</a:t>
            </a:r>
          </a:p>
          <a:p>
            <a:pPr algn="just">
              <a:lnSpc>
                <a:spcPct val="100000"/>
              </a:lnSpc>
              <a:spcBef>
                <a:spcPts val="0"/>
              </a:spcBef>
              <a:spcAft>
                <a:spcPts val="600"/>
              </a:spcAft>
              <a:tabLst>
                <a:tab pos="269875" algn="l"/>
              </a:tabLst>
            </a:pPr>
            <a:r>
              <a:rPr lang="en-GB" sz="2800" dirty="0" smtClean="0">
                <a:latin typeface="+mj-lt"/>
                <a:cs typeface="Calibri" pitchFamily="34" charset="0"/>
              </a:rPr>
              <a:t>CLD </a:t>
            </a:r>
            <a:r>
              <a:rPr lang="en-GB" sz="2800" dirty="0">
                <a:latin typeface="+mj-lt"/>
                <a:cs typeface="Calibri" pitchFamily="34" charset="0"/>
              </a:rPr>
              <a:t>are important for both short-term and long-term policies in food security and agricultural and rural development.</a:t>
            </a:r>
          </a:p>
          <a:p>
            <a:pPr algn="just">
              <a:lnSpc>
                <a:spcPct val="100000"/>
              </a:lnSpc>
              <a:spcBef>
                <a:spcPts val="0"/>
              </a:spcBef>
              <a:spcAft>
                <a:spcPts val="600"/>
              </a:spcAft>
              <a:tabLst>
                <a:tab pos="269875" algn="l"/>
              </a:tabLst>
            </a:pPr>
            <a:r>
              <a:rPr lang="en-GB" sz="2800" dirty="0" smtClean="0">
                <a:latin typeface="+mj-lt"/>
                <a:cs typeface="Calibri" pitchFamily="34" charset="0"/>
              </a:rPr>
              <a:t>User-friendly </a:t>
            </a:r>
            <a:r>
              <a:rPr lang="en-GB" sz="2800" dirty="0">
                <a:latin typeface="+mj-lt"/>
                <a:cs typeface="Calibri" pitchFamily="34" charset="0"/>
              </a:rPr>
              <a:t>presentation using GIS</a:t>
            </a:r>
            <a:r>
              <a:rPr lang="en-GB" sz="2800" dirty="0" smtClean="0">
                <a:latin typeface="+mj-lt"/>
                <a:cs typeface="Calibri" pitchFamily="34" charset="0"/>
              </a:rPr>
              <a:t>.</a:t>
            </a:r>
            <a:endParaRPr lang="en-GB" sz="2800" dirty="0" smtClean="0"/>
          </a:p>
        </p:txBody>
      </p:sp>
      <p:sp>
        <p:nvSpPr>
          <p:cNvPr id="4" name="3 Marcador de número de diapositiva"/>
          <p:cNvSpPr>
            <a:spLocks noGrp="1"/>
          </p:cNvSpPr>
          <p:nvPr>
            <p:ph type="sldNum" sz="quarter" idx="12"/>
          </p:nvPr>
        </p:nvSpPr>
        <p:spPr/>
        <p:txBody>
          <a:bodyPr/>
          <a:lstStyle/>
          <a:p>
            <a:fld id="{844BD213-5B9A-4CB8-B1B8-C047D891215C}"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ctrTitle"/>
          </p:nvPr>
        </p:nvSpPr>
        <p:spPr>
          <a:xfrm>
            <a:off x="2051720" y="2636912"/>
            <a:ext cx="5669802" cy="852478"/>
          </a:xfrm>
        </p:spPr>
        <p:txBody>
          <a:bodyPr/>
          <a:lstStyle/>
          <a:p>
            <a:pPr algn="ctr"/>
            <a:r>
              <a:rPr lang="es-ES" dirty="0" smtClean="0"/>
              <a:t>MANY THANKS</a:t>
            </a:r>
            <a:endParaRPr lang="es-ES" dirty="0"/>
          </a:p>
        </p:txBody>
      </p:sp>
      <p:sp>
        <p:nvSpPr>
          <p:cNvPr id="4" name="3 Marcador de número de diapositiva"/>
          <p:cNvSpPr>
            <a:spLocks noGrp="1"/>
          </p:cNvSpPr>
          <p:nvPr>
            <p:ph type="sldNum" sz="quarter" idx="12"/>
          </p:nvPr>
        </p:nvSpPr>
        <p:spPr/>
        <p:txBody>
          <a:bodyPr/>
          <a:lstStyle/>
          <a:p>
            <a:fld id="{844BD213-5B9A-4CB8-B1B8-C047D891215C}" type="slidenum">
              <a:rPr lang="en-US" smtClean="0"/>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844BD213-5B9A-4CB8-B1B8-C047D891215C}" type="slidenum">
              <a:rPr lang="en-US" smtClean="0"/>
              <a:pPr/>
              <a:t>2</a:t>
            </a:fld>
            <a:endParaRPr lang="en-US"/>
          </a:p>
        </p:txBody>
      </p:sp>
      <p:pic>
        <p:nvPicPr>
          <p:cNvPr id="221186" name="Picture 2" descr="&lt;b&gt;community&lt;/b&gt; and the people"/>
          <p:cNvPicPr>
            <a:picLocks noChangeAspect="1" noChangeArrowheads="1"/>
          </p:cNvPicPr>
          <p:nvPr/>
        </p:nvPicPr>
        <p:blipFill>
          <a:blip r:embed="rId2" cstate="print"/>
          <a:srcRect/>
          <a:stretch>
            <a:fillRect/>
          </a:stretch>
        </p:blipFill>
        <p:spPr bwMode="auto">
          <a:xfrm>
            <a:off x="5293224" y="3385561"/>
            <a:ext cx="3850776" cy="3472439"/>
          </a:xfrm>
          <a:prstGeom prst="teardrop">
            <a:avLst/>
          </a:prstGeom>
          <a:noFill/>
        </p:spPr>
      </p:pic>
      <p:sp>
        <p:nvSpPr>
          <p:cNvPr id="6" name="5 Rectángulo"/>
          <p:cNvSpPr/>
          <p:nvPr/>
        </p:nvSpPr>
        <p:spPr>
          <a:xfrm>
            <a:off x="1043608" y="908720"/>
            <a:ext cx="3714776" cy="769441"/>
          </a:xfrm>
          <a:prstGeom prst="rect">
            <a:avLst/>
          </a:prstGeom>
        </p:spPr>
        <p:txBody>
          <a:bodyPr wrap="square">
            <a:spAutoFit/>
          </a:bodyPr>
          <a:lstStyle/>
          <a:p>
            <a:r>
              <a:rPr lang="es-ES" sz="4400" b="1" dirty="0">
                <a:effectLst>
                  <a:outerShdw blurRad="38100" dist="38100" dir="2700000" algn="tl">
                    <a:srgbClr val="000000">
                      <a:alpha val="43137"/>
                    </a:srgbClr>
                  </a:outerShdw>
                </a:effectLst>
                <a:latin typeface="+mj-lt"/>
                <a:cs typeface="Calibri" pitchFamily="34" charset="0"/>
              </a:rPr>
              <a:t>Contents</a:t>
            </a:r>
            <a:endParaRPr lang="en-GB" sz="4400" b="1" dirty="0">
              <a:effectLst>
                <a:outerShdw blurRad="38100" dist="38100" dir="2700000" algn="tl">
                  <a:srgbClr val="000000">
                    <a:alpha val="43137"/>
                  </a:srgbClr>
                </a:outerShdw>
              </a:effectLst>
              <a:latin typeface="+mj-lt"/>
              <a:cs typeface="Calibri" pitchFamily="34" charset="0"/>
            </a:endParaRPr>
          </a:p>
        </p:txBody>
      </p:sp>
      <p:sp>
        <p:nvSpPr>
          <p:cNvPr id="7" name="6 Rectángulo"/>
          <p:cNvSpPr/>
          <p:nvPr/>
        </p:nvSpPr>
        <p:spPr>
          <a:xfrm>
            <a:off x="1043608" y="1916832"/>
            <a:ext cx="10787138" cy="3600986"/>
          </a:xfrm>
          <a:prstGeom prst="rect">
            <a:avLst/>
          </a:prstGeom>
        </p:spPr>
        <p:txBody>
          <a:bodyPr wrap="square">
            <a:spAutoFit/>
          </a:bodyPr>
          <a:lstStyle/>
          <a:p>
            <a:pPr marL="180975" indent="-180975">
              <a:spcBef>
                <a:spcPts val="600"/>
              </a:spcBef>
              <a:spcAft>
                <a:spcPts val="600"/>
              </a:spcAft>
              <a:buFont typeface="Arial" pitchFamily="34" charset="0"/>
              <a:buChar char="•"/>
            </a:pPr>
            <a:r>
              <a:rPr lang="en-GB" sz="2400" b="1" dirty="0">
                <a:latin typeface="+mj-lt"/>
                <a:cs typeface="Calibri" pitchFamily="34" charset="0"/>
              </a:rPr>
              <a:t>Background</a:t>
            </a:r>
          </a:p>
          <a:p>
            <a:pPr marL="180975" indent="-180975">
              <a:spcBef>
                <a:spcPts val="600"/>
              </a:spcBef>
              <a:spcAft>
                <a:spcPts val="600"/>
              </a:spcAft>
              <a:buFont typeface="Arial" pitchFamily="34" charset="0"/>
              <a:buChar char="•"/>
            </a:pPr>
            <a:r>
              <a:rPr lang="en-GB" sz="2400" b="1" dirty="0">
                <a:latin typeface="+mj-lt"/>
                <a:cs typeface="Calibri" pitchFamily="34" charset="0"/>
              </a:rPr>
              <a:t>Reasons for collecting and uses  of community-level data </a:t>
            </a:r>
          </a:p>
          <a:p>
            <a:pPr marL="180975" indent="-180975">
              <a:spcBef>
                <a:spcPts val="600"/>
              </a:spcBef>
              <a:spcAft>
                <a:spcPts val="600"/>
              </a:spcAft>
              <a:buFont typeface="Arial" pitchFamily="34" charset="0"/>
              <a:buChar char="•"/>
            </a:pPr>
            <a:r>
              <a:rPr lang="en-GB" sz="2400" b="1" dirty="0">
                <a:latin typeface="+mj-lt"/>
                <a:cs typeface="Calibri" pitchFamily="34" charset="0"/>
              </a:rPr>
              <a:t>Methodological considerations</a:t>
            </a:r>
          </a:p>
          <a:p>
            <a:pPr marL="180975" indent="-180975">
              <a:spcBef>
                <a:spcPts val="600"/>
              </a:spcBef>
              <a:spcAft>
                <a:spcPts val="600"/>
              </a:spcAft>
              <a:buFont typeface="Arial" pitchFamily="34" charset="0"/>
              <a:buChar char="•"/>
            </a:pPr>
            <a:r>
              <a:rPr lang="en-GB" sz="2400" b="1" dirty="0">
                <a:latin typeface="+mj-lt"/>
                <a:cs typeface="Calibri" pitchFamily="34" charset="0"/>
              </a:rPr>
              <a:t>Items</a:t>
            </a:r>
          </a:p>
          <a:p>
            <a:pPr marL="180975" indent="-180975">
              <a:spcBef>
                <a:spcPts val="600"/>
              </a:spcBef>
              <a:spcAft>
                <a:spcPts val="600"/>
              </a:spcAft>
              <a:buFont typeface="Arial" pitchFamily="34" charset="0"/>
              <a:buChar char="•"/>
            </a:pPr>
            <a:r>
              <a:rPr lang="en-GB" sz="2400" b="1" dirty="0">
                <a:latin typeface="+mj-lt"/>
                <a:cs typeface="Calibri" pitchFamily="34" charset="0"/>
              </a:rPr>
              <a:t>Tabulation</a:t>
            </a:r>
          </a:p>
          <a:p>
            <a:pPr marL="180975" indent="-180975">
              <a:spcBef>
                <a:spcPts val="600"/>
              </a:spcBef>
              <a:spcAft>
                <a:spcPts val="600"/>
              </a:spcAft>
              <a:buFont typeface="Arial" pitchFamily="34" charset="0"/>
              <a:buChar char="•"/>
            </a:pPr>
            <a:r>
              <a:rPr lang="en-GB" sz="2400" b="1" dirty="0">
                <a:latin typeface="+mj-lt"/>
                <a:cs typeface="Calibri" pitchFamily="34" charset="0"/>
              </a:rPr>
              <a:t>Country experiences</a:t>
            </a:r>
          </a:p>
          <a:p>
            <a:pPr marL="180975" indent="-180975">
              <a:spcBef>
                <a:spcPts val="600"/>
              </a:spcBef>
              <a:spcAft>
                <a:spcPts val="600"/>
              </a:spcAft>
              <a:buFont typeface="Arial" pitchFamily="34" charset="0"/>
              <a:buChar char="•"/>
            </a:pPr>
            <a:r>
              <a:rPr lang="en-GB" sz="2400" b="1" dirty="0">
                <a:latin typeface="+mj-lt"/>
                <a:cs typeface="Calibri" pitchFamily="34" charset="0"/>
              </a:rPr>
              <a:t>Conclusions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AutoShape 2"/>
          <p:cNvSpPr>
            <a:spLocks noGrp="1" noChangeArrowheads="1"/>
          </p:cNvSpPr>
          <p:nvPr>
            <p:ph type="title"/>
          </p:nvPr>
        </p:nvSpPr>
        <p:spPr>
          <a:xfrm>
            <a:off x="1466408" y="836712"/>
            <a:ext cx="7498080" cy="1143000"/>
          </a:xfrm>
        </p:spPr>
        <p:txBody>
          <a:bodyPr>
            <a:normAutofit/>
          </a:bodyPr>
          <a:lstStyle/>
          <a:p>
            <a:pPr eaLnBrk="0" fontAlgn="base" hangingPunct="0">
              <a:spcAft>
                <a:spcPct val="0"/>
              </a:spcAft>
            </a:pPr>
            <a:r>
              <a:rPr lang="en-US" b="1" dirty="0" smtClean="0">
                <a:solidFill>
                  <a:schemeClr val="tx1"/>
                </a:solidFill>
                <a:latin typeface="+mj-lt"/>
                <a:ea typeface="+mn-ea"/>
                <a:cs typeface="Calibri" pitchFamily="34" charset="0"/>
              </a:rPr>
              <a:t>Background</a:t>
            </a:r>
            <a:endParaRPr lang="en-US" b="1" dirty="0">
              <a:solidFill>
                <a:schemeClr val="tx1"/>
              </a:solidFill>
              <a:latin typeface="+mj-lt"/>
              <a:ea typeface="+mn-ea"/>
              <a:cs typeface="Calibri" pitchFamily="34" charset="0"/>
            </a:endParaRPr>
          </a:p>
        </p:txBody>
      </p:sp>
      <p:sp>
        <p:nvSpPr>
          <p:cNvPr id="6" name="5 Marcador de número de diapositiva"/>
          <p:cNvSpPr>
            <a:spLocks noGrp="1"/>
          </p:cNvSpPr>
          <p:nvPr>
            <p:ph type="sldNum" sz="quarter" idx="12"/>
          </p:nvPr>
        </p:nvSpPr>
        <p:spPr/>
        <p:txBody>
          <a:bodyPr/>
          <a:lstStyle/>
          <a:p>
            <a:fld id="{16061D1F-522D-40BF-9DE6-BD1B7B21A81A}" type="slidenum">
              <a:rPr lang="en-US"/>
              <a:pPr/>
              <a:t>3</a:t>
            </a:fld>
            <a:endParaRPr lang="en-US"/>
          </a:p>
        </p:txBody>
      </p:sp>
      <p:sp>
        <p:nvSpPr>
          <p:cNvPr id="7" name="Rectangle 3"/>
          <p:cNvSpPr>
            <a:spLocks noGrp="1" noChangeArrowheads="1"/>
          </p:cNvSpPr>
          <p:nvPr>
            <p:ph idx="1"/>
          </p:nvPr>
        </p:nvSpPr>
        <p:spPr>
          <a:xfrm>
            <a:off x="971600" y="1916832"/>
            <a:ext cx="8038031" cy="4864967"/>
          </a:xfrm>
        </p:spPr>
        <p:txBody>
          <a:bodyPr>
            <a:noAutofit/>
          </a:bodyPr>
          <a:lstStyle/>
          <a:p>
            <a:pPr marL="428625" indent="-342900" algn="just">
              <a:lnSpc>
                <a:spcPct val="120000"/>
              </a:lnSpc>
              <a:spcBef>
                <a:spcPts val="0"/>
              </a:spcBef>
              <a:spcAft>
                <a:spcPts val="600"/>
              </a:spcAft>
            </a:pPr>
            <a:r>
              <a:rPr lang="en-GB" sz="2400" dirty="0" smtClean="0">
                <a:latin typeface="+mj-lt"/>
                <a:cs typeface="Calibri" pitchFamily="34" charset="0"/>
              </a:rPr>
              <a:t>The collection of community-level data was first introduced in the WCA 2010.</a:t>
            </a:r>
          </a:p>
          <a:p>
            <a:pPr marL="428625" indent="-342900" algn="just">
              <a:lnSpc>
                <a:spcPct val="120000"/>
              </a:lnSpc>
              <a:spcBef>
                <a:spcPts val="0"/>
              </a:spcBef>
              <a:spcAft>
                <a:spcPts val="600"/>
              </a:spcAft>
            </a:pPr>
            <a:r>
              <a:rPr lang="en-GB" sz="2400" dirty="0" smtClean="0">
                <a:latin typeface="+mj-lt"/>
                <a:cs typeface="Calibri" pitchFamily="34" charset="0"/>
              </a:rPr>
              <a:t>Countries </a:t>
            </a:r>
            <a:r>
              <a:rPr lang="en-GB" sz="2400" dirty="0">
                <a:latin typeface="+mj-lt"/>
                <a:cs typeface="Calibri" pitchFamily="34" charset="0"/>
              </a:rPr>
              <a:t>are encouraged to collect community-level data along with holding-level </a:t>
            </a:r>
            <a:r>
              <a:rPr lang="en-GB" sz="2400" dirty="0" smtClean="0">
                <a:latin typeface="+mj-lt"/>
                <a:cs typeface="Calibri" pitchFamily="34" charset="0"/>
              </a:rPr>
              <a:t>data in the </a:t>
            </a:r>
            <a:r>
              <a:rPr lang="en-GB" sz="2400" dirty="0">
                <a:latin typeface="+mj-lt"/>
                <a:cs typeface="Calibri" pitchFamily="34" charset="0"/>
              </a:rPr>
              <a:t>census of </a:t>
            </a:r>
            <a:r>
              <a:rPr lang="en-GB" sz="2400" dirty="0" smtClean="0">
                <a:latin typeface="+mj-lt"/>
                <a:cs typeface="Calibri" pitchFamily="34" charset="0"/>
              </a:rPr>
              <a:t>agriculture.</a:t>
            </a:r>
          </a:p>
          <a:p>
            <a:pPr marL="428625" indent="-342900" algn="just">
              <a:lnSpc>
                <a:spcPct val="120000"/>
              </a:lnSpc>
              <a:spcBef>
                <a:spcPts val="0"/>
              </a:spcBef>
              <a:spcAft>
                <a:spcPts val="600"/>
              </a:spcAft>
            </a:pPr>
            <a:r>
              <a:rPr lang="en-GB" sz="2400" dirty="0" smtClean="0">
                <a:latin typeface="+mj-lt"/>
                <a:cs typeface="Calibri" pitchFamily="34" charset="0"/>
              </a:rPr>
              <a:t>The community survey is not part of the census enumeration, it is a separate operation: both exercises have different statistical units, data suppliers and specific objectives.</a:t>
            </a:r>
          </a:p>
          <a:p>
            <a:pPr marL="428625" indent="-342900" algn="just">
              <a:lnSpc>
                <a:spcPct val="120000"/>
              </a:lnSpc>
              <a:spcBef>
                <a:spcPts val="0"/>
              </a:spcBef>
              <a:spcAft>
                <a:spcPts val="600"/>
              </a:spcAft>
            </a:pPr>
            <a:r>
              <a:rPr lang="en-GB" sz="2400" dirty="0" smtClean="0">
                <a:latin typeface="+mj-lt"/>
                <a:cs typeface="Calibri" pitchFamily="34" charset="0"/>
              </a:rPr>
              <a:t>Chapter 9 of the WCA 2020 (Vol. I) is devoted to community-level data.</a:t>
            </a:r>
            <a:endParaRPr lang="en-US" sz="24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AutoShape 2"/>
          <p:cNvSpPr>
            <a:spLocks noGrp="1" noChangeArrowheads="1"/>
          </p:cNvSpPr>
          <p:nvPr>
            <p:ph type="title"/>
          </p:nvPr>
        </p:nvSpPr>
        <p:spPr>
          <a:xfrm>
            <a:off x="1115616" y="1268760"/>
            <a:ext cx="7848872" cy="1008112"/>
          </a:xfrm>
        </p:spPr>
        <p:txBody>
          <a:bodyPr anchor="ctr">
            <a:noAutofit/>
          </a:bodyPr>
          <a:lstStyle/>
          <a:p>
            <a:r>
              <a:rPr lang="en-GB" sz="4000" b="1" dirty="0">
                <a:solidFill>
                  <a:schemeClr val="tx1"/>
                </a:solidFill>
                <a:latin typeface="+mj-lt"/>
                <a:ea typeface="+mn-ea"/>
                <a:cs typeface="Calibri" pitchFamily="34" charset="0"/>
              </a:rPr>
              <a:t>Reasons for collecting and uses  of community-level data (CLD)</a:t>
            </a:r>
            <a:r>
              <a:rPr lang="en-GB" sz="3600" dirty="0">
                <a:effectLst/>
                <a:latin typeface="+mj-lt"/>
                <a:cs typeface="Calibri" pitchFamily="34" charset="0"/>
              </a:rPr>
              <a:t/>
            </a:r>
            <a:br>
              <a:rPr lang="en-GB" sz="3600" dirty="0">
                <a:effectLst/>
                <a:latin typeface="+mj-lt"/>
                <a:cs typeface="Calibri" pitchFamily="34" charset="0"/>
              </a:rPr>
            </a:br>
            <a:endParaRPr lang="en-GB" sz="3600" dirty="0">
              <a:effectLst/>
              <a:latin typeface="+mj-lt"/>
              <a:cs typeface="Calibri" pitchFamily="34" charset="0"/>
            </a:endParaRPr>
          </a:p>
        </p:txBody>
      </p:sp>
      <p:sp>
        <p:nvSpPr>
          <p:cNvPr id="215043" name="Rectangle 3"/>
          <p:cNvSpPr>
            <a:spLocks noGrp="1" noChangeArrowheads="1"/>
          </p:cNvSpPr>
          <p:nvPr>
            <p:ph idx="1"/>
          </p:nvPr>
        </p:nvSpPr>
        <p:spPr>
          <a:xfrm>
            <a:off x="993376" y="2102818"/>
            <a:ext cx="7848872" cy="4464496"/>
          </a:xfrm>
        </p:spPr>
        <p:txBody>
          <a:bodyPr>
            <a:noAutofit/>
          </a:bodyPr>
          <a:lstStyle/>
          <a:p>
            <a:pPr marL="82296" indent="0">
              <a:lnSpc>
                <a:spcPct val="110000"/>
              </a:lnSpc>
              <a:buNone/>
            </a:pPr>
            <a:r>
              <a:rPr lang="en-GB" sz="2400" b="1" dirty="0">
                <a:solidFill>
                  <a:srgbClr val="0066FF"/>
                </a:solidFill>
                <a:latin typeface="+mj-lt"/>
                <a:cs typeface="Calibri" pitchFamily="34" charset="0"/>
              </a:rPr>
              <a:t>Community-level data are of interest for:</a:t>
            </a:r>
          </a:p>
          <a:p>
            <a:pPr marL="447675" indent="-266700">
              <a:lnSpc>
                <a:spcPct val="100000"/>
              </a:lnSpc>
              <a:spcBef>
                <a:spcPts val="0"/>
              </a:spcBef>
              <a:spcAft>
                <a:spcPts val="600"/>
              </a:spcAft>
            </a:pPr>
            <a:r>
              <a:rPr lang="en-GB" sz="1800" dirty="0">
                <a:latin typeface="+mj-lt"/>
                <a:cs typeface="Calibri" pitchFamily="34" charset="0"/>
              </a:rPr>
              <a:t>Planning, monitoring and evaluation of agricultural and rural development and of food security policy (e.g. to support the solution of problems related to food-shortages, infrastructure problems of farmers and communities in general);</a:t>
            </a:r>
          </a:p>
          <a:p>
            <a:pPr marL="447675" indent="-266700">
              <a:lnSpc>
                <a:spcPct val="100000"/>
              </a:lnSpc>
              <a:spcBef>
                <a:spcPts val="0"/>
              </a:spcBef>
              <a:spcAft>
                <a:spcPts val="600"/>
              </a:spcAft>
            </a:pPr>
            <a:r>
              <a:rPr lang="en-GB" sz="1800" dirty="0">
                <a:latin typeface="+mj-lt"/>
                <a:cs typeface="Calibri" pitchFamily="34" charset="0"/>
              </a:rPr>
              <a:t>Development partners to support rural development programs at national  and subnational levels;</a:t>
            </a:r>
          </a:p>
          <a:p>
            <a:pPr marL="447675" indent="-266700">
              <a:lnSpc>
                <a:spcPct val="100000"/>
              </a:lnSpc>
              <a:spcBef>
                <a:spcPts val="0"/>
              </a:spcBef>
              <a:spcAft>
                <a:spcPts val="600"/>
              </a:spcAft>
            </a:pPr>
            <a:r>
              <a:rPr lang="en-GB" sz="1800" dirty="0">
                <a:latin typeface="+mj-lt"/>
                <a:cs typeface="Calibri" pitchFamily="34" charset="0"/>
              </a:rPr>
              <a:t>Businesses;</a:t>
            </a:r>
          </a:p>
          <a:p>
            <a:pPr marL="447675" indent="-266700">
              <a:lnSpc>
                <a:spcPct val="100000"/>
              </a:lnSpc>
              <a:spcBef>
                <a:spcPts val="0"/>
              </a:spcBef>
              <a:spcAft>
                <a:spcPts val="600"/>
              </a:spcAft>
              <a:tabLst>
                <a:tab pos="269875" algn="l"/>
              </a:tabLst>
            </a:pPr>
            <a:r>
              <a:rPr lang="en-US" altLang="zh-TW" sz="1800" dirty="0">
                <a:latin typeface="+mj-lt"/>
                <a:cs typeface="Calibri" pitchFamily="34" charset="0"/>
              </a:rPr>
              <a:t>Identification of:</a:t>
            </a:r>
          </a:p>
          <a:p>
            <a:pPr marL="721995" lvl="1" indent="-266700">
              <a:lnSpc>
                <a:spcPct val="100000"/>
              </a:lnSpc>
              <a:spcBef>
                <a:spcPts val="0"/>
              </a:spcBef>
              <a:spcAft>
                <a:spcPts val="600"/>
              </a:spcAft>
              <a:buFont typeface="Wingdings" panose="05000000000000000000" pitchFamily="2" charset="2"/>
              <a:buChar char="Ø"/>
              <a:tabLst>
                <a:tab pos="269875" algn="l"/>
              </a:tabLst>
            </a:pPr>
            <a:r>
              <a:rPr lang="en-US" altLang="zh-TW" sz="1400" dirty="0">
                <a:latin typeface="+mj-lt"/>
                <a:cs typeface="Calibri" pitchFamily="34" charset="0"/>
              </a:rPr>
              <a:t> </a:t>
            </a:r>
            <a:r>
              <a:rPr lang="en-US" altLang="zh-TW" sz="1800" dirty="0">
                <a:latin typeface="+mj-lt"/>
                <a:cs typeface="Calibri" pitchFamily="34" charset="0"/>
              </a:rPr>
              <a:t>areas where agricultural market or commercial network are needed;</a:t>
            </a:r>
          </a:p>
          <a:p>
            <a:pPr marL="721995" lvl="1" indent="-266700">
              <a:lnSpc>
                <a:spcPct val="100000"/>
              </a:lnSpc>
              <a:spcBef>
                <a:spcPts val="0"/>
              </a:spcBef>
              <a:spcAft>
                <a:spcPts val="600"/>
              </a:spcAft>
              <a:buFont typeface="Wingdings" panose="05000000000000000000" pitchFamily="2" charset="2"/>
              <a:buChar char="Ø"/>
              <a:tabLst>
                <a:tab pos="269875" algn="l"/>
              </a:tabLst>
            </a:pPr>
            <a:r>
              <a:rPr lang="en-US" altLang="zh-TW" sz="1800" dirty="0">
                <a:latin typeface="+mj-lt"/>
                <a:cs typeface="Calibri" pitchFamily="34" charset="0"/>
              </a:rPr>
              <a:t>areas where agricultural services or processing facilities should be encouraged;</a:t>
            </a:r>
          </a:p>
          <a:p>
            <a:pPr marL="721995" lvl="1" indent="-266700">
              <a:lnSpc>
                <a:spcPct val="100000"/>
              </a:lnSpc>
              <a:spcBef>
                <a:spcPts val="0"/>
              </a:spcBef>
              <a:spcAft>
                <a:spcPts val="600"/>
              </a:spcAft>
              <a:buFont typeface="Wingdings" panose="05000000000000000000" pitchFamily="2" charset="2"/>
              <a:buChar char="Ø"/>
              <a:tabLst>
                <a:tab pos="269875" algn="l"/>
              </a:tabLst>
            </a:pPr>
            <a:r>
              <a:rPr lang="en-GB" sz="1800" dirty="0">
                <a:latin typeface="+mj-lt"/>
                <a:cs typeface="Calibri" pitchFamily="34" charset="0"/>
              </a:rPr>
              <a:t>vulnerable areas where there is a risk of food insecurity due to natural disasters;</a:t>
            </a:r>
          </a:p>
          <a:p>
            <a:pPr>
              <a:lnSpc>
                <a:spcPct val="100000"/>
              </a:lnSpc>
            </a:pPr>
            <a:endParaRPr lang="en-GB" sz="1800" dirty="0">
              <a:latin typeface="+mj-lt"/>
              <a:cs typeface="Calibri" pitchFamily="34" charset="0"/>
            </a:endParaRPr>
          </a:p>
        </p:txBody>
      </p:sp>
      <p:sp>
        <p:nvSpPr>
          <p:cNvPr id="6" name="5 Marcador de número de diapositiva"/>
          <p:cNvSpPr>
            <a:spLocks noGrp="1"/>
          </p:cNvSpPr>
          <p:nvPr>
            <p:ph type="sldNum" sz="quarter" idx="12"/>
          </p:nvPr>
        </p:nvSpPr>
        <p:spPr/>
        <p:txBody>
          <a:bodyPr/>
          <a:lstStyle/>
          <a:p>
            <a:fld id="{C1B86276-DF35-4AC0-A4EA-63E7A1C7DF41}" type="slidenum">
              <a:rPr lang="en-US"/>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514C4AB-2C4D-4DB9-A66F-D745EF792A41}" type="slidenum">
              <a:rPr lang="en-US" smtClean="0"/>
              <a:pPr/>
              <a:t>5</a:t>
            </a:fld>
            <a:endParaRPr lang="en-US"/>
          </a:p>
        </p:txBody>
      </p:sp>
      <p:sp>
        <p:nvSpPr>
          <p:cNvPr id="5" name="AutoShape 2"/>
          <p:cNvSpPr>
            <a:spLocks noGrp="1" noChangeArrowheads="1"/>
          </p:cNvSpPr>
          <p:nvPr>
            <p:ph type="title"/>
          </p:nvPr>
        </p:nvSpPr>
        <p:spPr>
          <a:xfrm>
            <a:off x="1187624" y="1124744"/>
            <a:ext cx="7848872" cy="1008112"/>
          </a:xfrm>
        </p:spPr>
        <p:txBody>
          <a:bodyPr anchor="ctr">
            <a:noAutofit/>
          </a:bodyPr>
          <a:lstStyle/>
          <a:p>
            <a:r>
              <a:rPr lang="en-GB" sz="4000" b="1" dirty="0">
                <a:solidFill>
                  <a:schemeClr val="tx1"/>
                </a:solidFill>
                <a:latin typeface="+mj-lt"/>
                <a:ea typeface="+mn-ea"/>
                <a:cs typeface="Calibri" pitchFamily="34" charset="0"/>
              </a:rPr>
              <a:t>Reasons for collecting and uses  of community-level data </a:t>
            </a:r>
            <a:r>
              <a:rPr lang="en-GB" sz="4000" b="1" dirty="0" smtClean="0">
                <a:solidFill>
                  <a:schemeClr val="tx1"/>
                </a:solidFill>
                <a:latin typeface="+mj-lt"/>
                <a:ea typeface="+mn-ea"/>
                <a:cs typeface="Calibri" pitchFamily="34" charset="0"/>
              </a:rPr>
              <a:t>(contd.)</a:t>
            </a:r>
            <a:r>
              <a:rPr lang="en-GB" sz="3600" dirty="0">
                <a:effectLst/>
                <a:latin typeface="+mj-lt"/>
                <a:cs typeface="Calibri" pitchFamily="34" charset="0"/>
              </a:rPr>
              <a:t/>
            </a:r>
            <a:br>
              <a:rPr lang="en-GB" sz="3600" dirty="0">
                <a:effectLst/>
                <a:latin typeface="+mj-lt"/>
                <a:cs typeface="Calibri" pitchFamily="34" charset="0"/>
              </a:rPr>
            </a:br>
            <a:endParaRPr lang="en-GB" sz="3600" dirty="0">
              <a:effectLst/>
              <a:latin typeface="+mj-lt"/>
              <a:cs typeface="Calibri" pitchFamily="34" charset="0"/>
            </a:endParaRPr>
          </a:p>
        </p:txBody>
      </p:sp>
      <p:sp>
        <p:nvSpPr>
          <p:cNvPr id="6" name="Rectangle 5"/>
          <p:cNvSpPr/>
          <p:nvPr/>
        </p:nvSpPr>
        <p:spPr>
          <a:xfrm>
            <a:off x="993376" y="2348880"/>
            <a:ext cx="8077472" cy="4385816"/>
          </a:xfrm>
          <a:prstGeom prst="rect">
            <a:avLst/>
          </a:prstGeom>
        </p:spPr>
        <p:txBody>
          <a:bodyPr wrap="square">
            <a:spAutoFit/>
          </a:bodyPr>
          <a:lstStyle/>
          <a:p>
            <a:pPr marL="447675" indent="-276225" algn="just" eaLnBrk="1" hangingPunct="1">
              <a:lnSpc>
                <a:spcPct val="110000"/>
              </a:lnSpc>
              <a:spcBef>
                <a:spcPts val="600"/>
              </a:spcBef>
              <a:buClr>
                <a:schemeClr val="accent1"/>
              </a:buClr>
              <a:buSzPct val="80000"/>
              <a:buFont typeface="Wingdings 2"/>
              <a:buChar char=""/>
            </a:pPr>
            <a:r>
              <a:rPr lang="en-GB" sz="2400" dirty="0">
                <a:latin typeface="+mj-lt"/>
                <a:cs typeface="Calibri" pitchFamily="34" charset="0"/>
              </a:rPr>
              <a:t>They can be analysed in relation to holding-level data taken from the census of agriculture </a:t>
            </a:r>
            <a:r>
              <a:rPr lang="en-GB" sz="2400" dirty="0">
                <a:latin typeface="+mj-lt"/>
                <a:cs typeface="Calibri" pitchFamily="34" charset="0"/>
                <a:sym typeface="Wingdings" pitchFamily="2" charset="2"/>
              </a:rPr>
              <a:t>(e.g. No. of holdings participating in farmers associations)</a:t>
            </a:r>
            <a:r>
              <a:rPr lang="en-GB" sz="2400" dirty="0">
                <a:latin typeface="+mj-lt"/>
                <a:cs typeface="Calibri" pitchFamily="34" charset="0"/>
              </a:rPr>
              <a:t>;</a:t>
            </a:r>
          </a:p>
          <a:p>
            <a:pPr marL="447675" indent="-276225" algn="just" eaLnBrk="1" hangingPunct="1">
              <a:lnSpc>
                <a:spcPct val="110000"/>
              </a:lnSpc>
              <a:spcBef>
                <a:spcPts val="600"/>
              </a:spcBef>
              <a:buClr>
                <a:schemeClr val="accent1"/>
              </a:buClr>
              <a:buSzPct val="80000"/>
              <a:buFont typeface="Wingdings 2"/>
              <a:buChar char=""/>
            </a:pPr>
            <a:r>
              <a:rPr lang="en-GB" sz="2400" dirty="0">
                <a:latin typeface="+mj-lt"/>
                <a:cs typeface="Calibri" pitchFamily="34" charset="0"/>
              </a:rPr>
              <a:t>They can be used to complement data collected at holding-level </a:t>
            </a:r>
            <a:r>
              <a:rPr lang="en-GB" altLang="ja-JP" sz="2400" dirty="0">
                <a:latin typeface="+mj-lt"/>
                <a:cs typeface="Calibri" pitchFamily="34" charset="0"/>
              </a:rPr>
              <a:t>(e.g. </a:t>
            </a:r>
            <a:r>
              <a:rPr lang="en-GB" sz="2400" dirty="0">
                <a:latin typeface="+mj-lt"/>
                <a:cs typeface="Calibri" pitchFamily="34" charset="0"/>
              </a:rPr>
              <a:t>agricultural land not belonging directly to any agricultural holding – such as common agricultural land used for grazing (communal grazing land</a:t>
            </a:r>
            <a:r>
              <a:rPr lang="en-GB" sz="2400" dirty="0" smtClean="0">
                <a:latin typeface="+mj-lt"/>
                <a:cs typeface="Calibri" pitchFamily="34" charset="0"/>
              </a:rPr>
              <a:t>))</a:t>
            </a:r>
            <a:r>
              <a:rPr lang="en-GB" sz="2400" dirty="0">
                <a:latin typeface="+mj-lt"/>
                <a:cs typeface="Calibri" pitchFamily="34" charset="0"/>
              </a:rPr>
              <a:t>;</a:t>
            </a:r>
            <a:endParaRPr lang="en-GB" altLang="ja-JP" sz="2400" dirty="0">
              <a:latin typeface="+mj-lt"/>
              <a:cs typeface="Calibri" pitchFamily="34" charset="0"/>
            </a:endParaRPr>
          </a:p>
          <a:p>
            <a:pPr marL="447675" indent="-276225" algn="just" eaLnBrk="1" hangingPunct="1">
              <a:lnSpc>
                <a:spcPct val="110000"/>
              </a:lnSpc>
              <a:spcBef>
                <a:spcPts val="600"/>
              </a:spcBef>
              <a:buClr>
                <a:schemeClr val="accent1"/>
              </a:buClr>
              <a:buSzPct val="80000"/>
              <a:buFont typeface="Wingdings 2"/>
              <a:buChar char=""/>
            </a:pPr>
            <a:r>
              <a:rPr lang="en-GB" sz="2400" dirty="0">
                <a:latin typeface="+mj-lt"/>
                <a:cs typeface="Calibri" pitchFamily="34" charset="0"/>
              </a:rPr>
              <a:t>User-friendly presentation of results on maps using GIS;</a:t>
            </a:r>
          </a:p>
          <a:p>
            <a:pPr marL="447675" indent="-276225" algn="just" eaLnBrk="1" hangingPunct="1">
              <a:lnSpc>
                <a:spcPct val="110000"/>
              </a:lnSpc>
              <a:spcBef>
                <a:spcPts val="600"/>
              </a:spcBef>
              <a:buClr>
                <a:schemeClr val="accent1"/>
              </a:buClr>
              <a:buSzPct val="80000"/>
              <a:buFont typeface="Wingdings 2"/>
              <a:buChar char=""/>
            </a:pPr>
            <a:r>
              <a:rPr lang="es-ES" sz="2400" dirty="0">
                <a:latin typeface="+mj-lt"/>
                <a:cs typeface="Calibri" pitchFamily="34" charset="0"/>
              </a:rPr>
              <a:t>CLD can be </a:t>
            </a:r>
            <a:r>
              <a:rPr lang="es-ES" sz="2400" dirty="0" err="1">
                <a:latin typeface="+mj-lt"/>
                <a:cs typeface="Calibri" pitchFamily="34" charset="0"/>
              </a:rPr>
              <a:t>collected</a:t>
            </a:r>
            <a:r>
              <a:rPr lang="es-ES" sz="2400" dirty="0">
                <a:latin typeface="+mj-lt"/>
                <a:cs typeface="Calibri" pitchFamily="34" charset="0"/>
              </a:rPr>
              <a:t> at marginal </a:t>
            </a:r>
            <a:r>
              <a:rPr lang="es-ES" sz="2400" dirty="0" err="1">
                <a:latin typeface="+mj-lt"/>
                <a:cs typeface="Calibri" pitchFamily="34" charset="0"/>
              </a:rPr>
              <a:t>cost</a:t>
            </a:r>
            <a:r>
              <a:rPr lang="es-ES" sz="2400" dirty="0">
                <a:latin typeface="+mj-lt"/>
                <a:cs typeface="Calibri" pitchFamily="34" charset="0"/>
              </a:rPr>
              <a:t> as </a:t>
            </a:r>
            <a:r>
              <a:rPr lang="es-ES" sz="2400" dirty="0" err="1">
                <a:latin typeface="+mj-lt"/>
                <a:cs typeface="Calibri" pitchFamily="34" charset="0"/>
              </a:rPr>
              <a:t>it</a:t>
            </a:r>
            <a:r>
              <a:rPr lang="es-ES" sz="2400" dirty="0">
                <a:latin typeface="+mj-lt"/>
                <a:cs typeface="Calibri" pitchFamily="34" charset="0"/>
              </a:rPr>
              <a:t> </a:t>
            </a:r>
            <a:r>
              <a:rPr lang="es-ES" sz="2400" dirty="0" err="1">
                <a:latin typeface="+mj-lt"/>
                <a:cs typeface="Calibri" pitchFamily="34" charset="0"/>
              </a:rPr>
              <a:t>involves</a:t>
            </a:r>
            <a:r>
              <a:rPr lang="es-ES" sz="2400" dirty="0">
                <a:latin typeface="+mj-lt"/>
                <a:cs typeface="Calibri" pitchFamily="34" charset="0"/>
              </a:rPr>
              <a:t> </a:t>
            </a:r>
            <a:r>
              <a:rPr lang="es-ES" sz="2400" dirty="0" err="1">
                <a:latin typeface="+mj-lt"/>
                <a:cs typeface="Calibri" pitchFamily="34" charset="0"/>
              </a:rPr>
              <a:t>mainly</a:t>
            </a:r>
            <a:r>
              <a:rPr lang="es-ES" sz="2400" dirty="0">
                <a:latin typeface="+mj-lt"/>
                <a:cs typeface="Calibri" pitchFamily="34" charset="0"/>
              </a:rPr>
              <a:t> </a:t>
            </a:r>
            <a:r>
              <a:rPr lang="es-ES" sz="2400" dirty="0" err="1">
                <a:latin typeface="+mj-lt"/>
                <a:cs typeface="Calibri" pitchFamily="34" charset="0"/>
              </a:rPr>
              <a:t>community</a:t>
            </a:r>
            <a:r>
              <a:rPr lang="es-ES" sz="2400" dirty="0">
                <a:latin typeface="+mj-lt"/>
                <a:cs typeface="Calibri" pitchFamily="34" charset="0"/>
              </a:rPr>
              <a:t> </a:t>
            </a:r>
            <a:r>
              <a:rPr lang="es-ES" sz="2400" dirty="0" err="1">
                <a:latin typeface="+mj-lt"/>
                <a:cs typeface="Calibri" pitchFamily="34" charset="0"/>
              </a:rPr>
              <a:t>administrations</a:t>
            </a:r>
            <a:r>
              <a:rPr lang="es-ES" sz="2400" dirty="0">
                <a:latin typeface="+mj-lt"/>
                <a:cs typeface="Calibri" pitchFamily="34" charset="0"/>
              </a:rPr>
              <a:t>.</a:t>
            </a:r>
            <a:endParaRPr lang="en-GB" sz="2400" dirty="0">
              <a:latin typeface="+mj-lt"/>
              <a:cs typeface="Calibri" pitchFamily="34" charset="0"/>
            </a:endParaRPr>
          </a:p>
        </p:txBody>
      </p:sp>
    </p:spTree>
    <p:extLst>
      <p:ext uri="{BB962C8B-B14F-4D97-AF65-F5344CB8AC3E}">
        <p14:creationId xmlns:p14="http://schemas.microsoft.com/office/powerpoint/2010/main" val="3058221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42815" y="884066"/>
            <a:ext cx="7416824" cy="769712"/>
          </a:xfrm>
        </p:spPr>
        <p:txBody>
          <a:bodyPr anchor="ctr">
            <a:noAutofit/>
          </a:bodyPr>
          <a:lstStyle/>
          <a:p>
            <a:r>
              <a:rPr lang="es-ES" sz="4000" b="1" dirty="0" err="1" smtClean="0">
                <a:solidFill>
                  <a:schemeClr val="tx1"/>
                </a:solidFill>
                <a:latin typeface="+mj-lt"/>
                <a:ea typeface="+mn-ea"/>
                <a:cs typeface="Calibri" pitchFamily="34" charset="0"/>
              </a:rPr>
              <a:t>Methodological</a:t>
            </a:r>
            <a:r>
              <a:rPr lang="es-ES" sz="4000" b="1" dirty="0" smtClean="0">
                <a:solidFill>
                  <a:schemeClr val="tx1"/>
                </a:solidFill>
                <a:latin typeface="+mj-lt"/>
                <a:ea typeface="+mn-ea"/>
                <a:cs typeface="Calibri" pitchFamily="34" charset="0"/>
              </a:rPr>
              <a:t> </a:t>
            </a:r>
            <a:r>
              <a:rPr lang="es-ES" sz="4000" b="1" dirty="0" err="1" smtClean="0">
                <a:solidFill>
                  <a:schemeClr val="tx1"/>
                </a:solidFill>
                <a:latin typeface="+mj-lt"/>
                <a:ea typeface="+mn-ea"/>
                <a:cs typeface="Calibri" pitchFamily="34" charset="0"/>
              </a:rPr>
              <a:t>considerations</a:t>
            </a:r>
            <a:endParaRPr lang="es-ES" sz="4000" b="1" dirty="0">
              <a:solidFill>
                <a:schemeClr val="tx1"/>
              </a:solidFill>
              <a:latin typeface="+mj-lt"/>
              <a:ea typeface="+mn-ea"/>
              <a:cs typeface="Calibri" pitchFamily="34" charset="0"/>
            </a:endParaRPr>
          </a:p>
        </p:txBody>
      </p:sp>
      <p:sp>
        <p:nvSpPr>
          <p:cNvPr id="3" name="2 Marcador de contenido"/>
          <p:cNvSpPr>
            <a:spLocks noGrp="1"/>
          </p:cNvSpPr>
          <p:nvPr>
            <p:ph idx="1"/>
          </p:nvPr>
        </p:nvSpPr>
        <p:spPr>
          <a:xfrm>
            <a:off x="1043608" y="1655266"/>
            <a:ext cx="7848872" cy="4779710"/>
          </a:xfrm>
        </p:spPr>
        <p:txBody>
          <a:bodyPr>
            <a:noAutofit/>
          </a:bodyPr>
          <a:lstStyle/>
          <a:p>
            <a:pPr>
              <a:lnSpc>
                <a:spcPct val="100000"/>
              </a:lnSpc>
              <a:spcBef>
                <a:spcPts val="0"/>
              </a:spcBef>
              <a:spcAft>
                <a:spcPts val="600"/>
              </a:spcAft>
              <a:buNone/>
            </a:pPr>
            <a:r>
              <a:rPr lang="es-ES" sz="2000" b="1" dirty="0" err="1">
                <a:solidFill>
                  <a:srgbClr val="0070C0"/>
                </a:solidFill>
                <a:latin typeface="+mj-lt"/>
                <a:cs typeface="Calibri" pitchFamily="34" charset="0"/>
              </a:rPr>
              <a:t>What</a:t>
            </a:r>
            <a:r>
              <a:rPr lang="es-ES" sz="2000" b="1" dirty="0">
                <a:solidFill>
                  <a:srgbClr val="0070C0"/>
                </a:solidFill>
                <a:latin typeface="+mj-lt"/>
                <a:cs typeface="Calibri" pitchFamily="34" charset="0"/>
              </a:rPr>
              <a:t> </a:t>
            </a:r>
            <a:r>
              <a:rPr lang="es-ES" sz="2000" b="1" dirty="0" err="1">
                <a:solidFill>
                  <a:srgbClr val="0070C0"/>
                </a:solidFill>
                <a:latin typeface="+mj-lt"/>
                <a:cs typeface="Calibri" pitchFamily="34" charset="0"/>
              </a:rPr>
              <a:t>is</a:t>
            </a:r>
            <a:r>
              <a:rPr lang="es-ES" sz="2000" b="1" dirty="0">
                <a:solidFill>
                  <a:srgbClr val="0070C0"/>
                </a:solidFill>
                <a:latin typeface="+mj-lt"/>
                <a:cs typeface="Calibri" pitchFamily="34" charset="0"/>
              </a:rPr>
              <a:t> a </a:t>
            </a:r>
            <a:r>
              <a:rPr lang="es-ES" sz="2000" b="1" dirty="0" err="1" smtClean="0">
                <a:solidFill>
                  <a:srgbClr val="0070C0"/>
                </a:solidFill>
                <a:latin typeface="+mj-lt"/>
                <a:cs typeface="Calibri" pitchFamily="34" charset="0"/>
              </a:rPr>
              <a:t>community</a:t>
            </a:r>
            <a:r>
              <a:rPr lang="es-ES" sz="2000" b="1" dirty="0" smtClean="0">
                <a:solidFill>
                  <a:srgbClr val="0070C0"/>
                </a:solidFill>
                <a:latin typeface="+mj-lt"/>
                <a:cs typeface="Calibri" pitchFamily="34" charset="0"/>
              </a:rPr>
              <a:t>?</a:t>
            </a:r>
          </a:p>
          <a:p>
            <a:pPr>
              <a:lnSpc>
                <a:spcPct val="100000"/>
              </a:lnSpc>
              <a:spcBef>
                <a:spcPts val="0"/>
              </a:spcBef>
              <a:spcAft>
                <a:spcPts val="600"/>
              </a:spcAft>
              <a:buNone/>
            </a:pPr>
            <a:r>
              <a:rPr lang="en-GB" sz="1800" dirty="0">
                <a:latin typeface="+mj-lt"/>
                <a:cs typeface="Calibri" pitchFamily="34" charset="0"/>
              </a:rPr>
              <a:t>A community is a self-contained unit of social and economic </a:t>
            </a:r>
            <a:r>
              <a:rPr lang="en-GB" sz="1800" dirty="0" smtClean="0">
                <a:latin typeface="+mj-lt"/>
                <a:cs typeface="Calibri" pitchFamily="34" charset="0"/>
              </a:rPr>
              <a:t>activities.</a:t>
            </a:r>
            <a:endParaRPr lang="en-GB" sz="1800" dirty="0">
              <a:latin typeface="+mj-lt"/>
              <a:cs typeface="Calibri" pitchFamily="34" charset="0"/>
            </a:endParaRPr>
          </a:p>
          <a:p>
            <a:pPr>
              <a:lnSpc>
                <a:spcPct val="100000"/>
              </a:lnSpc>
              <a:spcBef>
                <a:spcPts val="0"/>
              </a:spcBef>
              <a:spcAft>
                <a:spcPts val="600"/>
              </a:spcAft>
              <a:buNone/>
            </a:pPr>
            <a:endParaRPr lang="es-ES" sz="1400" b="1" dirty="0" smtClean="0">
              <a:latin typeface="+mj-lt"/>
              <a:cs typeface="Calibri" pitchFamily="34" charset="0"/>
            </a:endParaRPr>
          </a:p>
          <a:p>
            <a:pPr marL="85725" indent="-3175">
              <a:lnSpc>
                <a:spcPct val="100000"/>
              </a:lnSpc>
              <a:spcBef>
                <a:spcPts val="0"/>
              </a:spcBef>
              <a:spcAft>
                <a:spcPts val="600"/>
              </a:spcAft>
              <a:buNone/>
            </a:pPr>
            <a:r>
              <a:rPr lang="es-ES" sz="2000" b="1" dirty="0" err="1" smtClean="0">
                <a:solidFill>
                  <a:srgbClr val="0070C0"/>
                </a:solidFill>
                <a:latin typeface="+mj-lt"/>
                <a:cs typeface="Calibri" pitchFamily="34" charset="0"/>
              </a:rPr>
              <a:t>What</a:t>
            </a:r>
            <a:r>
              <a:rPr lang="es-ES" sz="2000" b="1" dirty="0" smtClean="0">
                <a:solidFill>
                  <a:srgbClr val="0070C0"/>
                </a:solidFill>
                <a:latin typeface="+mj-lt"/>
                <a:cs typeface="Calibri" pitchFamily="34" charset="0"/>
              </a:rPr>
              <a:t> </a:t>
            </a:r>
            <a:r>
              <a:rPr lang="es-ES" sz="2000" b="1" dirty="0" err="1" smtClean="0">
                <a:solidFill>
                  <a:srgbClr val="0070C0"/>
                </a:solidFill>
                <a:latin typeface="+mj-lt"/>
                <a:cs typeface="Calibri" pitchFamily="34" charset="0"/>
              </a:rPr>
              <a:t>statistical</a:t>
            </a:r>
            <a:r>
              <a:rPr lang="es-ES" sz="2000" b="1" dirty="0" smtClean="0">
                <a:solidFill>
                  <a:srgbClr val="0070C0"/>
                </a:solidFill>
                <a:latin typeface="+mj-lt"/>
                <a:cs typeface="Calibri" pitchFamily="34" charset="0"/>
              </a:rPr>
              <a:t> </a:t>
            </a:r>
            <a:r>
              <a:rPr lang="es-ES" sz="2000" b="1" dirty="0" err="1" smtClean="0">
                <a:solidFill>
                  <a:srgbClr val="0070C0"/>
                </a:solidFill>
                <a:latin typeface="+mj-lt"/>
                <a:cs typeface="Calibri" pitchFamily="34" charset="0"/>
              </a:rPr>
              <a:t>units</a:t>
            </a:r>
            <a:r>
              <a:rPr lang="es-ES" sz="2000" b="1" dirty="0" smtClean="0">
                <a:solidFill>
                  <a:srgbClr val="0070C0"/>
                </a:solidFill>
                <a:latin typeface="+mj-lt"/>
                <a:cs typeface="Calibri" pitchFamily="34" charset="0"/>
              </a:rPr>
              <a:t> </a:t>
            </a:r>
            <a:r>
              <a:rPr lang="es-ES" sz="2000" b="1" dirty="0" err="1" smtClean="0">
                <a:solidFill>
                  <a:srgbClr val="0070C0"/>
                </a:solidFill>
                <a:latin typeface="+mj-lt"/>
                <a:cs typeface="Calibri" pitchFamily="34" charset="0"/>
              </a:rPr>
              <a:t>should</a:t>
            </a:r>
            <a:r>
              <a:rPr lang="es-ES" sz="2000" b="1" dirty="0" smtClean="0">
                <a:solidFill>
                  <a:srgbClr val="0070C0"/>
                </a:solidFill>
                <a:latin typeface="+mj-lt"/>
                <a:cs typeface="Calibri" pitchFamily="34" charset="0"/>
              </a:rPr>
              <a:t> </a:t>
            </a:r>
            <a:r>
              <a:rPr lang="es-ES" sz="2000" b="1" dirty="0" err="1" smtClean="0">
                <a:solidFill>
                  <a:srgbClr val="0070C0"/>
                </a:solidFill>
                <a:latin typeface="+mj-lt"/>
                <a:cs typeface="Calibri" pitchFamily="34" charset="0"/>
              </a:rPr>
              <a:t>be</a:t>
            </a:r>
            <a:r>
              <a:rPr lang="es-ES" sz="2000" b="1" dirty="0" smtClean="0">
                <a:solidFill>
                  <a:srgbClr val="0070C0"/>
                </a:solidFill>
                <a:latin typeface="+mj-lt"/>
                <a:cs typeface="Calibri" pitchFamily="34" charset="0"/>
              </a:rPr>
              <a:t> </a:t>
            </a:r>
            <a:r>
              <a:rPr lang="es-ES" sz="2000" b="1" dirty="0" err="1" smtClean="0">
                <a:solidFill>
                  <a:srgbClr val="0070C0"/>
                </a:solidFill>
                <a:latin typeface="+mj-lt"/>
                <a:cs typeface="Calibri" pitchFamily="34" charset="0"/>
              </a:rPr>
              <a:t>chosen</a:t>
            </a:r>
            <a:r>
              <a:rPr lang="es-ES" sz="2000" b="1" dirty="0" smtClean="0">
                <a:solidFill>
                  <a:srgbClr val="0070C0"/>
                </a:solidFill>
                <a:latin typeface="+mj-lt"/>
                <a:cs typeface="Calibri" pitchFamily="34" charset="0"/>
              </a:rPr>
              <a:t> </a:t>
            </a:r>
            <a:r>
              <a:rPr lang="es-ES" sz="2000" b="1" dirty="0" err="1" smtClean="0">
                <a:solidFill>
                  <a:srgbClr val="0070C0"/>
                </a:solidFill>
                <a:latin typeface="+mj-lt"/>
                <a:cs typeface="Calibri" pitchFamily="34" charset="0"/>
              </a:rPr>
              <a:t>for</a:t>
            </a:r>
            <a:r>
              <a:rPr lang="es-ES" sz="2000" b="1" dirty="0" smtClean="0">
                <a:solidFill>
                  <a:srgbClr val="0070C0"/>
                </a:solidFill>
                <a:latin typeface="+mj-lt"/>
                <a:cs typeface="Calibri" pitchFamily="34" charset="0"/>
              </a:rPr>
              <a:t> a </a:t>
            </a:r>
            <a:r>
              <a:rPr lang="es-ES" sz="2000" b="1" dirty="0" err="1" smtClean="0">
                <a:solidFill>
                  <a:srgbClr val="0070C0"/>
                </a:solidFill>
                <a:latin typeface="+mj-lt"/>
                <a:cs typeface="Calibri" pitchFamily="34" charset="0"/>
              </a:rPr>
              <a:t>community</a:t>
            </a:r>
            <a:r>
              <a:rPr lang="es-ES" sz="2000" b="1" dirty="0" smtClean="0">
                <a:solidFill>
                  <a:srgbClr val="0070C0"/>
                </a:solidFill>
                <a:latin typeface="+mj-lt"/>
                <a:cs typeface="Calibri" pitchFamily="34" charset="0"/>
              </a:rPr>
              <a:t> </a:t>
            </a:r>
            <a:r>
              <a:rPr lang="es-ES" sz="2000" b="1" dirty="0" err="1" smtClean="0">
                <a:solidFill>
                  <a:srgbClr val="0070C0"/>
                </a:solidFill>
                <a:latin typeface="+mj-lt"/>
                <a:cs typeface="Calibri" pitchFamily="34" charset="0"/>
              </a:rPr>
              <a:t>survey</a:t>
            </a:r>
            <a:r>
              <a:rPr lang="es-ES" sz="2000" b="1" dirty="0" smtClean="0">
                <a:solidFill>
                  <a:srgbClr val="0070C0"/>
                </a:solidFill>
                <a:latin typeface="+mj-lt"/>
                <a:cs typeface="Calibri" pitchFamily="34" charset="0"/>
              </a:rPr>
              <a:t>?</a:t>
            </a:r>
          </a:p>
          <a:p>
            <a:pPr marL="0" indent="0" algn="just">
              <a:lnSpc>
                <a:spcPct val="100000"/>
              </a:lnSpc>
              <a:spcBef>
                <a:spcPts val="0"/>
              </a:spcBef>
              <a:spcAft>
                <a:spcPts val="600"/>
              </a:spcAft>
              <a:buClr>
                <a:srgbClr val="0070C0"/>
              </a:buClr>
              <a:buNone/>
              <a:tabLst>
                <a:tab pos="441325" algn="l"/>
              </a:tabLst>
            </a:pPr>
            <a:r>
              <a:rPr lang="en-US" altLang="zh-TW" sz="1800" dirty="0" smtClean="0">
                <a:latin typeface="+mj-lt"/>
                <a:ea typeface="新細明體" pitchFamily="18" charset="-120"/>
                <a:cs typeface="Calibri" pitchFamily="34" charset="0"/>
              </a:rPr>
              <a:t> Unit chosen for community survey depends on:</a:t>
            </a:r>
          </a:p>
          <a:p>
            <a:pPr marL="0" indent="0" algn="just">
              <a:lnSpc>
                <a:spcPct val="100000"/>
              </a:lnSpc>
              <a:spcBef>
                <a:spcPts val="0"/>
              </a:spcBef>
              <a:spcAft>
                <a:spcPts val="600"/>
              </a:spcAft>
              <a:buClr>
                <a:srgbClr val="0070C0"/>
              </a:buClr>
              <a:buNone/>
              <a:tabLst>
                <a:tab pos="441325" algn="l"/>
              </a:tabLst>
            </a:pPr>
            <a:endParaRPr lang="en-US" altLang="zh-TW" sz="1800" b="1" dirty="0" smtClean="0">
              <a:latin typeface="+mj-lt"/>
              <a:ea typeface="新細明體" pitchFamily="18" charset="-120"/>
              <a:cs typeface="Calibri" pitchFamily="34" charset="0"/>
            </a:endParaRPr>
          </a:p>
          <a:p>
            <a:pPr marL="542925" lvl="1" indent="-276225" algn="just">
              <a:lnSpc>
                <a:spcPct val="100000"/>
              </a:lnSpc>
              <a:spcBef>
                <a:spcPts val="0"/>
              </a:spcBef>
              <a:spcAft>
                <a:spcPts val="600"/>
              </a:spcAft>
              <a:buClr>
                <a:srgbClr val="0070C0"/>
              </a:buClr>
              <a:buFont typeface="Arial" panose="020B0604020202020204" pitchFamily="34" charset="0"/>
              <a:buChar char="•"/>
            </a:pPr>
            <a:r>
              <a:rPr lang="en-GB" altLang="zh-CN" sz="1800" u="sng" dirty="0" smtClean="0">
                <a:latin typeface="+mj-lt"/>
                <a:ea typeface="SimSun" pitchFamily="2" charset="-122"/>
                <a:cs typeface="Calibri" pitchFamily="34" charset="0"/>
              </a:rPr>
              <a:t>Data </a:t>
            </a:r>
            <a:r>
              <a:rPr lang="en-GB" altLang="zh-CN" sz="1800" u="sng" dirty="0">
                <a:latin typeface="+mj-lt"/>
                <a:ea typeface="SimSun" pitchFamily="2" charset="-122"/>
                <a:cs typeface="Calibri" pitchFamily="34" charset="0"/>
              </a:rPr>
              <a:t>collected</a:t>
            </a:r>
            <a:r>
              <a:rPr lang="en-GB" altLang="zh-CN" sz="1800" dirty="0">
                <a:latin typeface="+mj-lt"/>
                <a:ea typeface="SimSun" pitchFamily="2" charset="-122"/>
                <a:cs typeface="Calibri" pitchFamily="34" charset="0"/>
              </a:rPr>
              <a:t>: sometimes, the lowest admin. unit has no substantial admin. function, and the community unit may need to be defined at a higher level.</a:t>
            </a:r>
          </a:p>
          <a:p>
            <a:pPr marL="542925" lvl="1" indent="-276225" algn="just">
              <a:lnSpc>
                <a:spcPct val="100000"/>
              </a:lnSpc>
              <a:spcBef>
                <a:spcPts val="0"/>
              </a:spcBef>
              <a:spcAft>
                <a:spcPts val="600"/>
              </a:spcAft>
              <a:buClr>
                <a:srgbClr val="0070C0"/>
              </a:buClr>
              <a:buFont typeface="Arial" panose="020B0604020202020204" pitchFamily="34" charset="0"/>
              <a:buChar char="•"/>
            </a:pPr>
            <a:r>
              <a:rPr lang="en-GB" altLang="zh-CN" sz="1800" u="sng" dirty="0" smtClean="0">
                <a:latin typeface="+mj-lt"/>
                <a:ea typeface="SimSun" pitchFamily="2" charset="-122"/>
                <a:cs typeface="Calibri" pitchFamily="34" charset="0"/>
              </a:rPr>
              <a:t>Cost</a:t>
            </a:r>
            <a:r>
              <a:rPr lang="en-GB" altLang="zh-CN" sz="1800" dirty="0">
                <a:latin typeface="+mj-lt"/>
                <a:ea typeface="SimSun" pitchFamily="2" charset="-122"/>
                <a:cs typeface="Calibri" pitchFamily="34" charset="0"/>
              </a:rPr>
              <a:t>: may influence whether to collect data at, for example, the commune or village level.</a:t>
            </a:r>
          </a:p>
          <a:p>
            <a:pPr marL="542925" lvl="1" indent="-276225" algn="just">
              <a:lnSpc>
                <a:spcPct val="100000"/>
              </a:lnSpc>
              <a:spcBef>
                <a:spcPts val="0"/>
              </a:spcBef>
              <a:spcAft>
                <a:spcPts val="600"/>
              </a:spcAft>
              <a:buClr>
                <a:srgbClr val="0070C0"/>
              </a:buClr>
              <a:buFont typeface="Arial" panose="020B0604020202020204" pitchFamily="34" charset="0"/>
              <a:buChar char="•"/>
            </a:pPr>
            <a:r>
              <a:rPr lang="en-GB" altLang="zh-CN" sz="1800" u="sng" dirty="0" smtClean="0">
                <a:latin typeface="+mj-lt"/>
                <a:ea typeface="SimSun" pitchFamily="2" charset="-122"/>
                <a:cs typeface="Calibri" pitchFamily="34" charset="0"/>
              </a:rPr>
              <a:t>Identifying </a:t>
            </a:r>
            <a:r>
              <a:rPr lang="en-GB" altLang="zh-CN" sz="1800" u="sng" dirty="0">
                <a:latin typeface="+mj-lt"/>
                <a:ea typeface="SimSun" pitchFamily="2" charset="-122"/>
                <a:cs typeface="Calibri" pitchFamily="34" charset="0"/>
              </a:rPr>
              <a:t>community units</a:t>
            </a:r>
            <a:r>
              <a:rPr lang="en-GB" altLang="zh-CN" sz="1800" dirty="0">
                <a:latin typeface="+mj-lt"/>
                <a:ea typeface="SimSun" pitchFamily="2" charset="-122"/>
                <a:cs typeface="Calibri" pitchFamily="34" charset="0"/>
              </a:rPr>
              <a:t>: ready access to lists of community units needed.</a:t>
            </a:r>
          </a:p>
          <a:p>
            <a:pPr marL="542925" lvl="1" indent="-276225" algn="just">
              <a:lnSpc>
                <a:spcPct val="100000"/>
              </a:lnSpc>
              <a:spcBef>
                <a:spcPts val="0"/>
              </a:spcBef>
              <a:spcAft>
                <a:spcPts val="600"/>
              </a:spcAft>
              <a:buClr>
                <a:srgbClr val="0070C0"/>
              </a:buClr>
              <a:buFont typeface="Arial" panose="020B0604020202020204" pitchFamily="34" charset="0"/>
              <a:buChar char="•"/>
            </a:pPr>
            <a:r>
              <a:rPr lang="en-GB" altLang="zh-CN" sz="1800" u="sng" dirty="0" smtClean="0">
                <a:latin typeface="+mj-lt"/>
                <a:ea typeface="SimSun" pitchFamily="2" charset="-122"/>
                <a:cs typeface="Calibri" pitchFamily="34" charset="0"/>
              </a:rPr>
              <a:t>Stability </a:t>
            </a:r>
            <a:r>
              <a:rPr lang="en-GB" altLang="zh-CN" sz="1800" u="sng" dirty="0">
                <a:latin typeface="+mj-lt"/>
                <a:ea typeface="SimSun" pitchFamily="2" charset="-122"/>
                <a:cs typeface="Calibri" pitchFamily="34" charset="0"/>
              </a:rPr>
              <a:t>of community units</a:t>
            </a:r>
            <a:r>
              <a:rPr lang="en-GB" altLang="zh-CN" sz="1800" dirty="0">
                <a:latin typeface="+mj-lt"/>
                <a:ea typeface="SimSun" pitchFamily="2" charset="-122"/>
                <a:cs typeface="Calibri" pitchFamily="34" charset="0"/>
              </a:rPr>
              <a:t>: difficulties when changes in admin. units are common and not well-coordinated.</a:t>
            </a:r>
          </a:p>
          <a:p>
            <a:pPr marL="542925" lvl="1" indent="-276225" algn="just">
              <a:lnSpc>
                <a:spcPct val="100000"/>
              </a:lnSpc>
              <a:spcBef>
                <a:spcPts val="0"/>
              </a:spcBef>
              <a:spcAft>
                <a:spcPts val="600"/>
              </a:spcAft>
              <a:buClr>
                <a:srgbClr val="0070C0"/>
              </a:buClr>
              <a:buFont typeface="Arial" panose="020B0604020202020204" pitchFamily="34" charset="0"/>
              <a:buChar char="•"/>
            </a:pPr>
            <a:r>
              <a:rPr lang="en-GB" altLang="zh-CN" sz="1800" u="sng" dirty="0" smtClean="0">
                <a:latin typeface="+mj-lt"/>
                <a:ea typeface="SimSun" pitchFamily="2" charset="-122"/>
                <a:cs typeface="Calibri" pitchFamily="34" charset="0"/>
              </a:rPr>
              <a:t>Census </a:t>
            </a:r>
            <a:r>
              <a:rPr lang="en-GB" altLang="zh-CN" sz="1800" u="sng" dirty="0">
                <a:latin typeface="+mj-lt"/>
                <a:ea typeface="SimSun" pitchFamily="2" charset="-122"/>
                <a:cs typeface="Calibri" pitchFamily="34" charset="0"/>
              </a:rPr>
              <a:t>coverage</a:t>
            </a:r>
            <a:r>
              <a:rPr lang="en-GB" altLang="zh-CN" sz="1800" dirty="0">
                <a:latin typeface="+mj-lt"/>
                <a:ea typeface="SimSun" pitchFamily="2" charset="-122"/>
                <a:cs typeface="Calibri" pitchFamily="34" charset="0"/>
              </a:rPr>
              <a:t>: </a:t>
            </a:r>
            <a:r>
              <a:rPr lang="en-GB" sz="1800" dirty="0">
                <a:latin typeface="+mj-lt"/>
                <a:ea typeface="SimSun" pitchFamily="2" charset="-122"/>
                <a:cs typeface="Calibri" pitchFamily="34" charset="0"/>
              </a:rPr>
              <a:t>Countries should endeavour to cover the communities where  census enumeration is conducted. </a:t>
            </a:r>
            <a:endParaRPr lang="es-ES" sz="1800" dirty="0">
              <a:latin typeface="+mj-lt"/>
              <a:cs typeface="Calibri" pitchFamily="34" charset="0"/>
            </a:endParaRPr>
          </a:p>
        </p:txBody>
      </p:sp>
      <p:sp>
        <p:nvSpPr>
          <p:cNvPr id="4" name="3 Marcador de número de diapositiva"/>
          <p:cNvSpPr>
            <a:spLocks noGrp="1"/>
          </p:cNvSpPr>
          <p:nvPr>
            <p:ph type="sldNum" sz="quarter" idx="12"/>
          </p:nvPr>
        </p:nvSpPr>
        <p:spPr/>
        <p:txBody>
          <a:bodyPr/>
          <a:lstStyle/>
          <a:p>
            <a:fld id="{844BD213-5B9A-4CB8-B1B8-C047D891215C}"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75656" y="620688"/>
            <a:ext cx="7776864" cy="1070992"/>
          </a:xfrm>
        </p:spPr>
        <p:txBody>
          <a:bodyPr anchor="ctr">
            <a:noAutofit/>
          </a:bodyPr>
          <a:lstStyle/>
          <a:p>
            <a:r>
              <a:rPr lang="es-ES" sz="4000" b="1" dirty="0" err="1" smtClean="0">
                <a:solidFill>
                  <a:schemeClr val="tx1"/>
                </a:solidFill>
                <a:latin typeface="+mj-lt"/>
                <a:ea typeface="+mn-ea"/>
                <a:cs typeface="Calibri" pitchFamily="34" charset="0"/>
              </a:rPr>
              <a:t>Community</a:t>
            </a:r>
            <a:r>
              <a:rPr lang="es-ES" sz="4000" b="1" dirty="0" smtClean="0">
                <a:solidFill>
                  <a:schemeClr val="tx1"/>
                </a:solidFill>
                <a:latin typeface="+mj-lt"/>
                <a:ea typeface="+mn-ea"/>
                <a:cs typeface="Calibri" pitchFamily="34" charset="0"/>
              </a:rPr>
              <a:t> data </a:t>
            </a:r>
            <a:r>
              <a:rPr lang="es-ES" sz="4000" b="1" dirty="0" err="1" smtClean="0">
                <a:solidFill>
                  <a:schemeClr val="tx1"/>
                </a:solidFill>
                <a:latin typeface="+mj-lt"/>
                <a:ea typeface="+mn-ea"/>
                <a:cs typeface="Calibri" pitchFamily="34" charset="0"/>
              </a:rPr>
              <a:t>collection</a:t>
            </a:r>
            <a:endParaRPr lang="es-ES" sz="4000" dirty="0">
              <a:solidFill>
                <a:schemeClr val="tx1"/>
              </a:solidFill>
              <a:latin typeface="+mj-lt"/>
              <a:ea typeface="+mn-ea"/>
              <a:cs typeface="Calibri" pitchFamily="34" charset="0"/>
            </a:endParaRPr>
          </a:p>
        </p:txBody>
      </p:sp>
      <p:sp>
        <p:nvSpPr>
          <p:cNvPr id="3" name="2 Marcador de contenido"/>
          <p:cNvSpPr>
            <a:spLocks noGrp="1"/>
          </p:cNvSpPr>
          <p:nvPr>
            <p:ph idx="1"/>
          </p:nvPr>
        </p:nvSpPr>
        <p:spPr>
          <a:xfrm>
            <a:off x="899592" y="1916832"/>
            <a:ext cx="7821413" cy="4051076"/>
          </a:xfrm>
        </p:spPr>
        <p:txBody>
          <a:bodyPr>
            <a:noAutofit/>
          </a:bodyPr>
          <a:lstStyle/>
          <a:p>
            <a:pPr marL="522900" indent="-342900" algn="just">
              <a:lnSpc>
                <a:spcPct val="120000"/>
              </a:lnSpc>
              <a:spcAft>
                <a:spcPts val="600"/>
              </a:spcAft>
            </a:pPr>
            <a:r>
              <a:rPr lang="en-GB" sz="1900" dirty="0" smtClean="0">
                <a:latin typeface="+mj-lt"/>
                <a:cs typeface="Calibri" pitchFamily="34" charset="0"/>
              </a:rPr>
              <a:t>How to collect community-level data will depend on the organization of field work for the collection of holding-level data. Informants will be community officials or other relevant persons.</a:t>
            </a:r>
          </a:p>
          <a:p>
            <a:pPr marL="522900" indent="-342900" algn="just">
              <a:lnSpc>
                <a:spcPct val="120000"/>
              </a:lnSpc>
              <a:spcAft>
                <a:spcPts val="600"/>
              </a:spcAft>
            </a:pPr>
            <a:r>
              <a:rPr lang="en-US" sz="2000" dirty="0" smtClean="0"/>
              <a:t>The </a:t>
            </a:r>
            <a:r>
              <a:rPr lang="en-US" sz="2000" dirty="0"/>
              <a:t>most experienced of the supervisors or enumerators in charge of </a:t>
            </a:r>
            <a:r>
              <a:rPr lang="en-US" sz="2000" dirty="0" smtClean="0"/>
              <a:t>census data </a:t>
            </a:r>
            <a:r>
              <a:rPr lang="en-US" sz="2000" dirty="0"/>
              <a:t>collection </a:t>
            </a:r>
            <a:r>
              <a:rPr lang="en-US" sz="2000" dirty="0" smtClean="0"/>
              <a:t>could </a:t>
            </a:r>
            <a:r>
              <a:rPr lang="en-US" sz="2000" dirty="0"/>
              <a:t>be assigned in advance to administer the community </a:t>
            </a:r>
            <a:r>
              <a:rPr lang="en-US" sz="2000" dirty="0" smtClean="0"/>
              <a:t>questionnaire.</a:t>
            </a:r>
            <a:endParaRPr lang="en-GB" sz="1900" dirty="0" smtClean="0">
              <a:latin typeface="+mj-lt"/>
              <a:cs typeface="Calibri" pitchFamily="34" charset="0"/>
            </a:endParaRPr>
          </a:p>
          <a:p>
            <a:pPr marL="522900" lvl="1" indent="-342900" algn="just">
              <a:lnSpc>
                <a:spcPct val="120000"/>
              </a:lnSpc>
              <a:spcBef>
                <a:spcPts val="600"/>
              </a:spcBef>
              <a:buFont typeface="Arial" panose="020B0604020202020204" pitchFamily="34" charset="0"/>
              <a:buChar char="•"/>
            </a:pPr>
            <a:r>
              <a:rPr lang="en-US" sz="2000" dirty="0" smtClean="0"/>
              <a:t>Could take place when the </a:t>
            </a:r>
            <a:r>
              <a:rPr lang="en-US" sz="2000" dirty="0"/>
              <a:t>community administration prepares the list of households or holdings for the agricultural </a:t>
            </a:r>
            <a:r>
              <a:rPr lang="en-US" sz="2000" dirty="0" smtClean="0"/>
              <a:t>census.</a:t>
            </a:r>
          </a:p>
          <a:p>
            <a:pPr marL="522900" lvl="1" indent="-342900" algn="just">
              <a:lnSpc>
                <a:spcPct val="120000"/>
              </a:lnSpc>
              <a:spcBef>
                <a:spcPts val="600"/>
              </a:spcBef>
              <a:buFont typeface="Arial" panose="020B0604020202020204" pitchFamily="34" charset="0"/>
              <a:buChar char="•"/>
            </a:pPr>
            <a:r>
              <a:rPr lang="en-US" sz="2000" dirty="0" smtClean="0"/>
              <a:t>Often</a:t>
            </a:r>
            <a:r>
              <a:rPr lang="en-US" sz="2000" dirty="0"/>
              <a:t>, community officials </a:t>
            </a:r>
            <a:r>
              <a:rPr lang="en-US" sz="2000" dirty="0" smtClean="0"/>
              <a:t>help </a:t>
            </a:r>
            <a:r>
              <a:rPr lang="en-US" sz="2000" dirty="0"/>
              <a:t>locate each </a:t>
            </a:r>
            <a:r>
              <a:rPr lang="en-US" sz="2000" dirty="0" smtClean="0"/>
              <a:t>household or help as </a:t>
            </a:r>
            <a:r>
              <a:rPr lang="en-US" sz="2000" dirty="0"/>
              <a:t>translators. </a:t>
            </a:r>
            <a:r>
              <a:rPr lang="en-US" sz="2000" dirty="0" smtClean="0"/>
              <a:t>Community </a:t>
            </a:r>
            <a:r>
              <a:rPr lang="en-US" sz="2000" dirty="0"/>
              <a:t>questionnaire can </a:t>
            </a:r>
            <a:r>
              <a:rPr lang="en-US" sz="2000" dirty="0" smtClean="0"/>
              <a:t>then be collected.</a:t>
            </a:r>
          </a:p>
          <a:p>
            <a:pPr marL="522900" lvl="1" indent="-342900" algn="just">
              <a:lnSpc>
                <a:spcPct val="120000"/>
              </a:lnSpc>
              <a:spcBef>
                <a:spcPts val="600"/>
              </a:spcBef>
              <a:buFont typeface="Arial" panose="020B0604020202020204" pitchFamily="34" charset="0"/>
              <a:buChar char="•"/>
            </a:pPr>
            <a:r>
              <a:rPr lang="en-US" sz="2000" dirty="0"/>
              <a:t>Consideration should be given to the suitability of collecting community-level data by mail, rather than by interview. </a:t>
            </a:r>
            <a:endParaRPr lang="en-GB" sz="1900" dirty="0">
              <a:latin typeface="+mj-lt"/>
              <a:cs typeface="Calibri" pitchFamily="34" charset="0"/>
            </a:endParaRPr>
          </a:p>
        </p:txBody>
      </p:sp>
      <p:sp>
        <p:nvSpPr>
          <p:cNvPr id="4" name="3 Marcador de número de diapositiva"/>
          <p:cNvSpPr>
            <a:spLocks noGrp="1"/>
          </p:cNvSpPr>
          <p:nvPr>
            <p:ph type="sldNum" sz="quarter" idx="12"/>
          </p:nvPr>
        </p:nvSpPr>
        <p:spPr/>
        <p:txBody>
          <a:bodyPr/>
          <a:lstStyle/>
          <a:p>
            <a:fld id="{844BD213-5B9A-4CB8-B1B8-C047D891215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935891" y="980728"/>
            <a:ext cx="8099248" cy="648072"/>
          </a:xfrm>
        </p:spPr>
        <p:txBody>
          <a:bodyPr anchor="t">
            <a:noAutofit/>
          </a:bodyPr>
          <a:lstStyle/>
          <a:p>
            <a:r>
              <a:rPr lang="en-GB" sz="3500" b="1" dirty="0" smtClean="0">
                <a:solidFill>
                  <a:schemeClr val="tx1"/>
                </a:solidFill>
                <a:latin typeface="+mj-lt"/>
                <a:ea typeface="+mn-ea"/>
                <a:cs typeface="Calibri" pitchFamily="34" charset="0"/>
              </a:rPr>
              <a:t>Recommendations of WCA 2020 on Community Level Data</a:t>
            </a:r>
            <a:endParaRPr lang="es-ES" sz="4000" b="1" dirty="0">
              <a:solidFill>
                <a:schemeClr val="tx1"/>
              </a:solidFill>
              <a:latin typeface="+mj-lt"/>
              <a:ea typeface="+mn-ea"/>
              <a:cs typeface="Calibri" pitchFamily="34" charset="0"/>
            </a:endParaRPr>
          </a:p>
        </p:txBody>
      </p:sp>
      <p:sp>
        <p:nvSpPr>
          <p:cNvPr id="4" name="3 Marcador de contenido"/>
          <p:cNvSpPr>
            <a:spLocks noGrp="1"/>
          </p:cNvSpPr>
          <p:nvPr>
            <p:ph idx="1"/>
          </p:nvPr>
        </p:nvSpPr>
        <p:spPr>
          <a:xfrm>
            <a:off x="1037890" y="2204864"/>
            <a:ext cx="8100392" cy="4550317"/>
          </a:xfrm>
        </p:spPr>
        <p:txBody>
          <a:bodyPr>
            <a:noAutofit/>
          </a:bodyPr>
          <a:lstStyle/>
          <a:p>
            <a:pPr marL="0" indent="0" algn="just">
              <a:lnSpc>
                <a:spcPct val="120000"/>
              </a:lnSpc>
              <a:buClr>
                <a:srgbClr val="008000"/>
              </a:buClr>
              <a:buNone/>
              <a:tabLst>
                <a:tab pos="441325" algn="l"/>
              </a:tabLst>
            </a:pPr>
            <a:r>
              <a:rPr lang="it-IT" sz="2400" b="1" dirty="0" smtClean="0">
                <a:solidFill>
                  <a:srgbClr val="0070C0"/>
                </a:solidFill>
                <a:latin typeface="+mj-lt"/>
                <a:ea typeface="+mj-ea"/>
                <a:cs typeface="Calibri" pitchFamily="34" charset="0"/>
              </a:rPr>
              <a:t>DOs</a:t>
            </a:r>
          </a:p>
          <a:p>
            <a:pPr marL="365760" lvl="1" indent="-283464" algn="just">
              <a:lnSpc>
                <a:spcPct val="100000"/>
              </a:lnSpc>
              <a:spcBef>
                <a:spcPts val="0"/>
              </a:spcBef>
              <a:spcAft>
                <a:spcPts val="600"/>
              </a:spcAft>
              <a:buSzPct val="80000"/>
              <a:buFont typeface="Wingdings 2"/>
              <a:buChar char=""/>
              <a:tabLst>
                <a:tab pos="441325" algn="l"/>
              </a:tabLst>
            </a:pPr>
            <a:r>
              <a:rPr lang="en-GB" sz="2200" dirty="0">
                <a:latin typeface="+mj-lt"/>
                <a:cs typeface="Calibri" pitchFamily="34" charset="0"/>
              </a:rPr>
              <a:t>Link agricultural census with existing community databases and other available reliable administrative and statistical data sources to avoid duplication. </a:t>
            </a:r>
          </a:p>
          <a:p>
            <a:pPr marL="365760" lvl="1" indent="-283464" algn="just">
              <a:lnSpc>
                <a:spcPct val="100000"/>
              </a:lnSpc>
              <a:spcBef>
                <a:spcPts val="0"/>
              </a:spcBef>
              <a:spcAft>
                <a:spcPts val="600"/>
              </a:spcAft>
              <a:buSzPct val="80000"/>
              <a:buFont typeface="Wingdings 2"/>
              <a:buChar char=""/>
              <a:tabLst>
                <a:tab pos="441325" algn="l"/>
              </a:tabLst>
            </a:pPr>
            <a:r>
              <a:rPr lang="en-GB" sz="2200" dirty="0">
                <a:latin typeface="+mj-lt"/>
                <a:cs typeface="Calibri" pitchFamily="34" charset="0"/>
              </a:rPr>
              <a:t>CLD should be limited to key admin. </a:t>
            </a:r>
            <a:r>
              <a:rPr lang="en-GB" sz="2200" dirty="0" smtClean="0">
                <a:latin typeface="+mj-lt"/>
                <a:cs typeface="Calibri" pitchFamily="34" charset="0"/>
              </a:rPr>
              <a:t>information </a:t>
            </a:r>
            <a:r>
              <a:rPr lang="en-GB" sz="2200" dirty="0">
                <a:latin typeface="+mj-lt"/>
                <a:cs typeface="Calibri" pitchFamily="34" charset="0"/>
              </a:rPr>
              <a:t>that are well-known to people in the community such as weather conditions, economic activities, presence of </a:t>
            </a:r>
            <a:r>
              <a:rPr lang="en-GB" sz="2200" dirty="0" smtClean="0">
                <a:latin typeface="+mj-lt"/>
                <a:cs typeface="Calibri" pitchFamily="34" charset="0"/>
              </a:rPr>
              <a:t>infrastructure  </a:t>
            </a:r>
            <a:r>
              <a:rPr lang="en-GB" sz="2200" dirty="0">
                <a:latin typeface="+mj-lt"/>
                <a:cs typeface="Calibri" pitchFamily="34" charset="0"/>
              </a:rPr>
              <a:t>and services.</a:t>
            </a:r>
          </a:p>
          <a:p>
            <a:pPr marL="365760" lvl="1" indent="-283464" algn="just">
              <a:lnSpc>
                <a:spcPct val="100000"/>
              </a:lnSpc>
              <a:spcBef>
                <a:spcPts val="0"/>
              </a:spcBef>
              <a:spcAft>
                <a:spcPts val="600"/>
              </a:spcAft>
              <a:buSzPct val="80000"/>
              <a:buFont typeface="Wingdings 2"/>
              <a:buChar char=""/>
              <a:tabLst>
                <a:tab pos="441325" algn="l"/>
              </a:tabLst>
            </a:pPr>
            <a:r>
              <a:rPr lang="en-GB" sz="2200" dirty="0">
                <a:latin typeface="+mj-lt"/>
                <a:cs typeface="Calibri" pitchFamily="34" charset="0"/>
              </a:rPr>
              <a:t>The number of community-level items should be kept to a minimum, normally, 10-20 items.</a:t>
            </a:r>
          </a:p>
          <a:p>
            <a:pPr marL="365760" lvl="1" indent="-283464" algn="just">
              <a:lnSpc>
                <a:spcPct val="100000"/>
              </a:lnSpc>
              <a:spcBef>
                <a:spcPts val="0"/>
              </a:spcBef>
              <a:spcAft>
                <a:spcPts val="600"/>
              </a:spcAft>
              <a:buSzPct val="80000"/>
              <a:buFont typeface="Wingdings 2"/>
              <a:buChar char=""/>
              <a:tabLst>
                <a:tab pos="441325" algn="l"/>
              </a:tabLst>
            </a:pPr>
            <a:r>
              <a:rPr lang="en-GB" sz="2200" dirty="0">
                <a:latin typeface="+mj-lt"/>
                <a:cs typeface="Calibri" pitchFamily="34" charset="0"/>
              </a:rPr>
              <a:t>In designing the community survey, tabulation needs should always be considered. Community-level data are only useful if they can be presented in statistical summaries</a:t>
            </a:r>
          </a:p>
          <a:p>
            <a:pPr algn="just">
              <a:lnSpc>
                <a:spcPct val="120000"/>
              </a:lnSpc>
            </a:pPr>
            <a:endParaRPr lang="es-ES" sz="1400" dirty="0">
              <a:latin typeface="+mj-lt"/>
            </a:endParaRPr>
          </a:p>
        </p:txBody>
      </p:sp>
      <p:sp>
        <p:nvSpPr>
          <p:cNvPr id="2" name="1 Marcador de número de diapositiva"/>
          <p:cNvSpPr>
            <a:spLocks noGrp="1"/>
          </p:cNvSpPr>
          <p:nvPr>
            <p:ph type="sldNum" sz="quarter" idx="12"/>
          </p:nvPr>
        </p:nvSpPr>
        <p:spPr/>
        <p:txBody>
          <a:bodyPr/>
          <a:lstStyle/>
          <a:p>
            <a:fld id="{ADB569A7-1DB7-429F-8A41-C543CE700EF0}"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19045" y="948260"/>
            <a:ext cx="7704856" cy="1143000"/>
          </a:xfrm>
        </p:spPr>
        <p:txBody>
          <a:bodyPr>
            <a:noAutofit/>
          </a:bodyPr>
          <a:lstStyle/>
          <a:p>
            <a:r>
              <a:rPr lang="en-GB" sz="3500" b="1" dirty="0">
                <a:solidFill>
                  <a:schemeClr val="tx1"/>
                </a:solidFill>
                <a:latin typeface="+mj-lt"/>
                <a:ea typeface="+mn-ea"/>
                <a:cs typeface="Calibri" pitchFamily="34" charset="0"/>
              </a:rPr>
              <a:t>Recommendations of WCA 2020 on Community Level Data </a:t>
            </a:r>
            <a:r>
              <a:rPr lang="en-GB" sz="3500" dirty="0">
                <a:solidFill>
                  <a:schemeClr val="tx1"/>
                </a:solidFill>
                <a:latin typeface="+mj-lt"/>
                <a:ea typeface="+mn-ea"/>
                <a:cs typeface="Calibri" pitchFamily="34" charset="0"/>
              </a:rPr>
              <a:t>(cont.)</a:t>
            </a:r>
            <a:endParaRPr lang="es-ES" sz="3500" dirty="0">
              <a:solidFill>
                <a:schemeClr val="tx1"/>
              </a:solidFill>
              <a:latin typeface="+mj-lt"/>
              <a:ea typeface="+mn-ea"/>
              <a:cs typeface="Calibri" pitchFamily="34" charset="0"/>
            </a:endParaRPr>
          </a:p>
        </p:txBody>
      </p:sp>
      <p:sp>
        <p:nvSpPr>
          <p:cNvPr id="3" name="2 Marcador de contenido"/>
          <p:cNvSpPr>
            <a:spLocks noGrp="1"/>
          </p:cNvSpPr>
          <p:nvPr>
            <p:ph idx="1"/>
          </p:nvPr>
        </p:nvSpPr>
        <p:spPr>
          <a:xfrm>
            <a:off x="1016700" y="2348880"/>
            <a:ext cx="7947788" cy="4290662"/>
          </a:xfrm>
        </p:spPr>
        <p:txBody>
          <a:bodyPr>
            <a:normAutofit lnSpcReduction="10000"/>
          </a:bodyPr>
          <a:lstStyle/>
          <a:p>
            <a:pPr marL="0" indent="0" algn="just">
              <a:lnSpc>
                <a:spcPct val="100000"/>
              </a:lnSpc>
              <a:spcBef>
                <a:spcPts val="0"/>
              </a:spcBef>
              <a:spcAft>
                <a:spcPts val="600"/>
              </a:spcAft>
              <a:buClr>
                <a:srgbClr val="008000"/>
              </a:buClr>
              <a:buNone/>
              <a:tabLst>
                <a:tab pos="441325" algn="l"/>
              </a:tabLst>
            </a:pPr>
            <a:r>
              <a:rPr lang="en-GB" sz="2000" b="1" dirty="0" smtClean="0">
                <a:solidFill>
                  <a:srgbClr val="0070C0"/>
                </a:solidFill>
                <a:latin typeface="+mj-lt"/>
                <a:ea typeface="+mj-ea"/>
                <a:cs typeface="Calibri" pitchFamily="34" charset="0"/>
              </a:rPr>
              <a:t>DON’Ts</a:t>
            </a:r>
          </a:p>
          <a:p>
            <a:pPr algn="just">
              <a:lnSpc>
                <a:spcPct val="100000"/>
              </a:lnSpc>
              <a:spcBef>
                <a:spcPts val="0"/>
              </a:spcBef>
              <a:spcAft>
                <a:spcPts val="600"/>
              </a:spcAft>
              <a:tabLst>
                <a:tab pos="441325" algn="l"/>
              </a:tabLst>
            </a:pPr>
            <a:r>
              <a:rPr lang="en-GB" sz="2200" dirty="0">
                <a:latin typeface="+mj-lt"/>
                <a:cs typeface="Calibri" pitchFamily="34" charset="0"/>
              </a:rPr>
              <a:t>The community survey should not be used for collecting:</a:t>
            </a:r>
          </a:p>
          <a:p>
            <a:pPr marL="542925" indent="-180975" algn="just">
              <a:lnSpc>
                <a:spcPct val="100000"/>
              </a:lnSpc>
              <a:spcBef>
                <a:spcPts val="0"/>
              </a:spcBef>
              <a:spcAft>
                <a:spcPts val="600"/>
              </a:spcAft>
              <a:buFont typeface="Wingdings" panose="05000000000000000000" pitchFamily="2" charset="2"/>
              <a:buChar char="Ø"/>
              <a:tabLst>
                <a:tab pos="441325" algn="l"/>
              </a:tabLst>
            </a:pPr>
            <a:r>
              <a:rPr lang="en-GB" sz="2200" dirty="0" smtClean="0">
                <a:latin typeface="+mj-lt"/>
                <a:cs typeface="Calibri" pitchFamily="34" charset="0"/>
              </a:rPr>
              <a:t>data </a:t>
            </a:r>
            <a:r>
              <a:rPr lang="en-GB" sz="2200" dirty="0">
                <a:latin typeface="+mj-lt"/>
                <a:cs typeface="Calibri" pitchFamily="34" charset="0"/>
              </a:rPr>
              <a:t>available from other reliable statistical and administrative data sources; </a:t>
            </a:r>
          </a:p>
          <a:p>
            <a:pPr marL="542925" indent="-180975" algn="just">
              <a:lnSpc>
                <a:spcPct val="100000"/>
              </a:lnSpc>
              <a:spcBef>
                <a:spcPts val="0"/>
              </a:spcBef>
              <a:spcAft>
                <a:spcPts val="600"/>
              </a:spcAft>
              <a:buFont typeface="Wingdings" panose="05000000000000000000" pitchFamily="2" charset="2"/>
              <a:buChar char="Ø"/>
              <a:tabLst>
                <a:tab pos="441325" algn="l"/>
              </a:tabLst>
            </a:pPr>
            <a:r>
              <a:rPr lang="en-GB" sz="2200" dirty="0">
                <a:latin typeface="+mj-lt"/>
                <a:cs typeface="Calibri" pitchFamily="34" charset="0"/>
              </a:rPr>
              <a:t>that are better collected directly from holdings.</a:t>
            </a:r>
          </a:p>
          <a:p>
            <a:pPr algn="just">
              <a:lnSpc>
                <a:spcPct val="100000"/>
              </a:lnSpc>
              <a:spcBef>
                <a:spcPts val="0"/>
              </a:spcBef>
              <a:spcAft>
                <a:spcPts val="600"/>
              </a:spcAft>
              <a:tabLst>
                <a:tab pos="441325" algn="l"/>
              </a:tabLst>
            </a:pPr>
            <a:endParaRPr lang="en-GB" sz="2200" dirty="0">
              <a:latin typeface="+mj-lt"/>
              <a:cs typeface="Calibri" pitchFamily="34" charset="0"/>
            </a:endParaRPr>
          </a:p>
          <a:p>
            <a:pPr algn="just">
              <a:lnSpc>
                <a:spcPct val="100000"/>
              </a:lnSpc>
              <a:spcBef>
                <a:spcPts val="0"/>
              </a:spcBef>
              <a:spcAft>
                <a:spcPts val="600"/>
              </a:spcAft>
              <a:tabLst>
                <a:tab pos="441325" algn="l"/>
              </a:tabLst>
            </a:pPr>
            <a:r>
              <a:rPr lang="en-GB" sz="2200" dirty="0">
                <a:latin typeface="+mj-lt"/>
                <a:cs typeface="Calibri" pitchFamily="34" charset="0"/>
              </a:rPr>
              <a:t>Communities should not be asked to report the same data as holdings. The only exception could be land use data from community records. If they are deemed to be of good quality and their concepts and definitions are compatible with those adopted for the agricultural census, they could be used for checking at the aggregate level the land use data reported by holdings. </a:t>
            </a:r>
          </a:p>
          <a:p>
            <a:endParaRPr lang="es-ES" sz="2000" dirty="0"/>
          </a:p>
        </p:txBody>
      </p:sp>
      <p:sp>
        <p:nvSpPr>
          <p:cNvPr id="4" name="3 Marcador de número de diapositiva"/>
          <p:cNvSpPr>
            <a:spLocks noGrp="1"/>
          </p:cNvSpPr>
          <p:nvPr>
            <p:ph type="sldNum" sz="quarter" idx="12"/>
          </p:nvPr>
        </p:nvSpPr>
        <p:spPr/>
        <p:txBody>
          <a:bodyPr/>
          <a:lstStyle/>
          <a:p>
            <a:fld id="{844BD213-5B9A-4CB8-B1B8-C047D891215C}"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Times New Roman-Arial">
      <a:maj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layout_proposal_final</Template>
  <TotalTime>6016</TotalTime>
  <Words>1396</Words>
  <Application>Microsoft Office PowerPoint</Application>
  <PresentationFormat>On-screen Show (4:3)</PresentationFormat>
  <Paragraphs>160</Paragraphs>
  <Slides>17</Slides>
  <Notes>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微軟正黑體</vt:lpstr>
      <vt:lpstr>ＭＳ Ｐゴシック</vt:lpstr>
      <vt:lpstr>新細明體</vt:lpstr>
      <vt:lpstr>SimSun</vt:lpstr>
      <vt:lpstr>Arial</vt:lpstr>
      <vt:lpstr>Calibri</vt:lpstr>
      <vt:lpstr>Times New Roman</vt:lpstr>
      <vt:lpstr>Verdana</vt:lpstr>
      <vt:lpstr>Wingdings</vt:lpstr>
      <vt:lpstr>Wingdings 2</vt:lpstr>
      <vt:lpstr>Solstice</vt:lpstr>
      <vt:lpstr>PowerPoint Presentation</vt:lpstr>
      <vt:lpstr>PowerPoint Presentation</vt:lpstr>
      <vt:lpstr>Background</vt:lpstr>
      <vt:lpstr>Reasons for collecting and uses  of community-level data (CLD) </vt:lpstr>
      <vt:lpstr>Reasons for collecting and uses  of community-level data (contd.) </vt:lpstr>
      <vt:lpstr>Methodological considerations</vt:lpstr>
      <vt:lpstr>Community data collection</vt:lpstr>
      <vt:lpstr>Recommendations of WCA 2020 on Community Level Data</vt:lpstr>
      <vt:lpstr>Recommendations of WCA 2020 on Community Level Data (cont.)</vt:lpstr>
      <vt:lpstr>Community-level items</vt:lpstr>
      <vt:lpstr>Community-level items (contd.)</vt:lpstr>
      <vt:lpstr>TABULATION</vt:lpstr>
      <vt:lpstr>TABULATION (contd.)</vt:lpstr>
      <vt:lpstr> Country experiences </vt:lpstr>
      <vt:lpstr> Country experiences </vt:lpstr>
      <vt:lpstr>Conclusions </vt:lpstr>
      <vt:lpstr>MANY THANKS</vt:lpstr>
    </vt:vector>
  </TitlesOfParts>
  <Company>FAO of the UN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CENSUS OF AGRICULTURE PROGRAMME</dc:title>
  <dc:creator>Colwell, Jack (ESSS)</dc:creator>
  <cp:lastModifiedBy>Castano, Jairo (ESS)</cp:lastModifiedBy>
  <cp:revision>321</cp:revision>
  <cp:lastPrinted>2016-09-15T08:13:49Z</cp:lastPrinted>
  <dcterms:created xsi:type="dcterms:W3CDTF">2004-06-14T09:49:41Z</dcterms:created>
  <dcterms:modified xsi:type="dcterms:W3CDTF">2017-05-16T11:35:47Z</dcterms:modified>
</cp:coreProperties>
</file>