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15"/>
  </p:notesMasterIdLst>
  <p:handoutMasterIdLst>
    <p:handoutMasterId r:id="rId16"/>
  </p:handoutMasterIdLst>
  <p:sldIdLst>
    <p:sldId id="344" r:id="rId2"/>
    <p:sldId id="308" r:id="rId3"/>
    <p:sldId id="309" r:id="rId4"/>
    <p:sldId id="315" r:id="rId5"/>
    <p:sldId id="336" r:id="rId6"/>
    <p:sldId id="335" r:id="rId7"/>
    <p:sldId id="310" r:id="rId8"/>
    <p:sldId id="338" r:id="rId9"/>
    <p:sldId id="313" r:id="rId10"/>
    <p:sldId id="339" r:id="rId11"/>
    <p:sldId id="346" r:id="rId12"/>
    <p:sldId id="345" r:id="rId13"/>
    <p:sldId id="305" r:id="rId14"/>
  </p:sldIdLst>
  <p:sldSz cx="9144000" cy="6858000" type="screen4x3"/>
  <p:notesSz cx="6794500" cy="9931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B3D"/>
    <a:srgbClr val="C9BD97"/>
    <a:srgbClr val="4C4D4A"/>
    <a:srgbClr val="E87930"/>
    <a:srgbClr val="F2F0D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5" autoAdjust="0"/>
    <p:restoredTop sz="92548" autoAdjust="0"/>
  </p:normalViewPr>
  <p:slideViewPr>
    <p:cSldViewPr>
      <p:cViewPr varScale="1">
        <p:scale>
          <a:sx n="102" d="100"/>
          <a:sy n="102" d="100"/>
        </p:scale>
        <p:origin x="3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1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B9A0F-C04A-4543-96FF-6CCC402FA781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3EEA6-2F87-4480-A23D-9629C81DAF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41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Helvetica Neue"/>
              </a:defRPr>
            </a:lvl1pPr>
          </a:lstStyle>
          <a:p>
            <a:endParaRPr lang="en-GB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3" cy="49657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Helvetica Neue"/>
              </a:defRPr>
            </a:lvl1pPr>
          </a:lstStyle>
          <a:p>
            <a:fld id="{9BB3BC78-1BD7-40C1-8A97-5A123A2841EC}" type="datetimeFigureOut">
              <a:rPr lang="en-GB" smtClean="0"/>
              <a:pPr/>
              <a:t>16/05/2017</a:t>
            </a:fld>
            <a:endParaRPr lang="en-GB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GB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Helvetica Neue"/>
              </a:defRPr>
            </a:lvl1pPr>
          </a:lstStyle>
          <a:p>
            <a:endParaRPr lang="en-GB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3" cy="49657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Helvetica Neue"/>
              </a:defRPr>
            </a:lvl1pPr>
          </a:lstStyle>
          <a:p>
            <a:fld id="{36F07669-DB70-474D-84F7-6C1E082499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6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44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0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554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1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59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720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49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-45720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205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  <a:prstGeom prst="rect">
            <a:avLst/>
          </a:prstGeom>
        </p:spPr>
        <p:txBody>
          <a:bodyPr anchor="b"/>
          <a:lstStyle>
            <a:lvl1pPr algn="l">
              <a:defRPr sz="4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/>
          <a:lstStyle>
            <a:lvl1pPr marL="73152" indent="0" algn="l">
              <a:buNone/>
              <a:defRPr sz="2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53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16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071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6381328"/>
            <a:ext cx="3744416" cy="5760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C4D4A"/>
                </a:solidFill>
                <a:latin typeface="HelveticaNeueLT Std Bold"/>
                <a:cs typeface="HelveticaNeueLT Std Bold"/>
              </a:defRPr>
            </a:lvl1pPr>
          </a:lstStyle>
          <a:p>
            <a:pPr lvl="0"/>
            <a:r>
              <a:rPr lang="it-IT" dirty="0" smtClean="0"/>
              <a:t>NAME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427984" y="6381328"/>
            <a:ext cx="4104456" cy="57606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000" b="0" i="0">
                <a:solidFill>
                  <a:srgbClr val="4C4D4A"/>
                </a:solidFill>
                <a:latin typeface="HelveticaNeueLT Std Med Cn"/>
                <a:cs typeface="HelveticaNeueLT Std Med Cn"/>
              </a:defRPr>
            </a:lvl1pPr>
          </a:lstStyle>
          <a:p>
            <a:pPr lvl="0"/>
            <a:r>
              <a:rPr lang="it-IT" dirty="0" smtClean="0"/>
              <a:t>Date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2132856"/>
            <a:ext cx="8136904" cy="1080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400" b="0" i="0">
                <a:solidFill>
                  <a:srgbClr val="4C4D4A"/>
                </a:solidFill>
                <a:latin typeface="HelveticaNeueLT Std Med"/>
                <a:cs typeface="HelveticaNeueLT Std Med"/>
              </a:defRPr>
            </a:lvl1pPr>
          </a:lstStyle>
          <a:p>
            <a:pPr lvl="0"/>
            <a:r>
              <a:rPr lang="it-IT" dirty="0" smtClean="0"/>
              <a:t>Slide 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95288" y="3357562"/>
            <a:ext cx="8137152" cy="2807741"/>
          </a:xfrm>
          <a:prstGeom prst="rect">
            <a:avLst/>
          </a:prstGeom>
        </p:spPr>
        <p:txBody>
          <a:bodyPr vert="horz"/>
          <a:lstStyle>
            <a:lvl1pPr>
              <a:defRPr sz="2800" b="0" i="0">
                <a:solidFill>
                  <a:srgbClr val="4C4D4A"/>
                </a:solidFill>
                <a:latin typeface="HelveticaNeueLT Std Med"/>
                <a:cs typeface="HelveticaNeueLT Std Med"/>
              </a:defRPr>
            </a:lvl1pPr>
            <a:lvl2pPr>
              <a:defRPr sz="2400" b="0" i="0">
                <a:solidFill>
                  <a:srgbClr val="4C4D4A"/>
                </a:solidFill>
                <a:latin typeface="HelveticaNeueLT Std Med"/>
                <a:cs typeface="HelveticaNeueLT Std Med"/>
              </a:defRPr>
            </a:lvl2pPr>
            <a:lvl3pPr>
              <a:defRPr sz="2000" b="0" i="0">
                <a:solidFill>
                  <a:srgbClr val="4C4D4A"/>
                </a:solidFill>
                <a:latin typeface="HelveticaNeueLT Std Med"/>
                <a:cs typeface="HelveticaNeueLT Std Med"/>
              </a:defRPr>
            </a:lvl3pPr>
            <a:lvl4pPr>
              <a:defRPr sz="1800" b="0" i="0">
                <a:solidFill>
                  <a:srgbClr val="4C4D4A"/>
                </a:solidFill>
                <a:latin typeface="HelveticaNeueLT Std Med"/>
                <a:cs typeface="HelveticaNeueLT Std Med"/>
              </a:defRPr>
            </a:lvl4pPr>
            <a:lvl5pPr>
              <a:defRPr sz="1600" b="0" i="0">
                <a:solidFill>
                  <a:srgbClr val="4C4D4A"/>
                </a:solidFill>
                <a:latin typeface="HelveticaNeueLT Std Med"/>
                <a:cs typeface="HelveticaNeueLT Std Med"/>
              </a:defRPr>
            </a:lvl5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98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988840"/>
            <a:ext cx="3456012" cy="122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0" i="0">
                <a:solidFill>
                  <a:srgbClr val="E87930"/>
                </a:solidFill>
                <a:latin typeface="HelveticaNeueLT Std Med Cn"/>
                <a:cs typeface="HelveticaNeueLT Std Med Cn"/>
              </a:defRPr>
            </a:lvl1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Presentation </a:t>
            </a:r>
            <a:r>
              <a:rPr lang="it-IT" dirty="0" err="1" smtClean="0"/>
              <a:t>title</a:t>
            </a:r>
            <a:endParaRPr lang="it-IT" dirty="0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9000"/>
            <a:ext cx="9144000" cy="244827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7200" b="0" i="0">
                <a:solidFill>
                  <a:srgbClr val="F2F0D7"/>
                </a:solidFill>
                <a:latin typeface="HelveticaNeueLT Std"/>
                <a:cs typeface="HelveticaNeueLT Std"/>
              </a:defRPr>
            </a:lvl1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endParaRPr lang="it-IT" dirty="0" smtClean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6093296"/>
            <a:ext cx="3816424" cy="57606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C4D4A"/>
                </a:solidFill>
                <a:latin typeface="HelveticaNeueLT Std Bold"/>
                <a:cs typeface="HelveticaNeueLT Std Bold"/>
              </a:defRPr>
            </a:lvl1pPr>
          </a:lstStyle>
          <a:p>
            <a:pPr lvl="0"/>
            <a:r>
              <a:rPr lang="it-IT" dirty="0" smtClean="0"/>
              <a:t>NAME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24" y="6093296"/>
            <a:ext cx="3744416" cy="57606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000" b="0" i="0">
                <a:solidFill>
                  <a:srgbClr val="4C4D4A"/>
                </a:solidFill>
                <a:latin typeface="HelveticaNeueLT Std Med Cn"/>
                <a:cs typeface="HelveticaNeueLT Std Med Cn"/>
              </a:defRPr>
            </a:lvl1pPr>
          </a:lstStyle>
          <a:p>
            <a:pPr lvl="0"/>
            <a:r>
              <a:rPr lang="it-IT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9352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01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6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3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D7680-C555-4FE5-A2B4-E2FC79D05BFC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F067-564D-49A6-BDE0-3B8994F613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3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5/16/2017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12" y="-54"/>
            <a:ext cx="2645318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3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5" r:id="rId13"/>
    <p:sldLayoutId id="2147483766" r:id="rId14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/>
          </p:cNvSpPr>
          <p:nvPr/>
        </p:nvSpPr>
        <p:spPr>
          <a:xfrm>
            <a:off x="1178376" y="1205880"/>
            <a:ext cx="7498080" cy="1143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/>
              <a:t>Regional Roundtable on 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/>
              <a:t>World </a:t>
            </a:r>
            <a:r>
              <a:rPr lang="en-US" sz="2000" b="1" dirty="0" err="1"/>
              <a:t>Programme</a:t>
            </a:r>
            <a:r>
              <a:rPr lang="en-US" sz="2000" b="1" dirty="0"/>
              <a:t> for the Census of Agriculture 2020 </a:t>
            </a:r>
            <a:r>
              <a:rPr lang="en-US" sz="2000" b="1"/>
              <a:t/>
            </a:r>
            <a:br>
              <a:rPr lang="en-US" sz="2000" b="1"/>
            </a:br>
            <a:r>
              <a:rPr lang="en-US" sz="2000"/>
              <a:t>Port of Spain, Trinidad and Tobago </a:t>
            </a:r>
            <a:br>
              <a:rPr lang="en-US" sz="2000"/>
            </a:br>
            <a:r>
              <a:rPr lang="en-US" sz="2000"/>
              <a:t>22-26 May 2017</a:t>
            </a:r>
            <a:endParaRPr lang="en-US" sz="2000" dirty="0"/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178376" y="2132856"/>
            <a:ext cx="7766680" cy="2316611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44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GB" sz="4400" b="1" dirty="0">
                <a:latin typeface="Calibri" pitchFamily="34" charset="0"/>
                <a:cs typeface="Times New Roman" panose="02020603050405020304" pitchFamily="18" charset="0"/>
              </a:rPr>
              <a:t>Use of Technology for field data capture and </a:t>
            </a:r>
            <a:r>
              <a:rPr lang="en-GB" sz="4400" b="1" dirty="0" smtClean="0">
                <a:latin typeface="Calibri" pitchFamily="34" charset="0"/>
                <a:cs typeface="Times New Roman" panose="02020603050405020304" pitchFamily="18" charset="0"/>
              </a:rPr>
              <a:t>compilation</a:t>
            </a:r>
          </a:p>
          <a:p>
            <a:r>
              <a:rPr lang="en-GB" sz="2500" i="1" dirty="0" smtClean="0">
                <a:latin typeface="Calibri" pitchFamily="34" charset="0"/>
                <a:cs typeface="Times New Roman" panose="02020603050405020304" pitchFamily="18" charset="0"/>
              </a:rPr>
              <a:t>Technical session 17c</a:t>
            </a:r>
            <a:endParaRPr lang="en-US" sz="2500" i="1" dirty="0"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1187624" y="4797152"/>
            <a:ext cx="7406640" cy="187220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sz="21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+mj-lt"/>
                <a:ea typeface="+mj-ea"/>
                <a:cs typeface="+mj-cs"/>
              </a:rPr>
              <a:t>Jairo Castano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Senior Statistician 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Leader, Agricultural Census and Survey Team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FAO Statistics Division </a:t>
            </a:r>
            <a:endParaRPr lang="en-US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Picture 5" descr="http://www.fao.org/uploads/pics/WCA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32269"/>
            <a:ext cx="3802062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0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012436" y="1772816"/>
            <a:ext cx="8024060" cy="4869160"/>
          </a:xfrm>
        </p:spPr>
        <p:txBody>
          <a:bodyPr/>
          <a:lstStyle/>
          <a:p>
            <a:pPr marL="27305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every part of the system available</a:t>
            </a:r>
          </a:p>
          <a:p>
            <a:pPr marL="27305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E-learning course available online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(13 modules)</a:t>
            </a:r>
          </a:p>
          <a:p>
            <a:pPr marL="27305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export available in 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SPSS and STATA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formats.</a:t>
            </a:r>
          </a:p>
          <a:p>
            <a:pPr marL="27305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DDI compliant metadata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generated.</a:t>
            </a:r>
          </a:p>
          <a:p>
            <a:pPr marL="273050" indent="-27305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paradata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tabulation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field monitoring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*DDI: Data Documentation Initiative, an int’l standard for describing statistical data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1012436" y="908720"/>
            <a:ext cx="7880044" cy="79208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0" i="0" kern="1200">
                <a:solidFill>
                  <a:srgbClr val="4C4D4A"/>
                </a:solidFill>
                <a:latin typeface="HelveticaNeueLT Std Med"/>
                <a:ea typeface="+mn-ea"/>
                <a:cs typeface="HelveticaNeueLT Std 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Solutions Features (cont’d)</a:t>
            </a:r>
          </a:p>
          <a:p>
            <a:pPr>
              <a:spcBef>
                <a:spcPts val="700"/>
              </a:spcBef>
            </a:pP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1340189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70C0"/>
                </a:solidFill>
                <a:latin typeface="Cambria" pitchFamily="18" charset="0"/>
              </a:rPr>
              <a:t>BRASIL  </a:t>
            </a:r>
            <a:r>
              <a:rPr lang="es-ES" sz="2800" b="1" dirty="0">
                <a:solidFill>
                  <a:srgbClr val="0070C0"/>
                </a:solidFill>
                <a:latin typeface="Cambria" pitchFamily="18" charset="0"/>
              </a:rPr>
              <a:t>- </a:t>
            </a:r>
            <a:r>
              <a:rPr lang="es-ES" sz="2800" b="1" dirty="0" err="1" smtClean="0">
                <a:solidFill>
                  <a:srgbClr val="0070C0"/>
                </a:solidFill>
                <a:latin typeface="Cambria" pitchFamily="18" charset="0"/>
              </a:rPr>
              <a:t>Agricultural</a:t>
            </a:r>
            <a:r>
              <a:rPr lang="es-ES" sz="28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  <a:latin typeface="Cambria" pitchFamily="18" charset="0"/>
              </a:rPr>
              <a:t>Census</a:t>
            </a:r>
            <a:r>
              <a:rPr lang="es-ES" sz="2800" b="1" dirty="0" smtClean="0">
                <a:solidFill>
                  <a:srgbClr val="0070C0"/>
                </a:solidFill>
                <a:latin typeface="Cambria" pitchFamily="18" charset="0"/>
              </a:rPr>
              <a:t> 2</a:t>
            </a:r>
            <a:r>
              <a:rPr lang="es-CL" sz="2800" b="1" dirty="0" smtClean="0">
                <a:solidFill>
                  <a:srgbClr val="0070C0"/>
                </a:solidFill>
                <a:latin typeface="Cambria" pitchFamily="18" charset="0"/>
              </a:rPr>
              <a:t>006 </a:t>
            </a:r>
            <a:r>
              <a:rPr lang="es-CL" sz="2800" b="1" dirty="0" smtClean="0">
                <a:solidFill>
                  <a:srgbClr val="0070C0"/>
                </a:solidFill>
                <a:latin typeface="Cambria" pitchFamily="18" charset="0"/>
              </a:rPr>
              <a:t>&amp; 2017</a:t>
            </a:r>
            <a:endParaRPr lang="es-ES" sz="28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58775" algn="just"/>
            <a:r>
              <a:rPr lang="en-US" sz="2800" dirty="0" smtClean="0">
                <a:latin typeface="Calibri" pitchFamily="34" charset="0"/>
              </a:rPr>
              <a:t>Smartphones in 2006 and </a:t>
            </a:r>
            <a:r>
              <a:rPr lang="en-US" sz="2800" dirty="0" err="1" smtClean="0">
                <a:latin typeface="Calibri" pitchFamily="34" charset="0"/>
              </a:rPr>
              <a:t>Sansung</a:t>
            </a:r>
            <a:r>
              <a:rPr lang="en-US" sz="2800" dirty="0" smtClean="0">
                <a:latin typeface="Calibri" pitchFamily="34" charset="0"/>
              </a:rPr>
              <a:t> Galaxy Tablets for 2017.</a:t>
            </a:r>
            <a:endParaRPr lang="en-US" sz="2800" dirty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8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0070C0"/>
                </a:solidFill>
                <a:latin typeface="Cambria" pitchFamily="18" charset="0"/>
              </a:rPr>
              <a:t>MEXICO  - VII </a:t>
            </a:r>
            <a:r>
              <a:rPr lang="es-ES" sz="2800" b="1" dirty="0" err="1" smtClean="0">
                <a:solidFill>
                  <a:srgbClr val="0070C0"/>
                </a:solidFill>
                <a:latin typeface="Cambria" pitchFamily="18" charset="0"/>
              </a:rPr>
              <a:t>Census</a:t>
            </a:r>
            <a:r>
              <a:rPr lang="es-ES" sz="2800" b="1" dirty="0" smtClean="0">
                <a:solidFill>
                  <a:srgbClr val="0070C0"/>
                </a:solidFill>
                <a:latin typeface="Cambria" pitchFamily="18" charset="0"/>
              </a:rPr>
              <a:t> of agriculture, </a:t>
            </a:r>
            <a:r>
              <a:rPr lang="es-ES" sz="2800" b="1" dirty="0" err="1" smtClean="0">
                <a:solidFill>
                  <a:srgbClr val="0070C0"/>
                </a:solidFill>
                <a:latin typeface="Cambria" pitchFamily="18" charset="0"/>
              </a:rPr>
              <a:t>livestock</a:t>
            </a:r>
            <a:r>
              <a:rPr lang="es-ES" sz="2800" b="1" dirty="0" smtClean="0">
                <a:solidFill>
                  <a:srgbClr val="0070C0"/>
                </a:solidFill>
                <a:latin typeface="Cambria" pitchFamily="18" charset="0"/>
              </a:rPr>
              <a:t> and </a:t>
            </a:r>
            <a:r>
              <a:rPr lang="es-ES" sz="2800" b="1" dirty="0" err="1" smtClean="0">
                <a:solidFill>
                  <a:srgbClr val="0070C0"/>
                </a:solidFill>
                <a:latin typeface="Cambria" pitchFamily="18" charset="0"/>
              </a:rPr>
              <a:t>forestry</a:t>
            </a:r>
            <a:r>
              <a:rPr lang="es-ES" sz="2800" b="1" dirty="0" smtClean="0">
                <a:solidFill>
                  <a:srgbClr val="0070C0"/>
                </a:solidFill>
                <a:latin typeface="Cambria" pitchFamily="18" charset="0"/>
              </a:rPr>
              <a:t> 2007</a:t>
            </a:r>
            <a:endParaRPr lang="es-ES" sz="28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PDAs </a:t>
            </a:r>
            <a:r>
              <a:rPr lang="en-US" sz="2800" dirty="0">
                <a:latin typeface="Calibri" pitchFamily="34" charset="0"/>
              </a:rPr>
              <a:t>in 2007 and </a:t>
            </a:r>
            <a:r>
              <a:rPr lang="en-US" sz="2800" dirty="0" smtClean="0">
                <a:latin typeface="Calibri" pitchFamily="34" charset="0"/>
              </a:rPr>
              <a:t>netbooks </a:t>
            </a:r>
            <a:r>
              <a:rPr lang="en-US" sz="2800" dirty="0">
                <a:latin typeface="Calibri" pitchFamily="34" charset="0"/>
              </a:rPr>
              <a:t>in 2018</a:t>
            </a:r>
            <a:r>
              <a:rPr lang="en-US" sz="2800" dirty="0" smtClean="0">
                <a:latin typeface="Calibri" pitchFamily="34" charset="0"/>
              </a:rPr>
              <a:t>.</a:t>
            </a:r>
            <a:r>
              <a:rPr lang="es-ES" sz="2800" b="1" dirty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es-ES" sz="2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8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70C0"/>
                </a:solidFill>
                <a:latin typeface="Cambria" pitchFamily="18" charset="0"/>
              </a:rPr>
              <a:t>URUGUAY  </a:t>
            </a:r>
            <a:r>
              <a:rPr lang="es-ES" sz="2800" b="1" dirty="0">
                <a:solidFill>
                  <a:srgbClr val="0070C0"/>
                </a:solidFill>
                <a:latin typeface="Cambria" pitchFamily="18" charset="0"/>
              </a:rPr>
              <a:t>- General </a:t>
            </a:r>
            <a:r>
              <a:rPr lang="es-ES" sz="2800" b="1" dirty="0" err="1">
                <a:solidFill>
                  <a:srgbClr val="0070C0"/>
                </a:solidFill>
                <a:latin typeface="Cambria" pitchFamily="18" charset="0"/>
              </a:rPr>
              <a:t>Agricultural</a:t>
            </a:r>
            <a:r>
              <a:rPr lang="es-ES" sz="2800" b="1" dirty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es-ES" sz="2800" b="1" dirty="0" err="1">
                <a:solidFill>
                  <a:srgbClr val="0070C0"/>
                </a:solidFill>
                <a:latin typeface="Cambria" pitchFamily="18" charset="0"/>
              </a:rPr>
              <a:t>Census</a:t>
            </a:r>
            <a:r>
              <a:rPr lang="es-ES" sz="2800" b="1" dirty="0">
                <a:solidFill>
                  <a:srgbClr val="0070C0"/>
                </a:solidFill>
                <a:latin typeface="Cambria" pitchFamily="18" charset="0"/>
              </a:rPr>
              <a:t> 2011</a:t>
            </a:r>
          </a:p>
          <a:p>
            <a:pPr marL="358775" algn="just"/>
            <a:r>
              <a:rPr lang="en-US" sz="2800" dirty="0">
                <a:latin typeface="Calibri" pitchFamily="34" charset="0"/>
              </a:rPr>
              <a:t>Tracking of holdings using GPS </a:t>
            </a:r>
            <a:r>
              <a:rPr lang="en-US" sz="2800">
                <a:latin typeface="Calibri" pitchFamily="34" charset="0"/>
              </a:rPr>
              <a:t>and </a:t>
            </a:r>
            <a:r>
              <a:rPr lang="en-US" sz="2800" smtClean="0">
                <a:latin typeface="Calibri" pitchFamily="34" charset="0"/>
              </a:rPr>
              <a:t>e-spreadsheets </a:t>
            </a:r>
            <a:r>
              <a:rPr lang="en-US" sz="2800" dirty="0">
                <a:latin typeface="Calibri" pitchFamily="34" charset="0"/>
              </a:rPr>
              <a:t>for area coverage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s-ES" sz="2800" dirty="0">
              <a:latin typeface="Calibri" pitchFamily="34" charset="0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275856" y="260648"/>
            <a:ext cx="5112568" cy="64807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0" i="0" kern="1200">
                <a:solidFill>
                  <a:srgbClr val="4C4D4A"/>
                </a:solidFill>
                <a:latin typeface="HelveticaNeueLT Std Med"/>
                <a:ea typeface="+mn-ea"/>
                <a:cs typeface="HelveticaNeueLT Std 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Experiences</a:t>
            </a:r>
          </a:p>
          <a:p>
            <a:pPr>
              <a:spcBef>
                <a:spcPts val="700"/>
              </a:spcBef>
            </a:pP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 txBox="1">
            <a:spLocks/>
          </p:cNvSpPr>
          <p:nvPr/>
        </p:nvSpPr>
        <p:spPr>
          <a:xfrm>
            <a:off x="3347864" y="0"/>
            <a:ext cx="5796136" cy="11521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0" i="0" kern="1200">
                <a:solidFill>
                  <a:srgbClr val="4C4D4A"/>
                </a:solidFill>
                <a:latin typeface="HelveticaNeueLT Std Med"/>
                <a:ea typeface="+mn-ea"/>
                <a:cs typeface="HelveticaNeueLT Std 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experiences on use of CAPI, CATI, CASI and GPS technologies in census</a:t>
            </a:r>
          </a:p>
          <a:p>
            <a:pPr>
              <a:spcBef>
                <a:spcPts val="700"/>
              </a:spcBef>
            </a:pPr>
            <a:endParaRPr lang="en-US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34862"/>
              </p:ext>
            </p:extLst>
          </p:nvPr>
        </p:nvGraphicFramePr>
        <p:xfrm>
          <a:off x="5148065" y="1056075"/>
          <a:ext cx="4032447" cy="5829309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115736"/>
                <a:gridCol w="1392837"/>
                <a:gridCol w="1523874"/>
              </a:tblGrid>
              <a:tr h="446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u="none" strike="noStrike" dirty="0">
                          <a:solidFill>
                            <a:schemeClr val="bg1"/>
                          </a:solidFill>
                        </a:rPr>
                        <a:t>Country name 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534" marR="6534" marT="6534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smtClean="0">
                          <a:solidFill>
                            <a:schemeClr val="bg1"/>
                          </a:solidFill>
                        </a:rPr>
                        <a:t>Year of census 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534" marR="6534" marT="6534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smtClean="0">
                          <a:solidFill>
                            <a:schemeClr val="bg1"/>
                          </a:solidFill>
                        </a:rPr>
                        <a:t>CAPI/GPS/PDA/CATI/CASI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534" marR="6534" marT="6534" marB="0" anchor="ctr">
                    <a:solidFill>
                      <a:schemeClr val="tx1"/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Estonia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CAPI, </a:t>
                      </a:r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France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Latvia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CAPI, </a:t>
                      </a:r>
                      <a:r>
                        <a:rPr lang="en-US" sz="1200" u="none" strike="noStrike" dirty="0" smtClean="0"/>
                        <a:t>CATI,CASI</a:t>
                      </a:r>
                      <a:r>
                        <a:rPr lang="en-US" sz="1200" u="none" strike="noStrike" dirty="0"/>
                        <a:t>, 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Malta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Poland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CAPI, </a:t>
                      </a:r>
                      <a:r>
                        <a:rPr lang="en-US" sz="1200" u="none" strike="noStrike" dirty="0" smtClean="0"/>
                        <a:t>CATI,CASI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Slovenia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CAPI, CATI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Lithuania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Netherlands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Iceland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Austria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Finland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Sweden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CASI, </a:t>
                      </a:r>
                      <a:r>
                        <a:rPr lang="en-US" sz="1200" u="none" strike="noStrike" dirty="0"/>
                        <a:t>CATI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Mozambique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2009/2010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CAPI, GPS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49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Venezuela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CAPI, </a:t>
                      </a:r>
                      <a:r>
                        <a:rPr lang="en-US" sz="1200" u="none" strike="noStrike" dirty="0" smtClean="0"/>
                        <a:t>GPS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Argentina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/>
                        <a:t>2008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Colombia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Brazil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4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Mexico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 smtClean="0"/>
                        <a:t>2007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4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Canada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/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4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Uruguay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GPS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USA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/>
                        <a:t>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Australia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CASI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Jordan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Thailand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Iran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/>
                        <a:t>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CAPI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534" marR="6534" marT="65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43608" y="1340768"/>
            <a:ext cx="4032448" cy="5406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7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are increasingly using IT technology  in agricultural censuses for:</a:t>
            </a:r>
          </a:p>
          <a:p>
            <a:pPr algn="just">
              <a:spcBef>
                <a:spcPts val="700"/>
              </a:spcBef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spcBef>
                <a:spcPts val="700"/>
              </a:spcBef>
              <a:buFont typeface="Wingdings" pitchFamily="2" charset="2"/>
              <a:buChar char="§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(CAPI, CASI, CATI); </a:t>
            </a:r>
          </a:p>
          <a:p>
            <a:pPr marL="268288" indent="-268288" algn="just">
              <a:spcBef>
                <a:spcPts val="700"/>
              </a:spcBef>
              <a:buFont typeface="Wingdings" pitchFamily="2" charset="2"/>
              <a:buChar char="§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location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field operation  of enumerators (GPS); </a:t>
            </a:r>
          </a:p>
          <a:p>
            <a:pPr marL="268288" indent="-268288" algn="just">
              <a:spcBef>
                <a:spcPts val="700"/>
              </a:spcBef>
              <a:buFont typeface="Wingdings" pitchFamily="2" charset="2"/>
              <a:buChar char="§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progress in field operations 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1600" y="2348880"/>
            <a:ext cx="5328592" cy="864096"/>
          </a:xfrm>
        </p:spPr>
        <p:txBody>
          <a:bodyPr/>
          <a:lstStyle/>
          <a:p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Field-testing-of-hand-held-by-Field-staff_w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413" y="3140968"/>
            <a:ext cx="4885726" cy="3664295"/>
          </a:xfrm>
          <a:prstGeom prst="teardrop">
            <a:avLst/>
          </a:prstGeom>
        </p:spPr>
      </p:pic>
    </p:spTree>
    <p:extLst>
      <p:ext uri="{BB962C8B-B14F-4D97-AF65-F5344CB8AC3E}">
        <p14:creationId xmlns:p14="http://schemas.microsoft.com/office/powerpoint/2010/main" val="19653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43608" y="2132856"/>
            <a:ext cx="7920880" cy="4392488"/>
          </a:xfrm>
        </p:spPr>
        <p:txBody>
          <a:bodyPr/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of CAPI: description, advantages, disadvantages, products on the market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Survey Solutions features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examples: Estonia and Latvia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115616" y="1124744"/>
            <a:ext cx="3024336" cy="64807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43608" y="1916832"/>
            <a:ext cx="8100392" cy="494116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Assisted Personal Interview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(CAPI)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allows recording responses on a computer or tablet instead of paper.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43608" y="1196752"/>
            <a:ext cx="8136904" cy="72008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CAPI?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8038" y="1622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97504"/>
            <a:ext cx="4215256" cy="250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2249" y="3789040"/>
            <a:ext cx="3847976" cy="216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71600" y="1916832"/>
            <a:ext cx="7992888" cy="4464496"/>
          </a:xfrm>
        </p:spPr>
        <p:txBody>
          <a:bodyPr/>
          <a:lstStyle/>
          <a:p>
            <a:pPr marL="85725" indent="273050" algn="just">
              <a:lnSpc>
                <a:spcPct val="10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 Survey Management</a:t>
            </a:r>
          </a:p>
          <a:p>
            <a:pPr marL="85725" indent="273050" algn="just">
              <a:lnSpc>
                <a:spcPct val="100000"/>
              </a:lnSpc>
              <a:spcBef>
                <a:spcPts val="700"/>
              </a:spcBef>
            </a:pPr>
            <a:endParaRPr lang="en-US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2730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variables costs</a:t>
            </a:r>
          </a:p>
          <a:p>
            <a:pPr marL="355600" indent="3175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 transport costs, no storage costs, no printing costs, no data-entry costs)</a:t>
            </a:r>
          </a:p>
          <a:p>
            <a:pPr marL="358775" indent="-273050" algn="just">
              <a:lnSpc>
                <a:spcPct val="10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time from data collection to analysis and reporting</a:t>
            </a:r>
          </a:p>
          <a:p>
            <a:pPr marL="358775" indent="-273050" algn="just">
              <a:lnSpc>
                <a:spcPct val="100000"/>
              </a:lnSpc>
              <a:spcBef>
                <a:spcPts val="700"/>
              </a:spcBef>
            </a:pPr>
            <a:endParaRPr lang="en-US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2730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quality data</a:t>
            </a:r>
          </a:p>
          <a:p>
            <a:pPr marL="355600" lvl="1" indent="4762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(Enforced skip patterns, validation conditions, look-up tables)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700"/>
              </a:spcBef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700"/>
              </a:spcBef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99592" y="1196752"/>
            <a:ext cx="8610300" cy="648072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CAPI?</a:t>
            </a:r>
          </a:p>
        </p:txBody>
      </p:sp>
    </p:spTree>
    <p:extLst>
      <p:ext uri="{BB962C8B-B14F-4D97-AF65-F5344CB8AC3E}">
        <p14:creationId xmlns:p14="http://schemas.microsoft.com/office/powerpoint/2010/main" val="39380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3608" y="1916832"/>
            <a:ext cx="7920880" cy="475252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 question types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 reference, photos, barcodes scanning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(for national IDs)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Closer field monitoring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paradata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monitoring activities during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 (e.g. start &amp; end time)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real time export of micr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odata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 to implement changes to questionnaire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send questionnaires back and forth to field</a:t>
            </a:r>
            <a:endParaRPr lang="en-US" dirty="0" smtClean="0"/>
          </a:p>
          <a:p>
            <a:pPr marL="457200" lvl="1" indent="0" algn="just">
              <a:spcBef>
                <a:spcPts val="700"/>
              </a:spcBef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sz="2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35088" y="1196752"/>
            <a:ext cx="9181528" cy="648072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</a:t>
            </a:r>
            <a:r>
              <a:rPr lang="en-U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CAPI?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33581" y="1700808"/>
            <a:ext cx="7930907" cy="4680520"/>
          </a:xfrm>
        </p:spPr>
        <p:txBody>
          <a:bodyPr/>
          <a:lstStyle/>
          <a:p>
            <a:pPr algn="just">
              <a:spcBef>
                <a:spcPts val="700"/>
              </a:spcBef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fixed cost</a:t>
            </a:r>
          </a:p>
          <a:p>
            <a:pPr marL="273050" lvl="1" indent="-273050" algn="just"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reduced by sharing use with other surveys</a:t>
            </a:r>
          </a:p>
          <a:p>
            <a:pPr algn="just">
              <a:spcBef>
                <a:spcPts val="700"/>
              </a:spcBef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more preparation time -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and testing questionnaire, procurement</a:t>
            </a:r>
          </a:p>
          <a:p>
            <a:pPr marL="273050" lvl="1" indent="-273050" algn="just"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savings on back-end from no data entry compensates</a:t>
            </a:r>
          </a:p>
          <a:p>
            <a:pPr algn="just">
              <a:spcBef>
                <a:spcPts val="700"/>
              </a:spcBef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times requires connectivity</a:t>
            </a:r>
          </a:p>
          <a:p>
            <a:pPr marL="273050" lvl="1" indent="-273050" algn="just"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Risks can be reduced by using 2 sim cards, back-up paper questionnaires, etc.</a:t>
            </a:r>
          </a:p>
          <a:p>
            <a:pPr marL="0" lvl="1" indent="0" algn="just">
              <a:spcBef>
                <a:spcPts val="700"/>
              </a:spcBef>
              <a:buNone/>
            </a:pP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Others: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vulnerability to weather, batteries and access to power for charging</a:t>
            </a:r>
          </a:p>
          <a:p>
            <a:pPr algn="just">
              <a:spcBef>
                <a:spcPts val="700"/>
              </a:spcBef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700"/>
              </a:spcBef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700"/>
              </a:spcBef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700"/>
              </a:spcBef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43608" y="908720"/>
            <a:ext cx="8136904" cy="1008112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</a:t>
            </a:r>
            <a:r>
              <a:rPr lang="en-U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69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32364" y="1916832"/>
            <a:ext cx="7788108" cy="4536504"/>
          </a:xfrm>
        </p:spPr>
        <p:txBody>
          <a:bodyPr/>
          <a:lstStyle/>
          <a:p>
            <a:pPr algn="just">
              <a:spcBef>
                <a:spcPts val="7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Census and Survey Processing System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CSPro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the US census bureau and funded primarily by USAID. Widely used, but lacks survey management tools and requires programming knowledge.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+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costs</a:t>
            </a:r>
          </a:p>
          <a:p>
            <a:pPr algn="just">
              <a:spcBef>
                <a:spcPts val="7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Data Kit  (ODK):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developers at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UoW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Dpt. Of Computer Science. Open-sourced, funded partially through donations of users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7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Survey Solutions: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supported by 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 GS, and first version released in 09.2013. Closed source, but integrates data management tools, and requires little to no knowledge of programming.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700"/>
              </a:spcBef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32364" y="1196752"/>
            <a:ext cx="8136904" cy="864096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 Products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12436" y="1988840"/>
            <a:ext cx="7635640" cy="3960440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Strategy has implemented small sample surveys in Tanzania, Indonesia, and Jamaica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Bank in partnership w/ NSOs have implemented surveys reaching 200K respondents in Malawi, 400K in Uganda, and 2.7 million in South Africa.</a:t>
            </a:r>
            <a:endParaRPr lang="en-GB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12436" y="1319618"/>
            <a:ext cx="6589240" cy="648072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 and Survey Solutions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07096" y="1844824"/>
            <a:ext cx="7741368" cy="4896544"/>
          </a:xfrm>
        </p:spPr>
        <p:txBody>
          <a:bodyPr/>
          <a:lstStyle/>
          <a:p>
            <a:pPr marL="35560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friendly 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management system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 right into the software.</a:t>
            </a:r>
          </a:p>
          <a:p>
            <a:pPr marL="35560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designer that requires 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skills</a:t>
            </a:r>
          </a:p>
          <a:p>
            <a:pPr marL="35560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 based data storage and transfer</a:t>
            </a:r>
          </a:p>
          <a:p>
            <a:pPr marL="35560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 references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(holding location)</a:t>
            </a:r>
          </a:p>
          <a:p>
            <a:pPr marL="35560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accommodate 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type of question</a:t>
            </a:r>
          </a:p>
          <a:p>
            <a:pPr marL="355600" indent="-2730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User-friendly Android application for data entry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07096" y="1052736"/>
            <a:ext cx="6085184" cy="648072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Solutions Features</a:t>
            </a:r>
          </a:p>
          <a:p>
            <a:pPr>
              <a:spcBef>
                <a:spcPts val="700"/>
              </a:spcBef>
            </a:pP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9754</TotalTime>
  <Words>758</Words>
  <Application>Microsoft Office PowerPoint</Application>
  <PresentationFormat>On-screen Show (4:3)</PresentationFormat>
  <Paragraphs>178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Calibri</vt:lpstr>
      <vt:lpstr>Cambria</vt:lpstr>
      <vt:lpstr>Gill Sans MT</vt:lpstr>
      <vt:lpstr>Helvetica Neue</vt:lpstr>
      <vt:lpstr>HelveticaNeueLT Std</vt:lpstr>
      <vt:lpstr>HelveticaNeueLT Std Bold</vt:lpstr>
      <vt:lpstr>HelveticaNeueLT Std Med</vt:lpstr>
      <vt:lpstr>HelveticaNeueLT Std Med Cn</vt:lpstr>
      <vt:lpstr>Times New Roman</vt:lpstr>
      <vt:lpstr>Verdana</vt:lpstr>
      <vt:lpstr>Wingdings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Strategy  to Improve Agricultural and Rural Statistics</dc:title>
  <dc:creator>Isabel Costa</dc:creator>
  <cp:lastModifiedBy>Castano, Jairo (ESS)</cp:lastModifiedBy>
  <cp:revision>382</cp:revision>
  <cp:lastPrinted>2014-09-08T08:40:33Z</cp:lastPrinted>
  <dcterms:created xsi:type="dcterms:W3CDTF">2012-07-10T13:06:31Z</dcterms:created>
  <dcterms:modified xsi:type="dcterms:W3CDTF">2017-05-16T09:53:51Z</dcterms:modified>
</cp:coreProperties>
</file>