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49" r:id="rId1"/>
  </p:sldMasterIdLst>
  <p:notesMasterIdLst>
    <p:notesMasterId r:id="rId15"/>
  </p:notesMasterIdLst>
  <p:handoutMasterIdLst>
    <p:handoutMasterId r:id="rId16"/>
  </p:handoutMasterIdLst>
  <p:sldIdLst>
    <p:sldId id="344" r:id="rId2"/>
    <p:sldId id="308" r:id="rId3"/>
    <p:sldId id="309" r:id="rId4"/>
    <p:sldId id="315" r:id="rId5"/>
    <p:sldId id="336" r:id="rId6"/>
    <p:sldId id="335" r:id="rId7"/>
    <p:sldId id="310" r:id="rId8"/>
    <p:sldId id="338" r:id="rId9"/>
    <p:sldId id="313" r:id="rId10"/>
    <p:sldId id="339" r:id="rId11"/>
    <p:sldId id="346" r:id="rId12"/>
    <p:sldId id="345" r:id="rId13"/>
    <p:sldId id="305" r:id="rId14"/>
  </p:sldIdLst>
  <p:sldSz cx="9144000" cy="6858000" type="screen4x3"/>
  <p:notesSz cx="6794500" cy="99314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AB3D"/>
    <a:srgbClr val="C9BD97"/>
    <a:srgbClr val="4C4D4A"/>
    <a:srgbClr val="E87930"/>
    <a:srgbClr val="F2F0D7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85" autoAdjust="0"/>
    <p:restoredTop sz="92548" autoAdjust="0"/>
  </p:normalViewPr>
  <p:slideViewPr>
    <p:cSldViewPr>
      <p:cViewPr varScale="1">
        <p:scale>
          <a:sx n="102" d="100"/>
          <a:sy n="102" d="100"/>
        </p:scale>
        <p:origin x="31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16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B9A0F-C04A-4543-96FF-6CCC402FA781}" type="datetimeFigureOut">
              <a:rPr lang="en-GB" smtClean="0"/>
              <a:pPr/>
              <a:t>16/05/2017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3EEA6-2F87-4480-A23D-9629C81DAF3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541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>
                <a:latin typeface="Helvetica Neue"/>
              </a:defRPr>
            </a:lvl1pPr>
          </a:lstStyle>
          <a:p>
            <a:endParaRPr lang="en-GB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48644" y="0"/>
            <a:ext cx="2944283" cy="49657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>
                <a:latin typeface="Helvetica Neue"/>
              </a:defRPr>
            </a:lvl1pPr>
          </a:lstStyle>
          <a:p>
            <a:fld id="{9BB3BC78-1BD7-40C1-8A97-5A123A2841EC}" type="datetimeFigureOut">
              <a:rPr lang="en-GB" smtClean="0"/>
              <a:pPr/>
              <a:t>16/05/2017</a:t>
            </a:fld>
            <a:endParaRPr lang="en-GB" dirty="0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6125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GB" dirty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pt-PT" dirty="0" smtClean="0"/>
              <a:t>Clique para editar os estilos</a:t>
            </a:r>
          </a:p>
          <a:p>
            <a:pPr lvl="1"/>
            <a:r>
              <a:rPr lang="pt-PT" dirty="0" smtClean="0"/>
              <a:t>Segundo nível</a:t>
            </a:r>
          </a:p>
          <a:p>
            <a:pPr lvl="2"/>
            <a:r>
              <a:rPr lang="pt-PT" dirty="0" smtClean="0"/>
              <a:t>Terceiro nível</a:t>
            </a:r>
          </a:p>
          <a:p>
            <a:pPr lvl="3"/>
            <a:r>
              <a:rPr lang="pt-PT" dirty="0" smtClean="0"/>
              <a:t>Quarto nível</a:t>
            </a:r>
          </a:p>
          <a:p>
            <a:pPr lvl="4"/>
            <a:r>
              <a:rPr lang="pt-PT" dirty="0" smtClean="0"/>
              <a:t>Quinto nível</a:t>
            </a:r>
            <a:endParaRPr lang="en-GB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657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>
                <a:latin typeface="Helvetica Neue"/>
              </a:defRPr>
            </a:lvl1pPr>
          </a:lstStyle>
          <a:p>
            <a:endParaRPr lang="en-GB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48644" y="9433107"/>
            <a:ext cx="2944283" cy="49657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>
                <a:latin typeface="Helvetica Neue"/>
              </a:defRPr>
            </a:lvl1pPr>
          </a:lstStyle>
          <a:p>
            <a:fld id="{36F07669-DB70-474D-84F7-6C1E082499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0662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Helvetica Neue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Helvetica Neue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Helvetica Neue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Helvetica Neue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Helvetica Neue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444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07669-DB70-474D-84F7-6C1E082499F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9080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07669-DB70-474D-84F7-6C1E082499F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6554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07669-DB70-474D-84F7-6C1E082499F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818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07669-DB70-474D-84F7-6C1E082499F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533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07669-DB70-474D-84F7-6C1E082499F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59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07669-DB70-474D-84F7-6C1E082499F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6720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07669-DB70-474D-84F7-6C1E082499F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1249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indent="-457200" algn="just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GB" sz="12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07669-DB70-474D-84F7-6C1E082499F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2053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07669-DB70-474D-84F7-6C1E082499F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3871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  <a:prstGeom prst="rect">
            <a:avLst/>
          </a:prstGeom>
        </p:spPr>
        <p:txBody>
          <a:bodyPr anchor="b"/>
          <a:lstStyle>
            <a:lvl1pPr algn="l">
              <a:defRPr sz="4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  <a:prstGeom prst="rect">
            <a:avLst/>
          </a:prstGeom>
        </p:spPr>
        <p:txBody>
          <a:bodyPr/>
          <a:lstStyle>
            <a:lvl1pPr marL="73152" indent="0" algn="l">
              <a:buNone/>
              <a:defRPr sz="2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noProof="1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D7680-C555-4FE5-A2B4-E2FC79D05BFC}" type="datetimeFigureOut">
              <a:rPr lang="en-GB" smtClean="0"/>
              <a:pPr/>
              <a:t>16/05/2017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4F067-564D-49A6-BDE0-3B8994F613E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0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758" y="672756"/>
            <a:ext cx="7498080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17" y="2013012"/>
            <a:ext cx="7498080" cy="4800600"/>
          </a:xfrm>
          <a:prstGeom prst="rect">
            <a:avLst/>
          </a:prstGeo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D7680-C555-4FE5-A2B4-E2FC79D05BFC}" type="datetimeFigureOut">
              <a:rPr lang="en-GB" smtClean="0"/>
              <a:pPr/>
              <a:t>16/05/2017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4F067-564D-49A6-BDE0-3B8994F613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53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  <a:prstGeom prst="rect">
            <a:avLst/>
          </a:prstGeo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  <a:prstGeom prst="rect">
            <a:avLst/>
          </a:prstGeo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D7680-C555-4FE5-A2B4-E2FC79D05BFC}" type="datetimeFigureOut">
              <a:rPr lang="en-GB" smtClean="0"/>
              <a:pPr/>
              <a:t>16/05/2017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4F067-564D-49A6-BDE0-3B8994F613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216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7680-C555-4FE5-A2B4-E2FC79D05BFC}" type="datetimeFigureOut">
              <a:rPr lang="en-GB" smtClean="0"/>
              <a:pPr/>
              <a:t>16/05/2017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F067-564D-49A6-BDE0-3B8994F613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071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95536" y="6381328"/>
            <a:ext cx="3744416" cy="57606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C4D4A"/>
                </a:solidFill>
                <a:latin typeface="HelveticaNeueLT Std Bold"/>
                <a:cs typeface="HelveticaNeueLT Std Bold"/>
              </a:defRPr>
            </a:lvl1pPr>
          </a:lstStyle>
          <a:p>
            <a:pPr lvl="0"/>
            <a:r>
              <a:rPr lang="it-IT" dirty="0" smtClean="0"/>
              <a:t>NAME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427984" y="6381328"/>
            <a:ext cx="4104456" cy="576065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sz="2000" b="0" i="0">
                <a:solidFill>
                  <a:srgbClr val="4C4D4A"/>
                </a:solidFill>
                <a:latin typeface="HelveticaNeueLT Std Med Cn"/>
                <a:cs typeface="HelveticaNeueLT Std Med Cn"/>
              </a:defRPr>
            </a:lvl1pPr>
          </a:lstStyle>
          <a:p>
            <a:pPr lvl="0"/>
            <a:r>
              <a:rPr lang="it-IT" dirty="0" smtClean="0"/>
              <a:t>Date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95536" y="2132856"/>
            <a:ext cx="8136904" cy="108012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400" b="0" i="0">
                <a:solidFill>
                  <a:srgbClr val="4C4D4A"/>
                </a:solidFill>
                <a:latin typeface="HelveticaNeueLT Std Med"/>
                <a:cs typeface="HelveticaNeueLT Std Med"/>
              </a:defRPr>
            </a:lvl1pPr>
          </a:lstStyle>
          <a:p>
            <a:pPr lvl="0"/>
            <a:r>
              <a:rPr lang="it-IT" dirty="0" smtClean="0"/>
              <a:t>Slide 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395288" y="3357562"/>
            <a:ext cx="8137152" cy="2807741"/>
          </a:xfrm>
          <a:prstGeom prst="rect">
            <a:avLst/>
          </a:prstGeom>
        </p:spPr>
        <p:txBody>
          <a:bodyPr vert="horz"/>
          <a:lstStyle>
            <a:lvl1pPr>
              <a:defRPr sz="2800" b="0" i="0">
                <a:solidFill>
                  <a:srgbClr val="4C4D4A"/>
                </a:solidFill>
                <a:latin typeface="HelveticaNeueLT Std Med"/>
                <a:cs typeface="HelveticaNeueLT Std Med"/>
              </a:defRPr>
            </a:lvl1pPr>
            <a:lvl2pPr>
              <a:defRPr sz="2400" b="0" i="0">
                <a:solidFill>
                  <a:srgbClr val="4C4D4A"/>
                </a:solidFill>
                <a:latin typeface="HelveticaNeueLT Std Med"/>
                <a:cs typeface="HelveticaNeueLT Std Med"/>
              </a:defRPr>
            </a:lvl2pPr>
            <a:lvl3pPr>
              <a:defRPr sz="2000" b="0" i="0">
                <a:solidFill>
                  <a:srgbClr val="4C4D4A"/>
                </a:solidFill>
                <a:latin typeface="HelveticaNeueLT Std Med"/>
                <a:cs typeface="HelveticaNeueLT Std Med"/>
              </a:defRPr>
            </a:lvl3pPr>
            <a:lvl4pPr>
              <a:defRPr sz="1800" b="0" i="0">
                <a:solidFill>
                  <a:srgbClr val="4C4D4A"/>
                </a:solidFill>
                <a:latin typeface="HelveticaNeueLT Std Med"/>
                <a:cs typeface="HelveticaNeueLT Std Med"/>
              </a:defRPr>
            </a:lvl4pPr>
            <a:lvl5pPr>
              <a:defRPr sz="1600" b="0" i="0">
                <a:solidFill>
                  <a:srgbClr val="4C4D4A"/>
                </a:solidFill>
                <a:latin typeface="HelveticaNeueLT Std Med"/>
                <a:cs typeface="HelveticaNeueLT Std Med"/>
              </a:defRPr>
            </a:lvl5pPr>
          </a:lstStyle>
          <a:p>
            <a:pPr lvl="0"/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endParaRPr lang="it-IT" dirty="0" smtClean="0"/>
          </a:p>
          <a:p>
            <a:pPr lvl="1"/>
            <a:r>
              <a:rPr lang="it-IT" dirty="0" smtClean="0"/>
              <a:t>Second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smtClean="0"/>
              <a:t>Third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498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1988840"/>
            <a:ext cx="3456012" cy="122366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b="0" i="0">
                <a:solidFill>
                  <a:srgbClr val="E87930"/>
                </a:solidFill>
                <a:latin typeface="HelveticaNeueLT Std Med Cn"/>
                <a:cs typeface="HelveticaNeueLT Std Med Cn"/>
              </a:defRPr>
            </a:lvl1pPr>
          </a:lstStyle>
          <a:p>
            <a:pPr lvl="0"/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Presentation </a:t>
            </a:r>
            <a:r>
              <a:rPr lang="it-IT" dirty="0" err="1" smtClean="0"/>
              <a:t>title</a:t>
            </a:r>
            <a:endParaRPr lang="it-IT" dirty="0" smtClean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3429000"/>
            <a:ext cx="9144000" cy="2448272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7200" b="0" i="0">
                <a:solidFill>
                  <a:srgbClr val="F2F0D7"/>
                </a:solidFill>
                <a:latin typeface="HelveticaNeueLT Std"/>
                <a:cs typeface="HelveticaNeueLT Std"/>
              </a:defRPr>
            </a:lvl1pPr>
          </a:lstStyle>
          <a:p>
            <a:pPr lvl="0"/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err="1" smtClean="0"/>
              <a:t>Thank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endParaRPr lang="it-IT" dirty="0" smtClean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95536" y="6093296"/>
            <a:ext cx="3816424" cy="57606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C4D4A"/>
                </a:solidFill>
                <a:latin typeface="HelveticaNeueLT Std Bold"/>
                <a:cs typeface="HelveticaNeueLT Std Bold"/>
              </a:defRPr>
            </a:lvl1pPr>
          </a:lstStyle>
          <a:p>
            <a:pPr lvl="0"/>
            <a:r>
              <a:rPr lang="it-IT" dirty="0" smtClean="0"/>
              <a:t>NAME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788024" y="6093296"/>
            <a:ext cx="3744416" cy="576064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sz="2000" b="0" i="0">
                <a:solidFill>
                  <a:srgbClr val="4C4D4A"/>
                </a:solidFill>
                <a:latin typeface="HelveticaNeueLT Std Med Cn"/>
                <a:cs typeface="HelveticaNeueLT Std Med Cn"/>
              </a:defRPr>
            </a:lvl1pPr>
          </a:lstStyle>
          <a:p>
            <a:pPr lvl="0"/>
            <a:r>
              <a:rPr lang="it-IT" dirty="0" smtClean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193527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758" y="672756"/>
            <a:ext cx="7498080" cy="1143000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17" y="2013012"/>
            <a:ext cx="7498080" cy="4800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D7680-C555-4FE5-A2B4-E2FC79D05BFC}" type="datetimeFigureOut">
              <a:rPr lang="en-GB" smtClean="0"/>
              <a:pPr/>
              <a:t>16/05/2017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4F067-564D-49A6-BDE0-3B8994F613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56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  <a:prstGeom prst="rect">
            <a:avLst/>
          </a:prstGeo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D7680-C555-4FE5-A2B4-E2FC79D05BFC}" type="datetimeFigureOut">
              <a:rPr lang="en-GB" smtClean="0"/>
              <a:pPr/>
              <a:t>16/05/2017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4F067-564D-49A6-BDE0-3B8994F613E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D7680-C555-4FE5-A2B4-E2FC79D05BFC}" type="datetimeFigureOut">
              <a:rPr lang="en-GB" smtClean="0"/>
              <a:pPr/>
              <a:t>16/05/2017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4F067-564D-49A6-BDE0-3B8994F613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53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prstGeom prst="rect">
            <a:avLst/>
          </a:prstGeo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prstGeom prst="rect">
            <a:avLst/>
          </a:prstGeo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prstGeom prst="rect">
            <a:avLst/>
          </a:prstGeo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prstGeom prst="rect">
            <a:avLst/>
          </a:prstGeo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D7680-C555-4FE5-A2B4-E2FC79D05BFC}" type="datetimeFigureOut">
              <a:rPr lang="en-GB" smtClean="0"/>
              <a:pPr/>
              <a:t>16/05/2017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4F067-564D-49A6-BDE0-3B8994F613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018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  <a:prstGeom prst="rect">
            <a:avLst/>
          </a:prstGeom>
        </p:spPr>
        <p:txBody>
          <a:bodyPr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D7680-C555-4FE5-A2B4-E2FC79D05BFC}" type="datetimeFigureOut">
              <a:rPr lang="en-GB" smtClean="0"/>
              <a:pPr/>
              <a:t>16/05/2017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4F067-564D-49A6-BDE0-3B8994F613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260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D7680-C555-4FE5-A2B4-E2FC79D05BFC}" type="datetimeFigureOut">
              <a:rPr lang="en-GB" smtClean="0"/>
              <a:pPr/>
              <a:t>16/05/2017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4F067-564D-49A6-BDE0-3B8994F613E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  <a:prstGeom prst="rect">
            <a:avLst/>
          </a:prstGeo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D7680-C555-4FE5-A2B4-E2FC79D05BFC}" type="datetimeFigureOut">
              <a:rPr lang="en-GB" smtClean="0"/>
              <a:pPr/>
              <a:t>16/05/2017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4F067-564D-49A6-BDE0-3B8994F613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39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D7680-C555-4FE5-A2B4-E2FC79D05BFC}" type="datetimeFigureOut">
              <a:rPr lang="en-GB" smtClean="0"/>
              <a:pPr/>
              <a:t>16/05/2017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4F067-564D-49A6-BDE0-3B8994F613E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631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1A33440A-D04E-4FB0-ACBB-D1FD42651063}" type="datetime1">
              <a:rPr lang="en-US" smtClean="0"/>
              <a:pPr algn="r"/>
              <a:t>5/16/2017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12" y="-54"/>
            <a:ext cx="2645318" cy="1068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034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5" r:id="rId13"/>
    <p:sldLayoutId id="2147483766" r:id="rId14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 txBox="1">
            <a:spLocks/>
          </p:cNvSpPr>
          <p:nvPr/>
        </p:nvSpPr>
        <p:spPr>
          <a:xfrm>
            <a:off x="1178376" y="1205880"/>
            <a:ext cx="7498080" cy="114300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b="1" dirty="0"/>
              <a:t>Regional Roundtable on </a:t>
            </a:r>
          </a:p>
          <a:p>
            <a:pPr lvl="0">
              <a:spcBef>
                <a:spcPct val="0"/>
              </a:spcBef>
              <a:defRPr/>
            </a:pPr>
            <a:r>
              <a:rPr lang="en-US" sz="2000" b="1" dirty="0"/>
              <a:t>World </a:t>
            </a:r>
            <a:r>
              <a:rPr lang="en-US" sz="2000" b="1" dirty="0" err="1"/>
              <a:t>Programme</a:t>
            </a:r>
            <a:r>
              <a:rPr lang="en-US" sz="2000" b="1" dirty="0"/>
              <a:t> for the Census of Agriculture 2020 </a:t>
            </a:r>
            <a:r>
              <a:rPr lang="en-US" sz="2000" b="1"/>
              <a:t/>
            </a:r>
            <a:br>
              <a:rPr lang="en-US" sz="2000" b="1"/>
            </a:br>
            <a:r>
              <a:rPr lang="en-US" sz="2000"/>
              <a:t>Port of Spain, Trinidad and Tobago </a:t>
            </a:r>
            <a:br>
              <a:rPr lang="en-US" sz="2000"/>
            </a:br>
            <a:r>
              <a:rPr lang="en-US" sz="2000"/>
              <a:t>22-26 May 2017</a:t>
            </a:r>
            <a:endParaRPr lang="en-US" sz="2000" dirty="0"/>
          </a:p>
        </p:txBody>
      </p:sp>
      <p:sp>
        <p:nvSpPr>
          <p:cNvPr id="8" name="Rectangle 2"/>
          <p:cNvSpPr txBox="1">
            <a:spLocks/>
          </p:cNvSpPr>
          <p:nvPr/>
        </p:nvSpPr>
        <p:spPr>
          <a:xfrm>
            <a:off x="1178376" y="2132856"/>
            <a:ext cx="7766680" cy="2316611"/>
          </a:xfrm>
          <a:prstGeom prst="rect">
            <a:avLst/>
          </a:prstGeom>
        </p:spPr>
        <p:txBody>
          <a:bodyPr/>
          <a:lstStyle/>
          <a:p>
            <a:pPr marL="365760" marR="0" lvl="0" indent="-283464" algn="l" defTabSz="914400" rtl="0" eaLnBrk="1" fontAlgn="auto" latinLnBrk="0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lang="en-US" sz="4400" b="1" dirty="0" smtClean="0">
              <a:solidFill>
                <a:schemeClr val="tx2">
                  <a:satMod val="13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en-GB" sz="4400" b="1" dirty="0">
                <a:latin typeface="Calibri" pitchFamily="34" charset="0"/>
                <a:cs typeface="Times New Roman" panose="02020603050405020304" pitchFamily="18" charset="0"/>
              </a:rPr>
              <a:t>Use of Technology for field data capture and </a:t>
            </a:r>
            <a:r>
              <a:rPr lang="en-GB" sz="4400" b="1" dirty="0" smtClean="0">
                <a:latin typeface="Calibri" pitchFamily="34" charset="0"/>
                <a:cs typeface="Times New Roman" panose="02020603050405020304" pitchFamily="18" charset="0"/>
              </a:rPr>
              <a:t>compilation</a:t>
            </a:r>
          </a:p>
          <a:p>
            <a:r>
              <a:rPr lang="en-GB" sz="2500" i="1" dirty="0" smtClean="0">
                <a:latin typeface="Calibri" pitchFamily="34" charset="0"/>
                <a:cs typeface="Times New Roman" panose="02020603050405020304" pitchFamily="18" charset="0"/>
              </a:rPr>
              <a:t>Technical session 17c</a:t>
            </a:r>
            <a:endParaRPr lang="en-US" sz="2500" i="1" dirty="0">
              <a:latin typeface="Calibri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>
            <a:spLocks/>
          </p:cNvSpPr>
          <p:nvPr/>
        </p:nvSpPr>
        <p:spPr>
          <a:xfrm>
            <a:off x="1187624" y="4797152"/>
            <a:ext cx="7406640" cy="1872208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defRPr/>
            </a:pPr>
            <a:endParaRPr lang="en-US" sz="2100" dirty="0" smtClean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latin typeface="+mj-lt"/>
                <a:ea typeface="+mj-ea"/>
                <a:cs typeface="+mj-cs"/>
              </a:rPr>
              <a:t>Jairo Castano</a:t>
            </a:r>
          </a:p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en-US" sz="2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Senior Statistician </a:t>
            </a:r>
          </a:p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en-US" sz="2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Leader, Agricultural Census and Survey Team</a:t>
            </a:r>
          </a:p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en-US" sz="2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FAO Statistics Division </a:t>
            </a:r>
            <a:endParaRPr lang="en-US" sz="22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6" name="Picture 5" descr="http://www.fao.org/uploads/pics/WCA_whit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1938" y="32269"/>
            <a:ext cx="3802062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703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012436" y="1772816"/>
            <a:ext cx="8024060" cy="4869160"/>
          </a:xfrm>
        </p:spPr>
        <p:txBody>
          <a:bodyPr/>
          <a:lstStyle/>
          <a:p>
            <a:pPr marL="273050" indent="-273050" algn="just">
              <a:lnSpc>
                <a:spcPct val="100000"/>
              </a:lnSpc>
              <a:spcBef>
                <a:spcPts val="700"/>
              </a:spcBef>
              <a:buFont typeface="Wingdings" pitchFamily="2" charset="2"/>
              <a:buChar char="§"/>
            </a:pPr>
            <a:r>
              <a:rPr lang="en-US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Documentation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every part of the system available</a:t>
            </a:r>
          </a:p>
          <a:p>
            <a:pPr marL="273050" indent="-273050" algn="just">
              <a:lnSpc>
                <a:spcPct val="100000"/>
              </a:lnSpc>
              <a:spcBef>
                <a:spcPts val="700"/>
              </a:spcBef>
              <a:buFont typeface="Wingdings" pitchFamily="2" charset="2"/>
              <a:buChar char="§"/>
            </a:pPr>
            <a:r>
              <a:rPr lang="en-US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E-learning course available online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(13 modules)</a:t>
            </a:r>
          </a:p>
          <a:p>
            <a:pPr marL="273050" indent="-273050" algn="just">
              <a:lnSpc>
                <a:spcPct val="100000"/>
              </a:lnSpc>
              <a:spcBef>
                <a:spcPts val="700"/>
              </a:spcBef>
              <a:buFont typeface="Wingdings" pitchFamily="2" charset="2"/>
              <a:buChar char="§"/>
            </a:pP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export available in </a:t>
            </a:r>
            <a:r>
              <a:rPr lang="en-US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SPSS and STATA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formats.</a:t>
            </a:r>
          </a:p>
          <a:p>
            <a:pPr marL="273050" indent="-273050" algn="just">
              <a:lnSpc>
                <a:spcPct val="100000"/>
              </a:lnSpc>
              <a:spcBef>
                <a:spcPts val="700"/>
              </a:spcBef>
              <a:buFont typeface="Wingdings" pitchFamily="2" charset="2"/>
              <a:buChar char="§"/>
            </a:pPr>
            <a:r>
              <a:rPr lang="en-US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DDI compliant metadata 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automatically generated.</a:t>
            </a:r>
          </a:p>
          <a:p>
            <a:pPr marL="273050" indent="-273050"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Automatic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paradata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tabulation 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field monitoring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*DDI: Data Documentation Initiative, an int’l standard for describing statistical data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1012436" y="908720"/>
            <a:ext cx="7880044" cy="792088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4400" b="0" i="0" kern="1200">
                <a:solidFill>
                  <a:srgbClr val="4C4D4A"/>
                </a:solidFill>
                <a:latin typeface="HelveticaNeueLT Std Med"/>
                <a:ea typeface="+mn-ea"/>
                <a:cs typeface="HelveticaNeueLT Std Med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70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Survey Solutions Features (cont’d)</a:t>
            </a:r>
          </a:p>
          <a:p>
            <a:pPr>
              <a:spcBef>
                <a:spcPts val="700"/>
              </a:spcBef>
            </a:pPr>
            <a:endParaRPr lang="en-US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78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15616" y="1340189"/>
            <a:ext cx="777686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800" b="1" dirty="0" smtClean="0">
                <a:solidFill>
                  <a:srgbClr val="0070C0"/>
                </a:solidFill>
                <a:latin typeface="Cambria" pitchFamily="18" charset="0"/>
              </a:rPr>
              <a:t>BRASIL  </a:t>
            </a:r>
            <a:r>
              <a:rPr lang="es-ES" sz="2800" b="1" dirty="0">
                <a:solidFill>
                  <a:srgbClr val="0070C0"/>
                </a:solidFill>
                <a:latin typeface="Cambria" pitchFamily="18" charset="0"/>
              </a:rPr>
              <a:t>- </a:t>
            </a:r>
            <a:r>
              <a:rPr lang="es-ES" sz="2800" b="1" dirty="0" err="1" smtClean="0">
                <a:solidFill>
                  <a:srgbClr val="0070C0"/>
                </a:solidFill>
                <a:latin typeface="Cambria" pitchFamily="18" charset="0"/>
              </a:rPr>
              <a:t>Agricultural</a:t>
            </a:r>
            <a:r>
              <a:rPr lang="es-ES" sz="2800" b="1" dirty="0" smtClean="0">
                <a:solidFill>
                  <a:srgbClr val="0070C0"/>
                </a:solidFill>
                <a:latin typeface="Cambria" pitchFamily="18" charset="0"/>
              </a:rPr>
              <a:t> </a:t>
            </a:r>
            <a:r>
              <a:rPr lang="es-ES" sz="2800" b="1" dirty="0" err="1" smtClean="0">
                <a:solidFill>
                  <a:srgbClr val="0070C0"/>
                </a:solidFill>
                <a:latin typeface="Cambria" pitchFamily="18" charset="0"/>
              </a:rPr>
              <a:t>Census</a:t>
            </a:r>
            <a:r>
              <a:rPr lang="es-ES" sz="2800" b="1" dirty="0" smtClean="0">
                <a:solidFill>
                  <a:srgbClr val="0070C0"/>
                </a:solidFill>
                <a:latin typeface="Cambria" pitchFamily="18" charset="0"/>
              </a:rPr>
              <a:t> 2</a:t>
            </a:r>
            <a:r>
              <a:rPr lang="es-CL" sz="2800" b="1" dirty="0" smtClean="0">
                <a:solidFill>
                  <a:srgbClr val="0070C0"/>
                </a:solidFill>
                <a:latin typeface="Cambria" pitchFamily="18" charset="0"/>
              </a:rPr>
              <a:t>006 </a:t>
            </a:r>
            <a:r>
              <a:rPr lang="es-CL" sz="2800" b="1" dirty="0" smtClean="0">
                <a:solidFill>
                  <a:srgbClr val="0070C0"/>
                </a:solidFill>
                <a:latin typeface="Cambria" pitchFamily="18" charset="0"/>
              </a:rPr>
              <a:t>&amp; 2017</a:t>
            </a:r>
            <a:endParaRPr lang="es-ES" sz="2800" b="1" dirty="0">
              <a:solidFill>
                <a:srgbClr val="0070C0"/>
              </a:solidFill>
              <a:latin typeface="Cambria" pitchFamily="18" charset="0"/>
            </a:endParaRPr>
          </a:p>
          <a:p>
            <a:pPr marL="358775" algn="just"/>
            <a:r>
              <a:rPr lang="en-US" sz="2800" dirty="0" smtClean="0">
                <a:latin typeface="Calibri" pitchFamily="34" charset="0"/>
              </a:rPr>
              <a:t>Smartphones in 2006 and </a:t>
            </a:r>
            <a:r>
              <a:rPr lang="en-US" sz="2800" dirty="0" err="1" smtClean="0">
                <a:latin typeface="Calibri" pitchFamily="34" charset="0"/>
              </a:rPr>
              <a:t>Sansung</a:t>
            </a:r>
            <a:r>
              <a:rPr lang="en-US" sz="2800" dirty="0" smtClean="0">
                <a:latin typeface="Calibri" pitchFamily="34" charset="0"/>
              </a:rPr>
              <a:t> Galaxy Tablets for 2017.</a:t>
            </a:r>
            <a:endParaRPr lang="en-US" sz="2800" dirty="0">
              <a:latin typeface="Calibri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800" b="1" dirty="0">
              <a:solidFill>
                <a:srgbClr val="0070C0"/>
              </a:solidFill>
              <a:latin typeface="Cambria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800" b="1" dirty="0">
                <a:solidFill>
                  <a:srgbClr val="0070C0"/>
                </a:solidFill>
                <a:latin typeface="Cambria" pitchFamily="18" charset="0"/>
              </a:rPr>
              <a:t>MEXICO  - VII </a:t>
            </a:r>
            <a:r>
              <a:rPr lang="es-ES" sz="2800" b="1" dirty="0" err="1" smtClean="0">
                <a:solidFill>
                  <a:srgbClr val="0070C0"/>
                </a:solidFill>
                <a:latin typeface="Cambria" pitchFamily="18" charset="0"/>
              </a:rPr>
              <a:t>Census</a:t>
            </a:r>
            <a:r>
              <a:rPr lang="es-ES" sz="2800" b="1" dirty="0" smtClean="0">
                <a:solidFill>
                  <a:srgbClr val="0070C0"/>
                </a:solidFill>
                <a:latin typeface="Cambria" pitchFamily="18" charset="0"/>
              </a:rPr>
              <a:t> of agriculture, </a:t>
            </a:r>
            <a:r>
              <a:rPr lang="es-ES" sz="2800" b="1" dirty="0" err="1" smtClean="0">
                <a:solidFill>
                  <a:srgbClr val="0070C0"/>
                </a:solidFill>
                <a:latin typeface="Cambria" pitchFamily="18" charset="0"/>
              </a:rPr>
              <a:t>livestock</a:t>
            </a:r>
            <a:r>
              <a:rPr lang="es-ES" sz="2800" b="1" dirty="0" smtClean="0">
                <a:solidFill>
                  <a:srgbClr val="0070C0"/>
                </a:solidFill>
                <a:latin typeface="Cambria" pitchFamily="18" charset="0"/>
              </a:rPr>
              <a:t> and </a:t>
            </a:r>
            <a:r>
              <a:rPr lang="es-ES" sz="2800" b="1" dirty="0" err="1" smtClean="0">
                <a:solidFill>
                  <a:srgbClr val="0070C0"/>
                </a:solidFill>
                <a:latin typeface="Cambria" pitchFamily="18" charset="0"/>
              </a:rPr>
              <a:t>forestry</a:t>
            </a:r>
            <a:r>
              <a:rPr lang="es-ES" sz="2800" b="1" dirty="0" smtClean="0">
                <a:solidFill>
                  <a:srgbClr val="0070C0"/>
                </a:solidFill>
                <a:latin typeface="Cambria" pitchFamily="18" charset="0"/>
              </a:rPr>
              <a:t> 2007</a:t>
            </a:r>
            <a:endParaRPr lang="es-ES" sz="2800" b="1" dirty="0">
              <a:solidFill>
                <a:srgbClr val="0070C0"/>
              </a:solidFill>
              <a:latin typeface="Cambria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itchFamily="34" charset="0"/>
              </a:rPr>
              <a:t>PDAs </a:t>
            </a:r>
            <a:r>
              <a:rPr lang="en-US" sz="2800" dirty="0">
                <a:latin typeface="Calibri" pitchFamily="34" charset="0"/>
              </a:rPr>
              <a:t>in 2007 and </a:t>
            </a:r>
            <a:r>
              <a:rPr lang="en-US" sz="2800" dirty="0" smtClean="0">
                <a:latin typeface="Calibri" pitchFamily="34" charset="0"/>
              </a:rPr>
              <a:t>netbooks </a:t>
            </a:r>
            <a:r>
              <a:rPr lang="en-US" sz="2800" dirty="0">
                <a:latin typeface="Calibri" pitchFamily="34" charset="0"/>
              </a:rPr>
              <a:t>in 2018</a:t>
            </a:r>
            <a:r>
              <a:rPr lang="en-US" sz="2800" dirty="0" smtClean="0">
                <a:latin typeface="Calibri" pitchFamily="34" charset="0"/>
              </a:rPr>
              <a:t>.</a:t>
            </a:r>
            <a:r>
              <a:rPr lang="es-ES" sz="2800" b="1" dirty="0">
                <a:solidFill>
                  <a:srgbClr val="0070C0"/>
                </a:solidFill>
                <a:latin typeface="Cambria" pitchFamily="18" charset="0"/>
              </a:rPr>
              <a:t> </a:t>
            </a:r>
            <a:endParaRPr lang="es-ES" sz="2800" b="1" dirty="0" smtClean="0">
              <a:solidFill>
                <a:srgbClr val="0070C0"/>
              </a:solidFill>
              <a:latin typeface="Cambria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800" b="1" dirty="0">
              <a:solidFill>
                <a:srgbClr val="0070C0"/>
              </a:solidFill>
              <a:latin typeface="Cambria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800" b="1" dirty="0" smtClean="0">
                <a:solidFill>
                  <a:srgbClr val="0070C0"/>
                </a:solidFill>
                <a:latin typeface="Cambria" pitchFamily="18" charset="0"/>
              </a:rPr>
              <a:t>URUGUAY  </a:t>
            </a:r>
            <a:r>
              <a:rPr lang="es-ES" sz="2800" b="1" dirty="0">
                <a:solidFill>
                  <a:srgbClr val="0070C0"/>
                </a:solidFill>
                <a:latin typeface="Cambria" pitchFamily="18" charset="0"/>
              </a:rPr>
              <a:t>- General </a:t>
            </a:r>
            <a:r>
              <a:rPr lang="es-ES" sz="2800" b="1" dirty="0" err="1">
                <a:solidFill>
                  <a:srgbClr val="0070C0"/>
                </a:solidFill>
                <a:latin typeface="Cambria" pitchFamily="18" charset="0"/>
              </a:rPr>
              <a:t>Agricultural</a:t>
            </a:r>
            <a:r>
              <a:rPr lang="es-ES" sz="2800" b="1" dirty="0">
                <a:solidFill>
                  <a:srgbClr val="0070C0"/>
                </a:solidFill>
                <a:latin typeface="Cambria" pitchFamily="18" charset="0"/>
              </a:rPr>
              <a:t> </a:t>
            </a:r>
            <a:r>
              <a:rPr lang="es-ES" sz="2800" b="1" dirty="0" err="1">
                <a:solidFill>
                  <a:srgbClr val="0070C0"/>
                </a:solidFill>
                <a:latin typeface="Cambria" pitchFamily="18" charset="0"/>
              </a:rPr>
              <a:t>Census</a:t>
            </a:r>
            <a:r>
              <a:rPr lang="es-ES" sz="2800" b="1" dirty="0">
                <a:solidFill>
                  <a:srgbClr val="0070C0"/>
                </a:solidFill>
                <a:latin typeface="Cambria" pitchFamily="18" charset="0"/>
              </a:rPr>
              <a:t> 2011</a:t>
            </a:r>
          </a:p>
          <a:p>
            <a:pPr marL="358775" algn="just"/>
            <a:r>
              <a:rPr lang="en-US" sz="2800" dirty="0">
                <a:latin typeface="Calibri" pitchFamily="34" charset="0"/>
              </a:rPr>
              <a:t>Tracking of holdings using GPS </a:t>
            </a:r>
            <a:r>
              <a:rPr lang="en-US" sz="2800">
                <a:latin typeface="Calibri" pitchFamily="34" charset="0"/>
              </a:rPr>
              <a:t>and </a:t>
            </a:r>
            <a:r>
              <a:rPr lang="en-US" sz="2800" smtClean="0">
                <a:latin typeface="Calibri" pitchFamily="34" charset="0"/>
              </a:rPr>
              <a:t>e-spreadsheets </a:t>
            </a:r>
            <a:r>
              <a:rPr lang="en-US" sz="2800" dirty="0">
                <a:latin typeface="Calibri" pitchFamily="34" charset="0"/>
              </a:rPr>
              <a:t>for area coverage</a:t>
            </a:r>
            <a:r>
              <a:rPr lang="en-US" sz="2800" dirty="0" smtClean="0">
                <a:latin typeface="Calibri" pitchFamily="34" charset="0"/>
              </a:rPr>
              <a:t>.</a:t>
            </a:r>
            <a:endParaRPr lang="es-ES" sz="2800" dirty="0">
              <a:latin typeface="Calibri" pitchFamily="34" charset="0"/>
            </a:endParaRPr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3275856" y="260648"/>
            <a:ext cx="5112568" cy="648072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4400" b="0" i="0" kern="1200">
                <a:solidFill>
                  <a:srgbClr val="4C4D4A"/>
                </a:solidFill>
                <a:latin typeface="HelveticaNeueLT Std Med"/>
                <a:ea typeface="+mn-ea"/>
                <a:cs typeface="HelveticaNeueLT Std Med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70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 Experiences</a:t>
            </a:r>
          </a:p>
          <a:p>
            <a:pPr>
              <a:spcBef>
                <a:spcPts val="700"/>
              </a:spcBef>
            </a:pPr>
            <a:endParaRPr lang="en-US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 txBox="1">
            <a:spLocks/>
          </p:cNvSpPr>
          <p:nvPr/>
        </p:nvSpPr>
        <p:spPr>
          <a:xfrm>
            <a:off x="3347864" y="0"/>
            <a:ext cx="5796136" cy="1152128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4400" b="0" i="0" kern="1200">
                <a:solidFill>
                  <a:srgbClr val="4C4D4A"/>
                </a:solidFill>
                <a:latin typeface="HelveticaNeueLT Std Med"/>
                <a:ea typeface="+mn-ea"/>
                <a:cs typeface="HelveticaNeueLT Std Med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700"/>
              </a:spcBef>
            </a:pPr>
            <a:r>
              <a:rPr lang="en-US" sz="25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 experiences on use of CAPI, CATI, CASI and GPS technologies in census</a:t>
            </a:r>
          </a:p>
          <a:p>
            <a:pPr>
              <a:spcBef>
                <a:spcPts val="700"/>
              </a:spcBef>
            </a:pPr>
            <a:endParaRPr lang="en-US" sz="25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234862"/>
              </p:ext>
            </p:extLst>
          </p:nvPr>
        </p:nvGraphicFramePr>
        <p:xfrm>
          <a:off x="5148065" y="1056075"/>
          <a:ext cx="4032447" cy="5829309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1115736"/>
                <a:gridCol w="1392837"/>
                <a:gridCol w="1523874"/>
              </a:tblGrid>
              <a:tr h="4467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u="none" strike="noStrike" dirty="0">
                          <a:solidFill>
                            <a:schemeClr val="bg1"/>
                          </a:solidFill>
                        </a:rPr>
                        <a:t>Country name </a:t>
                      </a:r>
                      <a:endParaRPr lang="en-US" sz="13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6534" marR="6534" marT="6534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 smtClean="0">
                          <a:solidFill>
                            <a:schemeClr val="bg1"/>
                          </a:solidFill>
                        </a:rPr>
                        <a:t>Year of census </a:t>
                      </a:r>
                      <a:endParaRPr lang="en-US" sz="13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6534" marR="6534" marT="6534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 smtClean="0">
                          <a:solidFill>
                            <a:schemeClr val="bg1"/>
                          </a:solidFill>
                        </a:rPr>
                        <a:t>CAPI/GPS/PDA/CATI/CASI</a:t>
                      </a:r>
                      <a:endParaRPr lang="en-US" sz="13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6534" marR="6534" marT="6534" marB="0" anchor="ctr">
                    <a:solidFill>
                      <a:schemeClr val="tx1"/>
                    </a:solidFill>
                  </a:tcPr>
                </a:tc>
              </a:tr>
              <a:tr h="213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Estonia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 </a:t>
                      </a:r>
                      <a:r>
                        <a:rPr lang="en-US" sz="1200" u="none" strike="noStrike" dirty="0"/>
                        <a:t>2010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CAPI, </a:t>
                      </a:r>
                      <a:r>
                        <a:rPr lang="en-US" sz="1200" u="none" strike="noStrike" dirty="0" smtClean="0"/>
                        <a:t>CASI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</a:tr>
              <a:tr h="213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France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 </a:t>
                      </a:r>
                      <a:r>
                        <a:rPr lang="en-US" sz="1200" u="none" strike="noStrike" dirty="0"/>
                        <a:t>2010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CAPI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</a:tr>
              <a:tr h="213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Latvia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2010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CAPI, </a:t>
                      </a:r>
                      <a:r>
                        <a:rPr lang="en-US" sz="1200" u="none" strike="noStrike" dirty="0" smtClean="0"/>
                        <a:t>CATI,CASI</a:t>
                      </a:r>
                      <a:r>
                        <a:rPr lang="en-US" sz="1200" u="none" strike="noStrike" dirty="0"/>
                        <a:t>, 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</a:tr>
              <a:tr h="213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Malta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2010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CAPI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</a:tr>
              <a:tr h="213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Poland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 </a:t>
                      </a:r>
                      <a:r>
                        <a:rPr lang="en-US" sz="1200" u="none" strike="noStrike" dirty="0"/>
                        <a:t>2010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CAPI, </a:t>
                      </a:r>
                      <a:r>
                        <a:rPr lang="en-US" sz="1200" u="none" strike="noStrike" dirty="0" smtClean="0"/>
                        <a:t>CATI,CASI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</a:tr>
              <a:tr h="213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Slovenia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 </a:t>
                      </a:r>
                      <a:r>
                        <a:rPr lang="en-US" sz="1200" u="none" strike="noStrike" dirty="0"/>
                        <a:t>2010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CAPI, CATI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</a:tr>
              <a:tr h="213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Lithuania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 </a:t>
                      </a:r>
                      <a:r>
                        <a:rPr lang="en-US" sz="1200" u="none" strike="noStrike" dirty="0"/>
                        <a:t>2010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CASI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</a:tr>
              <a:tr h="213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Netherlands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 </a:t>
                      </a:r>
                      <a:r>
                        <a:rPr lang="en-US" sz="1200" u="none" strike="noStrike" dirty="0"/>
                        <a:t>2010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CASI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</a:tr>
              <a:tr h="213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Iceland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2010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CASI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</a:tr>
              <a:tr h="213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Austria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 </a:t>
                      </a:r>
                      <a:r>
                        <a:rPr lang="en-US" sz="1200" u="none" strike="noStrike" dirty="0"/>
                        <a:t>2010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CASI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</a:tr>
              <a:tr h="213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Finland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2010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CASI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</a:tr>
              <a:tr h="213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Sweden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2010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CASI, </a:t>
                      </a:r>
                      <a:r>
                        <a:rPr lang="en-US" sz="1200" u="none" strike="noStrike" dirty="0"/>
                        <a:t>CATI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  <a:alpha val="72000"/>
                      </a:schemeClr>
                    </a:solidFill>
                  </a:tcPr>
                </a:tc>
              </a:tr>
              <a:tr h="213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Mozambique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2009/2010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CAPI, GPS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949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Venezuela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2008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CAPI, </a:t>
                      </a:r>
                      <a:r>
                        <a:rPr lang="en-US" sz="1200" u="none" strike="noStrike" dirty="0" smtClean="0"/>
                        <a:t>GPS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13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Argentina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smtClean="0"/>
                        <a:t>2008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CAPI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13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Colombia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2014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CAPI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13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Brazil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2006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CAPI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340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Mexico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 smtClean="0"/>
                        <a:t>2007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CAPI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40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Canada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smtClean="0"/>
                        <a:t>2011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CASI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40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Uruguay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GPS</a:t>
                      </a:r>
                      <a:endParaRPr lang="en-US" sz="12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3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USA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smtClean="0"/>
                        <a:t>2012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CASI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3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Australia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2011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CASI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3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Jordan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2007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CAPI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3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Thailand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2013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CAPI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3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Iran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/>
                        <a:t>2014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CAPI</a:t>
                      </a:r>
                      <a:endParaRPr lang="en-US" sz="12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6534" marR="6534" marT="653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043608" y="1340768"/>
            <a:ext cx="4032448" cy="5406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7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Countries are increasingly using IT technology  in agricultural censuses for:</a:t>
            </a:r>
          </a:p>
          <a:p>
            <a:pPr algn="just">
              <a:spcBef>
                <a:spcPts val="700"/>
              </a:spcBef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indent="-268288" algn="just">
              <a:spcBef>
                <a:spcPts val="700"/>
              </a:spcBef>
              <a:buFont typeface="Wingdings" pitchFamily="2" charset="2"/>
              <a:buChar char="§"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collection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(CAPI, CASI, CATI); </a:t>
            </a:r>
          </a:p>
          <a:p>
            <a:pPr marL="268288" indent="-268288" algn="just">
              <a:spcBef>
                <a:spcPts val="700"/>
              </a:spcBef>
              <a:buFont typeface="Wingdings" pitchFamily="2" charset="2"/>
              <a:buChar char="§"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of location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field operation  of enumerators (GPS); </a:t>
            </a:r>
          </a:p>
          <a:p>
            <a:pPr marL="268288" indent="-268288" algn="just">
              <a:spcBef>
                <a:spcPts val="700"/>
              </a:spcBef>
              <a:buFont typeface="Wingdings" pitchFamily="2" charset="2"/>
              <a:buChar char="§"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online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monitoring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progress in field operations in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71600" y="2348880"/>
            <a:ext cx="5328592" cy="864096"/>
          </a:xfrm>
        </p:spPr>
        <p:txBody>
          <a:bodyPr/>
          <a:lstStyle/>
          <a:p>
            <a:r>
              <a:rPr lang="en-US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7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Field-testing-of-hand-held-by-Field-staff_w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413" y="3140968"/>
            <a:ext cx="4885726" cy="3664295"/>
          </a:xfrm>
          <a:prstGeom prst="teardrop">
            <a:avLst/>
          </a:prstGeom>
        </p:spPr>
      </p:pic>
    </p:spTree>
    <p:extLst>
      <p:ext uri="{BB962C8B-B14F-4D97-AF65-F5344CB8AC3E}">
        <p14:creationId xmlns:p14="http://schemas.microsoft.com/office/powerpoint/2010/main" val="196539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043608" y="2132856"/>
            <a:ext cx="7920880" cy="4392488"/>
          </a:xfrm>
        </p:spPr>
        <p:txBody>
          <a:bodyPr/>
          <a:lstStyle/>
          <a:p>
            <a:pPr marL="266700" indent="-2667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Overview of CAPI: description, advantages, disadvantages, products on the market</a:t>
            </a:r>
          </a:p>
          <a:p>
            <a:pPr marL="266700" indent="-2667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667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Overview of Survey Solutions features</a:t>
            </a:r>
          </a:p>
          <a:p>
            <a:pPr marL="266700" indent="-2667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667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 examples: Estonia and Latvia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115616" y="1124744"/>
            <a:ext cx="3024336" cy="648072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Overview</a:t>
            </a:r>
            <a:endParaRPr lang="en-US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88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043608" y="1916832"/>
            <a:ext cx="8100392" cy="494116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Assisted Personal Interview 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(CAPI)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software allows recording responses on a computer or tablet instead of paper.</a:t>
            </a: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043608" y="1196752"/>
            <a:ext cx="8136904" cy="720080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CAPI?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8038" y="16224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197504"/>
            <a:ext cx="4215256" cy="2503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42249" y="3789040"/>
            <a:ext cx="3847976" cy="2164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71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71600" y="1916832"/>
            <a:ext cx="7992888" cy="4464496"/>
          </a:xfrm>
        </p:spPr>
        <p:txBody>
          <a:bodyPr/>
          <a:lstStyle/>
          <a:p>
            <a:pPr marL="85725" indent="273050" algn="just">
              <a:lnSpc>
                <a:spcPct val="100000"/>
              </a:lnSpc>
              <a:spcBef>
                <a:spcPts val="7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Easier Survey Management</a:t>
            </a:r>
          </a:p>
          <a:p>
            <a:pPr marL="85725" indent="273050" algn="just">
              <a:lnSpc>
                <a:spcPct val="100000"/>
              </a:lnSpc>
              <a:spcBef>
                <a:spcPts val="700"/>
              </a:spcBef>
            </a:pPr>
            <a:endParaRPr lang="en-US" sz="1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273050" algn="just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Reduced variables costs</a:t>
            </a:r>
          </a:p>
          <a:p>
            <a:pPr marL="355600" indent="3175"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 transport costs, no storage costs, no printing costs, no data-entry costs)</a:t>
            </a:r>
          </a:p>
          <a:p>
            <a:pPr marL="358775" indent="-273050" algn="just">
              <a:lnSpc>
                <a:spcPct val="100000"/>
              </a:lnSpc>
              <a:spcBef>
                <a:spcPts val="7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Reduced time from data collection to analysis and reporting</a:t>
            </a:r>
          </a:p>
          <a:p>
            <a:pPr marL="358775" indent="-273050" algn="just">
              <a:lnSpc>
                <a:spcPct val="100000"/>
              </a:lnSpc>
              <a:spcBef>
                <a:spcPts val="700"/>
              </a:spcBef>
            </a:pPr>
            <a:endParaRPr lang="en-US" sz="1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273050" algn="just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 quality data</a:t>
            </a:r>
          </a:p>
          <a:p>
            <a:pPr marL="355600" lvl="1" indent="47625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(Enforced skip patterns, validation conditions, look-up tables)</a:t>
            </a:r>
          </a:p>
          <a:p>
            <a:pPr algn="just">
              <a:lnSpc>
                <a:spcPct val="100000"/>
              </a:lnSpc>
              <a:spcBef>
                <a:spcPts val="700"/>
              </a:spcBef>
            </a:pPr>
            <a:endParaRPr lang="en-US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700"/>
              </a:spcBef>
            </a:pPr>
            <a:endParaRPr lang="en-US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700"/>
              </a:spcBef>
            </a:pP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00000"/>
              </a:lnSpc>
              <a:spcBef>
                <a:spcPts val="700"/>
              </a:spcBef>
              <a:buNone/>
            </a:pP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899592" y="1196752"/>
            <a:ext cx="8610300" cy="648072"/>
          </a:xfrm>
        </p:spPr>
        <p:txBody>
          <a:bodyPr/>
          <a:lstStyle/>
          <a:p>
            <a:pPr>
              <a:spcBef>
                <a:spcPts val="700"/>
              </a:spcBef>
            </a:pP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</a:t>
            </a:r>
            <a:r>
              <a:rPr 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advantages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CAPI?</a:t>
            </a:r>
          </a:p>
        </p:txBody>
      </p:sp>
    </p:spTree>
    <p:extLst>
      <p:ext uri="{BB962C8B-B14F-4D97-AF65-F5344CB8AC3E}">
        <p14:creationId xmlns:p14="http://schemas.microsoft.com/office/powerpoint/2010/main" val="393803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3608" y="1916832"/>
            <a:ext cx="7920880" cy="4752528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Novel question types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 reference, photos, barcodes scanning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(for national IDs)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buNone/>
            </a:pPr>
            <a:endParaRPr lang="en-US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Closer field monitoring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Export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paradata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monitoring activities during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interviews (e.g. start &amp; end time)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Almost real time export of micr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odata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buNone/>
            </a:pPr>
            <a:endParaRPr lang="en-US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Easier to implement changes to questionnaire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need to send questionnaires back and forth to field</a:t>
            </a:r>
            <a:endParaRPr lang="en-US" dirty="0" smtClean="0"/>
          </a:p>
          <a:p>
            <a:pPr marL="457200" lvl="1" indent="0" algn="just">
              <a:spcBef>
                <a:spcPts val="700"/>
              </a:spcBef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sz="20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35088" y="1196752"/>
            <a:ext cx="9181528" cy="648072"/>
          </a:xfrm>
        </p:spPr>
        <p:txBody>
          <a:bodyPr/>
          <a:lstStyle/>
          <a:p>
            <a:pPr>
              <a:spcBef>
                <a:spcPts val="700"/>
              </a:spcBef>
            </a:pP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</a:t>
            </a:r>
            <a:r>
              <a:rPr lang="en-US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advantages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CAPI?</a:t>
            </a:r>
            <a:endParaRPr lang="en-US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82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033581" y="1700808"/>
            <a:ext cx="7930907" cy="4680520"/>
          </a:xfrm>
        </p:spPr>
        <p:txBody>
          <a:bodyPr/>
          <a:lstStyle/>
          <a:p>
            <a:pPr algn="just">
              <a:spcBef>
                <a:spcPts val="700"/>
              </a:spcBef>
            </a:pPr>
            <a:r>
              <a:rPr lang="en-US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fixed cost</a:t>
            </a:r>
          </a:p>
          <a:p>
            <a:pPr marL="273050" lvl="1" indent="-273050" algn="just">
              <a:spcBef>
                <a:spcPts val="700"/>
              </a:spcBef>
              <a:buFont typeface="Wingdings" pitchFamily="2" charset="2"/>
              <a:buChar char="§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be reduced by sharing use with other surveys</a:t>
            </a:r>
          </a:p>
          <a:p>
            <a:pPr algn="just">
              <a:spcBef>
                <a:spcPts val="700"/>
              </a:spcBef>
            </a:pPr>
            <a:r>
              <a:rPr lang="en-US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Requires more preparation time - 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programming and testing questionnaire, procurement</a:t>
            </a:r>
          </a:p>
          <a:p>
            <a:pPr marL="273050" lvl="1" indent="-273050" algn="just">
              <a:spcBef>
                <a:spcPts val="700"/>
              </a:spcBef>
              <a:buFont typeface="Wingdings" pitchFamily="2" charset="2"/>
              <a:buChar char="§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savings on back-end from no data entry compensates</a:t>
            </a:r>
          </a:p>
          <a:p>
            <a:pPr algn="just">
              <a:spcBef>
                <a:spcPts val="700"/>
              </a:spcBef>
            </a:pPr>
            <a:r>
              <a:rPr lang="en-US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times requires connectivity</a:t>
            </a:r>
          </a:p>
          <a:p>
            <a:pPr marL="273050" lvl="1" indent="-273050" algn="just">
              <a:spcBef>
                <a:spcPts val="700"/>
              </a:spcBef>
              <a:buFont typeface="Wingdings" pitchFamily="2" charset="2"/>
              <a:buChar char="§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Risks can be reduced by using 2 sim cards, back-up paper questionnaires, etc.</a:t>
            </a:r>
          </a:p>
          <a:p>
            <a:pPr marL="0" lvl="1" indent="0" algn="just">
              <a:spcBef>
                <a:spcPts val="700"/>
              </a:spcBef>
              <a:buNone/>
            </a:pP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Others: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vulnerability to weather, batteries and access to power for charging</a:t>
            </a:r>
          </a:p>
          <a:p>
            <a:pPr algn="just">
              <a:spcBef>
                <a:spcPts val="700"/>
              </a:spcBef>
            </a:pP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700"/>
              </a:spcBef>
            </a:pP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700"/>
              </a:spcBef>
            </a:pP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spcBef>
                <a:spcPts val="700"/>
              </a:spcBef>
              <a:buNone/>
            </a:pP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043608" y="908720"/>
            <a:ext cx="8136904" cy="1008112"/>
          </a:xfrm>
        </p:spPr>
        <p:txBody>
          <a:bodyPr/>
          <a:lstStyle/>
          <a:p>
            <a:pPr>
              <a:spcBef>
                <a:spcPts val="700"/>
              </a:spcBef>
            </a:pP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</a:t>
            </a:r>
            <a:r>
              <a:rPr lang="en-US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69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032364" y="1916832"/>
            <a:ext cx="7788108" cy="4536504"/>
          </a:xfrm>
        </p:spPr>
        <p:txBody>
          <a:bodyPr/>
          <a:lstStyle/>
          <a:p>
            <a:pPr algn="just">
              <a:spcBef>
                <a:spcPts val="700"/>
              </a:spcBef>
            </a:pP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Census and Survey Processing System (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CSPro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Developed by the US census bureau and funded primarily by USAID. Widely used, but lacks survey management tools and requires programming knowledge.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+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programming costs</a:t>
            </a:r>
          </a:p>
          <a:p>
            <a:pPr algn="just">
              <a:spcBef>
                <a:spcPts val="700"/>
              </a:spcBef>
            </a:pP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 Data Kit  (ODK):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Core developers at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UoW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Dpt. Of Computer Science. Open-sourced, funded partially through donations of users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programming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700"/>
              </a:spcBef>
            </a:pP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Survey Solutions: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 supported by the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Worl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Bank GS, and first version released in 09.2013. Closed source, but integrates data management tools, and requires little to no knowledge of programming.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spcBef>
                <a:spcPts val="700"/>
              </a:spcBef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032364" y="1196752"/>
            <a:ext cx="8136904" cy="864096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 Products</a:t>
            </a:r>
            <a:endParaRPr lang="en-US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34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012436" y="1988840"/>
            <a:ext cx="7635640" cy="3960440"/>
          </a:xfrm>
        </p:spPr>
        <p:txBody>
          <a:bodyPr/>
          <a:lstStyle/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Strategy has implemented small sample surveys in Tanzania, Indonesia, and Jamaica</a:t>
            </a: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World Bank in partnership w/ NSOs have implemented surveys reaching 200K respondents in Malawi, 400K in Uganda, and 2.7 million in South Africa.</a:t>
            </a:r>
            <a:endParaRPr lang="en-GB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012436" y="1319618"/>
            <a:ext cx="6589240" cy="648072"/>
          </a:xfrm>
        </p:spPr>
        <p:txBody>
          <a:bodyPr/>
          <a:lstStyle/>
          <a:p>
            <a:pPr>
              <a:spcBef>
                <a:spcPts val="70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FAO and Survey Solutions</a:t>
            </a:r>
            <a:endParaRPr lang="en-US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43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007096" y="1844824"/>
            <a:ext cx="7741368" cy="4896544"/>
          </a:xfrm>
        </p:spPr>
        <p:txBody>
          <a:bodyPr/>
          <a:lstStyle/>
          <a:p>
            <a:pPr marL="355600" indent="-273050" algn="just">
              <a:lnSpc>
                <a:spcPct val="100000"/>
              </a:lnSpc>
              <a:spcBef>
                <a:spcPts val="700"/>
              </a:spcBef>
              <a:buFont typeface="Wingdings" pitchFamily="2" charset="2"/>
              <a:buChar char="§"/>
            </a:pP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User friendly </a:t>
            </a:r>
            <a:r>
              <a:rPr lang="en-US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survey management system 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built right into the software.</a:t>
            </a:r>
          </a:p>
          <a:p>
            <a:pPr marL="355600" indent="-273050" algn="just">
              <a:lnSpc>
                <a:spcPct val="100000"/>
              </a:lnSpc>
              <a:spcBef>
                <a:spcPts val="700"/>
              </a:spcBef>
              <a:buFont typeface="Wingdings" pitchFamily="2" charset="2"/>
              <a:buChar char="§"/>
            </a:pP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Survey designer that requires 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programming skills</a:t>
            </a:r>
          </a:p>
          <a:p>
            <a:pPr marL="355600" indent="-273050" algn="just">
              <a:lnSpc>
                <a:spcPct val="100000"/>
              </a:lnSpc>
              <a:spcBef>
                <a:spcPts val="700"/>
              </a:spcBef>
              <a:buFont typeface="Wingdings" pitchFamily="2" charset="2"/>
              <a:buChar char="§"/>
            </a:pPr>
            <a:r>
              <a:rPr lang="en-US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 based data storage and transfer</a:t>
            </a:r>
          </a:p>
          <a:p>
            <a:pPr marL="355600" indent="-273050" algn="just">
              <a:lnSpc>
                <a:spcPct val="100000"/>
              </a:lnSpc>
              <a:spcBef>
                <a:spcPts val="700"/>
              </a:spcBef>
              <a:buFont typeface="Wingdings" pitchFamily="2" charset="2"/>
              <a:buChar char="§"/>
            </a:pPr>
            <a:r>
              <a:rPr lang="en-US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 references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(holding location)</a:t>
            </a:r>
          </a:p>
          <a:p>
            <a:pPr marL="355600" indent="-273050" algn="just">
              <a:lnSpc>
                <a:spcPct val="100000"/>
              </a:lnSpc>
              <a:spcBef>
                <a:spcPts val="700"/>
              </a:spcBef>
              <a:buFont typeface="Wingdings" pitchFamily="2" charset="2"/>
              <a:buChar char="§"/>
            </a:pP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accommodate </a:t>
            </a:r>
            <a:r>
              <a:rPr lang="en-US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type of question</a:t>
            </a:r>
          </a:p>
          <a:p>
            <a:pPr marL="355600" indent="-273050" algn="just">
              <a:lnSpc>
                <a:spcPct val="100000"/>
              </a:lnSpc>
              <a:spcBef>
                <a:spcPts val="700"/>
              </a:spcBef>
              <a:buFont typeface="Wingdings" pitchFamily="2" charset="2"/>
              <a:buChar char="§"/>
            </a:pPr>
            <a:r>
              <a:rPr lang="en-US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User-friendly Android application for data entry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007096" y="1052736"/>
            <a:ext cx="6085184" cy="648072"/>
          </a:xfrm>
        </p:spPr>
        <p:txBody>
          <a:bodyPr/>
          <a:lstStyle/>
          <a:p>
            <a:pPr>
              <a:spcBef>
                <a:spcPts val="70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Survey Solutions Features</a:t>
            </a:r>
          </a:p>
          <a:p>
            <a:pPr>
              <a:spcBef>
                <a:spcPts val="700"/>
              </a:spcBef>
            </a:pPr>
            <a:endParaRPr lang="en-US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11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9754</TotalTime>
  <Words>758</Words>
  <Application>Microsoft Office PowerPoint</Application>
  <PresentationFormat>On-screen Show (4:3)</PresentationFormat>
  <Paragraphs>178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7" baseType="lpstr">
      <vt:lpstr>Arial</vt:lpstr>
      <vt:lpstr>Calibri</vt:lpstr>
      <vt:lpstr>Cambria</vt:lpstr>
      <vt:lpstr>Gill Sans MT</vt:lpstr>
      <vt:lpstr>Helvetica Neue</vt:lpstr>
      <vt:lpstr>HelveticaNeueLT Std</vt:lpstr>
      <vt:lpstr>HelveticaNeueLT Std Bold</vt:lpstr>
      <vt:lpstr>HelveticaNeueLT Std Med</vt:lpstr>
      <vt:lpstr>HelveticaNeueLT Std Med Cn</vt:lpstr>
      <vt:lpstr>Times New Roman</vt:lpstr>
      <vt:lpstr>Verdana</vt:lpstr>
      <vt:lpstr>Wingdings</vt:lpstr>
      <vt:lpstr>Wingdings 2</vt:lpstr>
      <vt:lpstr>Solstice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Strategy  to Improve Agricultural and Rural Statistics</dc:title>
  <dc:creator>Isabel Costa</dc:creator>
  <cp:lastModifiedBy>Castano, Jairo (ESS)</cp:lastModifiedBy>
  <cp:revision>382</cp:revision>
  <cp:lastPrinted>2014-09-08T08:40:33Z</cp:lastPrinted>
  <dcterms:created xsi:type="dcterms:W3CDTF">2012-07-10T13:06:31Z</dcterms:created>
  <dcterms:modified xsi:type="dcterms:W3CDTF">2017-05-16T09:53:51Z</dcterms:modified>
</cp:coreProperties>
</file>