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35"/>
  </p:notesMasterIdLst>
  <p:handoutMasterIdLst>
    <p:handoutMasterId r:id="rId36"/>
  </p:handoutMasterIdLst>
  <p:sldIdLst>
    <p:sldId id="289" r:id="rId2"/>
    <p:sldId id="257" r:id="rId3"/>
    <p:sldId id="258" r:id="rId4"/>
    <p:sldId id="259" r:id="rId5"/>
    <p:sldId id="260" r:id="rId6"/>
    <p:sldId id="261" r:id="rId7"/>
    <p:sldId id="262" r:id="rId8"/>
    <p:sldId id="290" r:id="rId9"/>
    <p:sldId id="274" r:id="rId10"/>
    <p:sldId id="263" r:id="rId11"/>
    <p:sldId id="287" r:id="rId12"/>
    <p:sldId id="264" r:id="rId13"/>
    <p:sldId id="265" r:id="rId14"/>
    <p:sldId id="266" r:id="rId15"/>
    <p:sldId id="267" r:id="rId16"/>
    <p:sldId id="268" r:id="rId17"/>
    <p:sldId id="269" r:id="rId18"/>
    <p:sldId id="270" r:id="rId19"/>
    <p:sldId id="272" r:id="rId20"/>
    <p:sldId id="273" r:id="rId21"/>
    <p:sldId id="275" r:id="rId22"/>
    <p:sldId id="276" r:id="rId23"/>
    <p:sldId id="277" r:id="rId24"/>
    <p:sldId id="278" r:id="rId25"/>
    <p:sldId id="279" r:id="rId26"/>
    <p:sldId id="280" r:id="rId27"/>
    <p:sldId id="281" r:id="rId28"/>
    <p:sldId id="283" r:id="rId29"/>
    <p:sldId id="282" r:id="rId30"/>
    <p:sldId id="285" r:id="rId31"/>
    <p:sldId id="284" r:id="rId32"/>
    <p:sldId id="288" r:id="rId33"/>
    <p:sldId id="286" r:id="rId34"/>
  </p:sldIdLst>
  <p:sldSz cx="9144000" cy="6858000" type="screen4x3"/>
  <p:notesSz cx="6794500" cy="9931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0A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1" autoAdjust="0"/>
    <p:restoredTop sz="94660"/>
  </p:normalViewPr>
  <p:slideViewPr>
    <p:cSldViewPr>
      <p:cViewPr varScale="1">
        <p:scale>
          <a:sx n="103" d="100"/>
          <a:sy n="103" d="100"/>
        </p:scale>
        <p:origin x="156" y="108"/>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16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E178F6D0-ED33-4811-9686-81EDC28435DA}" type="datetimeFigureOut">
              <a:rPr lang="en-GB" smtClean="0"/>
              <a:pPr/>
              <a:t>25/04/2017</a:t>
            </a:fld>
            <a:endParaRPr lang="en-GB"/>
          </a:p>
        </p:txBody>
      </p:sp>
      <p:sp>
        <p:nvSpPr>
          <p:cNvPr id="4" name="Footer Placeholder 3"/>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A60B6566-9D8A-4E35-ABE6-0F426619119A}" type="slidenum">
              <a:rPr lang="en-GB" smtClean="0"/>
              <a:pPr/>
              <a:t>‹#›</a:t>
            </a:fld>
            <a:endParaRPr lang="en-GB"/>
          </a:p>
        </p:txBody>
      </p:sp>
    </p:spTree>
    <p:extLst>
      <p:ext uri="{BB962C8B-B14F-4D97-AF65-F5344CB8AC3E}">
        <p14:creationId xmlns:p14="http://schemas.microsoft.com/office/powerpoint/2010/main" val="3479436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329B7D03-7273-4F94-AE9C-682EA1EFC2A2}" type="datetimeFigureOut">
              <a:rPr lang="es-ES" smtClean="0"/>
              <a:pPr/>
              <a:t>25/04/2017</a:t>
            </a:fld>
            <a:endParaRPr lang="es-ES"/>
          </a:p>
        </p:txBody>
      </p:sp>
      <p:sp>
        <p:nvSpPr>
          <p:cNvPr id="4" name="3 Marcador de imagen de diapositiva"/>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00F9D61A-FA88-46A2-A2F0-2A63498F1E78}" type="slidenum">
              <a:rPr lang="es-ES" smtClean="0"/>
              <a:pPr/>
              <a:t>‹#›</a:t>
            </a:fld>
            <a:endParaRPr lang="es-ES"/>
          </a:p>
        </p:txBody>
      </p:sp>
    </p:spTree>
    <p:extLst>
      <p:ext uri="{BB962C8B-B14F-4D97-AF65-F5344CB8AC3E}">
        <p14:creationId xmlns:p14="http://schemas.microsoft.com/office/powerpoint/2010/main" val="3812722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extLst>
      <p:ext uri="{BB962C8B-B14F-4D97-AF65-F5344CB8AC3E}">
        <p14:creationId xmlns:p14="http://schemas.microsoft.com/office/powerpoint/2010/main" val="1866158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F9D61A-FA88-46A2-A2F0-2A63498F1E78}" type="slidenum">
              <a:rPr lang="es-ES" smtClean="0"/>
              <a:pPr/>
              <a:t>2</a:t>
            </a:fld>
            <a:endParaRPr lang="es-ES"/>
          </a:p>
        </p:txBody>
      </p:sp>
    </p:spTree>
    <p:extLst>
      <p:ext uri="{BB962C8B-B14F-4D97-AF65-F5344CB8AC3E}">
        <p14:creationId xmlns:p14="http://schemas.microsoft.com/office/powerpoint/2010/main" val="413413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F9D61A-FA88-46A2-A2F0-2A63498F1E78}" type="slidenum">
              <a:rPr lang="es-ES" smtClean="0"/>
              <a:pPr/>
              <a:t>5</a:t>
            </a:fld>
            <a:endParaRPr lang="es-ES"/>
          </a:p>
        </p:txBody>
      </p:sp>
    </p:spTree>
    <p:extLst>
      <p:ext uri="{BB962C8B-B14F-4D97-AF65-F5344CB8AC3E}">
        <p14:creationId xmlns:p14="http://schemas.microsoft.com/office/powerpoint/2010/main" val="184677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F9D61A-FA88-46A2-A2F0-2A63498F1E78}" type="slidenum">
              <a:rPr lang="es-ES" smtClean="0"/>
              <a:pPr/>
              <a:t>13</a:t>
            </a:fld>
            <a:endParaRPr lang="es-ES"/>
          </a:p>
        </p:txBody>
      </p:sp>
    </p:spTree>
    <p:extLst>
      <p:ext uri="{BB962C8B-B14F-4D97-AF65-F5344CB8AC3E}">
        <p14:creationId xmlns:p14="http://schemas.microsoft.com/office/powerpoint/2010/main" val="1557794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a:prstGeom prst="rect">
            <a:avLst/>
          </a:prstGeom>
        </p:spPr>
        <p:txBody>
          <a:bodyPr anchor="b"/>
          <a:lstStyle>
            <a:lvl1pPr algn="l">
              <a:defRPr/>
            </a:lvl1pPr>
            <a:extLst/>
          </a:lstStyle>
          <a:p>
            <a:r>
              <a:rPr lang="en-US" noProof="1" smtClean="0"/>
              <a:t>Click to edit Master title style</a:t>
            </a:r>
            <a:endParaRPr lang="en-US" dirty="0"/>
          </a:p>
        </p:txBody>
      </p:sp>
      <p:sp>
        <p:nvSpPr>
          <p:cNvPr id="22" name="Subtitle 21"/>
          <p:cNvSpPr>
            <a:spLocks noGrp="1"/>
          </p:cNvSpPr>
          <p:nvPr>
            <p:ph type="subTitle" idx="1"/>
          </p:nvPr>
        </p:nvSpPr>
        <p:spPr>
          <a:xfrm>
            <a:off x="1432560" y="1850064"/>
            <a:ext cx="7406640" cy="1752600"/>
          </a:xfrm>
          <a:prstGeom prst="rect">
            <a:avLst/>
          </a:prstGeo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smtClean="0"/>
              <a:t>Click to edit Master subtitle style</a:t>
            </a:r>
            <a:endParaRPr lang="en-US" dirty="0"/>
          </a:p>
        </p:txBody>
      </p:sp>
      <p:sp>
        <p:nvSpPr>
          <p:cNvPr id="7" name="Date Placeholder 6"/>
          <p:cNvSpPr>
            <a:spLocks noGrp="1"/>
          </p:cNvSpPr>
          <p:nvPr>
            <p:ph type="dt" sz="half" idx="10"/>
          </p:nvPr>
        </p:nvSpPr>
        <p:spPr/>
        <p:txBody>
          <a:bodyPr/>
          <a:lstStyle>
            <a:extLst/>
          </a:lstStyle>
          <a:p>
            <a:fld id="{C922F72B-F2DC-4EC9-8ED7-BC2F5C807590}" type="datetime1">
              <a:rPr lang="es-ES" smtClean="0"/>
              <a:pPr/>
              <a:t>25/04/2017</a:t>
            </a:fld>
            <a:endParaRPr lang="es-ES"/>
          </a:p>
        </p:txBody>
      </p:sp>
      <p:sp>
        <p:nvSpPr>
          <p:cNvPr id="20" name="Footer Placeholder 19"/>
          <p:cNvSpPr>
            <a:spLocks noGrp="1"/>
          </p:cNvSpPr>
          <p:nvPr>
            <p:ph type="ftr" sz="quarter" idx="11"/>
          </p:nvPr>
        </p:nvSpPr>
        <p:spPr/>
        <p:txBody>
          <a:bodyPr/>
          <a:lstStyle>
            <a:extLst/>
          </a:lstStyle>
          <a:p>
            <a:endParaRPr lang="es-ES"/>
          </a:p>
        </p:txBody>
      </p:sp>
      <p:sp>
        <p:nvSpPr>
          <p:cNvPr id="10" name="Slide Number Placeholder 9"/>
          <p:cNvSpPr>
            <a:spLocks noGrp="1"/>
          </p:cNvSpPr>
          <p:nvPr>
            <p:ph type="sldNum" sz="quarter" idx="12"/>
          </p:nvPr>
        </p:nvSpPr>
        <p:spPr/>
        <p:txBody>
          <a:bodyPr/>
          <a:lstStyle>
            <a:extLst/>
          </a:lstStyle>
          <a:p>
            <a:r>
              <a:rPr lang="es-ES" dirty="0" smtClean="0"/>
              <a:t>1</a:t>
            </a:r>
            <a:endParaRPr lang="es-E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val="28875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11488" y="776452"/>
            <a:ext cx="7498080" cy="1143000"/>
          </a:xfrm>
          <a:prstGeom prst="rect">
            <a:avLst/>
          </a:prstGeo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1411488" y="1950326"/>
            <a:ext cx="7498080" cy="4800600"/>
          </a:xfrm>
          <a:prstGeom prst="rect">
            <a:avLst/>
          </a:prstGeo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B5E4071E-317A-44F7-A29F-47E680691FF8}" type="datetime1">
              <a:rPr lang="es-ES" smtClean="0"/>
              <a:pPr/>
              <a:t>25/04/2017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480361D-3D35-40C7-B82D-EC8EA4208CDB}" type="slidenum">
              <a:rPr lang="es-ES" smtClean="0"/>
              <a:pPr/>
              <a:t>‹#›</a:t>
            </a:fld>
            <a:endParaRPr lang="es-ES"/>
          </a:p>
        </p:txBody>
      </p:sp>
    </p:spTree>
    <p:extLst>
      <p:ext uri="{BB962C8B-B14F-4D97-AF65-F5344CB8AC3E}">
        <p14:creationId xmlns:p14="http://schemas.microsoft.com/office/powerpoint/2010/main" val="3427966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19911"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458806" y="723078"/>
            <a:ext cx="7498080" cy="1143000"/>
          </a:xfrm>
          <a:prstGeom prst="rect">
            <a:avLst/>
          </a:prstGeom>
        </p:spPr>
        <p:txBody>
          <a:bodyPr/>
          <a:lstStyle>
            <a:extLst/>
          </a:lstStyle>
          <a:p>
            <a:r>
              <a:rPr lang="en-US" dirty="0" smtClean="0"/>
              <a:t>Click to edit Master title style</a:t>
            </a:r>
            <a:endParaRPr lang="en-US" dirty="0"/>
          </a:p>
        </p:txBody>
      </p:sp>
      <p:sp>
        <p:nvSpPr>
          <p:cNvPr id="3" name="Content Placeholder 2"/>
          <p:cNvSpPr>
            <a:spLocks noGrp="1"/>
          </p:cNvSpPr>
          <p:nvPr>
            <p:ph sz="half" idx="1"/>
          </p:nvPr>
        </p:nvSpPr>
        <p:spPr>
          <a:xfrm>
            <a:off x="1441937" y="1732728"/>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316155" y="1723293"/>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8A56D7E3-0906-4256-B698-87CB3258EFA9}" type="datetime1">
              <a:rPr lang="es-ES" smtClean="0"/>
              <a:pPr/>
              <a:t>25/04/2017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480361D-3D35-40C7-B82D-EC8EA4208CDB}" type="slidenum">
              <a:rPr lang="es-ES" smtClean="0"/>
              <a:pPr/>
              <a:t>‹#›</a:t>
            </a:fld>
            <a:endParaRPr lang="es-ES"/>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4532" y="-54"/>
            <a:ext cx="2645318" cy="1068237"/>
          </a:xfrm>
          <a:prstGeom prst="rect">
            <a:avLst/>
          </a:prstGeom>
        </p:spPr>
      </p:pic>
    </p:spTree>
    <p:extLst>
      <p:ext uri="{BB962C8B-B14F-4D97-AF65-F5344CB8AC3E}">
        <p14:creationId xmlns:p14="http://schemas.microsoft.com/office/powerpoint/2010/main" val="14043947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29867" y="2271"/>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fld id="{1FD0AE5D-CBB1-4692-9127-1494D75C7EF5}" type="datetime1">
              <a:rPr lang="es-ES" smtClean="0"/>
              <a:pPr/>
              <a:t>25/04/2017</a:t>
            </a:fld>
            <a:endParaRPr lang="es-E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endParaRPr lang="es-E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r>
              <a:rPr lang="es-ES" dirty="0" smtClean="0"/>
              <a:t>2</a:t>
            </a:r>
            <a:endParaRPr lang="es-E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1484" y="50016"/>
            <a:ext cx="2645318" cy="1068237"/>
          </a:xfrm>
          <a:prstGeom prst="rect">
            <a:avLst/>
          </a:prstGeom>
        </p:spPr>
      </p:pic>
      <p:sp>
        <p:nvSpPr>
          <p:cNvPr id="4" name="Title Placeholder 3"/>
          <p:cNvSpPr>
            <a:spLocks noGrp="1"/>
          </p:cNvSpPr>
          <p:nvPr>
            <p:ph type="title"/>
          </p:nvPr>
        </p:nvSpPr>
        <p:spPr>
          <a:xfrm>
            <a:off x="1071980" y="1077105"/>
            <a:ext cx="7886700" cy="86772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5" name="Text Placeholder 4"/>
          <p:cNvSpPr>
            <a:spLocks noGrp="1"/>
          </p:cNvSpPr>
          <p:nvPr>
            <p:ph type="body" idx="1"/>
          </p:nvPr>
        </p:nvSpPr>
        <p:spPr>
          <a:xfrm>
            <a:off x="1693441" y="1949520"/>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974278464"/>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2" r:id="rId3"/>
  </p:sldLayoutIdLst>
  <p:hf hdr="0" ftr="0" dt="0"/>
  <p:txStyles>
    <p:titleStyle>
      <a:lvl1pPr algn="l" rtl="0" eaLnBrk="1" latinLnBrk="0" hangingPunct="1">
        <a:spcBef>
          <a:spcPct val="0"/>
        </a:spcBef>
        <a:buNone/>
        <a:defRPr sz="4400" kern="1200">
          <a:solidFill>
            <a:schemeClr val="tx2">
              <a:satMod val="130000"/>
            </a:schemeClr>
          </a:solidFill>
          <a:effectLst>
            <a:outerShdw blurRad="50000" dist="30000" dir="5400000" algn="tl" rotWithShape="0">
              <a:srgbClr val="000000">
                <a:alpha val="30000"/>
              </a:srgbClr>
            </a:outerShdw>
          </a:effectLst>
          <a:latin typeface="Times New Roman" panose="02020603050405020304" pitchFamily="18" charset="0"/>
          <a:ea typeface="+mj-ea"/>
          <a:cs typeface="Times New Roman" panose="02020603050405020304" pitchFamily="18" charset="0"/>
        </a:defRPr>
      </a:lvl1pPr>
      <a:extLst/>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p:cNvSpPr>
          <p:nvPr/>
        </p:nvSpPr>
        <p:spPr>
          <a:xfrm>
            <a:off x="1178376" y="1205880"/>
            <a:ext cx="7498080" cy="1143000"/>
          </a:xfrm>
          <a:prstGeom prst="rect">
            <a:avLst/>
          </a:prstGeom>
        </p:spPr>
        <p:txBody>
          <a:bodyPr anchor="b">
            <a:noAutofit/>
          </a:bodyPr>
          <a:lstStyle/>
          <a:p>
            <a:pPr lvl="0">
              <a:spcBef>
                <a:spcPct val="0"/>
              </a:spcBef>
              <a:defRPr/>
            </a:pPr>
            <a:r>
              <a:rPr lang="en-US" sz="2000" b="1" dirty="0"/>
              <a:t>Regional Roundtable on </a:t>
            </a:r>
          </a:p>
          <a:p>
            <a:pPr lvl="0">
              <a:spcBef>
                <a:spcPct val="0"/>
              </a:spcBef>
              <a:defRPr/>
            </a:pPr>
            <a:r>
              <a:rPr lang="en-US" sz="2000" b="1" dirty="0"/>
              <a:t>World </a:t>
            </a:r>
            <a:r>
              <a:rPr lang="en-US" sz="2000" b="1" dirty="0" err="1"/>
              <a:t>Programme</a:t>
            </a:r>
            <a:r>
              <a:rPr lang="en-US" sz="2000" b="1" dirty="0"/>
              <a:t> for the Census of Agriculture 2020 </a:t>
            </a:r>
            <a:br>
              <a:rPr lang="en-US" sz="2000" b="1" dirty="0"/>
            </a:br>
            <a:r>
              <a:rPr lang="en-US" sz="2000" dirty="0" smtClean="0"/>
              <a:t>Port of Spain, Trinidad and Tobago</a:t>
            </a:r>
            <a:r>
              <a:rPr lang="en-US" sz="2000" dirty="0" smtClean="0"/>
              <a:t> </a:t>
            </a:r>
            <a:r>
              <a:rPr lang="en-US" sz="2000" dirty="0"/>
              <a:t/>
            </a:r>
            <a:br>
              <a:rPr lang="en-US" sz="2000" dirty="0"/>
            </a:br>
            <a:r>
              <a:rPr lang="en-US" sz="2000" dirty="0" smtClean="0"/>
              <a:t>22</a:t>
            </a:r>
            <a:r>
              <a:rPr lang="en-US" sz="2000" dirty="0" smtClean="0"/>
              <a:t>-26 May </a:t>
            </a:r>
            <a:r>
              <a:rPr lang="en-US" sz="2000" dirty="0" smtClean="0"/>
              <a:t>2017</a:t>
            </a:r>
            <a:endParaRPr lang="en-US" sz="2000" dirty="0"/>
          </a:p>
        </p:txBody>
      </p:sp>
      <p:sp>
        <p:nvSpPr>
          <p:cNvPr id="8" name="Rectangle 2"/>
          <p:cNvSpPr txBox="1">
            <a:spLocks/>
          </p:cNvSpPr>
          <p:nvPr/>
        </p:nvSpPr>
        <p:spPr>
          <a:xfrm>
            <a:off x="1043607" y="2342980"/>
            <a:ext cx="8025353" cy="2310155"/>
          </a:xfrm>
          <a:prstGeom prst="rect">
            <a:avLst/>
          </a:prstGeom>
        </p:spPr>
        <p:txBody>
          <a:bodyPr/>
          <a:lstStyle/>
          <a:p>
            <a:pPr marL="85725" indent="-3175">
              <a:spcBef>
                <a:spcPts val="600"/>
              </a:spcBef>
              <a:buClr>
                <a:schemeClr val="accent1"/>
              </a:buClr>
              <a:buSzPct val="80000"/>
              <a:defRPr/>
            </a:pPr>
            <a:r>
              <a:rPr lang="en-GB" sz="2800" b="1" dirty="0" smtClean="0"/>
              <a:t>Overview </a:t>
            </a:r>
            <a:r>
              <a:rPr lang="en-GB" sz="2800" b="1" dirty="0"/>
              <a:t>of the New Features of the WCA 2020. Importance of the WCA in the light of Sustainable Development Agenda and </a:t>
            </a:r>
            <a:endParaRPr lang="ru-RU" sz="2800" b="1" dirty="0" smtClean="0"/>
          </a:p>
          <a:p>
            <a:pPr marL="85725" indent="-3175">
              <a:spcBef>
                <a:spcPts val="600"/>
              </a:spcBef>
              <a:buClr>
                <a:schemeClr val="accent1"/>
              </a:buClr>
              <a:buSzPct val="80000"/>
              <a:defRPr/>
            </a:pPr>
            <a:r>
              <a:rPr lang="en-GB" sz="2800" b="1" dirty="0" smtClean="0"/>
              <a:t>other </a:t>
            </a:r>
            <a:r>
              <a:rPr lang="en-GB" sz="2800" b="1" dirty="0"/>
              <a:t>initiatives </a:t>
            </a:r>
            <a:endParaRPr lang="ru-RU" sz="2800" b="1" dirty="0" smtClean="0"/>
          </a:p>
          <a:p>
            <a:pPr marL="85725" indent="-3175">
              <a:spcBef>
                <a:spcPts val="600"/>
              </a:spcBef>
              <a:buClr>
                <a:schemeClr val="accent1"/>
              </a:buClr>
              <a:buSzPct val="80000"/>
              <a:defRPr/>
            </a:pPr>
            <a:r>
              <a:rPr lang="en-US" sz="2500" i="1" dirty="0"/>
              <a:t>Technical Session 1</a:t>
            </a:r>
          </a:p>
          <a:p>
            <a:pPr marL="85725" indent="-3175">
              <a:spcBef>
                <a:spcPts val="600"/>
              </a:spcBef>
              <a:buClr>
                <a:schemeClr val="accent1"/>
              </a:buClr>
              <a:buSzPct val="80000"/>
              <a:defRPr/>
            </a:pPr>
            <a:endParaRPr lang="en-US" sz="2800" b="1" dirty="0">
              <a:latin typeface="+mj-lt"/>
              <a:ea typeface="+mj-ea"/>
              <a:cs typeface="+mj-cs"/>
            </a:endParaRPr>
          </a:p>
        </p:txBody>
      </p:sp>
      <p:pic>
        <p:nvPicPr>
          <p:cNvPr id="2" name="Picture 1"/>
          <p:cNvPicPr>
            <a:picLocks noChangeAspect="1"/>
          </p:cNvPicPr>
          <p:nvPr/>
        </p:nvPicPr>
        <p:blipFill>
          <a:blip r:embed="rId3" cstate="print"/>
          <a:stretch>
            <a:fillRect/>
          </a:stretch>
        </p:blipFill>
        <p:spPr>
          <a:xfrm>
            <a:off x="6636810" y="3436706"/>
            <a:ext cx="2420209" cy="3003025"/>
          </a:xfrm>
          <a:prstGeom prst="cloud">
            <a:avLst/>
          </a:prstGeom>
        </p:spPr>
      </p:pic>
      <p:sp>
        <p:nvSpPr>
          <p:cNvPr id="3" name="Slide Number Placeholder 2"/>
          <p:cNvSpPr>
            <a:spLocks noGrp="1"/>
          </p:cNvSpPr>
          <p:nvPr>
            <p:ph type="sldNum" sz="quarter" idx="12"/>
          </p:nvPr>
        </p:nvSpPr>
        <p:spPr/>
        <p:txBody>
          <a:bodyPr/>
          <a:lstStyle/>
          <a:p>
            <a:r>
              <a:rPr lang="es-ES" smtClean="0"/>
              <a:t>1</a:t>
            </a:r>
            <a:endParaRPr lang="es-ES" dirty="0"/>
          </a:p>
        </p:txBody>
      </p:sp>
      <p:sp>
        <p:nvSpPr>
          <p:cNvPr id="10" name="Rectangle 1"/>
          <p:cNvSpPr txBox="1">
            <a:spLocks/>
          </p:cNvSpPr>
          <p:nvPr/>
        </p:nvSpPr>
        <p:spPr>
          <a:xfrm>
            <a:off x="1043608" y="5373216"/>
            <a:ext cx="7406640" cy="1124744"/>
          </a:xfrm>
          <a:prstGeom prst="rect">
            <a:avLst/>
          </a:prstGeom>
        </p:spPr>
        <p:txBody>
          <a:bodyPr anchor="b">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000" b="1" dirty="0" smtClean="0">
                <a:latin typeface="+mj-lt"/>
                <a:ea typeface="+mj-ea"/>
                <a:cs typeface="+mj-cs"/>
              </a:rPr>
              <a:t>Jairo Castano</a:t>
            </a:r>
          </a:p>
          <a:p>
            <a:pPr>
              <a:lnSpc>
                <a:spcPct val="110000"/>
              </a:lnSpc>
              <a:spcBef>
                <a:spcPct val="0"/>
              </a:spcBef>
              <a:defRPr/>
            </a:pPr>
            <a:r>
              <a:rPr lang="en-US" sz="2200" dirty="0" smtClean="0">
                <a:latin typeface="Times New Roman" panose="02020603050405020304" pitchFamily="18" charset="0"/>
                <a:ea typeface="+mj-ea"/>
                <a:cs typeface="Times New Roman" panose="02020603050405020304" pitchFamily="18" charset="0"/>
              </a:rPr>
              <a:t>Senior Statistician </a:t>
            </a:r>
          </a:p>
          <a:p>
            <a:pPr>
              <a:lnSpc>
                <a:spcPct val="110000"/>
              </a:lnSpc>
              <a:spcBef>
                <a:spcPct val="0"/>
              </a:spcBef>
              <a:defRPr/>
            </a:pPr>
            <a:r>
              <a:rPr lang="en-US" sz="2200" dirty="0" smtClean="0">
                <a:latin typeface="Times New Roman" panose="02020603050405020304" pitchFamily="18" charset="0"/>
                <a:ea typeface="+mj-ea"/>
                <a:cs typeface="Times New Roman" panose="02020603050405020304" pitchFamily="18" charset="0"/>
              </a:rPr>
              <a:t>Leader, Agricultural Census and Survey Team</a:t>
            </a:r>
          </a:p>
          <a:p>
            <a:pPr>
              <a:lnSpc>
                <a:spcPct val="110000"/>
              </a:lnSpc>
              <a:spcBef>
                <a:spcPct val="0"/>
              </a:spcBef>
              <a:defRPr/>
            </a:pPr>
            <a:r>
              <a:rPr lang="en-US" sz="2200" dirty="0" smtClean="0">
                <a:latin typeface="Times New Roman" panose="02020603050405020304" pitchFamily="18" charset="0"/>
                <a:ea typeface="+mj-ea"/>
                <a:cs typeface="Times New Roman" panose="02020603050405020304" pitchFamily="18" charset="0"/>
              </a:rPr>
              <a:t>FAO Statistics Division </a:t>
            </a:r>
            <a:endParaRPr lang="en-US" sz="2200" dirty="0">
              <a:latin typeface="Times New Roman" panose="02020603050405020304" pitchFamily="18" charset="0"/>
              <a:ea typeface="+mj-ea"/>
              <a:cs typeface="Times New Roman" panose="02020603050405020304" pitchFamily="18" charset="0"/>
            </a:endParaRPr>
          </a:p>
        </p:txBody>
      </p:sp>
      <p:pic>
        <p:nvPicPr>
          <p:cNvPr id="9" name="Picture 2" descr="http://www.fao.org/uploads/pics/WCA_whi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0387" y="12537"/>
            <a:ext cx="3802062"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8165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692696"/>
            <a:ext cx="8280920" cy="785818"/>
          </a:xfrm>
        </p:spPr>
        <p:txBody>
          <a:bodyPr>
            <a:normAutofit fontScale="90000"/>
          </a:bodyPr>
          <a:lstStyle/>
          <a:p>
            <a:r>
              <a:rPr lang="es-ES" sz="3600" b="1" dirty="0" smtClean="0">
                <a:solidFill>
                  <a:schemeClr val="accent3">
                    <a:lumMod val="75000"/>
                  </a:schemeClr>
                </a:solidFill>
                <a:effectLst/>
              </a:rPr>
              <a:t>III. </a:t>
            </a:r>
            <a:r>
              <a:rPr lang="es-ES" sz="3600" b="1" dirty="0" err="1" smtClean="0">
                <a:solidFill>
                  <a:schemeClr val="accent3">
                    <a:lumMod val="75000"/>
                  </a:schemeClr>
                </a:solidFill>
                <a:effectLst/>
              </a:rPr>
              <a:t>Importance</a:t>
            </a:r>
            <a:r>
              <a:rPr lang="es-ES" sz="3600" b="1" dirty="0" smtClean="0">
                <a:solidFill>
                  <a:schemeClr val="accent3">
                    <a:lumMod val="75000"/>
                  </a:schemeClr>
                </a:solidFill>
                <a:effectLst/>
              </a:rPr>
              <a:t> of </a:t>
            </a:r>
            <a:r>
              <a:rPr lang="es-ES" sz="3600" b="1" dirty="0" err="1" smtClean="0">
                <a:solidFill>
                  <a:schemeClr val="accent3">
                    <a:lumMod val="75000"/>
                  </a:schemeClr>
                </a:solidFill>
                <a:effectLst/>
              </a:rPr>
              <a:t>the</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census</a:t>
            </a:r>
            <a:r>
              <a:rPr lang="es-ES" sz="3600" b="1" dirty="0" smtClean="0">
                <a:solidFill>
                  <a:schemeClr val="accent3">
                    <a:lumMod val="75000"/>
                  </a:schemeClr>
                </a:solidFill>
                <a:effectLst/>
              </a:rPr>
              <a:t> of </a:t>
            </a:r>
            <a:r>
              <a:rPr lang="es-ES" sz="3600" b="1" dirty="0" err="1" smtClean="0">
                <a:solidFill>
                  <a:schemeClr val="accent3">
                    <a:lumMod val="75000"/>
                  </a:schemeClr>
                </a:solidFill>
                <a:effectLst/>
              </a:rPr>
              <a:t>agriculture</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003363" y="1628800"/>
            <a:ext cx="7813401" cy="4968552"/>
          </a:xfrm>
        </p:spPr>
        <p:txBody>
          <a:bodyPr>
            <a:noAutofit/>
          </a:bodyPr>
          <a:lstStyle/>
          <a:p>
            <a:pPr marL="0" indent="0">
              <a:lnSpc>
                <a:spcPct val="100000"/>
              </a:lnSpc>
              <a:buSzPct val="110000"/>
              <a:buNone/>
            </a:pPr>
            <a:r>
              <a:rPr lang="en-GB" sz="2200" b="1" dirty="0" smtClean="0">
                <a:solidFill>
                  <a:schemeClr val="accent3">
                    <a:lumMod val="75000"/>
                  </a:schemeClr>
                </a:solidFill>
              </a:rPr>
              <a:t>The census satisfies stakeholders’ needs in:</a:t>
            </a:r>
          </a:p>
          <a:p>
            <a:pPr marL="358775" indent="-274638" algn="just">
              <a:lnSpc>
                <a:spcPct val="100000"/>
              </a:lnSpc>
              <a:buSzPct val="109000"/>
              <a:buAutoNum type="arabicPeriod"/>
            </a:pPr>
            <a:r>
              <a:rPr lang="en-GB" sz="1800" u="sng" dirty="0" smtClean="0">
                <a:solidFill>
                  <a:schemeClr val="accent3">
                    <a:lumMod val="50000"/>
                  </a:schemeClr>
                </a:solidFill>
              </a:rPr>
              <a:t>Agricultural planning</a:t>
            </a:r>
            <a:r>
              <a:rPr lang="en-GB" sz="1800" dirty="0" smtClean="0"/>
              <a:t>: </a:t>
            </a:r>
            <a:r>
              <a:rPr lang="en-GB" sz="1600" dirty="0" smtClean="0"/>
              <a:t>contributing to the definition of policies on food security or gender issues and promoting agricultural production and investments, economic growth, rural development, etc.;</a:t>
            </a:r>
          </a:p>
          <a:p>
            <a:pPr marL="358775" indent="-274638" algn="just">
              <a:lnSpc>
                <a:spcPct val="100000"/>
              </a:lnSpc>
              <a:buSzPct val="109000"/>
              <a:buAutoNum type="arabicPeriod"/>
            </a:pPr>
            <a:r>
              <a:rPr lang="en-GB" sz="1800" u="sng" dirty="0" smtClean="0">
                <a:solidFill>
                  <a:schemeClr val="accent3">
                    <a:lumMod val="50000"/>
                  </a:schemeClr>
                </a:solidFill>
              </a:rPr>
              <a:t>Research, investment and business decisions: </a:t>
            </a:r>
            <a:r>
              <a:rPr lang="en-GB" sz="1600" dirty="0" smtClean="0"/>
              <a:t>providing crucial data for the research and appraisal of the composition, distribution and past and prospective growth of the sector;</a:t>
            </a:r>
          </a:p>
          <a:p>
            <a:pPr marL="358775" indent="-274638" algn="just">
              <a:lnSpc>
                <a:spcPct val="100000"/>
              </a:lnSpc>
              <a:buSzPct val="109000"/>
              <a:buAutoNum type="arabicPeriod"/>
            </a:pPr>
            <a:r>
              <a:rPr lang="en-GB" sz="1800" u="sng" dirty="0" smtClean="0">
                <a:solidFill>
                  <a:schemeClr val="accent3">
                    <a:lumMod val="50000"/>
                  </a:schemeClr>
                </a:solidFill>
              </a:rPr>
              <a:t>Agriculture and the environment</a:t>
            </a:r>
            <a:r>
              <a:rPr lang="en-GB" sz="1600" dirty="0" smtClean="0"/>
              <a:t>: allowing inter-temporal comparisons for monitoring environmental changes and providing data on the use of environmentally friendly practices and inputs that helps decision-makers and planner when adopting measures to mitigate adverse effects;</a:t>
            </a:r>
          </a:p>
          <a:p>
            <a:pPr marL="358775" indent="-274638" algn="just">
              <a:lnSpc>
                <a:spcPct val="100000"/>
              </a:lnSpc>
              <a:buSzPct val="109000"/>
              <a:buAutoNum type="arabicPeriod"/>
            </a:pPr>
            <a:r>
              <a:rPr lang="en-GB" sz="1800" u="sng" dirty="0" smtClean="0">
                <a:solidFill>
                  <a:schemeClr val="accent3">
                    <a:lumMod val="50000"/>
                  </a:schemeClr>
                </a:solidFill>
              </a:rPr>
              <a:t>Food security</a:t>
            </a:r>
            <a:r>
              <a:rPr lang="en-GB" sz="1600" dirty="0" smtClean="0"/>
              <a:t>: providing data for assessing severity of food insecurity;</a:t>
            </a:r>
          </a:p>
          <a:p>
            <a:pPr marL="358775" indent="-274638" algn="just">
              <a:lnSpc>
                <a:spcPct val="100000"/>
              </a:lnSpc>
              <a:buSzPct val="109000"/>
              <a:buAutoNum type="arabicPeriod"/>
            </a:pPr>
            <a:r>
              <a:rPr lang="en-GB" sz="1800" u="sng" dirty="0" smtClean="0">
                <a:solidFill>
                  <a:schemeClr val="accent3">
                    <a:lumMod val="50000"/>
                  </a:schemeClr>
                </a:solidFill>
              </a:rPr>
              <a:t>Work in agriculture</a:t>
            </a:r>
            <a:r>
              <a:rPr lang="en-GB" sz="1600" u="sng" dirty="0" smtClean="0">
                <a:solidFill>
                  <a:schemeClr val="accent3">
                    <a:lumMod val="50000"/>
                  </a:schemeClr>
                </a:solidFill>
              </a:rPr>
              <a:t>:</a:t>
            </a:r>
            <a:r>
              <a:rPr lang="en-GB" sz="1600" dirty="0" smtClean="0"/>
              <a:t> supporting labour and other social policies related to the quality of employment through the provision of data on status in employment of main job and on forms of payment on an annual basis;</a:t>
            </a:r>
          </a:p>
          <a:p>
            <a:pPr marL="358775" indent="-274638" algn="just">
              <a:lnSpc>
                <a:spcPct val="100000"/>
              </a:lnSpc>
              <a:buSzPct val="109000"/>
              <a:buAutoNum type="arabicPeriod"/>
            </a:pPr>
            <a:r>
              <a:rPr lang="en-GB" sz="1800" u="sng" dirty="0" smtClean="0">
                <a:solidFill>
                  <a:schemeClr val="accent3">
                    <a:lumMod val="50000"/>
                  </a:schemeClr>
                </a:solidFill>
              </a:rPr>
              <a:t>The role of gender in agriculture: </a:t>
            </a:r>
            <a:r>
              <a:rPr lang="en-GB" sz="1600" dirty="0" smtClean="0"/>
              <a:t>providing gender disaggregated data to help monitor progress towards achieving gender equality goals.</a:t>
            </a:r>
            <a:endParaRPr lang="es-ES" sz="1600" dirty="0" smtClean="0"/>
          </a:p>
          <a:p>
            <a:pPr marL="342900" indent="-342900">
              <a:lnSpc>
                <a:spcPct val="100000"/>
              </a:lnSpc>
              <a:buNone/>
            </a:pPr>
            <a:endParaRPr lang="es-ES" sz="1800" dirty="0" smtClean="0"/>
          </a:p>
          <a:p>
            <a:pPr marL="342900" indent="-342900">
              <a:lnSpc>
                <a:spcPct val="100000"/>
              </a:lnSpc>
              <a:buAutoNum type="arabicPeriod"/>
            </a:pPr>
            <a:endParaRPr lang="es-ES" sz="1800"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10</a:t>
            </a:fld>
            <a:endParaRPr lang="es-E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45840"/>
            <a:ext cx="8496944" cy="1143000"/>
          </a:xfrm>
        </p:spPr>
        <p:txBody>
          <a:bodyPr>
            <a:noAutofit/>
          </a:bodyPr>
          <a:lstStyle/>
          <a:p>
            <a:r>
              <a:rPr lang="es-ES" sz="3600" b="1" dirty="0" smtClean="0">
                <a:solidFill>
                  <a:schemeClr val="accent3">
                    <a:lumMod val="75000"/>
                  </a:schemeClr>
                </a:solidFill>
                <a:effectLst/>
              </a:rPr>
              <a:t>III. </a:t>
            </a:r>
            <a:r>
              <a:rPr lang="es-ES" sz="3600" b="1" dirty="0" err="1" smtClean="0">
                <a:solidFill>
                  <a:schemeClr val="accent3">
                    <a:lumMod val="75000"/>
                  </a:schemeClr>
                </a:solidFill>
                <a:effectLst/>
              </a:rPr>
              <a:t>Importance</a:t>
            </a:r>
            <a:r>
              <a:rPr lang="es-ES" sz="3600" b="1" dirty="0" smtClean="0">
                <a:solidFill>
                  <a:schemeClr val="accent3">
                    <a:lumMod val="75000"/>
                  </a:schemeClr>
                </a:solidFill>
                <a:effectLst/>
              </a:rPr>
              <a:t> of </a:t>
            </a:r>
            <a:r>
              <a:rPr lang="es-ES" sz="3600" b="1" dirty="0" err="1" smtClean="0">
                <a:solidFill>
                  <a:schemeClr val="accent3">
                    <a:lumMod val="75000"/>
                  </a:schemeClr>
                </a:solidFill>
                <a:effectLst/>
              </a:rPr>
              <a:t>the</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census</a:t>
            </a:r>
            <a:r>
              <a:rPr lang="es-ES" sz="3600" b="1" dirty="0" smtClean="0">
                <a:solidFill>
                  <a:schemeClr val="accent3">
                    <a:lumMod val="75000"/>
                  </a:schemeClr>
                </a:solidFill>
                <a:effectLst/>
              </a:rPr>
              <a:t> </a:t>
            </a:r>
            <a:r>
              <a:rPr lang="es-ES" sz="3600" dirty="0" smtClean="0">
                <a:solidFill>
                  <a:schemeClr val="accent3">
                    <a:lumMod val="75000"/>
                  </a:schemeClr>
                </a:solidFill>
                <a:effectLst/>
              </a:rPr>
              <a:t>(</a:t>
            </a:r>
            <a:r>
              <a:rPr lang="es-ES" sz="3600" dirty="0" err="1" smtClean="0">
                <a:solidFill>
                  <a:schemeClr val="accent3">
                    <a:lumMod val="75000"/>
                  </a:schemeClr>
                </a:solidFill>
                <a:effectLst/>
              </a:rPr>
              <a:t>contd</a:t>
            </a:r>
            <a:r>
              <a:rPr lang="es-ES" sz="3600" dirty="0" smtClean="0">
                <a:solidFill>
                  <a:schemeClr val="accent3">
                    <a:lumMod val="75000"/>
                  </a:schemeClr>
                </a:solidFill>
                <a:effectLst/>
              </a:rPr>
              <a:t>.)</a:t>
            </a:r>
            <a:endParaRPr lang="es-ES" sz="3600" dirty="0">
              <a:effectLst/>
            </a:endParaRPr>
          </a:p>
        </p:txBody>
      </p:sp>
      <p:sp>
        <p:nvSpPr>
          <p:cNvPr id="3" name="2 Marcador de contenido"/>
          <p:cNvSpPr>
            <a:spLocks noGrp="1"/>
          </p:cNvSpPr>
          <p:nvPr>
            <p:ph idx="1"/>
          </p:nvPr>
        </p:nvSpPr>
        <p:spPr>
          <a:xfrm>
            <a:off x="1043608" y="2060848"/>
            <a:ext cx="7498080" cy="4608512"/>
          </a:xfrm>
        </p:spPr>
        <p:txBody>
          <a:bodyPr>
            <a:noAutofit/>
          </a:bodyPr>
          <a:lstStyle/>
          <a:p>
            <a:pPr marL="361950" indent="-361950" algn="just">
              <a:lnSpc>
                <a:spcPct val="100000"/>
              </a:lnSpc>
              <a:buSzPct val="109000"/>
              <a:buNone/>
            </a:pPr>
            <a:r>
              <a:rPr lang="en-GB" sz="2200" b="1" dirty="0">
                <a:solidFill>
                  <a:schemeClr val="accent3">
                    <a:lumMod val="75000"/>
                  </a:schemeClr>
                </a:solidFill>
              </a:rPr>
              <a:t>The census satisfies </a:t>
            </a:r>
            <a:r>
              <a:rPr lang="en-GB" sz="2200" b="1" dirty="0" smtClean="0">
                <a:solidFill>
                  <a:schemeClr val="accent3">
                    <a:lumMod val="75000"/>
                  </a:schemeClr>
                </a:solidFill>
              </a:rPr>
              <a:t>stakeholders’ </a:t>
            </a:r>
            <a:r>
              <a:rPr lang="en-GB" sz="2200" b="1" dirty="0">
                <a:solidFill>
                  <a:schemeClr val="accent3">
                    <a:lumMod val="75000"/>
                  </a:schemeClr>
                </a:solidFill>
              </a:rPr>
              <a:t>needs </a:t>
            </a:r>
            <a:r>
              <a:rPr lang="en-GB" sz="2200" b="1" dirty="0" smtClean="0">
                <a:solidFill>
                  <a:schemeClr val="accent3">
                    <a:lumMod val="75000"/>
                  </a:schemeClr>
                </a:solidFill>
              </a:rPr>
              <a:t>also in</a:t>
            </a:r>
            <a:r>
              <a:rPr lang="en-GB" sz="2200" b="1" dirty="0">
                <a:solidFill>
                  <a:schemeClr val="accent3">
                    <a:lumMod val="75000"/>
                  </a:schemeClr>
                </a:solidFill>
              </a:rPr>
              <a:t>:</a:t>
            </a:r>
          </a:p>
          <a:p>
            <a:pPr marL="636587" indent="-457200" algn="just">
              <a:lnSpc>
                <a:spcPct val="100000"/>
              </a:lnSpc>
              <a:buSzPct val="109000"/>
              <a:buFont typeface="+mj-lt"/>
              <a:buAutoNum type="arabicPeriod" startAt="7"/>
            </a:pPr>
            <a:r>
              <a:rPr lang="en-GB" sz="1800" u="sng" dirty="0" smtClean="0">
                <a:solidFill>
                  <a:schemeClr val="accent3">
                    <a:lumMod val="50000"/>
                  </a:schemeClr>
                </a:solidFill>
              </a:rPr>
              <a:t>Baseline </a:t>
            </a:r>
            <a:r>
              <a:rPr lang="en-GB" sz="1800" u="sng" dirty="0">
                <a:solidFill>
                  <a:schemeClr val="accent3">
                    <a:lumMod val="50000"/>
                  </a:schemeClr>
                </a:solidFill>
              </a:rPr>
              <a:t>data for M&amp;E</a:t>
            </a:r>
            <a:r>
              <a:rPr lang="en-GB" sz="1800" dirty="0"/>
              <a:t>: giving detailed structural data for small geographic areas;</a:t>
            </a:r>
          </a:p>
          <a:p>
            <a:pPr marL="631825" indent="-452438" algn="just">
              <a:lnSpc>
                <a:spcPct val="100000"/>
              </a:lnSpc>
              <a:buSzPct val="109000"/>
              <a:buAutoNum type="arabicPeriod" startAt="7"/>
            </a:pPr>
            <a:r>
              <a:rPr lang="en-GB" sz="1800" u="sng" dirty="0">
                <a:solidFill>
                  <a:schemeClr val="accent3">
                    <a:lumMod val="50000"/>
                  </a:schemeClr>
                </a:solidFill>
              </a:rPr>
              <a:t>Contribution of agriculture in national accounts</a:t>
            </a:r>
            <a:r>
              <a:rPr lang="en-GB" sz="1800" dirty="0"/>
              <a:t>: </a:t>
            </a:r>
            <a:r>
              <a:rPr lang="en-GB" sz="1800" dirty="0" smtClean="0"/>
              <a:t>information </a:t>
            </a:r>
            <a:r>
              <a:rPr lang="en-GB" sz="1800" dirty="0"/>
              <a:t>to define structural components of the national accounts, </a:t>
            </a:r>
            <a:r>
              <a:rPr lang="en-GB" sz="1800" dirty="0" smtClean="0"/>
              <a:t>data </a:t>
            </a:r>
            <a:r>
              <a:rPr lang="en-GB" sz="1800" dirty="0"/>
              <a:t>as inputs of the System of Environmental- Economic Accounting (SEEA), </a:t>
            </a:r>
            <a:r>
              <a:rPr lang="en-GB" sz="1800" dirty="0" smtClean="0"/>
              <a:t>or </a:t>
            </a:r>
            <a:r>
              <a:rPr lang="en-GB" sz="1800" dirty="0"/>
              <a:t>for establishment of </a:t>
            </a:r>
            <a:r>
              <a:rPr lang="en-GB" sz="1800" dirty="0" smtClean="0"/>
              <a:t>base </a:t>
            </a:r>
            <a:r>
              <a:rPr lang="en-GB" sz="1800" dirty="0"/>
              <a:t>year for national </a:t>
            </a:r>
            <a:r>
              <a:rPr lang="en-GB" sz="1800" dirty="0" smtClean="0"/>
              <a:t>accounts.</a:t>
            </a:r>
          </a:p>
          <a:p>
            <a:pPr marL="631825" indent="-452438" algn="just">
              <a:lnSpc>
                <a:spcPct val="100000"/>
              </a:lnSpc>
              <a:buSzPct val="109000"/>
              <a:buNone/>
            </a:pPr>
            <a:endParaRPr lang="en-GB" sz="1800" dirty="0"/>
          </a:p>
          <a:p>
            <a:pPr marL="0" indent="-452438" algn="just">
              <a:spcBef>
                <a:spcPts val="0"/>
              </a:spcBef>
              <a:buSzPct val="109000"/>
              <a:buNone/>
            </a:pPr>
            <a:r>
              <a:rPr lang="en-GB" sz="2200" b="1" dirty="0" smtClean="0">
                <a:solidFill>
                  <a:schemeClr val="accent3">
                    <a:lumMod val="75000"/>
                  </a:schemeClr>
                </a:solidFill>
              </a:rPr>
              <a:t>The census satisfies statistical needs:</a:t>
            </a:r>
          </a:p>
          <a:p>
            <a:pPr marL="631825" indent="-452438" algn="just">
              <a:lnSpc>
                <a:spcPct val="100000"/>
              </a:lnSpc>
              <a:buClr>
                <a:schemeClr val="accent4">
                  <a:lumMod val="75000"/>
                </a:schemeClr>
              </a:buClr>
              <a:buSzPct val="110000"/>
              <a:buFont typeface="+mj-lt"/>
              <a:buAutoNum type="arabicPeriod" startAt="9"/>
            </a:pPr>
            <a:r>
              <a:rPr lang="en-GB" sz="1800" dirty="0"/>
              <a:t>Provide structural data at minimum level of </a:t>
            </a:r>
            <a:r>
              <a:rPr lang="en-GB" sz="1800" dirty="0" smtClean="0"/>
              <a:t>disaggregation.</a:t>
            </a:r>
            <a:endParaRPr lang="en-GB" sz="1800" dirty="0"/>
          </a:p>
          <a:p>
            <a:pPr marL="631825" indent="-452438" algn="just">
              <a:lnSpc>
                <a:spcPct val="100000"/>
              </a:lnSpc>
              <a:buClr>
                <a:schemeClr val="accent4">
                  <a:lumMod val="75000"/>
                </a:schemeClr>
              </a:buClr>
              <a:buSzPct val="110000"/>
              <a:buFont typeface="+mj-lt"/>
              <a:buAutoNum type="arabicPeriod" startAt="9"/>
            </a:pPr>
            <a:r>
              <a:rPr lang="en-GB" sz="1800" dirty="0"/>
              <a:t>Provide a reliable benchmark and reconciliation of current agricultural </a:t>
            </a:r>
            <a:r>
              <a:rPr lang="en-GB" sz="1800" dirty="0" smtClean="0"/>
              <a:t>statistics.</a:t>
            </a:r>
            <a:endParaRPr lang="en-GB" sz="1800" dirty="0"/>
          </a:p>
          <a:p>
            <a:pPr marL="631825" indent="-452438" algn="just">
              <a:lnSpc>
                <a:spcPct val="100000"/>
              </a:lnSpc>
              <a:buClr>
                <a:schemeClr val="accent4">
                  <a:lumMod val="75000"/>
                </a:schemeClr>
              </a:buClr>
              <a:buSzPct val="110000"/>
              <a:buFont typeface="+mj-lt"/>
              <a:buAutoNum type="arabicPeriod" startAt="9"/>
            </a:pPr>
            <a:r>
              <a:rPr lang="en-GB" sz="1800" dirty="0"/>
              <a:t>Provide sampling frames for probabilistic </a:t>
            </a:r>
            <a:r>
              <a:rPr lang="en-GB" sz="1800" dirty="0" smtClean="0"/>
              <a:t>surveys.</a:t>
            </a:r>
            <a:endParaRPr lang="en-GB" sz="1800" dirty="0"/>
          </a:p>
          <a:p>
            <a:pPr marL="631825" indent="-452438" algn="just">
              <a:lnSpc>
                <a:spcPct val="100000"/>
              </a:lnSpc>
              <a:buClr>
                <a:schemeClr val="accent4">
                  <a:lumMod val="75000"/>
                </a:schemeClr>
              </a:buClr>
              <a:buSzPct val="110000"/>
              <a:buFont typeface="+mj-lt"/>
              <a:buAutoNum type="arabicPeriod" startAt="9"/>
            </a:pPr>
            <a:r>
              <a:rPr lang="en-GB" sz="1800" dirty="0"/>
              <a:t>It allows the construction of registers of agricultural holders</a:t>
            </a:r>
            <a:r>
              <a:rPr lang="en-GB" sz="1800" dirty="0" smtClean="0"/>
              <a:t>.</a:t>
            </a:r>
            <a:endParaRPr lang="es-ES" sz="1800"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11</a:t>
            </a:fld>
            <a:endParaRPr lang="es-E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08720"/>
            <a:ext cx="8229600" cy="785818"/>
          </a:xfrm>
        </p:spPr>
        <p:txBody>
          <a:bodyPr>
            <a:normAutofit/>
          </a:bodyPr>
          <a:lstStyle/>
          <a:p>
            <a:r>
              <a:rPr lang="es-ES" sz="3600" b="1" dirty="0" smtClean="0">
                <a:solidFill>
                  <a:schemeClr val="accent3">
                    <a:lumMod val="75000"/>
                  </a:schemeClr>
                </a:solidFill>
                <a:effectLst/>
              </a:rPr>
              <a:t>IV. </a:t>
            </a:r>
            <a:r>
              <a:rPr lang="es-ES" sz="3600" b="1" dirty="0" err="1" smtClean="0">
                <a:solidFill>
                  <a:schemeClr val="accent3">
                    <a:lumMod val="75000"/>
                  </a:schemeClr>
                </a:solidFill>
                <a:effectLst/>
              </a:rPr>
              <a:t>Methodological</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considerations</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793232" y="1700808"/>
            <a:ext cx="8099248" cy="4941168"/>
          </a:xfrm>
        </p:spPr>
        <p:txBody>
          <a:bodyPr>
            <a:noAutofit/>
          </a:bodyPr>
          <a:lstStyle/>
          <a:p>
            <a:pPr marL="514350" indent="-333375" algn="just">
              <a:lnSpc>
                <a:spcPct val="100000"/>
              </a:lnSpc>
              <a:buSzPct val="110000"/>
              <a:buFont typeface="+mj-lt"/>
              <a:buAutoNum type="arabicPeriod"/>
            </a:pPr>
            <a:r>
              <a:rPr lang="en-GB" sz="2000" b="1" u="sng" dirty="0" smtClean="0">
                <a:solidFill>
                  <a:schemeClr val="accent3">
                    <a:lumMod val="75000"/>
                  </a:schemeClr>
                </a:solidFill>
              </a:rPr>
              <a:t>Census modalities:</a:t>
            </a:r>
          </a:p>
          <a:p>
            <a:pPr marL="715963" indent="-268288" algn="just">
              <a:lnSpc>
                <a:spcPct val="100000"/>
              </a:lnSpc>
              <a:spcBef>
                <a:spcPts val="0"/>
              </a:spcBef>
              <a:buAutoNum type="romanLcParenR"/>
            </a:pPr>
            <a:r>
              <a:rPr lang="en-GB" sz="1800" b="1" dirty="0" smtClean="0">
                <a:solidFill>
                  <a:srgbClr val="00B050"/>
                </a:solidFill>
              </a:rPr>
              <a:t>The classical approach: </a:t>
            </a:r>
            <a:r>
              <a:rPr lang="en-GB" sz="2000" dirty="0" smtClean="0"/>
              <a:t>It is a complete enumeration exercise comprising the universe of agricultural holdings to cover. It should cover all essential items and may include additional items.</a:t>
            </a:r>
          </a:p>
          <a:p>
            <a:pPr marL="715963" indent="-268288" algn="just">
              <a:lnSpc>
                <a:spcPct val="100000"/>
              </a:lnSpc>
              <a:buAutoNum type="romanLcParenR"/>
            </a:pPr>
            <a:r>
              <a:rPr lang="en-GB" sz="1800" b="1" dirty="0" smtClean="0">
                <a:solidFill>
                  <a:srgbClr val="00B050"/>
                </a:solidFill>
              </a:rPr>
              <a:t>Modular approach: </a:t>
            </a:r>
            <a:r>
              <a:rPr lang="en-GB" sz="2000" dirty="0" smtClean="0"/>
              <a:t>It comprises: a) a core module undertaken by complete enumeration including all frame items, essential and eventually other items; and b) supplementary modules targeting specific populations identified through the frame provided by the core module.</a:t>
            </a:r>
          </a:p>
          <a:p>
            <a:pPr marL="715963" indent="-268288" algn="just">
              <a:lnSpc>
                <a:spcPct val="100000"/>
              </a:lnSpc>
              <a:buFont typeface="Wingdings 2"/>
              <a:buAutoNum type="romanLcParenR"/>
            </a:pPr>
            <a:r>
              <a:rPr lang="en-GB" sz="1800" b="1" dirty="0" smtClean="0">
                <a:solidFill>
                  <a:srgbClr val="00B050"/>
                </a:solidFill>
              </a:rPr>
              <a:t>Use of registers and administrative records: </a:t>
            </a:r>
            <a:r>
              <a:rPr lang="en-GB" sz="2000" dirty="0" smtClean="0"/>
              <a:t>Registers and other administrative sources can be used as a source of census data. The  most complete use of registers will be when  all the essential census items can be based  on administrative sources. Normally a combined approach that uses administrative and statistical sources (survey/census data) will be used. </a:t>
            </a:r>
          </a:p>
          <a:p>
            <a:pPr marL="571500" indent="-123825" algn="just">
              <a:lnSpc>
                <a:spcPct val="100000"/>
              </a:lnSpc>
              <a:buAutoNum type="romanLcParenR"/>
            </a:pPr>
            <a:endParaRPr lang="es-ES" sz="1800" b="1" dirty="0" smtClean="0">
              <a:solidFill>
                <a:srgbClr val="00B050"/>
              </a:solidFill>
            </a:endParaRPr>
          </a:p>
        </p:txBody>
      </p:sp>
      <p:sp>
        <p:nvSpPr>
          <p:cNvPr id="4" name="Slide Number Placeholder 3"/>
          <p:cNvSpPr>
            <a:spLocks noGrp="1"/>
          </p:cNvSpPr>
          <p:nvPr>
            <p:ph type="sldNum" sz="quarter" idx="12"/>
          </p:nvPr>
        </p:nvSpPr>
        <p:spPr/>
        <p:txBody>
          <a:bodyPr/>
          <a:lstStyle/>
          <a:p>
            <a:fld id="{4480361D-3D35-40C7-B82D-EC8EA4208CDB}" type="slidenum">
              <a:rPr lang="es-ES" smtClean="0"/>
              <a:pPr/>
              <a:t>12</a:t>
            </a:fld>
            <a:endParaRPr lang="es-E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1052736"/>
            <a:ext cx="7920880" cy="428628"/>
          </a:xfrm>
        </p:spPr>
        <p:txBody>
          <a:bodyPr>
            <a:noAutofit/>
          </a:bodyPr>
          <a:lstStyle/>
          <a:p>
            <a:r>
              <a:rPr lang="es-ES" sz="3600" b="1" dirty="0" err="1" smtClean="0">
                <a:solidFill>
                  <a:schemeClr val="accent3">
                    <a:lumMod val="75000"/>
                  </a:schemeClr>
                </a:solidFill>
                <a:effectLst/>
              </a:rPr>
              <a:t>Methodological</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considerations</a:t>
            </a:r>
            <a:r>
              <a:rPr lang="es-ES" sz="3600" b="1" dirty="0" smtClean="0">
                <a:solidFill>
                  <a:schemeClr val="accent3">
                    <a:lumMod val="75000"/>
                  </a:schemeClr>
                </a:solidFill>
                <a:effectLst/>
              </a:rPr>
              <a:t> </a:t>
            </a:r>
            <a:r>
              <a:rPr lang="es-ES" sz="3600" dirty="0" smtClean="0">
                <a:solidFill>
                  <a:schemeClr val="accent3">
                    <a:lumMod val="75000"/>
                  </a:schemeClr>
                </a:solidFill>
                <a:effectLst/>
              </a:rPr>
              <a:t>(</a:t>
            </a:r>
            <a:r>
              <a:rPr lang="es-ES" sz="3600" dirty="0" err="1" smtClean="0">
                <a:solidFill>
                  <a:schemeClr val="accent3">
                    <a:lumMod val="75000"/>
                  </a:schemeClr>
                </a:solidFill>
                <a:effectLst/>
              </a:rPr>
              <a:t>cont’d</a:t>
            </a:r>
            <a:r>
              <a:rPr lang="es-ES" sz="3600" dirty="0" smtClean="0">
                <a:solidFill>
                  <a:schemeClr val="accent3">
                    <a:lumMod val="75000"/>
                  </a:schemeClr>
                </a:solidFill>
                <a:effectLst/>
              </a:rPr>
              <a:t>.)</a:t>
            </a:r>
            <a:endParaRPr lang="es-ES" sz="3600" dirty="0">
              <a:solidFill>
                <a:schemeClr val="accent3">
                  <a:lumMod val="75000"/>
                </a:schemeClr>
              </a:solidFill>
              <a:effectLst/>
            </a:endParaRPr>
          </a:p>
        </p:txBody>
      </p:sp>
      <p:sp>
        <p:nvSpPr>
          <p:cNvPr id="3" name="2 Marcador de contenido"/>
          <p:cNvSpPr>
            <a:spLocks noGrp="1"/>
          </p:cNvSpPr>
          <p:nvPr>
            <p:ph idx="1"/>
          </p:nvPr>
        </p:nvSpPr>
        <p:spPr>
          <a:xfrm>
            <a:off x="755576" y="1844824"/>
            <a:ext cx="7929288" cy="4464496"/>
          </a:xfrm>
        </p:spPr>
        <p:txBody>
          <a:bodyPr>
            <a:noAutofit/>
          </a:bodyPr>
          <a:lstStyle/>
          <a:p>
            <a:pPr marL="811213" indent="-363538" algn="just">
              <a:lnSpc>
                <a:spcPct val="100000"/>
              </a:lnSpc>
              <a:buFont typeface="Wingdings" pitchFamily="2" charset="2"/>
              <a:buAutoNum type="romanLcParenR" startAt="4"/>
            </a:pPr>
            <a:r>
              <a:rPr lang="en-GB" sz="2000" b="1" dirty="0" smtClean="0">
                <a:solidFill>
                  <a:srgbClr val="00B050"/>
                </a:solidFill>
              </a:rPr>
              <a:t>The integrated census and survey programme: </a:t>
            </a:r>
            <a:r>
              <a:rPr lang="en-GB" sz="2000" dirty="0" smtClean="0"/>
              <a:t>The census of agriculture integrates a multi-year programme of censuses and surveys. The surveys are part of a  modular survey  programme to  be  articulated with  the   agricultural  census programme and conducted on an annual basis between two censuses (a ten-year cycle).</a:t>
            </a:r>
          </a:p>
          <a:p>
            <a:pPr marL="811213" indent="-363538" algn="just">
              <a:lnSpc>
                <a:spcPct val="100000"/>
              </a:lnSpc>
            </a:pPr>
            <a:r>
              <a:rPr lang="en-GB" sz="2000" dirty="0" smtClean="0"/>
              <a:t>One example  </a:t>
            </a:r>
            <a:r>
              <a:rPr lang="en-GB" sz="2000" dirty="0"/>
              <a:t>of a modular survey  programme </a:t>
            </a:r>
            <a:r>
              <a:rPr lang="en-GB" sz="2000" dirty="0" smtClean="0"/>
              <a:t>is AGRIS (</a:t>
            </a:r>
            <a:r>
              <a:rPr lang="en-US" altLang="en-US" sz="2000" dirty="0"/>
              <a:t>Agricultural Integrated Survey </a:t>
            </a:r>
            <a:r>
              <a:rPr lang="en-US" altLang="en-US" sz="2000" dirty="0" err="1" smtClean="0"/>
              <a:t>programme</a:t>
            </a:r>
            <a:r>
              <a:rPr lang="en-GB" sz="2000" dirty="0" smtClean="0"/>
              <a:t>). It starts with a census covering the core module defined in the modular approach. </a:t>
            </a:r>
          </a:p>
          <a:p>
            <a:pPr marL="811213" indent="-363538" algn="just">
              <a:lnSpc>
                <a:spcPct val="100000"/>
              </a:lnSpc>
            </a:pPr>
            <a:r>
              <a:rPr lang="en-GB" sz="2000" dirty="0" smtClean="0"/>
              <a:t>Afterwards until the next census, the  AGRIS annual production module (crop production and livestock production) and  one (or more)  rotating modules (“Economy”; “Labour force”; “Machinery and equipment” and “Production methods and environment”) will be implemented each  year.</a:t>
            </a:r>
          </a:p>
          <a:p>
            <a:pPr>
              <a:lnSpc>
                <a:spcPct val="170000"/>
              </a:lnSpc>
              <a:buNone/>
            </a:pPr>
            <a:endParaRPr lang="es-ES" sz="2200"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13</a:t>
            </a:fld>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38860" y="692696"/>
            <a:ext cx="8429684" cy="857232"/>
          </a:xfrm>
        </p:spPr>
        <p:txBody>
          <a:bodyPr>
            <a:normAutofit/>
          </a:bodyPr>
          <a:lstStyle/>
          <a:p>
            <a:r>
              <a:rPr lang="es-ES" sz="3600" b="1" dirty="0" err="1" smtClean="0">
                <a:solidFill>
                  <a:schemeClr val="accent3">
                    <a:lumMod val="75000"/>
                  </a:schemeClr>
                </a:solidFill>
              </a:rPr>
              <a:t>Methodological</a:t>
            </a:r>
            <a:r>
              <a:rPr lang="es-ES" sz="3600" b="1" dirty="0" smtClean="0">
                <a:solidFill>
                  <a:schemeClr val="accent3">
                    <a:lumMod val="75000"/>
                  </a:schemeClr>
                </a:solidFill>
              </a:rPr>
              <a:t> </a:t>
            </a:r>
            <a:r>
              <a:rPr lang="es-ES" sz="3600" b="1" dirty="0" err="1" smtClean="0">
                <a:solidFill>
                  <a:schemeClr val="accent3">
                    <a:lumMod val="75000"/>
                  </a:schemeClr>
                </a:solidFill>
              </a:rPr>
              <a:t>considerations</a:t>
            </a:r>
            <a:r>
              <a:rPr lang="es-ES" sz="3600" b="1" dirty="0" smtClean="0">
                <a:solidFill>
                  <a:schemeClr val="accent3">
                    <a:lumMod val="75000"/>
                  </a:schemeClr>
                </a:solidFill>
              </a:rPr>
              <a:t> </a:t>
            </a:r>
            <a:r>
              <a:rPr lang="es-ES" sz="3600" dirty="0" smtClean="0">
                <a:solidFill>
                  <a:schemeClr val="accent3">
                    <a:lumMod val="75000"/>
                  </a:schemeClr>
                </a:solidFill>
              </a:rPr>
              <a:t>(</a:t>
            </a:r>
            <a:r>
              <a:rPr lang="es-ES" sz="3600" dirty="0" err="1" smtClean="0">
                <a:solidFill>
                  <a:schemeClr val="accent3">
                    <a:lumMod val="75000"/>
                  </a:schemeClr>
                </a:solidFill>
              </a:rPr>
              <a:t>cont’d</a:t>
            </a:r>
            <a:r>
              <a:rPr lang="es-ES" sz="3600" dirty="0" smtClean="0">
                <a:solidFill>
                  <a:schemeClr val="accent3">
                    <a:lumMod val="75000"/>
                  </a:schemeClr>
                </a:solidFill>
              </a:rPr>
              <a:t>.)</a:t>
            </a:r>
            <a:endParaRPr lang="es-ES" sz="3600" dirty="0"/>
          </a:p>
        </p:txBody>
      </p:sp>
      <p:sp>
        <p:nvSpPr>
          <p:cNvPr id="3" name="2 Marcador de contenido"/>
          <p:cNvSpPr>
            <a:spLocks noGrp="1"/>
          </p:cNvSpPr>
          <p:nvPr>
            <p:ph idx="1"/>
          </p:nvPr>
        </p:nvSpPr>
        <p:spPr>
          <a:xfrm>
            <a:off x="899592" y="1302105"/>
            <a:ext cx="8100392" cy="5367255"/>
          </a:xfrm>
        </p:spPr>
        <p:txBody>
          <a:bodyPr>
            <a:noAutofit/>
          </a:bodyPr>
          <a:lstStyle/>
          <a:p>
            <a:pPr marL="514350" indent="-333375" algn="just">
              <a:lnSpc>
                <a:spcPct val="100000"/>
              </a:lnSpc>
              <a:buSzPct val="110000"/>
              <a:buFont typeface="+mj-lt"/>
              <a:buAutoNum type="arabicPeriod" startAt="2"/>
            </a:pPr>
            <a:r>
              <a:rPr lang="en-GB" sz="2000" b="1" u="sng" dirty="0" smtClean="0">
                <a:solidFill>
                  <a:srgbClr val="00B050"/>
                </a:solidFill>
              </a:rPr>
              <a:t>Census frames</a:t>
            </a:r>
            <a:endParaRPr lang="en-GB" sz="2000" dirty="0" smtClean="0"/>
          </a:p>
          <a:p>
            <a:pPr marL="442913" indent="-179388" algn="just">
              <a:lnSpc>
                <a:spcPct val="100000"/>
              </a:lnSpc>
              <a:buSzPct val="110000"/>
              <a:buFont typeface="Arial" pitchFamily="34" charset="0"/>
              <a:buChar char="•"/>
            </a:pPr>
            <a:r>
              <a:rPr lang="en-GB" sz="1700" dirty="0" smtClean="0"/>
              <a:t>The frame is the means by which the statistical units to be enumerated are identified.</a:t>
            </a:r>
          </a:p>
          <a:p>
            <a:pPr marL="442913" indent="-179388" algn="just">
              <a:lnSpc>
                <a:spcPct val="100000"/>
              </a:lnSpc>
              <a:buSzPct val="110000"/>
              <a:buFont typeface="Arial" pitchFamily="34" charset="0"/>
              <a:buChar char="•"/>
            </a:pPr>
            <a:r>
              <a:rPr lang="en-GB" sz="1700" dirty="0" smtClean="0"/>
              <a:t>The census frame could be obtained through a population and housing census for the household sector, a farm register, a listing exercise or other sources. The frame  for the non-household sector can also come from the farm register, admin records or other sources.</a:t>
            </a:r>
          </a:p>
          <a:p>
            <a:pPr marL="442913" indent="-179388" algn="just">
              <a:lnSpc>
                <a:spcPct val="100000"/>
              </a:lnSpc>
              <a:buSzPct val="110000"/>
              <a:buFont typeface="Arial" pitchFamily="34" charset="0"/>
              <a:buChar char="•"/>
            </a:pPr>
            <a:r>
              <a:rPr lang="en-GB" sz="1700" dirty="0" smtClean="0"/>
              <a:t>Care must  be taken in establishing frames  for the  agricultural census to ensure that all agricultural production units  are  covered to avoid omissions during census taking and in the surveys that follow.</a:t>
            </a:r>
          </a:p>
          <a:p>
            <a:pPr marL="263525" indent="0" algn="just">
              <a:lnSpc>
                <a:spcPct val="100000"/>
              </a:lnSpc>
              <a:buSzPct val="110000"/>
              <a:buNone/>
            </a:pPr>
            <a:endParaRPr lang="en-GB" sz="700" dirty="0" smtClean="0"/>
          </a:p>
          <a:p>
            <a:pPr marL="514350" indent="-333375" algn="just">
              <a:lnSpc>
                <a:spcPct val="100000"/>
              </a:lnSpc>
              <a:buSzPct val="110000"/>
              <a:buFont typeface="+mj-lt"/>
              <a:buAutoNum type="arabicPeriod" startAt="2"/>
            </a:pPr>
            <a:r>
              <a:rPr lang="en-GB" sz="2000" b="1" u="sng" dirty="0" smtClean="0">
                <a:solidFill>
                  <a:srgbClr val="00B050"/>
                </a:solidFill>
              </a:rPr>
              <a:t>Types of enumeration.</a:t>
            </a:r>
          </a:p>
          <a:p>
            <a:pPr marL="442913" indent="-179388" algn="just">
              <a:lnSpc>
                <a:spcPct val="100000"/>
              </a:lnSpc>
              <a:buSzPct val="110000"/>
              <a:buFont typeface="Arial" pitchFamily="34" charset="0"/>
              <a:buChar char="•"/>
            </a:pPr>
            <a:r>
              <a:rPr lang="en-GB" sz="1600" b="1" dirty="0" smtClean="0"/>
              <a:t>Complete enumeration</a:t>
            </a:r>
            <a:r>
              <a:rPr lang="en-GB" sz="1600" dirty="0" smtClean="0"/>
              <a:t>: every agricultural holding in the country is enumerated;</a:t>
            </a:r>
          </a:p>
          <a:p>
            <a:pPr marL="442913" indent="-179388" algn="just">
              <a:lnSpc>
                <a:spcPct val="100000"/>
              </a:lnSpc>
              <a:buSzPct val="110000"/>
              <a:buFont typeface="Arial" pitchFamily="34" charset="0"/>
              <a:buChar char="•"/>
            </a:pPr>
            <a:r>
              <a:rPr lang="en-GB" sz="1600" b="1" dirty="0" smtClean="0"/>
              <a:t>Sample enumeration</a:t>
            </a:r>
            <a:r>
              <a:rPr lang="en-GB" sz="1600" dirty="0" smtClean="0"/>
              <a:t>: the whole or part of the target population is sampled and only the selected holdings are enumerated.</a:t>
            </a:r>
          </a:p>
          <a:p>
            <a:pPr marL="442913" indent="-179388" algn="just">
              <a:lnSpc>
                <a:spcPct val="100000"/>
              </a:lnSpc>
              <a:buSzPct val="110000"/>
              <a:buFont typeface="Arial" pitchFamily="34" charset="0"/>
              <a:buChar char="•"/>
            </a:pPr>
            <a:r>
              <a:rPr lang="en-GB" sz="1600" b="1" dirty="0" smtClean="0"/>
              <a:t>Combining sampling and complete enumeration: </a:t>
            </a:r>
            <a:r>
              <a:rPr lang="en-GB" sz="1600" dirty="0" err="1" smtClean="0"/>
              <a:t>i</a:t>
            </a:r>
            <a:r>
              <a:rPr lang="en-GB" sz="1600" dirty="0" smtClean="0"/>
              <a:t>) Complete enumeration for the most important agricultural regions of the country and sampling for the rest of the country; ii)  Complete enumeration for some types of holdings (e.g. commercial and/or large holdings) and sample enumeration for the others; iii) Complete enumeration for essential items and sampling for the rest of items.</a:t>
            </a:r>
            <a:endParaRPr lang="en-GB" sz="1600"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14</a:t>
            </a:fld>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33245" y="764704"/>
            <a:ext cx="8280920" cy="714380"/>
          </a:xfrm>
        </p:spPr>
        <p:txBody>
          <a:bodyPr>
            <a:normAutofit fontScale="90000"/>
          </a:bodyPr>
          <a:lstStyle/>
          <a:p>
            <a:r>
              <a:rPr lang="en-GB" sz="3600" b="1" dirty="0" smtClean="0">
                <a:solidFill>
                  <a:schemeClr val="accent3">
                    <a:lumMod val="75000"/>
                  </a:schemeClr>
                </a:solidFill>
              </a:rPr>
              <a:t>Methods </a:t>
            </a:r>
            <a:r>
              <a:rPr lang="en-GB" sz="3600" b="1" dirty="0">
                <a:solidFill>
                  <a:schemeClr val="accent3">
                    <a:lumMod val="75000"/>
                  </a:schemeClr>
                </a:solidFill>
              </a:rPr>
              <a:t>of enumeration </a:t>
            </a:r>
            <a:r>
              <a:rPr lang="en-GB" sz="3600" b="1" dirty="0" smtClean="0">
                <a:solidFill>
                  <a:schemeClr val="accent3">
                    <a:lumMod val="75000"/>
                  </a:schemeClr>
                </a:solidFill>
              </a:rPr>
              <a:t>&amp; use </a:t>
            </a:r>
            <a:r>
              <a:rPr lang="en-GB" sz="3600" b="1" dirty="0">
                <a:solidFill>
                  <a:schemeClr val="accent3">
                    <a:lumMod val="75000"/>
                  </a:schemeClr>
                </a:solidFill>
              </a:rPr>
              <a:t>of technologies</a:t>
            </a:r>
            <a:endParaRPr lang="es-ES" sz="3600" dirty="0">
              <a:solidFill>
                <a:schemeClr val="accent3">
                  <a:lumMod val="75000"/>
                </a:schemeClr>
              </a:solidFill>
              <a:effectLst/>
            </a:endParaRPr>
          </a:p>
        </p:txBody>
      </p:sp>
      <p:sp>
        <p:nvSpPr>
          <p:cNvPr id="3" name="2 Marcador de contenido"/>
          <p:cNvSpPr>
            <a:spLocks noGrp="1"/>
          </p:cNvSpPr>
          <p:nvPr>
            <p:ph idx="1"/>
          </p:nvPr>
        </p:nvSpPr>
        <p:spPr>
          <a:xfrm>
            <a:off x="1043608" y="1700808"/>
            <a:ext cx="7776864" cy="4671126"/>
          </a:xfrm>
        </p:spPr>
        <p:txBody>
          <a:bodyPr>
            <a:noAutofit/>
          </a:bodyPr>
          <a:lstStyle/>
          <a:p>
            <a:pPr marL="631825" indent="-368300" algn="just">
              <a:lnSpc>
                <a:spcPct val="100000"/>
              </a:lnSpc>
              <a:buNone/>
            </a:pPr>
            <a:r>
              <a:rPr lang="en-GB" sz="2000" b="1" u="sng" dirty="0" smtClean="0">
                <a:solidFill>
                  <a:srgbClr val="00B050"/>
                </a:solidFill>
              </a:rPr>
              <a:t>Face-to-face interview methods.</a:t>
            </a:r>
            <a:r>
              <a:rPr lang="en-GB" sz="2000" dirty="0" smtClean="0"/>
              <a:t> </a:t>
            </a:r>
          </a:p>
          <a:p>
            <a:pPr marL="631825" indent="-368300" algn="just">
              <a:lnSpc>
                <a:spcPct val="100000"/>
              </a:lnSpc>
              <a:buClrTx/>
              <a:buSzPct val="110000"/>
              <a:buFont typeface="+mj-lt"/>
              <a:buAutoNum type="romanLcPeriod"/>
            </a:pPr>
            <a:r>
              <a:rPr lang="en-GB" sz="1900" dirty="0" smtClean="0"/>
              <a:t>Paper and pen interview (PAPI);</a:t>
            </a:r>
          </a:p>
          <a:p>
            <a:pPr marL="631825" indent="-368300" algn="just">
              <a:lnSpc>
                <a:spcPct val="100000"/>
              </a:lnSpc>
              <a:buClrTx/>
              <a:buSzPct val="110000"/>
              <a:buFont typeface="+mj-lt"/>
              <a:buAutoNum type="romanLcPeriod"/>
            </a:pPr>
            <a:r>
              <a:rPr lang="en-GB" sz="1900" dirty="0" smtClean="0"/>
              <a:t>Computer assisted personal interview (CAPI);</a:t>
            </a:r>
          </a:p>
          <a:p>
            <a:pPr marL="631825" indent="-368300" algn="just">
              <a:lnSpc>
                <a:spcPct val="100000"/>
              </a:lnSpc>
              <a:buClrTx/>
              <a:buSzPct val="110000"/>
              <a:buFont typeface="+mj-lt"/>
              <a:buAutoNum type="romanLcPeriod"/>
            </a:pPr>
            <a:r>
              <a:rPr lang="en-GB" sz="1900" dirty="0" smtClean="0"/>
              <a:t>Computer assisted telephone interview (CATI) (partial face-to-face);</a:t>
            </a:r>
          </a:p>
          <a:p>
            <a:pPr marL="631825" indent="-368300" algn="just">
              <a:lnSpc>
                <a:spcPct val="100000"/>
              </a:lnSpc>
              <a:buClrTx/>
              <a:buSzPct val="110000"/>
              <a:buNone/>
            </a:pPr>
            <a:r>
              <a:rPr lang="en-GB" sz="2000" b="1" u="sng" dirty="0" smtClean="0">
                <a:solidFill>
                  <a:srgbClr val="00B050"/>
                </a:solidFill>
              </a:rPr>
              <a:t>Self-interviewing methods.</a:t>
            </a:r>
          </a:p>
          <a:p>
            <a:pPr marL="631825" indent="-368300" algn="just">
              <a:lnSpc>
                <a:spcPct val="100000"/>
              </a:lnSpc>
              <a:buClrTx/>
              <a:buSzPct val="110000"/>
              <a:buFont typeface="+mj-lt"/>
              <a:buAutoNum type="romanLcPeriod"/>
            </a:pPr>
            <a:r>
              <a:rPr lang="en-GB" sz="1900" dirty="0"/>
              <a:t>Computer assisted self-interviewed (CASI);</a:t>
            </a:r>
          </a:p>
          <a:p>
            <a:pPr marL="631825" indent="-368300" algn="just">
              <a:lnSpc>
                <a:spcPct val="100000"/>
              </a:lnSpc>
              <a:buClrTx/>
              <a:buSzPct val="110000"/>
              <a:buFont typeface="+mj-lt"/>
              <a:buAutoNum type="romanLcPeriod"/>
            </a:pPr>
            <a:r>
              <a:rPr lang="en-GB" sz="1900" dirty="0"/>
              <a:t>Mail-out/Mail-back: Questionnaires are sent and received by mail; </a:t>
            </a:r>
          </a:p>
          <a:p>
            <a:pPr marL="631825" indent="-368300" algn="just">
              <a:lnSpc>
                <a:spcPct val="100000"/>
              </a:lnSpc>
              <a:buClrTx/>
              <a:buSzPct val="110000"/>
              <a:buFont typeface="+mj-lt"/>
              <a:buAutoNum type="romanLcPeriod"/>
            </a:pPr>
            <a:r>
              <a:rPr lang="en-GB" sz="1900" dirty="0"/>
              <a:t>Drop-off/Mail back and Drop-off/Pick up: the census form is dropped off at the  respondent’s address  by an interviewer and  it can be mailed  back by the  respondent or collected  by the enumerator at a later  date.</a:t>
            </a:r>
          </a:p>
          <a:p>
            <a:pPr marL="631825" indent="-368300" algn="just">
              <a:lnSpc>
                <a:spcPct val="100000"/>
              </a:lnSpc>
              <a:buClrTx/>
              <a:buSzPct val="110000"/>
              <a:buNone/>
            </a:pPr>
            <a:r>
              <a:rPr lang="en-GB" sz="2000" b="1" u="sng" dirty="0" smtClean="0">
                <a:solidFill>
                  <a:srgbClr val="00B050"/>
                </a:solidFill>
              </a:rPr>
              <a:t>Complementary tools.</a:t>
            </a:r>
          </a:p>
          <a:p>
            <a:pPr marL="631825" indent="-368300" algn="just">
              <a:lnSpc>
                <a:spcPct val="100000"/>
              </a:lnSpc>
              <a:buClrTx/>
              <a:buSzPct val="110000"/>
              <a:buFont typeface="+mj-lt"/>
              <a:buAutoNum type="romanLcPeriod"/>
            </a:pPr>
            <a:r>
              <a:rPr lang="en-GB" sz="1900" dirty="0"/>
              <a:t>GPS /GIS;</a:t>
            </a:r>
          </a:p>
          <a:p>
            <a:pPr marL="631825" indent="-368300" algn="just">
              <a:lnSpc>
                <a:spcPct val="100000"/>
              </a:lnSpc>
              <a:buClrTx/>
              <a:buSzPct val="110000"/>
              <a:buFont typeface="+mj-lt"/>
              <a:buAutoNum type="romanLcPeriod"/>
            </a:pPr>
            <a:r>
              <a:rPr lang="en-GB" sz="1900" dirty="0"/>
              <a:t>SMS</a:t>
            </a:r>
          </a:p>
          <a:p>
            <a:pPr marL="514350" indent="-514350" algn="just">
              <a:lnSpc>
                <a:spcPct val="100000"/>
              </a:lnSpc>
              <a:buClrTx/>
              <a:buSzPct val="110000"/>
              <a:buFont typeface="+mj-lt"/>
              <a:buAutoNum type="romanLcPeriod"/>
            </a:pPr>
            <a:endParaRPr lang="es-ES" sz="2000" dirty="0" smtClean="0"/>
          </a:p>
          <a:p>
            <a:pPr marL="514350" indent="-514350" algn="just">
              <a:lnSpc>
                <a:spcPct val="100000"/>
              </a:lnSpc>
              <a:buClrTx/>
              <a:buSzPct val="110000"/>
              <a:buFont typeface="+mj-lt"/>
              <a:buAutoNum type="romanLcPeriod"/>
            </a:pPr>
            <a:endParaRPr lang="es-ES" sz="2000" dirty="0" smtClean="0"/>
          </a:p>
          <a:p>
            <a:pPr marL="400050" indent="-400050" algn="just">
              <a:lnSpc>
                <a:spcPct val="100000"/>
              </a:lnSpc>
              <a:buAutoNum type="romanLcPeriod"/>
            </a:pPr>
            <a:endParaRPr lang="es-ES" sz="2000" dirty="0">
              <a:solidFill>
                <a:srgbClr val="00B050"/>
              </a:solidFill>
            </a:endParaRPr>
          </a:p>
        </p:txBody>
      </p:sp>
      <p:sp>
        <p:nvSpPr>
          <p:cNvPr id="4" name="Slide Number Placeholder 3"/>
          <p:cNvSpPr>
            <a:spLocks noGrp="1"/>
          </p:cNvSpPr>
          <p:nvPr>
            <p:ph type="sldNum" sz="quarter" idx="12"/>
          </p:nvPr>
        </p:nvSpPr>
        <p:spPr/>
        <p:txBody>
          <a:bodyPr/>
          <a:lstStyle/>
          <a:p>
            <a:fld id="{4480361D-3D35-40C7-B82D-EC8EA4208CDB}" type="slidenum">
              <a:rPr lang="es-ES" smtClean="0"/>
              <a:pPr/>
              <a:t>15</a:t>
            </a:fld>
            <a:endParaRPr 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836712"/>
            <a:ext cx="8229600" cy="642942"/>
          </a:xfrm>
        </p:spPr>
        <p:txBody>
          <a:bodyPr>
            <a:normAutofit/>
          </a:bodyPr>
          <a:lstStyle/>
          <a:p>
            <a:r>
              <a:rPr lang="es-ES" sz="3600" b="1" dirty="0" smtClean="0">
                <a:solidFill>
                  <a:schemeClr val="accent3">
                    <a:lumMod val="75000"/>
                  </a:schemeClr>
                </a:solidFill>
                <a:effectLst/>
              </a:rPr>
              <a:t>V. </a:t>
            </a:r>
            <a:r>
              <a:rPr lang="es-ES" sz="3600" b="1" dirty="0" err="1" smtClean="0">
                <a:solidFill>
                  <a:schemeClr val="accent3">
                    <a:lumMod val="75000"/>
                  </a:schemeClr>
                </a:solidFill>
                <a:effectLst/>
              </a:rPr>
              <a:t>Relationship</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to</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other</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censuses</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115616" y="1628800"/>
            <a:ext cx="7488832" cy="5184576"/>
          </a:xfrm>
        </p:spPr>
        <p:txBody>
          <a:bodyPr>
            <a:noAutofit/>
          </a:bodyPr>
          <a:lstStyle/>
          <a:p>
            <a:pPr marL="514350" indent="-514350" algn="just">
              <a:lnSpc>
                <a:spcPct val="100000"/>
              </a:lnSpc>
              <a:buNone/>
            </a:pPr>
            <a:r>
              <a:rPr lang="es-ES" sz="1600" b="1" dirty="0" smtClean="0">
                <a:solidFill>
                  <a:schemeClr val="accent3">
                    <a:lumMod val="75000"/>
                  </a:schemeClr>
                </a:solidFill>
              </a:rPr>
              <a:t>A. </a:t>
            </a:r>
            <a:r>
              <a:rPr lang="en-GB" sz="2000" b="1" dirty="0" smtClean="0">
                <a:solidFill>
                  <a:schemeClr val="accent3">
                    <a:lumMod val="75000"/>
                  </a:schemeClr>
                </a:solidFill>
              </a:rPr>
              <a:t>Population census.</a:t>
            </a:r>
          </a:p>
          <a:p>
            <a:pPr marL="536575" indent="-273050" algn="just">
              <a:lnSpc>
                <a:spcPct val="100000"/>
              </a:lnSpc>
              <a:buNone/>
            </a:pPr>
            <a:r>
              <a:rPr lang="en-GB" sz="2000" b="1" dirty="0" smtClean="0">
                <a:solidFill>
                  <a:srgbClr val="00B050"/>
                </a:solidFill>
              </a:rPr>
              <a:t>Statistical units:</a:t>
            </a:r>
          </a:p>
          <a:p>
            <a:pPr marL="536575" indent="-273050">
              <a:lnSpc>
                <a:spcPct val="100000"/>
              </a:lnSpc>
              <a:buFont typeface="Arial" panose="020B0604020202020204" pitchFamily="34" charset="0"/>
              <a:buChar char="•"/>
            </a:pPr>
            <a:r>
              <a:rPr lang="en-GB" sz="1800" dirty="0"/>
              <a:t>In the Population census: the household;</a:t>
            </a:r>
          </a:p>
          <a:p>
            <a:pPr marL="536575" indent="-273050">
              <a:lnSpc>
                <a:spcPct val="100000"/>
              </a:lnSpc>
              <a:buFont typeface="Arial" panose="020B0604020202020204" pitchFamily="34" charset="0"/>
              <a:buChar char="•"/>
            </a:pPr>
            <a:r>
              <a:rPr lang="en-GB" sz="1800" dirty="0"/>
              <a:t>In the agricultural census: the agricultural </a:t>
            </a:r>
            <a:r>
              <a:rPr lang="en-GB" sz="1800" dirty="0" smtClean="0"/>
              <a:t>holding. </a:t>
            </a:r>
          </a:p>
          <a:p>
            <a:pPr marL="536575" indent="-273050">
              <a:lnSpc>
                <a:spcPct val="100000"/>
              </a:lnSpc>
              <a:buFont typeface="Arial" panose="020B0604020202020204" pitchFamily="34" charset="0"/>
              <a:buChar char="•"/>
            </a:pPr>
            <a:r>
              <a:rPr lang="en-GB" sz="1800" dirty="0" smtClean="0"/>
              <a:t>The common unit is the household engaged in own-account agricultural activities. </a:t>
            </a:r>
          </a:p>
          <a:p>
            <a:pPr marL="536575" indent="-273050">
              <a:lnSpc>
                <a:spcPct val="100000"/>
              </a:lnSpc>
              <a:buNone/>
            </a:pPr>
            <a:endParaRPr lang="en-GB" sz="1800" dirty="0" smtClean="0"/>
          </a:p>
          <a:p>
            <a:pPr marL="536575" indent="-273050" algn="just">
              <a:lnSpc>
                <a:spcPct val="100000"/>
              </a:lnSpc>
              <a:buNone/>
            </a:pPr>
            <a:r>
              <a:rPr lang="en-GB" sz="2000" b="1" dirty="0" smtClean="0">
                <a:solidFill>
                  <a:srgbClr val="00B050"/>
                </a:solidFill>
              </a:rPr>
              <a:t>Relationship between both censuses: </a:t>
            </a:r>
          </a:p>
          <a:p>
            <a:pPr marL="536575" indent="-273050">
              <a:lnSpc>
                <a:spcPct val="100000"/>
              </a:lnSpc>
              <a:buFont typeface="Arial" panose="020B0604020202020204" pitchFamily="34" charset="0"/>
              <a:buChar char="•"/>
            </a:pPr>
            <a:r>
              <a:rPr lang="en-GB" sz="1800" dirty="0" smtClean="0"/>
              <a:t>Coordinating </a:t>
            </a:r>
            <a:r>
              <a:rPr lang="en-GB" sz="1800" dirty="0"/>
              <a:t>aspects of the two censuses in terms </a:t>
            </a:r>
            <a:r>
              <a:rPr lang="en-GB" sz="1800" dirty="0" smtClean="0"/>
              <a:t>of: Use </a:t>
            </a:r>
            <a:r>
              <a:rPr lang="en-GB" sz="1800" dirty="0"/>
              <a:t>of common  concepts,  definitions and </a:t>
            </a:r>
            <a:r>
              <a:rPr lang="en-GB" sz="1800" dirty="0" smtClean="0"/>
              <a:t>classifications; Sharing  </a:t>
            </a:r>
            <a:r>
              <a:rPr lang="en-GB" sz="1800" dirty="0"/>
              <a:t>field </a:t>
            </a:r>
            <a:r>
              <a:rPr lang="en-GB" sz="1800" dirty="0" smtClean="0"/>
              <a:t>materials.</a:t>
            </a:r>
            <a:endParaRPr lang="en-GB" sz="1800" dirty="0"/>
          </a:p>
          <a:p>
            <a:pPr marL="536575" indent="-273050">
              <a:lnSpc>
                <a:spcPct val="100000"/>
              </a:lnSpc>
              <a:buFont typeface="Arial" panose="020B0604020202020204" pitchFamily="34" charset="0"/>
              <a:buChar char="•"/>
            </a:pPr>
            <a:r>
              <a:rPr lang="en-GB" sz="1800" dirty="0"/>
              <a:t>Using the listing of the population census as a starting point  for the frame  for the household sector of the agricultural </a:t>
            </a:r>
            <a:r>
              <a:rPr lang="en-GB" sz="1800" dirty="0" smtClean="0"/>
              <a:t>census.</a:t>
            </a:r>
            <a:endParaRPr lang="en-GB" sz="1800" dirty="0"/>
          </a:p>
          <a:p>
            <a:pPr marL="536575" indent="-273050">
              <a:lnSpc>
                <a:spcPct val="100000"/>
              </a:lnSpc>
              <a:buFont typeface="Arial" panose="020B0604020202020204" pitchFamily="34" charset="0"/>
              <a:buChar char="•"/>
            </a:pPr>
            <a:r>
              <a:rPr lang="en-GB" sz="1800" dirty="0"/>
              <a:t>Collecting  agriculture data as additional items  in the  population census,  either as basic items  or further supplementary modules.</a:t>
            </a:r>
          </a:p>
          <a:p>
            <a:pPr marL="542925" lvl="1" indent="0">
              <a:lnSpc>
                <a:spcPct val="100000"/>
              </a:lnSpc>
              <a:buFont typeface="+mj-lt"/>
              <a:buAutoNum type="alphaLcPeriod"/>
            </a:pPr>
            <a:endParaRPr lang="es-ES" sz="1600"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16</a:t>
            </a:fld>
            <a:endParaRPr lang="es-E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124744"/>
            <a:ext cx="8472518" cy="642942"/>
          </a:xfrm>
        </p:spPr>
        <p:txBody>
          <a:bodyPr>
            <a:normAutofit/>
          </a:bodyPr>
          <a:lstStyle/>
          <a:p>
            <a:r>
              <a:rPr lang="es-ES" sz="3600" b="1" dirty="0" err="1" smtClean="0">
                <a:solidFill>
                  <a:schemeClr val="accent3">
                    <a:lumMod val="75000"/>
                  </a:schemeClr>
                </a:solidFill>
              </a:rPr>
              <a:t>Relationship</a:t>
            </a:r>
            <a:r>
              <a:rPr lang="es-ES" sz="3600" b="1" dirty="0" smtClean="0">
                <a:solidFill>
                  <a:schemeClr val="accent3">
                    <a:lumMod val="75000"/>
                  </a:schemeClr>
                </a:solidFill>
              </a:rPr>
              <a:t> </a:t>
            </a:r>
            <a:r>
              <a:rPr lang="es-ES" sz="3600" b="1" dirty="0" err="1" smtClean="0">
                <a:solidFill>
                  <a:schemeClr val="accent3">
                    <a:lumMod val="75000"/>
                  </a:schemeClr>
                </a:solidFill>
              </a:rPr>
              <a:t>to</a:t>
            </a:r>
            <a:r>
              <a:rPr lang="es-ES" sz="3600" b="1" dirty="0" smtClean="0">
                <a:solidFill>
                  <a:schemeClr val="accent3">
                    <a:lumMod val="75000"/>
                  </a:schemeClr>
                </a:solidFill>
              </a:rPr>
              <a:t> </a:t>
            </a:r>
            <a:r>
              <a:rPr lang="es-ES" sz="3600" b="1" dirty="0" err="1" smtClean="0">
                <a:solidFill>
                  <a:schemeClr val="accent3">
                    <a:lumMod val="75000"/>
                  </a:schemeClr>
                </a:solidFill>
              </a:rPr>
              <a:t>other</a:t>
            </a:r>
            <a:r>
              <a:rPr lang="es-ES" sz="3600" b="1" dirty="0" smtClean="0">
                <a:solidFill>
                  <a:schemeClr val="accent3">
                    <a:lumMod val="75000"/>
                  </a:schemeClr>
                </a:solidFill>
              </a:rPr>
              <a:t> </a:t>
            </a:r>
            <a:r>
              <a:rPr lang="es-ES" sz="3600" b="1" dirty="0" err="1" smtClean="0">
                <a:solidFill>
                  <a:schemeClr val="accent3">
                    <a:lumMod val="75000"/>
                  </a:schemeClr>
                </a:solidFill>
              </a:rPr>
              <a:t>censuses</a:t>
            </a:r>
            <a:r>
              <a:rPr lang="es-ES" sz="3600" b="1" dirty="0" smtClean="0">
                <a:solidFill>
                  <a:schemeClr val="accent3">
                    <a:lumMod val="75000"/>
                  </a:schemeClr>
                </a:solidFill>
              </a:rPr>
              <a:t> (</a:t>
            </a:r>
            <a:r>
              <a:rPr lang="es-ES" sz="3600" b="1" dirty="0" err="1" smtClean="0">
                <a:solidFill>
                  <a:schemeClr val="accent3">
                    <a:lumMod val="75000"/>
                  </a:schemeClr>
                </a:solidFill>
              </a:rPr>
              <a:t>cont’d</a:t>
            </a:r>
            <a:r>
              <a:rPr lang="es-ES" sz="3600" b="1" dirty="0" smtClean="0">
                <a:solidFill>
                  <a:schemeClr val="accent3">
                    <a:lumMod val="75000"/>
                  </a:schemeClr>
                </a:solidFill>
              </a:rPr>
              <a:t>.)</a:t>
            </a:r>
            <a:endParaRPr lang="es-ES" sz="3600" b="1" dirty="0">
              <a:solidFill>
                <a:schemeClr val="accent3">
                  <a:lumMod val="75000"/>
                </a:schemeClr>
              </a:solidFill>
            </a:endParaRPr>
          </a:p>
        </p:txBody>
      </p:sp>
      <p:sp>
        <p:nvSpPr>
          <p:cNvPr id="3" name="2 Marcador de contenido"/>
          <p:cNvSpPr>
            <a:spLocks noGrp="1"/>
          </p:cNvSpPr>
          <p:nvPr>
            <p:ph idx="1"/>
          </p:nvPr>
        </p:nvSpPr>
        <p:spPr>
          <a:xfrm>
            <a:off x="1043608" y="1988840"/>
            <a:ext cx="8100392" cy="4554835"/>
          </a:xfrm>
        </p:spPr>
        <p:txBody>
          <a:bodyPr>
            <a:noAutofit/>
          </a:bodyPr>
          <a:lstStyle/>
          <a:p>
            <a:pPr>
              <a:lnSpc>
                <a:spcPct val="100000"/>
              </a:lnSpc>
              <a:buNone/>
            </a:pPr>
            <a:r>
              <a:rPr lang="es-ES" sz="2000" b="1" dirty="0" smtClean="0">
                <a:solidFill>
                  <a:schemeClr val="accent3">
                    <a:lumMod val="75000"/>
                  </a:schemeClr>
                </a:solidFill>
              </a:rPr>
              <a:t>B. </a:t>
            </a:r>
            <a:r>
              <a:rPr lang="en-GB" sz="2000" b="1" dirty="0" smtClean="0">
                <a:solidFill>
                  <a:schemeClr val="accent3">
                    <a:lumMod val="75000"/>
                  </a:schemeClr>
                </a:solidFill>
              </a:rPr>
              <a:t>Aquaculture census.</a:t>
            </a:r>
          </a:p>
          <a:p>
            <a:pPr marL="442913" indent="-263525">
              <a:lnSpc>
                <a:spcPct val="100000"/>
              </a:lnSpc>
              <a:buNone/>
            </a:pPr>
            <a:r>
              <a:rPr lang="en-GB" sz="2000" b="1" dirty="0" smtClean="0">
                <a:solidFill>
                  <a:srgbClr val="00B050"/>
                </a:solidFill>
              </a:rPr>
              <a:t>Statistical units:</a:t>
            </a:r>
          </a:p>
          <a:p>
            <a:pPr marL="442913" indent="-263525">
              <a:lnSpc>
                <a:spcPct val="100000"/>
              </a:lnSpc>
              <a:buFont typeface="Arial" panose="020B0604020202020204" pitchFamily="34" charset="0"/>
              <a:buChar char="•"/>
            </a:pPr>
            <a:r>
              <a:rPr lang="en-GB" sz="1800" dirty="0" smtClean="0"/>
              <a:t>For the aquaculture census: the </a:t>
            </a:r>
            <a:r>
              <a:rPr lang="en-GB" sz="1800" dirty="0" err="1" smtClean="0"/>
              <a:t>aquacultural</a:t>
            </a:r>
            <a:r>
              <a:rPr lang="en-GB" sz="1800" dirty="0" smtClean="0"/>
              <a:t> holding</a:t>
            </a:r>
          </a:p>
          <a:p>
            <a:pPr marL="442913" indent="-263525">
              <a:lnSpc>
                <a:spcPct val="100000"/>
              </a:lnSpc>
              <a:buFont typeface="Arial" panose="020B0604020202020204" pitchFamily="34" charset="0"/>
              <a:buChar char="•"/>
            </a:pPr>
            <a:r>
              <a:rPr lang="en-GB" sz="1800" dirty="0" smtClean="0"/>
              <a:t>For the agricultural census: the agricultural holding</a:t>
            </a:r>
          </a:p>
          <a:p>
            <a:pPr marL="442913" indent="-263525">
              <a:lnSpc>
                <a:spcPct val="100000"/>
              </a:lnSpc>
              <a:buNone/>
            </a:pPr>
            <a:r>
              <a:rPr lang="en-GB" sz="2000" b="1" dirty="0" smtClean="0">
                <a:solidFill>
                  <a:srgbClr val="00B050"/>
                </a:solidFill>
              </a:rPr>
              <a:t>Scope:</a:t>
            </a:r>
          </a:p>
          <a:p>
            <a:pPr marL="442913" indent="-263525">
              <a:lnSpc>
                <a:spcPct val="100000"/>
              </a:lnSpc>
              <a:buFont typeface="Arial" panose="020B0604020202020204" pitchFamily="34" charset="0"/>
              <a:buChar char="•"/>
            </a:pPr>
            <a:r>
              <a:rPr lang="en-GB" sz="1800" dirty="0" smtClean="0"/>
              <a:t>In the aquaculture census, activities under ISIC (Rev. 4) group 032</a:t>
            </a:r>
          </a:p>
          <a:p>
            <a:pPr marL="442913" indent="-263525">
              <a:lnSpc>
                <a:spcPct val="100000"/>
              </a:lnSpc>
              <a:buFont typeface="Arial" panose="020B0604020202020204" pitchFamily="34" charset="0"/>
              <a:buChar char="•"/>
            </a:pPr>
            <a:r>
              <a:rPr lang="en-GB" sz="1800" dirty="0" smtClean="0"/>
              <a:t>In the agricultural census, activities under ISIC (Rev. 4) groups 011-015.</a:t>
            </a:r>
          </a:p>
          <a:p>
            <a:pPr marL="442913" indent="-263525">
              <a:lnSpc>
                <a:spcPct val="100000"/>
              </a:lnSpc>
              <a:buNone/>
            </a:pPr>
            <a:r>
              <a:rPr lang="en-GB" sz="2000" b="1" dirty="0" smtClean="0">
                <a:solidFill>
                  <a:srgbClr val="00B050"/>
                </a:solidFill>
              </a:rPr>
              <a:t>Joint census of agriculture and aquaculture:</a:t>
            </a:r>
          </a:p>
          <a:p>
            <a:pPr marL="442913" lvl="1" indent="-263525">
              <a:lnSpc>
                <a:spcPct val="100000"/>
              </a:lnSpc>
              <a:spcBef>
                <a:spcPts val="600"/>
              </a:spcBef>
              <a:buSzPct val="80000"/>
              <a:buFont typeface="Arial" panose="020B0604020202020204" pitchFamily="34" charset="0"/>
              <a:buChar char="•"/>
            </a:pPr>
            <a:r>
              <a:rPr lang="en-GB" sz="1800" dirty="0"/>
              <a:t>Frames can be jointly created from the population census for the household sector  combined with administrative registers for the non-household sector.</a:t>
            </a:r>
          </a:p>
          <a:p>
            <a:pPr marL="442913" lvl="1" indent="-263525">
              <a:lnSpc>
                <a:spcPct val="100000"/>
              </a:lnSpc>
              <a:spcBef>
                <a:spcPts val="600"/>
              </a:spcBef>
              <a:buSzPct val="80000"/>
              <a:buFont typeface="Arial" panose="020B0604020202020204" pitchFamily="34" charset="0"/>
              <a:buChar char="•"/>
            </a:pPr>
            <a:r>
              <a:rPr lang="en-GB" sz="1800" dirty="0"/>
              <a:t>Use of common items, concepts and definitions. Some items will need to be adapted according to the specific characteristics of each activity.</a:t>
            </a:r>
          </a:p>
          <a:p>
            <a:pPr marL="937260" lvl="1" indent="-571500">
              <a:lnSpc>
                <a:spcPct val="100000"/>
              </a:lnSpc>
              <a:spcBef>
                <a:spcPts val="600"/>
              </a:spcBef>
              <a:buNone/>
            </a:pPr>
            <a:endParaRPr lang="es-ES" sz="2000" b="1" dirty="0" smtClean="0">
              <a:solidFill>
                <a:srgbClr val="00B050"/>
              </a:solidFill>
            </a:endParaRPr>
          </a:p>
          <a:p>
            <a:pPr marL="514350" indent="-514350">
              <a:lnSpc>
                <a:spcPct val="100000"/>
              </a:lnSpc>
              <a:buNone/>
            </a:pPr>
            <a:endParaRPr lang="es-ES" sz="2000"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17</a:t>
            </a:fld>
            <a:endParaRPr lang="es-E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36712"/>
            <a:ext cx="8401080" cy="857256"/>
          </a:xfrm>
        </p:spPr>
        <p:txBody>
          <a:bodyPr>
            <a:normAutofit/>
          </a:bodyPr>
          <a:lstStyle/>
          <a:p>
            <a:r>
              <a:rPr lang="es-ES" sz="3600" b="1" dirty="0" err="1" smtClean="0">
                <a:solidFill>
                  <a:schemeClr val="accent3">
                    <a:lumMod val="75000"/>
                  </a:schemeClr>
                </a:solidFill>
                <a:effectLst/>
              </a:rPr>
              <a:t>Relationship</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to</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other</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censuses</a:t>
            </a:r>
            <a:r>
              <a:rPr lang="es-ES" sz="3600" b="1" dirty="0" smtClean="0">
                <a:solidFill>
                  <a:schemeClr val="accent3">
                    <a:lumMod val="75000"/>
                  </a:schemeClr>
                </a:solidFill>
                <a:effectLst/>
              </a:rPr>
              <a:t> (</a:t>
            </a:r>
            <a:r>
              <a:rPr lang="es-ES" sz="3600" dirty="0" err="1" smtClean="0">
                <a:solidFill>
                  <a:schemeClr val="accent3">
                    <a:lumMod val="75000"/>
                  </a:schemeClr>
                </a:solidFill>
                <a:effectLst/>
              </a:rPr>
              <a:t>cont’d</a:t>
            </a:r>
            <a:r>
              <a:rPr lang="es-ES" sz="3600" b="1" dirty="0" smtClean="0">
                <a:solidFill>
                  <a:schemeClr val="accent3">
                    <a:lumMod val="75000"/>
                  </a:schemeClr>
                </a:solidFill>
                <a:effectLst/>
              </a:rPr>
              <a:t>.)</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043608" y="1916832"/>
            <a:ext cx="7903957" cy="4722893"/>
          </a:xfrm>
        </p:spPr>
        <p:txBody>
          <a:bodyPr>
            <a:noAutofit/>
          </a:bodyPr>
          <a:lstStyle/>
          <a:p>
            <a:pPr algn="just">
              <a:lnSpc>
                <a:spcPct val="100000"/>
              </a:lnSpc>
              <a:spcBef>
                <a:spcPts val="0"/>
              </a:spcBef>
              <a:spcAft>
                <a:spcPts val="600"/>
              </a:spcAft>
              <a:buNone/>
            </a:pPr>
            <a:r>
              <a:rPr lang="es-ES" sz="2000" b="1" dirty="0" smtClean="0">
                <a:solidFill>
                  <a:schemeClr val="accent3">
                    <a:lumMod val="75000"/>
                  </a:schemeClr>
                </a:solidFill>
              </a:rPr>
              <a:t>C. </a:t>
            </a:r>
            <a:r>
              <a:rPr lang="en-GB" sz="2000" b="1" dirty="0" smtClean="0">
                <a:solidFill>
                  <a:schemeClr val="accent3">
                    <a:lumMod val="75000"/>
                  </a:schemeClr>
                </a:solidFill>
              </a:rPr>
              <a:t>Economic censuses.</a:t>
            </a:r>
          </a:p>
          <a:p>
            <a:pPr algn="just">
              <a:lnSpc>
                <a:spcPct val="100000"/>
              </a:lnSpc>
              <a:spcBef>
                <a:spcPts val="0"/>
              </a:spcBef>
              <a:spcAft>
                <a:spcPts val="600"/>
              </a:spcAft>
              <a:buNone/>
            </a:pPr>
            <a:r>
              <a:rPr lang="en-GB" sz="2000" b="1" dirty="0" smtClean="0">
                <a:solidFill>
                  <a:srgbClr val="00B050"/>
                </a:solidFill>
              </a:rPr>
              <a:t>Statistical units:</a:t>
            </a:r>
          </a:p>
          <a:p>
            <a:pPr marL="539750" indent="-269875" algn="just">
              <a:lnSpc>
                <a:spcPct val="100000"/>
              </a:lnSpc>
              <a:spcBef>
                <a:spcPts val="0"/>
              </a:spcBef>
              <a:spcAft>
                <a:spcPts val="600"/>
              </a:spcAft>
              <a:buFont typeface="Wingdings" pitchFamily="2" charset="2"/>
              <a:buChar char="§"/>
            </a:pPr>
            <a:r>
              <a:rPr lang="en-GB" sz="1800" dirty="0" smtClean="0"/>
              <a:t>In the economic censuses: the establishment</a:t>
            </a:r>
          </a:p>
          <a:p>
            <a:pPr marL="539750" indent="-269875" algn="just">
              <a:lnSpc>
                <a:spcPct val="100000"/>
              </a:lnSpc>
              <a:spcBef>
                <a:spcPts val="0"/>
              </a:spcBef>
              <a:spcAft>
                <a:spcPts val="600"/>
              </a:spcAft>
              <a:buFont typeface="Wingdings" pitchFamily="2" charset="2"/>
              <a:buChar char="§"/>
            </a:pPr>
            <a:r>
              <a:rPr lang="en-GB" sz="1800" dirty="0" smtClean="0"/>
              <a:t>For the agricultural census: the agricultural holding</a:t>
            </a:r>
          </a:p>
          <a:p>
            <a:pPr marL="0" indent="-114300" algn="just">
              <a:lnSpc>
                <a:spcPct val="100000"/>
              </a:lnSpc>
              <a:spcBef>
                <a:spcPts val="0"/>
              </a:spcBef>
              <a:spcAft>
                <a:spcPts val="600"/>
              </a:spcAft>
              <a:buNone/>
            </a:pPr>
            <a:r>
              <a:rPr lang="en-GB" sz="1800" dirty="0" smtClean="0"/>
              <a:t>The definition of agricultural holding is compatible with the establishment concept. This opens  up the  possibility  of integrating the  agricultural census into  the  economic  census programme.</a:t>
            </a:r>
          </a:p>
          <a:p>
            <a:pPr marL="542925" indent="0" algn="just">
              <a:lnSpc>
                <a:spcPct val="100000"/>
              </a:lnSpc>
              <a:spcBef>
                <a:spcPts val="0"/>
              </a:spcBef>
              <a:spcAft>
                <a:spcPts val="600"/>
              </a:spcAft>
              <a:buNone/>
            </a:pPr>
            <a:endParaRPr lang="en-GB" sz="1800" b="1" dirty="0" smtClean="0">
              <a:solidFill>
                <a:srgbClr val="00B050"/>
              </a:solidFill>
            </a:endParaRPr>
          </a:p>
          <a:p>
            <a:pPr marL="0" algn="just">
              <a:lnSpc>
                <a:spcPct val="100000"/>
              </a:lnSpc>
              <a:spcBef>
                <a:spcPts val="0"/>
              </a:spcBef>
              <a:spcAft>
                <a:spcPts val="600"/>
              </a:spcAft>
              <a:buNone/>
            </a:pPr>
            <a:r>
              <a:rPr lang="en-GB" sz="2000" b="1" dirty="0" smtClean="0">
                <a:solidFill>
                  <a:srgbClr val="00B050"/>
                </a:solidFill>
              </a:rPr>
              <a:t>Ways of integrating the agricultural census into the economic census programme:</a:t>
            </a:r>
          </a:p>
          <a:p>
            <a:pPr marL="539750" indent="-269875" algn="just">
              <a:lnSpc>
                <a:spcPct val="100000"/>
              </a:lnSpc>
              <a:spcBef>
                <a:spcPts val="0"/>
              </a:spcBef>
              <a:spcAft>
                <a:spcPts val="600"/>
              </a:spcAft>
              <a:buFont typeface="Wingdings" pitchFamily="2" charset="2"/>
              <a:buChar char="§"/>
            </a:pPr>
            <a:r>
              <a:rPr lang="en-GB" sz="1800" dirty="0" smtClean="0"/>
              <a:t>Use of common  concepts, definitions and classifications. </a:t>
            </a:r>
          </a:p>
          <a:p>
            <a:pPr marL="539750" indent="-269875" algn="just">
              <a:lnSpc>
                <a:spcPct val="100000"/>
              </a:lnSpc>
              <a:spcBef>
                <a:spcPts val="0"/>
              </a:spcBef>
              <a:spcAft>
                <a:spcPts val="600"/>
              </a:spcAft>
              <a:buFont typeface="Wingdings" pitchFamily="2" charset="2"/>
              <a:buChar char="§"/>
            </a:pPr>
            <a:r>
              <a:rPr lang="en-GB" sz="1800" dirty="0" smtClean="0"/>
              <a:t>Use of common  frames. </a:t>
            </a:r>
          </a:p>
          <a:p>
            <a:pPr marL="539750" indent="-269875" algn="just">
              <a:lnSpc>
                <a:spcPct val="100000"/>
              </a:lnSpc>
              <a:spcBef>
                <a:spcPts val="0"/>
              </a:spcBef>
              <a:spcAft>
                <a:spcPts val="600"/>
              </a:spcAft>
              <a:buFont typeface="Wingdings" pitchFamily="2" charset="2"/>
              <a:buChar char="§"/>
            </a:pPr>
            <a:r>
              <a:rPr lang="en-GB" sz="1800" dirty="0" smtClean="0"/>
              <a:t>Integrating  the  agricultural  census  into  existing  economic  censuses.</a:t>
            </a:r>
          </a:p>
          <a:p>
            <a:pPr marL="539750" indent="-269875" algn="just">
              <a:lnSpc>
                <a:spcPct val="100000"/>
              </a:lnSpc>
              <a:spcBef>
                <a:spcPts val="0"/>
              </a:spcBef>
              <a:spcAft>
                <a:spcPts val="600"/>
              </a:spcAft>
              <a:buFont typeface="Wingdings" pitchFamily="2" charset="2"/>
              <a:buChar char="§"/>
            </a:pPr>
            <a:r>
              <a:rPr lang="en-GB" sz="1800" dirty="0" smtClean="0"/>
              <a:t>Linking data  between the  agricultural  and  economic  censuses.</a:t>
            </a:r>
            <a:endParaRPr lang="es-ES" sz="2000" b="1" dirty="0">
              <a:solidFill>
                <a:srgbClr val="00B050"/>
              </a:solidFill>
            </a:endParaRPr>
          </a:p>
        </p:txBody>
      </p:sp>
      <p:sp>
        <p:nvSpPr>
          <p:cNvPr id="4" name="Slide Number Placeholder 3"/>
          <p:cNvSpPr>
            <a:spLocks noGrp="1"/>
          </p:cNvSpPr>
          <p:nvPr>
            <p:ph type="sldNum" sz="quarter" idx="12"/>
          </p:nvPr>
        </p:nvSpPr>
        <p:spPr/>
        <p:txBody>
          <a:bodyPr/>
          <a:lstStyle/>
          <a:p>
            <a:fld id="{4480361D-3D35-40C7-B82D-EC8EA4208CDB}" type="slidenum">
              <a:rPr lang="es-ES" smtClean="0"/>
              <a:pPr/>
              <a:t>18</a:t>
            </a:fld>
            <a:endParaRPr lang="es-E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908720"/>
            <a:ext cx="8229600" cy="642942"/>
          </a:xfrm>
        </p:spPr>
        <p:txBody>
          <a:bodyPr>
            <a:normAutofit/>
          </a:bodyPr>
          <a:lstStyle/>
          <a:p>
            <a:r>
              <a:rPr lang="es-ES" sz="3600" b="1" dirty="0" smtClean="0">
                <a:solidFill>
                  <a:schemeClr val="accent3">
                    <a:lumMod val="75000"/>
                  </a:schemeClr>
                </a:solidFill>
                <a:effectLst/>
              </a:rPr>
              <a:t>VI. </a:t>
            </a:r>
            <a:r>
              <a:rPr lang="es-ES" sz="3600" b="1" dirty="0" err="1" smtClean="0">
                <a:solidFill>
                  <a:schemeClr val="accent3">
                    <a:lumMod val="75000"/>
                  </a:schemeClr>
                </a:solidFill>
                <a:effectLst/>
              </a:rPr>
              <a:t>Widened</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agricultural</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census</a:t>
            </a:r>
            <a:endParaRPr lang="es-ES" sz="3600" b="1" dirty="0" smtClean="0">
              <a:solidFill>
                <a:schemeClr val="accent3">
                  <a:lumMod val="75000"/>
                </a:schemeClr>
              </a:solidFill>
              <a:effectLst/>
            </a:endParaRPr>
          </a:p>
        </p:txBody>
      </p:sp>
      <p:sp>
        <p:nvSpPr>
          <p:cNvPr id="3" name="2 Marcador de contenido"/>
          <p:cNvSpPr>
            <a:spLocks noGrp="1"/>
          </p:cNvSpPr>
          <p:nvPr>
            <p:ph idx="1"/>
          </p:nvPr>
        </p:nvSpPr>
        <p:spPr>
          <a:xfrm>
            <a:off x="780452" y="1700808"/>
            <a:ext cx="8040020" cy="5184576"/>
          </a:xfrm>
        </p:spPr>
        <p:txBody>
          <a:bodyPr>
            <a:normAutofit/>
          </a:bodyPr>
          <a:lstStyle/>
          <a:p>
            <a:pPr marL="715963" indent="-268288">
              <a:lnSpc>
                <a:spcPct val="100000"/>
              </a:lnSpc>
              <a:buSzPct val="100000"/>
              <a:buNone/>
            </a:pPr>
            <a:r>
              <a:rPr lang="en-GB" sz="2000" b="1" dirty="0" smtClean="0">
                <a:solidFill>
                  <a:srgbClr val="00B050"/>
                </a:solidFill>
              </a:rPr>
              <a:t>Statistical units:</a:t>
            </a:r>
          </a:p>
          <a:p>
            <a:pPr marL="914400" indent="-285750">
              <a:lnSpc>
                <a:spcPct val="100000"/>
              </a:lnSpc>
              <a:buFont typeface="Wingdings" pitchFamily="2" charset="2"/>
              <a:buChar char="§"/>
            </a:pPr>
            <a:r>
              <a:rPr lang="en-GB" sz="1600" dirty="0" smtClean="0"/>
              <a:t>Agricultural holdings in the household sector;</a:t>
            </a:r>
          </a:p>
          <a:p>
            <a:pPr marL="914400" indent="-285750">
              <a:lnSpc>
                <a:spcPct val="100000"/>
              </a:lnSpc>
              <a:buFont typeface="Wingdings" pitchFamily="2" charset="2"/>
              <a:buChar char="§"/>
            </a:pPr>
            <a:r>
              <a:rPr lang="en-GB" sz="1600" dirty="0" smtClean="0"/>
              <a:t>Agricultural holdings in the non-household sector;</a:t>
            </a:r>
          </a:p>
          <a:p>
            <a:pPr marL="914400" indent="-285750">
              <a:lnSpc>
                <a:spcPct val="100000"/>
              </a:lnSpc>
              <a:buFont typeface="Wingdings" pitchFamily="2" charset="2"/>
              <a:buChar char="§"/>
            </a:pPr>
            <a:r>
              <a:rPr lang="en-GB" sz="1600" dirty="0" smtClean="0"/>
              <a:t>Non-agricultural production households in rural areas.</a:t>
            </a:r>
          </a:p>
          <a:p>
            <a:pPr marL="715963" indent="-268288">
              <a:lnSpc>
                <a:spcPct val="100000"/>
              </a:lnSpc>
              <a:buSzPct val="100000"/>
              <a:buNone/>
            </a:pPr>
            <a:r>
              <a:rPr lang="en-GB" sz="2000" b="1" dirty="0" smtClean="0">
                <a:solidFill>
                  <a:srgbClr val="00B050"/>
                </a:solidFill>
              </a:rPr>
              <a:t>Coverage:</a:t>
            </a:r>
          </a:p>
          <a:p>
            <a:pPr marL="914400" indent="-285750">
              <a:lnSpc>
                <a:spcPct val="100000"/>
              </a:lnSpc>
              <a:buFont typeface="Wingdings" pitchFamily="2" charset="2"/>
              <a:buChar char="§"/>
            </a:pPr>
            <a:r>
              <a:rPr lang="en-GB" sz="1600" dirty="0" smtClean="0"/>
              <a:t>All rural households defined in terms of households living in areas designated as rural areas plus agricultural production households in urban areas plus agricultural holdings in the non-household sector.</a:t>
            </a:r>
          </a:p>
          <a:p>
            <a:pPr marL="715963" indent="-268288">
              <a:lnSpc>
                <a:spcPct val="100000"/>
              </a:lnSpc>
              <a:buSzPct val="100000"/>
              <a:buNone/>
            </a:pPr>
            <a:r>
              <a:rPr lang="en-GB" sz="2000" b="1" dirty="0" smtClean="0">
                <a:solidFill>
                  <a:srgbClr val="00B050"/>
                </a:solidFill>
              </a:rPr>
              <a:t>Methodology and items for a wider agricultural census:</a:t>
            </a:r>
          </a:p>
          <a:p>
            <a:pPr marL="914400" indent="-285750">
              <a:lnSpc>
                <a:spcPct val="100000"/>
              </a:lnSpc>
              <a:buFont typeface="Wingdings" pitchFamily="2" charset="2"/>
              <a:buChar char="§"/>
            </a:pPr>
            <a:r>
              <a:rPr lang="en-GB" sz="1600" dirty="0" smtClean="0"/>
              <a:t>Basic </a:t>
            </a:r>
            <a:r>
              <a:rPr lang="en-GB" sz="1600" dirty="0"/>
              <a:t>frame  items  can be collected  under both the  classical and  modular approaches to  the  census. </a:t>
            </a:r>
          </a:p>
          <a:p>
            <a:pPr marL="914400" indent="-285750">
              <a:lnSpc>
                <a:spcPct val="100000"/>
              </a:lnSpc>
              <a:buFont typeface="Wingdings" pitchFamily="2" charset="2"/>
              <a:buChar char="§"/>
            </a:pPr>
            <a:r>
              <a:rPr lang="en-GB" sz="1600" dirty="0"/>
              <a:t>It is best suited for the modular approach when more detailed data that go beyond the scope of the agricultural census are collected.</a:t>
            </a:r>
          </a:p>
          <a:p>
            <a:pPr marL="914400" indent="-285750">
              <a:lnSpc>
                <a:spcPct val="100000"/>
              </a:lnSpc>
              <a:buFont typeface="Wingdings" pitchFamily="2" charset="2"/>
              <a:buChar char="§"/>
            </a:pPr>
            <a:r>
              <a:rPr lang="en-GB" sz="1600" dirty="0"/>
              <a:t>Supplementary surveys of the modular approach provide a suitable method for collection of additional items such as rural labour, fisheries activities, aquaculture or forest use from non-agricultural production households.</a:t>
            </a:r>
          </a:p>
        </p:txBody>
      </p:sp>
      <p:sp>
        <p:nvSpPr>
          <p:cNvPr id="4" name="Slide Number Placeholder 3"/>
          <p:cNvSpPr>
            <a:spLocks noGrp="1"/>
          </p:cNvSpPr>
          <p:nvPr>
            <p:ph type="sldNum" sz="quarter" idx="12"/>
          </p:nvPr>
        </p:nvSpPr>
        <p:spPr/>
        <p:txBody>
          <a:bodyPr/>
          <a:lstStyle/>
          <a:p>
            <a:fld id="{4480361D-3D35-40C7-B82D-EC8EA4208CDB}" type="slidenum">
              <a:rPr lang="es-ES" smtClean="0"/>
              <a:pPr/>
              <a:t>19</a:t>
            </a:fld>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contenido"/>
          <p:cNvSpPr>
            <a:spLocks noGrp="1"/>
          </p:cNvSpPr>
          <p:nvPr>
            <p:ph idx="1"/>
          </p:nvPr>
        </p:nvSpPr>
        <p:spPr>
          <a:xfrm>
            <a:off x="899592" y="980728"/>
            <a:ext cx="7642048" cy="5688632"/>
          </a:xfrm>
          <a:noFill/>
        </p:spPr>
        <p:txBody>
          <a:bodyPr>
            <a:normAutofit/>
          </a:bodyPr>
          <a:lstStyle/>
          <a:p>
            <a:pPr>
              <a:spcAft>
                <a:spcPts val="1200"/>
              </a:spcAft>
              <a:buNone/>
            </a:pPr>
            <a:r>
              <a:rPr lang="es-ES" sz="4300" b="1" dirty="0" err="1" smtClean="0">
                <a:solidFill>
                  <a:schemeClr val="accent1"/>
                </a:solidFill>
              </a:rPr>
              <a:t>Contents</a:t>
            </a:r>
            <a:r>
              <a:rPr lang="es-ES" sz="4300" b="1" dirty="0" smtClean="0">
                <a:solidFill>
                  <a:schemeClr val="accent1"/>
                </a:solidFill>
              </a:rPr>
              <a:t>:</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Definition, features and changes of the WCA 2020</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The census and the global initiatives</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Importance of the census of agriculture</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Methodological considerations</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Relationship to other censuses</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Main concepts</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Steps</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Items</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Themes</a:t>
            </a:r>
          </a:p>
          <a:p>
            <a:pPr marL="808038" lvl="0" indent="-625475" fontAlgn="base">
              <a:lnSpc>
                <a:spcPct val="100000"/>
              </a:lnSpc>
              <a:spcAft>
                <a:spcPct val="0"/>
              </a:spcAft>
              <a:buFont typeface="+mj-lt"/>
              <a:buAutoNum type="romanUcPeriod"/>
            </a:pPr>
            <a:r>
              <a:rPr lang="en-US" sz="2400" b="1" dirty="0" smtClean="0">
                <a:solidFill>
                  <a:schemeClr val="accent2">
                    <a:lumMod val="50000"/>
                  </a:schemeClr>
                </a:solidFill>
                <a:ea typeface="+mj-ea"/>
              </a:rPr>
              <a:t>Tabulation, dissemination and archiving</a:t>
            </a:r>
          </a:p>
        </p:txBody>
      </p:sp>
      <p:sp>
        <p:nvSpPr>
          <p:cNvPr id="2" name="Slide Number Placeholder 1"/>
          <p:cNvSpPr>
            <a:spLocks noGrp="1"/>
          </p:cNvSpPr>
          <p:nvPr>
            <p:ph type="sldNum" sz="quarter" idx="12"/>
          </p:nvPr>
        </p:nvSpPr>
        <p:spPr/>
        <p:txBody>
          <a:bodyPr/>
          <a:lstStyle/>
          <a:p>
            <a:fld id="{4480361D-3D35-40C7-B82D-EC8EA4208CDB}" type="slidenum">
              <a:rPr lang="es-ES" smtClean="0"/>
              <a:pPr/>
              <a:t>2</a:t>
            </a:fld>
            <a:endParaRPr lang="es-E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1694" y="764704"/>
            <a:ext cx="8715404" cy="928694"/>
          </a:xfrm>
        </p:spPr>
        <p:txBody>
          <a:bodyPr>
            <a:normAutofit/>
          </a:bodyPr>
          <a:lstStyle/>
          <a:p>
            <a:r>
              <a:rPr lang="es-ES" sz="3600" b="1" dirty="0" err="1" smtClean="0">
                <a:solidFill>
                  <a:schemeClr val="accent3">
                    <a:lumMod val="75000"/>
                  </a:schemeClr>
                </a:solidFill>
                <a:effectLst/>
              </a:rPr>
              <a:t>Widened</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agricultural</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census</a:t>
            </a:r>
            <a:r>
              <a:rPr lang="es-ES" sz="3600" b="1" dirty="0" smtClean="0">
                <a:solidFill>
                  <a:schemeClr val="accent3">
                    <a:lumMod val="75000"/>
                  </a:schemeClr>
                </a:solidFill>
                <a:effectLst/>
              </a:rPr>
              <a:t> (</a:t>
            </a:r>
            <a:r>
              <a:rPr lang="es-ES" sz="3600" dirty="0" err="1" smtClean="0">
                <a:solidFill>
                  <a:schemeClr val="accent3">
                    <a:lumMod val="75000"/>
                  </a:schemeClr>
                </a:solidFill>
                <a:effectLst/>
              </a:rPr>
              <a:t>cont’d</a:t>
            </a:r>
            <a:r>
              <a:rPr lang="es-ES" sz="3600" b="1" dirty="0" smtClean="0">
                <a:solidFill>
                  <a:schemeClr val="accent3">
                    <a:lumMod val="75000"/>
                  </a:schemeClr>
                </a:solidFill>
                <a:effectLst/>
              </a:rPr>
              <a:t>.)</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041694" y="1772816"/>
            <a:ext cx="7907138" cy="4708339"/>
          </a:xfrm>
        </p:spPr>
        <p:txBody>
          <a:bodyPr>
            <a:noAutofit/>
          </a:bodyPr>
          <a:lstStyle/>
          <a:p>
            <a:pPr marL="354013" indent="-265113" algn="just">
              <a:lnSpc>
                <a:spcPct val="100000"/>
              </a:lnSpc>
              <a:spcBef>
                <a:spcPts val="0"/>
              </a:spcBef>
              <a:spcAft>
                <a:spcPts val="600"/>
              </a:spcAft>
            </a:pPr>
            <a:r>
              <a:rPr lang="en-GB" sz="1800" dirty="0" smtClean="0"/>
              <a:t>When in AC it is necessary to interview each rural household in the listing stage to build the census frame, it is cost-effective and simple to collect a limited amount of additional data for all households. E.g. agricultural production under the cut-off limits for the holding or households whose members are working in agriculture or in fisheries. The use of existing household surveys (or ad-hoc surveys) to obtain these data needs to be carefully evaluated.</a:t>
            </a:r>
          </a:p>
          <a:p>
            <a:pPr marL="354013" indent="-265113">
              <a:lnSpc>
                <a:spcPct val="100000"/>
              </a:lnSpc>
              <a:spcBef>
                <a:spcPts val="0"/>
              </a:spcBef>
              <a:spcAft>
                <a:spcPts val="600"/>
              </a:spcAft>
              <a:buNone/>
            </a:pPr>
            <a:endParaRPr lang="en-GB" sz="1800" dirty="0" smtClean="0"/>
          </a:p>
          <a:p>
            <a:pPr marL="88900" indent="0">
              <a:lnSpc>
                <a:spcPct val="100000"/>
              </a:lnSpc>
              <a:spcBef>
                <a:spcPts val="0"/>
              </a:spcBef>
              <a:spcAft>
                <a:spcPts val="600"/>
              </a:spcAft>
              <a:buNone/>
            </a:pPr>
            <a:r>
              <a:rPr lang="en-GB" sz="2000" b="1" dirty="0" smtClean="0">
                <a:solidFill>
                  <a:srgbClr val="00B050"/>
                </a:solidFill>
              </a:rPr>
              <a:t>Fisheries module</a:t>
            </a:r>
          </a:p>
          <a:p>
            <a:pPr marL="354013" indent="-265113">
              <a:lnSpc>
                <a:spcPct val="100000"/>
              </a:lnSpc>
              <a:spcBef>
                <a:spcPts val="0"/>
              </a:spcBef>
              <a:spcAft>
                <a:spcPts val="600"/>
              </a:spcAft>
              <a:buFont typeface="Arial" panose="020B0604020202020204" pitchFamily="34" charset="0"/>
              <a:buChar char="•"/>
            </a:pPr>
            <a:r>
              <a:rPr lang="en-GB" sz="1600" dirty="0"/>
              <a:t>A fisheries module is recommended for WCA 2020 and it is intended for use by countries conducting a widened agricultural census that collect limited additional data on all households. Suggested items refer to small-scale fishing  activities at household level;</a:t>
            </a:r>
          </a:p>
          <a:p>
            <a:pPr marL="354013" indent="-265113">
              <a:lnSpc>
                <a:spcPct val="100000"/>
              </a:lnSpc>
              <a:spcBef>
                <a:spcPts val="0"/>
              </a:spcBef>
              <a:spcAft>
                <a:spcPts val="600"/>
              </a:spcAft>
              <a:buFont typeface="Arial" panose="020B0604020202020204" pitchFamily="34" charset="0"/>
              <a:buChar char="•"/>
            </a:pPr>
            <a:r>
              <a:rPr lang="en-GB" sz="1600" dirty="0"/>
              <a:t>It covers activities under group 031 ISIC (Rev4);</a:t>
            </a:r>
          </a:p>
          <a:p>
            <a:pPr marL="354013" indent="-265113">
              <a:lnSpc>
                <a:spcPct val="100000"/>
              </a:lnSpc>
              <a:spcBef>
                <a:spcPts val="0"/>
              </a:spcBef>
              <a:spcAft>
                <a:spcPts val="600"/>
              </a:spcAft>
              <a:buFont typeface="Arial" panose="020B0604020202020204" pitchFamily="34" charset="0"/>
              <a:buChar char="•"/>
            </a:pPr>
            <a:r>
              <a:rPr lang="en-GB" sz="1600" dirty="0"/>
              <a:t>The statistical unit is the rural household engaged in fishing </a:t>
            </a:r>
            <a:r>
              <a:rPr lang="en-GB" sz="1600" dirty="0" smtClean="0"/>
              <a:t>activities.</a:t>
            </a:r>
            <a:endParaRPr lang="en-GB" sz="1600" dirty="0"/>
          </a:p>
          <a:p>
            <a:pPr marL="354013" indent="-265113">
              <a:lnSpc>
                <a:spcPct val="100000"/>
              </a:lnSpc>
              <a:spcBef>
                <a:spcPts val="0"/>
              </a:spcBef>
              <a:spcAft>
                <a:spcPts val="600"/>
              </a:spcAft>
              <a:buFont typeface="Arial" panose="020B0604020202020204" pitchFamily="34" charset="0"/>
              <a:buChar char="•"/>
            </a:pPr>
            <a:r>
              <a:rPr lang="en-GB" sz="1600" dirty="0"/>
              <a:t>The module can be  applied to  countries using  the  classical approach to  the  census or the  modular approach.</a:t>
            </a:r>
          </a:p>
          <a:p>
            <a:pPr>
              <a:lnSpc>
                <a:spcPct val="100000"/>
              </a:lnSpc>
              <a:buNone/>
            </a:pPr>
            <a:endParaRPr lang="es-ES" sz="1800" b="1" dirty="0">
              <a:solidFill>
                <a:srgbClr val="00B050"/>
              </a:solidFill>
            </a:endParaRPr>
          </a:p>
        </p:txBody>
      </p:sp>
      <p:sp>
        <p:nvSpPr>
          <p:cNvPr id="4" name="Slide Number Placeholder 3"/>
          <p:cNvSpPr>
            <a:spLocks noGrp="1"/>
          </p:cNvSpPr>
          <p:nvPr>
            <p:ph type="sldNum" sz="quarter" idx="12"/>
          </p:nvPr>
        </p:nvSpPr>
        <p:spPr/>
        <p:txBody>
          <a:bodyPr/>
          <a:lstStyle/>
          <a:p>
            <a:fld id="{4480361D-3D35-40C7-B82D-EC8EA4208CDB}" type="slidenum">
              <a:rPr lang="es-ES" smtClean="0"/>
              <a:pPr/>
              <a:t>20</a:t>
            </a:fld>
            <a:endParaRPr lang="es-E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167366"/>
            <a:ext cx="7498080" cy="782960"/>
          </a:xfrm>
        </p:spPr>
        <p:txBody>
          <a:bodyPr>
            <a:normAutofit/>
          </a:bodyPr>
          <a:lstStyle/>
          <a:p>
            <a:r>
              <a:rPr lang="es-ES" sz="3600" b="1" dirty="0" smtClean="0">
                <a:solidFill>
                  <a:schemeClr val="accent3">
                    <a:lumMod val="75000"/>
                  </a:schemeClr>
                </a:solidFill>
                <a:effectLst/>
              </a:rPr>
              <a:t>VII. </a:t>
            </a:r>
            <a:r>
              <a:rPr lang="es-ES" sz="3600" b="1" dirty="0" err="1" smtClean="0">
                <a:solidFill>
                  <a:schemeClr val="accent3">
                    <a:lumMod val="75000"/>
                  </a:schemeClr>
                </a:solidFill>
                <a:effectLst/>
              </a:rPr>
              <a:t>Main</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concepts</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187624" y="2132856"/>
            <a:ext cx="5323968" cy="3888432"/>
          </a:xfrm>
        </p:spPr>
        <p:txBody>
          <a:bodyPr>
            <a:noAutofit/>
          </a:bodyPr>
          <a:lstStyle/>
          <a:p>
            <a:pPr marL="651510" indent="-514350">
              <a:lnSpc>
                <a:spcPct val="100000"/>
              </a:lnSpc>
              <a:buFont typeface="+mj-lt"/>
              <a:buAutoNum type="arabicPeriod"/>
            </a:pPr>
            <a:r>
              <a:rPr lang="en-GB" sz="3000" b="1" dirty="0" smtClean="0"/>
              <a:t>Agricultural holding</a:t>
            </a:r>
          </a:p>
          <a:p>
            <a:pPr marL="651510" indent="-514350">
              <a:lnSpc>
                <a:spcPct val="100000"/>
              </a:lnSpc>
              <a:buFont typeface="+mj-lt"/>
              <a:buAutoNum type="arabicPeriod"/>
            </a:pPr>
            <a:r>
              <a:rPr lang="en-GB" sz="3000" b="1" dirty="0" smtClean="0"/>
              <a:t>Household</a:t>
            </a:r>
          </a:p>
          <a:p>
            <a:pPr marL="651510" indent="-514350">
              <a:lnSpc>
                <a:spcPct val="100000"/>
              </a:lnSpc>
              <a:buFont typeface="+mj-lt"/>
              <a:buAutoNum type="arabicPeriod"/>
            </a:pPr>
            <a:r>
              <a:rPr lang="en-GB" sz="3000" b="1" dirty="0" smtClean="0"/>
              <a:t>Parcel, field, plot</a:t>
            </a:r>
          </a:p>
          <a:p>
            <a:pPr marL="651510" indent="-514350">
              <a:lnSpc>
                <a:spcPct val="100000"/>
              </a:lnSpc>
              <a:buFont typeface="+mj-lt"/>
              <a:buAutoNum type="arabicPeriod"/>
            </a:pPr>
            <a:r>
              <a:rPr lang="en-GB" sz="3000" b="1" dirty="0" smtClean="0"/>
              <a:t>Agricultural holder</a:t>
            </a:r>
          </a:p>
          <a:p>
            <a:pPr marL="651510" indent="-514350">
              <a:lnSpc>
                <a:spcPct val="100000"/>
              </a:lnSpc>
              <a:buFont typeface="+mj-lt"/>
              <a:buAutoNum type="arabicPeriod"/>
            </a:pPr>
            <a:r>
              <a:rPr lang="en-GB" sz="3000" b="1" dirty="0" smtClean="0"/>
              <a:t>Hired manager</a:t>
            </a:r>
          </a:p>
        </p:txBody>
      </p:sp>
      <p:sp>
        <p:nvSpPr>
          <p:cNvPr id="4" name="Slide Number Placeholder 3"/>
          <p:cNvSpPr>
            <a:spLocks noGrp="1"/>
          </p:cNvSpPr>
          <p:nvPr>
            <p:ph type="sldNum" sz="quarter" idx="12"/>
          </p:nvPr>
        </p:nvSpPr>
        <p:spPr/>
        <p:txBody>
          <a:bodyPr/>
          <a:lstStyle/>
          <a:p>
            <a:fld id="{4480361D-3D35-40C7-B82D-EC8EA4208CDB}" type="slidenum">
              <a:rPr lang="es-ES" smtClean="0"/>
              <a:pPr/>
              <a:t>21</a:t>
            </a:fld>
            <a:endParaRPr lang="es-E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908720"/>
            <a:ext cx="7498080" cy="866716"/>
          </a:xfrm>
        </p:spPr>
        <p:txBody>
          <a:bodyPr>
            <a:normAutofit/>
          </a:bodyPr>
          <a:lstStyle/>
          <a:p>
            <a:r>
              <a:rPr lang="es-ES" sz="3600" b="1" dirty="0" err="1" smtClean="0">
                <a:solidFill>
                  <a:schemeClr val="accent3">
                    <a:lumMod val="75000"/>
                  </a:schemeClr>
                </a:solidFill>
                <a:effectLst/>
              </a:rPr>
              <a:t>Main</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concepts</a:t>
            </a:r>
            <a:r>
              <a:rPr lang="es-ES" sz="3600" b="1" dirty="0" smtClean="0">
                <a:solidFill>
                  <a:schemeClr val="accent3">
                    <a:lumMod val="75000"/>
                  </a:schemeClr>
                </a:solidFill>
                <a:effectLst/>
              </a:rPr>
              <a:t> </a:t>
            </a:r>
            <a:r>
              <a:rPr lang="es-ES" sz="3600" dirty="0" smtClean="0">
                <a:solidFill>
                  <a:schemeClr val="accent3">
                    <a:lumMod val="75000"/>
                  </a:schemeClr>
                </a:solidFill>
                <a:effectLst/>
              </a:rPr>
              <a:t>(</a:t>
            </a:r>
            <a:r>
              <a:rPr lang="es-ES" sz="3600" dirty="0" err="1" smtClean="0">
                <a:solidFill>
                  <a:schemeClr val="accent3">
                    <a:lumMod val="75000"/>
                  </a:schemeClr>
                </a:solidFill>
                <a:effectLst/>
              </a:rPr>
              <a:t>cont’d</a:t>
            </a:r>
            <a:r>
              <a:rPr lang="es-ES" sz="3600" dirty="0" smtClean="0">
                <a:solidFill>
                  <a:schemeClr val="accent3">
                    <a:lumMod val="75000"/>
                  </a:schemeClr>
                </a:solidFill>
                <a:effectLst/>
              </a:rPr>
              <a:t>.)</a:t>
            </a:r>
            <a:endParaRPr lang="es-ES" sz="3600" dirty="0">
              <a:effectLst/>
            </a:endParaRPr>
          </a:p>
        </p:txBody>
      </p:sp>
      <p:sp>
        <p:nvSpPr>
          <p:cNvPr id="3" name="2 Marcador de contenido"/>
          <p:cNvSpPr>
            <a:spLocks noGrp="1"/>
          </p:cNvSpPr>
          <p:nvPr>
            <p:ph idx="1"/>
          </p:nvPr>
        </p:nvSpPr>
        <p:spPr>
          <a:xfrm>
            <a:off x="1115616" y="1988840"/>
            <a:ext cx="7230496" cy="4968552"/>
          </a:xfrm>
        </p:spPr>
        <p:txBody>
          <a:bodyPr>
            <a:noAutofit/>
          </a:bodyPr>
          <a:lstStyle/>
          <a:p>
            <a:pPr marL="82296" indent="0">
              <a:lnSpc>
                <a:spcPct val="110000"/>
              </a:lnSpc>
              <a:buNone/>
            </a:pPr>
            <a:r>
              <a:rPr lang="en-GB" sz="2000" b="1" dirty="0" smtClean="0">
                <a:solidFill>
                  <a:schemeClr val="accent3">
                    <a:lumMod val="75000"/>
                  </a:schemeClr>
                </a:solidFill>
              </a:rPr>
              <a:t>Scope of the agricultural census</a:t>
            </a:r>
          </a:p>
          <a:p>
            <a:pPr lvl="1" algn="just">
              <a:lnSpc>
                <a:spcPct val="110000"/>
              </a:lnSpc>
              <a:buFont typeface="Arial" panose="020B0604020202020204" pitchFamily="34" charset="0"/>
              <a:buChar char="•"/>
            </a:pPr>
            <a:r>
              <a:rPr lang="en-GB" sz="2000" dirty="0" smtClean="0"/>
              <a:t>In strict sense, the census includes holdings involved in  crop production, livestock production and mixed farming. The broad concept adds forestry and fisheries production activities as well as other food and agriculture related activities.</a:t>
            </a:r>
          </a:p>
          <a:p>
            <a:pPr marL="82296" indent="0" algn="just">
              <a:lnSpc>
                <a:spcPct val="110000"/>
              </a:lnSpc>
              <a:buNone/>
            </a:pPr>
            <a:r>
              <a:rPr lang="en-GB" sz="2000" b="1" dirty="0" smtClean="0">
                <a:solidFill>
                  <a:schemeClr val="accent3">
                    <a:lumMod val="75000"/>
                  </a:schemeClr>
                </a:solidFill>
              </a:rPr>
              <a:t>Coverage of the agricultural census</a:t>
            </a:r>
          </a:p>
          <a:p>
            <a:pPr lvl="1" algn="just">
              <a:lnSpc>
                <a:spcPct val="110000"/>
              </a:lnSpc>
              <a:buFont typeface="Arial" panose="020B0604020202020204" pitchFamily="34" charset="0"/>
              <a:buChar char="•"/>
            </a:pPr>
            <a:r>
              <a:rPr lang="en-GB" sz="2000" dirty="0"/>
              <a:t>Ideally the census should cover all the agricultural activities in the country.</a:t>
            </a:r>
          </a:p>
          <a:p>
            <a:pPr lvl="1" algn="just">
              <a:lnSpc>
                <a:spcPct val="110000"/>
              </a:lnSpc>
              <a:buFont typeface="Arial" panose="020B0604020202020204" pitchFamily="34" charset="0"/>
              <a:buChar char="•"/>
            </a:pPr>
            <a:r>
              <a:rPr lang="en-GB" sz="2000" dirty="0"/>
              <a:t>Practically there are limitations:</a:t>
            </a:r>
          </a:p>
          <a:p>
            <a:pPr lvl="2">
              <a:lnSpc>
                <a:spcPct val="110000"/>
              </a:lnSpc>
              <a:buFont typeface="Wingdings" panose="05000000000000000000" pitchFamily="2" charset="2"/>
              <a:buChar char="v"/>
            </a:pPr>
            <a:r>
              <a:rPr lang="en-GB" sz="2000" dirty="0" smtClean="0"/>
              <a:t>Threshold;</a:t>
            </a:r>
          </a:p>
          <a:p>
            <a:pPr lvl="2">
              <a:lnSpc>
                <a:spcPct val="110000"/>
              </a:lnSpc>
              <a:buFont typeface="Wingdings" panose="05000000000000000000" pitchFamily="2" charset="2"/>
              <a:buChar char="v"/>
            </a:pPr>
            <a:r>
              <a:rPr lang="en-GB" sz="2000" dirty="0" smtClean="0"/>
              <a:t>Regions excluded.</a:t>
            </a:r>
            <a:endParaRPr lang="en-GB" sz="2000"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22</a:t>
            </a:fld>
            <a:endParaRPr lang="es-E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80728"/>
            <a:ext cx="7498080" cy="650692"/>
          </a:xfrm>
        </p:spPr>
        <p:txBody>
          <a:bodyPr>
            <a:normAutofit/>
          </a:bodyPr>
          <a:lstStyle/>
          <a:p>
            <a:r>
              <a:rPr lang="es-ES" sz="3600" b="1" dirty="0" err="1" smtClean="0">
                <a:solidFill>
                  <a:schemeClr val="accent3">
                    <a:lumMod val="75000"/>
                  </a:schemeClr>
                </a:solidFill>
                <a:effectLst/>
              </a:rPr>
              <a:t>Main</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concepts</a:t>
            </a:r>
            <a:r>
              <a:rPr lang="es-ES" sz="3600" b="1" dirty="0" smtClean="0">
                <a:solidFill>
                  <a:schemeClr val="accent3">
                    <a:lumMod val="75000"/>
                  </a:schemeClr>
                </a:solidFill>
                <a:effectLst/>
              </a:rPr>
              <a:t> (</a:t>
            </a:r>
            <a:r>
              <a:rPr lang="es-ES" sz="3600" dirty="0" err="1" smtClean="0">
                <a:solidFill>
                  <a:schemeClr val="accent3">
                    <a:lumMod val="75000"/>
                  </a:schemeClr>
                </a:solidFill>
                <a:effectLst/>
              </a:rPr>
              <a:t>cont’d</a:t>
            </a:r>
            <a:r>
              <a:rPr lang="es-ES" sz="3600" b="1" dirty="0" smtClean="0">
                <a:solidFill>
                  <a:schemeClr val="accent3">
                    <a:lumMod val="75000"/>
                  </a:schemeClr>
                </a:solidFill>
                <a:effectLst/>
              </a:rPr>
              <a:t>.)</a:t>
            </a:r>
            <a:endParaRPr lang="es-ES" sz="3600" b="1" dirty="0">
              <a:effectLst/>
            </a:endParaRPr>
          </a:p>
        </p:txBody>
      </p:sp>
      <p:sp>
        <p:nvSpPr>
          <p:cNvPr id="3" name="2 Marcador de contenido"/>
          <p:cNvSpPr>
            <a:spLocks noGrp="1"/>
          </p:cNvSpPr>
          <p:nvPr>
            <p:ph idx="1"/>
          </p:nvPr>
        </p:nvSpPr>
        <p:spPr>
          <a:xfrm>
            <a:off x="1043608" y="1916832"/>
            <a:ext cx="8027240" cy="4464496"/>
          </a:xfrm>
        </p:spPr>
        <p:txBody>
          <a:bodyPr>
            <a:noAutofit/>
          </a:bodyPr>
          <a:lstStyle/>
          <a:p>
            <a:pPr marL="82296" indent="0">
              <a:lnSpc>
                <a:spcPct val="100000"/>
              </a:lnSpc>
              <a:buNone/>
            </a:pPr>
            <a:r>
              <a:rPr lang="es-ES" sz="2500" b="1" dirty="0" smtClean="0">
                <a:solidFill>
                  <a:schemeClr val="accent3">
                    <a:lumMod val="75000"/>
                  </a:schemeClr>
                </a:solidFill>
              </a:rPr>
              <a:t>Reference </a:t>
            </a:r>
            <a:r>
              <a:rPr lang="es-ES" sz="2500" b="1" dirty="0" err="1" smtClean="0">
                <a:solidFill>
                  <a:schemeClr val="accent3">
                    <a:lumMod val="75000"/>
                  </a:schemeClr>
                </a:solidFill>
              </a:rPr>
              <a:t>period</a:t>
            </a:r>
            <a:endParaRPr lang="es-ES" sz="2500" b="1" dirty="0" smtClean="0">
              <a:solidFill>
                <a:schemeClr val="accent3">
                  <a:lumMod val="75000"/>
                </a:schemeClr>
              </a:solidFill>
            </a:endParaRPr>
          </a:p>
          <a:p>
            <a:pPr lvl="1">
              <a:lnSpc>
                <a:spcPct val="100000"/>
              </a:lnSpc>
              <a:buFont typeface="Arial" panose="020B0604020202020204" pitchFamily="34" charset="0"/>
              <a:buChar char="•"/>
            </a:pPr>
            <a:r>
              <a:rPr lang="es-ES" sz="2000" b="1" dirty="0" err="1" smtClean="0">
                <a:solidFill>
                  <a:schemeClr val="accent3">
                    <a:lumMod val="75000"/>
                  </a:schemeClr>
                </a:solidFill>
              </a:rPr>
              <a:t>The</a:t>
            </a:r>
            <a:r>
              <a:rPr lang="es-ES" sz="2000" b="1" dirty="0" smtClean="0">
                <a:solidFill>
                  <a:schemeClr val="accent3">
                    <a:lumMod val="75000"/>
                  </a:schemeClr>
                </a:solidFill>
              </a:rPr>
              <a:t> </a:t>
            </a:r>
            <a:r>
              <a:rPr lang="es-ES" sz="2000" b="1" dirty="0" err="1" smtClean="0">
                <a:solidFill>
                  <a:schemeClr val="accent3">
                    <a:lumMod val="75000"/>
                  </a:schemeClr>
                </a:solidFill>
              </a:rPr>
              <a:t>census</a:t>
            </a:r>
            <a:r>
              <a:rPr lang="es-ES" sz="2000" b="1" dirty="0" smtClean="0">
                <a:solidFill>
                  <a:schemeClr val="accent3">
                    <a:lumMod val="75000"/>
                  </a:schemeClr>
                </a:solidFill>
              </a:rPr>
              <a:t> has </a:t>
            </a:r>
            <a:r>
              <a:rPr lang="es-ES" sz="2000" b="1" dirty="0" err="1" smtClean="0">
                <a:solidFill>
                  <a:schemeClr val="accent3">
                    <a:lumMod val="75000"/>
                  </a:schemeClr>
                </a:solidFill>
              </a:rPr>
              <a:t>two</a:t>
            </a:r>
            <a:r>
              <a:rPr lang="es-ES" sz="2000" b="1" dirty="0" smtClean="0">
                <a:solidFill>
                  <a:schemeClr val="accent3">
                    <a:lumMod val="75000"/>
                  </a:schemeClr>
                </a:solidFill>
              </a:rPr>
              <a:t> </a:t>
            </a:r>
            <a:r>
              <a:rPr lang="es-ES" sz="2000" b="1" dirty="0" err="1" smtClean="0">
                <a:solidFill>
                  <a:schemeClr val="accent3">
                    <a:lumMod val="75000"/>
                  </a:schemeClr>
                </a:solidFill>
              </a:rPr>
              <a:t>main</a:t>
            </a:r>
            <a:r>
              <a:rPr lang="es-ES" sz="2000" b="1" dirty="0" smtClean="0">
                <a:solidFill>
                  <a:schemeClr val="accent3">
                    <a:lumMod val="75000"/>
                  </a:schemeClr>
                </a:solidFill>
              </a:rPr>
              <a:t> </a:t>
            </a:r>
            <a:r>
              <a:rPr lang="es-ES" sz="2000" b="1" dirty="0" err="1" smtClean="0">
                <a:solidFill>
                  <a:schemeClr val="accent3">
                    <a:lumMod val="75000"/>
                  </a:schemeClr>
                </a:solidFill>
              </a:rPr>
              <a:t>reference</a:t>
            </a:r>
            <a:r>
              <a:rPr lang="es-ES" sz="2000" b="1" dirty="0" smtClean="0">
                <a:solidFill>
                  <a:schemeClr val="accent3">
                    <a:lumMod val="75000"/>
                  </a:schemeClr>
                </a:solidFill>
              </a:rPr>
              <a:t> </a:t>
            </a:r>
            <a:r>
              <a:rPr lang="es-ES" sz="2000" b="1" dirty="0" err="1" smtClean="0">
                <a:solidFill>
                  <a:schemeClr val="accent3">
                    <a:lumMod val="75000"/>
                  </a:schemeClr>
                </a:solidFill>
              </a:rPr>
              <a:t>periods</a:t>
            </a:r>
            <a:r>
              <a:rPr lang="es-ES" sz="2000" b="1" dirty="0" smtClean="0">
                <a:solidFill>
                  <a:schemeClr val="accent3">
                    <a:lumMod val="75000"/>
                  </a:schemeClr>
                </a:solidFill>
              </a:rPr>
              <a:t>:</a:t>
            </a:r>
          </a:p>
          <a:p>
            <a:pPr lvl="2">
              <a:lnSpc>
                <a:spcPct val="100000"/>
              </a:lnSpc>
              <a:buFont typeface="Wingdings" panose="05000000000000000000" pitchFamily="2" charset="2"/>
              <a:buChar char="v"/>
            </a:pPr>
            <a:r>
              <a:rPr lang="es-ES" sz="2000" dirty="0" smtClean="0"/>
              <a:t>The </a:t>
            </a:r>
            <a:r>
              <a:rPr lang="es-ES" sz="2000" dirty="0" err="1" smtClean="0"/>
              <a:t>census</a:t>
            </a:r>
            <a:r>
              <a:rPr lang="es-ES" sz="2000" dirty="0" smtClean="0"/>
              <a:t> </a:t>
            </a:r>
            <a:r>
              <a:rPr lang="es-ES" sz="2000" dirty="0" err="1" smtClean="0"/>
              <a:t>reference</a:t>
            </a:r>
            <a:r>
              <a:rPr lang="es-ES" sz="2000" dirty="0" smtClean="0"/>
              <a:t> </a:t>
            </a:r>
            <a:r>
              <a:rPr lang="es-ES" sz="2000" dirty="0" err="1" smtClean="0"/>
              <a:t>year</a:t>
            </a:r>
            <a:endParaRPr lang="es-ES" sz="1600" dirty="0" smtClean="0"/>
          </a:p>
          <a:p>
            <a:pPr lvl="2">
              <a:lnSpc>
                <a:spcPct val="100000"/>
              </a:lnSpc>
              <a:buFont typeface="Wingdings" panose="05000000000000000000" pitchFamily="2" charset="2"/>
              <a:buChar char="v"/>
            </a:pPr>
            <a:r>
              <a:rPr lang="es-ES" sz="2000" dirty="0" smtClean="0"/>
              <a:t>The </a:t>
            </a:r>
            <a:r>
              <a:rPr lang="es-ES" sz="2000" dirty="0" err="1" smtClean="0"/>
              <a:t>census</a:t>
            </a:r>
            <a:r>
              <a:rPr lang="es-ES" sz="2000" dirty="0" smtClean="0"/>
              <a:t> </a:t>
            </a:r>
            <a:r>
              <a:rPr lang="es-ES" sz="2000" dirty="0" err="1" smtClean="0"/>
              <a:t>reference</a:t>
            </a:r>
            <a:r>
              <a:rPr lang="es-ES" sz="2000" dirty="0" smtClean="0"/>
              <a:t> </a:t>
            </a:r>
            <a:r>
              <a:rPr lang="es-ES" sz="2000" dirty="0" err="1" smtClean="0"/>
              <a:t>day</a:t>
            </a:r>
            <a:r>
              <a:rPr lang="es-ES" sz="2000" dirty="0" smtClean="0"/>
              <a:t> (</a:t>
            </a:r>
            <a:r>
              <a:rPr lang="es-ES" sz="2000" dirty="0" err="1" smtClean="0"/>
              <a:t>e.g.</a:t>
            </a:r>
            <a:r>
              <a:rPr lang="es-ES" sz="2000" dirty="0" smtClean="0"/>
              <a:t> </a:t>
            </a:r>
            <a:r>
              <a:rPr lang="es-ES" sz="2000" dirty="0" err="1" smtClean="0"/>
              <a:t>livestock</a:t>
            </a:r>
            <a:r>
              <a:rPr lang="es-ES" sz="2000" dirty="0" smtClean="0"/>
              <a:t> </a:t>
            </a:r>
            <a:r>
              <a:rPr lang="es-ES" sz="2000" dirty="0" err="1" smtClean="0"/>
              <a:t>numbers</a:t>
            </a:r>
            <a:r>
              <a:rPr lang="es-ES" sz="2000" dirty="0" smtClean="0"/>
              <a:t>, </a:t>
            </a:r>
            <a:r>
              <a:rPr lang="es-ES" sz="2000" dirty="0" err="1" smtClean="0"/>
              <a:t>inventory</a:t>
            </a:r>
            <a:r>
              <a:rPr lang="es-ES" sz="2000" dirty="0" smtClean="0"/>
              <a:t> ítems)</a:t>
            </a:r>
          </a:p>
          <a:p>
            <a:pPr lvl="1">
              <a:lnSpc>
                <a:spcPct val="100000"/>
              </a:lnSpc>
              <a:buFont typeface="Arial" panose="020B0604020202020204" pitchFamily="34" charset="0"/>
              <a:buChar char="•"/>
            </a:pPr>
            <a:r>
              <a:rPr lang="es-ES" sz="2000" b="1" dirty="0" err="1">
                <a:solidFill>
                  <a:schemeClr val="accent3">
                    <a:lumMod val="75000"/>
                  </a:schemeClr>
                </a:solidFill>
              </a:rPr>
              <a:t>Other</a:t>
            </a:r>
            <a:r>
              <a:rPr lang="es-ES" sz="2000" b="1" dirty="0">
                <a:solidFill>
                  <a:schemeClr val="accent3">
                    <a:lumMod val="75000"/>
                  </a:schemeClr>
                </a:solidFill>
              </a:rPr>
              <a:t> </a:t>
            </a:r>
            <a:r>
              <a:rPr lang="es-ES" sz="2000" b="1" dirty="0" err="1">
                <a:solidFill>
                  <a:schemeClr val="accent3">
                    <a:lumMod val="75000"/>
                  </a:schemeClr>
                </a:solidFill>
              </a:rPr>
              <a:t>reference</a:t>
            </a:r>
            <a:r>
              <a:rPr lang="es-ES" sz="2000" b="1" dirty="0">
                <a:solidFill>
                  <a:schemeClr val="accent3">
                    <a:lumMod val="75000"/>
                  </a:schemeClr>
                </a:solidFill>
              </a:rPr>
              <a:t> </a:t>
            </a:r>
            <a:r>
              <a:rPr lang="es-ES" sz="2000" b="1" dirty="0" err="1">
                <a:solidFill>
                  <a:schemeClr val="accent3">
                    <a:lumMod val="75000"/>
                  </a:schemeClr>
                </a:solidFill>
              </a:rPr>
              <a:t>periods</a:t>
            </a:r>
            <a:r>
              <a:rPr lang="es-ES" sz="2000" b="1" dirty="0">
                <a:solidFill>
                  <a:schemeClr val="accent3">
                    <a:lumMod val="75000"/>
                  </a:schemeClr>
                </a:solidFill>
              </a:rPr>
              <a:t> can </a:t>
            </a:r>
            <a:r>
              <a:rPr lang="es-ES" sz="2000" b="1" dirty="0" err="1">
                <a:solidFill>
                  <a:schemeClr val="accent3">
                    <a:lumMod val="75000"/>
                  </a:schemeClr>
                </a:solidFill>
              </a:rPr>
              <a:t>be</a:t>
            </a:r>
            <a:r>
              <a:rPr lang="es-ES" sz="2000" b="1" dirty="0">
                <a:solidFill>
                  <a:schemeClr val="accent3">
                    <a:lumMod val="75000"/>
                  </a:schemeClr>
                </a:solidFill>
              </a:rPr>
              <a:t>:</a:t>
            </a:r>
          </a:p>
          <a:p>
            <a:pPr lvl="2">
              <a:lnSpc>
                <a:spcPct val="100000"/>
              </a:lnSpc>
              <a:buFont typeface="Wingdings" panose="05000000000000000000" pitchFamily="2" charset="2"/>
              <a:buChar char="v"/>
            </a:pPr>
            <a:r>
              <a:rPr lang="es-ES" sz="2000" dirty="0" err="1"/>
              <a:t>The</a:t>
            </a:r>
            <a:r>
              <a:rPr lang="es-ES" sz="2000" dirty="0"/>
              <a:t> </a:t>
            </a:r>
            <a:r>
              <a:rPr lang="es-ES" sz="2000" dirty="0" err="1"/>
              <a:t>day</a:t>
            </a:r>
            <a:r>
              <a:rPr lang="es-ES" sz="2000" dirty="0"/>
              <a:t> of interview</a:t>
            </a:r>
          </a:p>
          <a:p>
            <a:pPr lvl="2">
              <a:lnSpc>
                <a:spcPct val="100000"/>
              </a:lnSpc>
              <a:buFont typeface="Wingdings" panose="05000000000000000000" pitchFamily="2" charset="2"/>
              <a:buChar char="v"/>
            </a:pPr>
            <a:r>
              <a:rPr lang="es-ES" sz="2000" dirty="0" err="1"/>
              <a:t>The</a:t>
            </a:r>
            <a:r>
              <a:rPr lang="es-ES" sz="2000" dirty="0"/>
              <a:t> </a:t>
            </a:r>
            <a:r>
              <a:rPr lang="es-ES" sz="2000" dirty="0" err="1"/>
              <a:t>last</a:t>
            </a:r>
            <a:r>
              <a:rPr lang="es-ES" sz="2000" dirty="0"/>
              <a:t> 12 </a:t>
            </a:r>
            <a:r>
              <a:rPr lang="es-ES" sz="2000" dirty="0" err="1"/>
              <a:t>months</a:t>
            </a:r>
            <a:r>
              <a:rPr lang="es-ES" sz="2000" dirty="0"/>
              <a:t>.</a:t>
            </a:r>
          </a:p>
          <a:p>
            <a:pPr lvl="2">
              <a:lnSpc>
                <a:spcPct val="100000"/>
              </a:lnSpc>
            </a:pPr>
            <a:endParaRPr lang="es-ES" sz="2000" b="1" dirty="0" smtClean="0"/>
          </a:p>
          <a:p>
            <a:pPr marL="82296" indent="0">
              <a:lnSpc>
                <a:spcPct val="100000"/>
              </a:lnSpc>
              <a:buNone/>
            </a:pPr>
            <a:r>
              <a:rPr lang="es-ES" sz="2500" b="1" dirty="0" err="1" smtClean="0">
                <a:solidFill>
                  <a:schemeClr val="accent3">
                    <a:lumMod val="75000"/>
                  </a:schemeClr>
                </a:solidFill>
              </a:rPr>
              <a:t>Timing</a:t>
            </a:r>
            <a:r>
              <a:rPr lang="es-ES" sz="2500" b="1" dirty="0" smtClean="0">
                <a:solidFill>
                  <a:schemeClr val="accent3">
                    <a:lumMod val="75000"/>
                  </a:schemeClr>
                </a:solidFill>
              </a:rPr>
              <a:t> of </a:t>
            </a:r>
            <a:r>
              <a:rPr lang="es-ES" sz="2500" b="1" dirty="0" err="1" smtClean="0">
                <a:solidFill>
                  <a:schemeClr val="accent3">
                    <a:lumMod val="75000"/>
                  </a:schemeClr>
                </a:solidFill>
              </a:rPr>
              <a:t>the</a:t>
            </a:r>
            <a:r>
              <a:rPr lang="es-ES" sz="2500" b="1" dirty="0" smtClean="0">
                <a:solidFill>
                  <a:schemeClr val="accent3">
                    <a:lumMod val="75000"/>
                  </a:schemeClr>
                </a:solidFill>
              </a:rPr>
              <a:t> </a:t>
            </a:r>
            <a:r>
              <a:rPr lang="es-ES" sz="2500" b="1" dirty="0" err="1" smtClean="0">
                <a:solidFill>
                  <a:schemeClr val="accent3">
                    <a:lumMod val="75000"/>
                  </a:schemeClr>
                </a:solidFill>
              </a:rPr>
              <a:t>census</a:t>
            </a:r>
            <a:r>
              <a:rPr lang="es-ES" sz="2500" b="1" dirty="0" smtClean="0">
                <a:solidFill>
                  <a:schemeClr val="accent3">
                    <a:lumMod val="75000"/>
                  </a:schemeClr>
                </a:solidFill>
              </a:rPr>
              <a:t> of </a:t>
            </a:r>
            <a:r>
              <a:rPr lang="es-ES" sz="2500" b="1" dirty="0" err="1" smtClean="0">
                <a:solidFill>
                  <a:schemeClr val="accent3">
                    <a:lumMod val="75000"/>
                  </a:schemeClr>
                </a:solidFill>
              </a:rPr>
              <a:t>agriculture</a:t>
            </a:r>
            <a:r>
              <a:rPr lang="es-ES" sz="2500" b="1" dirty="0" smtClean="0">
                <a:solidFill>
                  <a:schemeClr val="accent3">
                    <a:lumMod val="75000"/>
                  </a:schemeClr>
                </a:solidFill>
              </a:rPr>
              <a:t>.</a:t>
            </a:r>
          </a:p>
          <a:p>
            <a:pPr lvl="2">
              <a:lnSpc>
                <a:spcPct val="100000"/>
              </a:lnSpc>
              <a:buFont typeface="Wingdings" panose="05000000000000000000" pitchFamily="2" charset="2"/>
              <a:buChar char="v"/>
            </a:pPr>
            <a:r>
              <a:rPr lang="es-ES" sz="2000" dirty="0"/>
              <a:t>At </a:t>
            </a:r>
            <a:r>
              <a:rPr lang="es-ES" sz="2000" dirty="0" err="1" smtClean="0"/>
              <a:t>least</a:t>
            </a:r>
            <a:r>
              <a:rPr lang="es-ES" sz="2000" dirty="0" smtClean="0"/>
              <a:t> once </a:t>
            </a:r>
            <a:r>
              <a:rPr lang="es-ES" sz="2000" dirty="0" err="1" smtClean="0"/>
              <a:t>every</a:t>
            </a:r>
            <a:r>
              <a:rPr lang="es-ES" sz="2000" dirty="0" smtClean="0"/>
              <a:t> </a:t>
            </a:r>
            <a:r>
              <a:rPr lang="es-ES" sz="2000" dirty="0"/>
              <a:t>ten </a:t>
            </a:r>
            <a:r>
              <a:rPr lang="es-ES" sz="2000" dirty="0" err="1"/>
              <a:t>years</a:t>
            </a:r>
            <a:r>
              <a:rPr lang="es-ES" sz="2000" dirty="0"/>
              <a:t> and </a:t>
            </a:r>
            <a:r>
              <a:rPr lang="es-ES" sz="2000" dirty="0" err="1"/>
              <a:t>soon</a:t>
            </a:r>
            <a:r>
              <a:rPr lang="es-ES" sz="2000" dirty="0"/>
              <a:t> </a:t>
            </a:r>
            <a:r>
              <a:rPr lang="es-ES" sz="2000" dirty="0" err="1"/>
              <a:t>after</a:t>
            </a:r>
            <a:r>
              <a:rPr lang="es-ES" sz="2000" dirty="0"/>
              <a:t> </a:t>
            </a:r>
            <a:r>
              <a:rPr lang="es-ES" sz="2000" dirty="0" err="1"/>
              <a:t>the</a:t>
            </a:r>
            <a:r>
              <a:rPr lang="es-ES" sz="2000" dirty="0"/>
              <a:t> </a:t>
            </a:r>
            <a:r>
              <a:rPr lang="es-ES" sz="2000" dirty="0" err="1"/>
              <a:t>population</a:t>
            </a:r>
            <a:r>
              <a:rPr lang="es-ES" sz="2000" dirty="0"/>
              <a:t> and </a:t>
            </a:r>
            <a:r>
              <a:rPr lang="es-ES" sz="2000" dirty="0" err="1"/>
              <a:t>housing</a:t>
            </a:r>
            <a:r>
              <a:rPr lang="es-ES" sz="2000" dirty="0"/>
              <a:t> </a:t>
            </a:r>
            <a:r>
              <a:rPr lang="es-ES" sz="2000" dirty="0" err="1"/>
              <a:t>census</a:t>
            </a:r>
            <a:r>
              <a:rPr lang="es-ES" sz="2000" dirty="0"/>
              <a:t>. </a:t>
            </a:r>
            <a:r>
              <a:rPr lang="es-ES" sz="2000" dirty="0" err="1"/>
              <a:t>It</a:t>
            </a:r>
            <a:r>
              <a:rPr lang="es-ES" sz="2000" dirty="0"/>
              <a:t> </a:t>
            </a:r>
            <a:r>
              <a:rPr lang="es-ES" sz="2000" dirty="0" err="1"/>
              <a:t>means</a:t>
            </a:r>
            <a:r>
              <a:rPr lang="es-ES" sz="2000" dirty="0"/>
              <a:t> </a:t>
            </a:r>
            <a:r>
              <a:rPr lang="es-ES" sz="2000" dirty="0" err="1"/>
              <a:t>close</a:t>
            </a:r>
            <a:r>
              <a:rPr lang="es-ES" sz="2000" dirty="0"/>
              <a:t> </a:t>
            </a:r>
            <a:r>
              <a:rPr lang="es-ES" sz="2000" dirty="0" err="1"/>
              <a:t>to</a:t>
            </a:r>
            <a:r>
              <a:rPr lang="es-ES" sz="2000" dirty="0"/>
              <a:t> </a:t>
            </a:r>
            <a:r>
              <a:rPr lang="es-ES" sz="2000" dirty="0" err="1"/>
              <a:t>year</a:t>
            </a:r>
            <a:r>
              <a:rPr lang="es-ES" sz="2000" dirty="0"/>
              <a:t> 2020.</a:t>
            </a:r>
          </a:p>
          <a:p>
            <a:pPr lvl="1">
              <a:lnSpc>
                <a:spcPct val="100000"/>
              </a:lnSpc>
              <a:buNone/>
            </a:pPr>
            <a:endParaRPr lang="es-ES" sz="2200" b="1"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4480361D-3D35-40C7-B82D-EC8EA4208CDB}" type="slidenum">
              <a:rPr lang="es-ES" smtClean="0"/>
              <a:pPr/>
              <a:t>23</a:t>
            </a:fld>
            <a:endParaRPr lang="es-E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91880" y="188640"/>
            <a:ext cx="3486422" cy="894233"/>
          </a:xfrm>
        </p:spPr>
        <p:txBody>
          <a:bodyPr>
            <a:normAutofit/>
          </a:bodyPr>
          <a:lstStyle/>
          <a:p>
            <a:r>
              <a:rPr lang="es-ES" sz="3600" b="1" dirty="0" smtClean="0">
                <a:solidFill>
                  <a:schemeClr val="accent3">
                    <a:lumMod val="75000"/>
                  </a:schemeClr>
                </a:solidFill>
                <a:effectLst/>
              </a:rPr>
              <a:t>VIII. Steps</a:t>
            </a:r>
            <a:endParaRPr lang="es-ES" sz="3600" b="1" dirty="0">
              <a:solidFill>
                <a:schemeClr val="accent3">
                  <a:lumMod val="75000"/>
                </a:schemeClr>
              </a:solidFill>
              <a:effectLst/>
            </a:endParaRPr>
          </a:p>
        </p:txBody>
      </p:sp>
      <p:sp>
        <p:nvSpPr>
          <p:cNvPr id="3" name="Slide Number Placeholder 2"/>
          <p:cNvSpPr>
            <a:spLocks noGrp="1"/>
          </p:cNvSpPr>
          <p:nvPr>
            <p:ph type="sldNum" sz="quarter" idx="12"/>
          </p:nvPr>
        </p:nvSpPr>
        <p:spPr/>
        <p:txBody>
          <a:bodyPr/>
          <a:lstStyle/>
          <a:p>
            <a:fld id="{4480361D-3D35-40C7-B82D-EC8EA4208CDB}" type="slidenum">
              <a:rPr lang="es-ES" smtClean="0"/>
              <a:pPr/>
              <a:t>24</a:t>
            </a:fld>
            <a:endParaRPr lang="es-ES"/>
          </a:p>
        </p:txBody>
      </p:sp>
      <p:graphicFrame>
        <p:nvGraphicFramePr>
          <p:cNvPr id="6" name="Table 5"/>
          <p:cNvGraphicFramePr>
            <a:graphicFrameLocks noGrp="1"/>
          </p:cNvGraphicFramePr>
          <p:nvPr>
            <p:extLst>
              <p:ext uri="{D42A27DB-BD31-4B8C-83A1-F6EECF244321}">
                <p14:modId xmlns:p14="http://schemas.microsoft.com/office/powerpoint/2010/main" val="330113282"/>
              </p:ext>
            </p:extLst>
          </p:nvPr>
        </p:nvGraphicFramePr>
        <p:xfrm>
          <a:off x="1186607" y="1052736"/>
          <a:ext cx="3673425" cy="5591280"/>
        </p:xfrm>
        <a:graphic>
          <a:graphicData uri="http://schemas.openxmlformats.org/drawingml/2006/table">
            <a:tbl>
              <a:tblPr firstRow="1" bandRow="1">
                <a:tableStyleId>{5C22544A-7EE6-4342-B048-85BDC9FD1C3A}</a:tableStyleId>
              </a:tblPr>
              <a:tblGrid>
                <a:gridCol w="3673425"/>
              </a:tblGrid>
              <a:tr h="359964">
                <a:tc>
                  <a:txBody>
                    <a:bodyPr/>
                    <a:lstStyle/>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endParaRPr kumimoji="0" lang="en-US" sz="12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5231316">
                <a:tc>
                  <a:txBody>
                    <a:bodyPr/>
                    <a:lstStyle/>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Determine the  overall  strategy for  the  agricultural census ;</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Define the objectives;</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Develop a work plan and budget;</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Prepare census legislation, (if required);</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Form a National Census Committee;</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Develop and implement the census publicity campaign;</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Create  the Agricultural  Census Office and recruit  the necessary staff;</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Design data quality  assurance framework;</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Prepare frames;</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Prepare maps for census field operations;</a:t>
                      </a:r>
                    </a:p>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r>
                        <a:rPr kumimoji="0" lang="en-GB" sz="1400" u="none" strike="noStrike" kern="1200" cap="none" spc="0" normalizeH="0" baseline="0" noProof="0" dirty="0" smtClean="0">
                          <a:ln>
                            <a:noFill/>
                          </a:ln>
                          <a:effectLst/>
                          <a:uLnTx/>
                          <a:uFillTx/>
                        </a:rPr>
                        <a:t>Develop the tabulation plan;</a:t>
                      </a:r>
                      <a:endParaRPr lang="en-US" sz="14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84377471"/>
              </p:ext>
            </p:extLst>
          </p:nvPr>
        </p:nvGraphicFramePr>
        <p:xfrm>
          <a:off x="5076056" y="1124744"/>
          <a:ext cx="3744416" cy="5376824"/>
        </p:xfrm>
        <a:graphic>
          <a:graphicData uri="http://schemas.openxmlformats.org/drawingml/2006/table">
            <a:tbl>
              <a:tblPr firstRow="1" bandRow="1">
                <a:tableStyleId>{21E4AEA4-8DFA-4A89-87EB-49C32662AFE0}</a:tableStyleId>
              </a:tblPr>
              <a:tblGrid>
                <a:gridCol w="3744416"/>
              </a:tblGrid>
              <a:tr h="354257">
                <a:tc>
                  <a:txBody>
                    <a:bodyPr/>
                    <a:lstStyle/>
                    <a:p>
                      <a:pPr marL="269875" marR="0" lvl="0" indent="-269875" algn="just" defTabSz="914400" rtl="0" eaLnBrk="1" fontAlgn="auto" latinLnBrk="0" hangingPunct="1">
                        <a:lnSpc>
                          <a:spcPct val="100000"/>
                        </a:lnSpc>
                        <a:spcBef>
                          <a:spcPts val="600"/>
                        </a:spcBef>
                        <a:spcAft>
                          <a:spcPts val="600"/>
                        </a:spcAft>
                        <a:buClr>
                          <a:srgbClr val="4A66AC"/>
                        </a:buClr>
                        <a:buSzPct val="110000"/>
                        <a:buFont typeface="+mj-lt"/>
                        <a:buAutoNum type="arabicPeriod"/>
                        <a:tabLst/>
                        <a:defRPr/>
                      </a:pPr>
                      <a:endParaRPr kumimoji="0" lang="en-US" sz="16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5022567">
                <a:tc>
                  <a:txBody>
                    <a:bodyPr/>
                    <a:lstStyle/>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Design and test questionnaires;</a:t>
                      </a:r>
                    </a:p>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Design and test the computer processing  system;</a:t>
                      </a:r>
                    </a:p>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Prepare field instruction manuals;</a:t>
                      </a:r>
                    </a:p>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Develop the field system; recruit  and train  field staff;</a:t>
                      </a:r>
                    </a:p>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Conduct census enumeration;</a:t>
                      </a:r>
                    </a:p>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Carry out post-enumeration survey;</a:t>
                      </a:r>
                    </a:p>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Perform  data processing;</a:t>
                      </a:r>
                    </a:p>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Tabulate and analyse the data;</a:t>
                      </a:r>
                    </a:p>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Prepare census reports and disseminate results;</a:t>
                      </a:r>
                    </a:p>
                    <a:p>
                      <a:pPr marL="358775" marR="0" lvl="0" indent="-358775" algn="just" defTabSz="914400" rtl="0" eaLnBrk="1" fontAlgn="auto" latinLnBrk="0" hangingPunct="1">
                        <a:lnSpc>
                          <a:spcPct val="100000"/>
                        </a:lnSpc>
                        <a:spcBef>
                          <a:spcPts val="600"/>
                        </a:spcBef>
                        <a:spcAft>
                          <a:spcPts val="600"/>
                        </a:spcAft>
                        <a:buClr>
                          <a:srgbClr val="4A66AC"/>
                        </a:buClr>
                        <a:buSzPct val="110000"/>
                        <a:buFont typeface="+mj-lt"/>
                        <a:buAutoNum type="arabicPeriod" startAt="12"/>
                        <a:tabLst/>
                        <a:defRPr/>
                      </a:pPr>
                      <a:r>
                        <a:rPr kumimoji="0" lang="en-GB" sz="1400" u="none" strike="noStrike" kern="1200" cap="none" spc="0" normalizeH="0" baseline="0" noProof="0" dirty="0" smtClean="0">
                          <a:ln>
                            <a:noFill/>
                          </a:ln>
                          <a:effectLst/>
                          <a:uLnTx/>
                          <a:uFillTx/>
                        </a:rPr>
                        <a:t>Reconcile the data from the system of current statistics with the census data</a:t>
                      </a:r>
                      <a:endPar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1124744"/>
            <a:ext cx="3528392" cy="864096"/>
          </a:xfrm>
        </p:spPr>
        <p:txBody>
          <a:bodyPr>
            <a:noAutofit/>
          </a:bodyPr>
          <a:lstStyle/>
          <a:p>
            <a:r>
              <a:rPr lang="es-ES" sz="4000" b="1" dirty="0" smtClean="0">
                <a:solidFill>
                  <a:schemeClr val="accent3">
                    <a:lumMod val="75000"/>
                  </a:schemeClr>
                </a:solidFill>
                <a:effectLst/>
              </a:rPr>
              <a:t>IX. </a:t>
            </a:r>
            <a:r>
              <a:rPr lang="es-ES" sz="4000" b="1" dirty="0" err="1" smtClean="0">
                <a:solidFill>
                  <a:schemeClr val="accent3">
                    <a:lumMod val="75000"/>
                  </a:schemeClr>
                </a:solidFill>
                <a:effectLst/>
              </a:rPr>
              <a:t>Items</a:t>
            </a:r>
            <a:r>
              <a:rPr lang="es-ES" sz="3600" b="1" dirty="0" smtClean="0">
                <a:solidFill>
                  <a:schemeClr val="accent3">
                    <a:lumMod val="75000"/>
                  </a:schemeClr>
                </a:solidFill>
                <a:effectLst/>
              </a:rPr>
              <a:t/>
            </a:r>
            <a:br>
              <a:rPr lang="es-ES" sz="3600" b="1" dirty="0" smtClean="0">
                <a:solidFill>
                  <a:schemeClr val="accent3">
                    <a:lumMod val="75000"/>
                  </a:schemeClr>
                </a:solidFill>
                <a:effectLst/>
              </a:rPr>
            </a:b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971600" y="1628800"/>
            <a:ext cx="8099248" cy="4892774"/>
          </a:xfrm>
        </p:spPr>
        <p:txBody>
          <a:bodyPr>
            <a:noAutofit/>
          </a:bodyPr>
          <a:lstStyle/>
          <a:p>
            <a:pPr algn="just">
              <a:lnSpc>
                <a:spcPct val="100000"/>
              </a:lnSpc>
            </a:pPr>
            <a:r>
              <a:rPr lang="en-GB" sz="2000" dirty="0" smtClean="0"/>
              <a:t>The list of items to be considered for inclusion in the census of agriculture are presented according to 15 themes.</a:t>
            </a:r>
          </a:p>
          <a:p>
            <a:pPr algn="just">
              <a:lnSpc>
                <a:spcPct val="100000"/>
              </a:lnSpc>
            </a:pPr>
            <a:r>
              <a:rPr lang="en-GB" sz="2000" dirty="0" smtClean="0"/>
              <a:t>WCA 2020 distinguishes 3 types of items, as discussed earlier:</a:t>
            </a:r>
          </a:p>
          <a:p>
            <a:pPr algn="just">
              <a:lnSpc>
                <a:spcPct val="100000"/>
              </a:lnSpc>
            </a:pPr>
            <a:endParaRPr lang="en-GB" sz="2000" dirty="0" smtClean="0"/>
          </a:p>
          <a:p>
            <a:pPr lvl="1" algn="just">
              <a:lnSpc>
                <a:spcPct val="100000"/>
              </a:lnSpc>
              <a:spcBef>
                <a:spcPts val="600"/>
              </a:spcBef>
              <a:buFont typeface="Wingdings" panose="05000000000000000000" pitchFamily="2" charset="2"/>
              <a:buChar char="v"/>
            </a:pPr>
            <a:r>
              <a:rPr lang="en-GB" sz="2000" b="1" dirty="0" smtClean="0">
                <a:solidFill>
                  <a:srgbClr val="0070C0"/>
                </a:solidFill>
              </a:rPr>
              <a:t>Essential (23): </a:t>
            </a:r>
            <a:r>
              <a:rPr lang="en-GB" sz="2000" dirty="0" smtClean="0"/>
              <a:t>These  items  are  considered the  minimum  data set  that all countries should collect, regardless of the methodological approach used;</a:t>
            </a:r>
          </a:p>
          <a:p>
            <a:pPr lvl="1" algn="just">
              <a:lnSpc>
                <a:spcPct val="100000"/>
              </a:lnSpc>
              <a:spcBef>
                <a:spcPts val="600"/>
              </a:spcBef>
              <a:buFont typeface="Wingdings" panose="05000000000000000000" pitchFamily="2" charset="2"/>
              <a:buChar char="v"/>
            </a:pPr>
            <a:r>
              <a:rPr lang="en-GB" sz="2000" b="1" dirty="0">
                <a:solidFill>
                  <a:srgbClr val="0070C0"/>
                </a:solidFill>
              </a:rPr>
              <a:t>Frame (15): </a:t>
            </a:r>
            <a:r>
              <a:rPr lang="en-GB" sz="2000" dirty="0" smtClean="0"/>
              <a:t>They are directly relevant to  frame  construction for the  supplementary modules for countries using  the  modular approach and  for subsequent surveys;</a:t>
            </a:r>
            <a:endParaRPr lang="en-GB" sz="2000" dirty="0" smtClean="0">
              <a:solidFill>
                <a:schemeClr val="accent6">
                  <a:lumMod val="75000"/>
                </a:schemeClr>
              </a:solidFill>
            </a:endParaRPr>
          </a:p>
          <a:p>
            <a:pPr lvl="1" algn="just">
              <a:lnSpc>
                <a:spcPct val="100000"/>
              </a:lnSpc>
              <a:spcBef>
                <a:spcPts val="600"/>
              </a:spcBef>
              <a:buFont typeface="Wingdings" panose="05000000000000000000" pitchFamily="2" charset="2"/>
              <a:buChar char="v"/>
            </a:pPr>
            <a:r>
              <a:rPr lang="en-GB" sz="2000" b="1" dirty="0">
                <a:solidFill>
                  <a:srgbClr val="0070C0"/>
                </a:solidFill>
              </a:rPr>
              <a:t>Additional (96): </a:t>
            </a:r>
            <a:r>
              <a:rPr lang="en-GB" sz="2000" dirty="0" smtClean="0"/>
              <a:t>Other items for consideration of the country with no distinction regarding their particular suitability for the classical or modular approach.</a:t>
            </a:r>
          </a:p>
          <a:p>
            <a:pPr algn="just">
              <a:lnSpc>
                <a:spcPct val="100000"/>
              </a:lnSpc>
            </a:pPr>
            <a:r>
              <a:rPr lang="en-GB" sz="1600" dirty="0" smtClean="0">
                <a:solidFill>
                  <a:srgbClr val="0070C0"/>
                </a:solidFill>
              </a:rPr>
              <a:t>Six </a:t>
            </a:r>
            <a:r>
              <a:rPr lang="en-GB" sz="1600" dirty="0">
                <a:solidFill>
                  <a:srgbClr val="0070C0"/>
                </a:solidFill>
              </a:rPr>
              <a:t>frame items are also essential </a:t>
            </a:r>
            <a:r>
              <a:rPr lang="en-GB" sz="1600" dirty="0" smtClean="0">
                <a:solidFill>
                  <a:srgbClr val="0070C0"/>
                </a:solidFill>
              </a:rPr>
              <a:t>items</a:t>
            </a:r>
            <a:r>
              <a:rPr lang="en-GB" sz="1600" dirty="0">
                <a:solidFill>
                  <a:srgbClr val="0070C0"/>
                </a:solidFill>
              </a:rPr>
              <a:t>.</a:t>
            </a:r>
          </a:p>
        </p:txBody>
      </p:sp>
      <p:sp>
        <p:nvSpPr>
          <p:cNvPr id="4" name="Slide Number Placeholder 3"/>
          <p:cNvSpPr>
            <a:spLocks noGrp="1"/>
          </p:cNvSpPr>
          <p:nvPr>
            <p:ph type="sldNum" sz="quarter" idx="12"/>
          </p:nvPr>
        </p:nvSpPr>
        <p:spPr/>
        <p:txBody>
          <a:bodyPr/>
          <a:lstStyle/>
          <a:p>
            <a:fld id="{4480361D-3D35-40C7-B82D-EC8EA4208CDB}" type="slidenum">
              <a:rPr lang="es-ES" smtClean="0"/>
              <a:pPr/>
              <a:t>25</a:t>
            </a:fld>
            <a:endParaRPr lang="es-E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116087269"/>
              </p:ext>
            </p:extLst>
          </p:nvPr>
        </p:nvGraphicFramePr>
        <p:xfrm>
          <a:off x="5415943" y="1772816"/>
          <a:ext cx="3436355" cy="4824809"/>
        </p:xfrm>
        <a:graphic>
          <a:graphicData uri="http://schemas.openxmlformats.org/drawingml/2006/table">
            <a:tbl>
              <a:tblPr firstRow="1" bandRow="1">
                <a:tableStyleId>{5C22544A-7EE6-4342-B048-85BDC9FD1C3A}</a:tableStyleId>
              </a:tblPr>
              <a:tblGrid>
                <a:gridCol w="3436355"/>
              </a:tblGrid>
              <a:tr h="389969">
                <a:tc>
                  <a:txBody>
                    <a:bodyPr/>
                    <a:lstStyle/>
                    <a:p>
                      <a:pPr>
                        <a:lnSpc>
                          <a:spcPct val="100000"/>
                        </a:lnSpc>
                      </a:pPr>
                      <a:endParaRPr lang="en-US" sz="1600" dirty="0"/>
                    </a:p>
                  </a:txBody>
                  <a:tcPr>
                    <a:solidFill>
                      <a:schemeClr val="bg1"/>
                    </a:solidFill>
                  </a:tcPr>
                </a:tc>
              </a:tr>
              <a:tr h="4142766">
                <a:tc>
                  <a:txBody>
                    <a:bodyPr/>
                    <a:lstStyle/>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0411 Use of each type of fertilizer</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0501 Type of livestock system</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0502 Number  of animals</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0503 Number  of female  breeding animals</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0601 Use of agricultural pesticides</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0801 Household size by sex and age groups</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0901 Whether working  on the holding is the main activity</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0902 Working time on the holding</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0903 Number  and working  time of employees on the holding by sex</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1201 Presence  of aquaculture on the holding</a:t>
                      </a:r>
                    </a:p>
                    <a:p>
                      <a:pPr>
                        <a:lnSpc>
                          <a:spcPct val="100000"/>
                        </a:lnSpc>
                      </a:pPr>
                      <a:endParaRPr lang="en-US" sz="1500"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51686121"/>
              </p:ext>
            </p:extLst>
          </p:nvPr>
        </p:nvGraphicFramePr>
        <p:xfrm>
          <a:off x="1104440" y="1700808"/>
          <a:ext cx="4146836" cy="5065336"/>
        </p:xfrm>
        <a:graphic>
          <a:graphicData uri="http://schemas.openxmlformats.org/drawingml/2006/table">
            <a:tbl>
              <a:tblPr firstRow="1" bandRow="1">
                <a:tableStyleId>{5C22544A-7EE6-4342-B048-85BDC9FD1C3A}</a:tableStyleId>
              </a:tblPr>
              <a:tblGrid>
                <a:gridCol w="4146836"/>
              </a:tblGrid>
              <a:tr h="401896">
                <a:tc>
                  <a:txBody>
                    <a:bodyPr/>
                    <a:lstStyle/>
                    <a:p>
                      <a:endParaRPr lang="en-US" sz="1500" dirty="0"/>
                    </a:p>
                  </a:txBody>
                  <a:tcPr>
                    <a:solidFill>
                      <a:schemeClr val="bg1"/>
                    </a:solidFill>
                  </a:tcPr>
                </a:tc>
              </a:tr>
              <a:tr h="4327267">
                <a:tc>
                  <a:txBody>
                    <a:bodyPr/>
                    <a:lstStyle/>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0101 Identification and location</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0103 Legal status  of agricultural holder</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0104 Sex of agricultural holder</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0105 Age of agricultural holder</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0107 Main purpose of production</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0108 Other  economic  activities of the household</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0201 Total area  of holding</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0202 Area of holding according to land use types</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0203 Area of holding according to land tenure types</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0302 Area of land actually irrigated</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0402 Area of temporary crops harvested </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0406 Area  of  permanent crops in compact plantation</a:t>
                      </a:r>
                    </a:p>
                    <a:p>
                      <a:pPr marL="365760" marR="0" lvl="0" indent="-283464" algn="l" defTabSz="914400" rtl="0" eaLnBrk="1" fontAlgn="auto" latinLnBrk="0" hangingPunct="1">
                        <a:lnSpc>
                          <a:spcPct val="100000"/>
                        </a:lnSpc>
                        <a:spcBef>
                          <a:spcPts val="600"/>
                        </a:spcBef>
                        <a:spcAft>
                          <a:spcPts val="0"/>
                        </a:spcAft>
                        <a:buClr>
                          <a:srgbClr val="4A66AC"/>
                        </a:buClr>
                        <a:buSzPct val="80000"/>
                        <a:buFont typeface="Wingdings 2"/>
                        <a:buNone/>
                        <a:tabLst/>
                        <a:defRPr/>
                      </a:pPr>
                      <a:r>
                        <a:rPr kumimoji="0" lang="en-GB" sz="15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0407  Number  of permanent crop trees  in scattered plantings </a:t>
                      </a:r>
                      <a:endParaRPr lang="en-US" sz="1500" dirty="0"/>
                    </a:p>
                  </a:txBody>
                  <a:tcPr/>
                </a:tc>
              </a:tr>
            </a:tbl>
          </a:graphicData>
        </a:graphic>
      </p:graphicFrame>
      <p:sp>
        <p:nvSpPr>
          <p:cNvPr id="2" name="1 Título"/>
          <p:cNvSpPr>
            <a:spLocks noGrp="1"/>
          </p:cNvSpPr>
          <p:nvPr>
            <p:ph type="title"/>
          </p:nvPr>
        </p:nvSpPr>
        <p:spPr>
          <a:xfrm>
            <a:off x="1043608" y="980728"/>
            <a:ext cx="5616624" cy="1013515"/>
          </a:xfrm>
        </p:spPr>
        <p:txBody>
          <a:bodyPr>
            <a:noAutofit/>
          </a:bodyPr>
          <a:lstStyle/>
          <a:p>
            <a:r>
              <a:rPr lang="es-ES" sz="3600" b="1" dirty="0" err="1" smtClean="0">
                <a:solidFill>
                  <a:schemeClr val="accent3">
                    <a:lumMod val="75000"/>
                  </a:schemeClr>
                </a:solidFill>
                <a:effectLst/>
              </a:rPr>
              <a:t>Items</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contd</a:t>
            </a:r>
            <a:r>
              <a:rPr lang="es-ES" sz="3600" b="1" dirty="0" smtClean="0">
                <a:solidFill>
                  <a:schemeClr val="accent3">
                    <a:lumMod val="75000"/>
                  </a:schemeClr>
                </a:solidFill>
                <a:effectLst/>
              </a:rPr>
              <a:t>.)</a:t>
            </a:r>
            <a:r>
              <a:rPr lang="es-ES" sz="2800" b="1" dirty="0" smtClean="0">
                <a:solidFill>
                  <a:schemeClr val="accent3">
                    <a:lumMod val="75000"/>
                  </a:schemeClr>
                </a:solidFill>
                <a:effectLst/>
              </a:rPr>
              <a:t/>
            </a:r>
            <a:br>
              <a:rPr lang="es-ES" sz="2800" b="1" dirty="0" smtClean="0">
                <a:solidFill>
                  <a:schemeClr val="accent3">
                    <a:lumMod val="75000"/>
                  </a:schemeClr>
                </a:solidFill>
                <a:effectLst/>
              </a:rPr>
            </a:br>
            <a:r>
              <a:rPr lang="es-ES" sz="2000" b="1" i="1" dirty="0" err="1" smtClean="0">
                <a:solidFill>
                  <a:schemeClr val="accent3">
                    <a:lumMod val="75000"/>
                  </a:schemeClr>
                </a:solidFill>
                <a:effectLst/>
              </a:rPr>
              <a:t>List</a:t>
            </a:r>
            <a:r>
              <a:rPr lang="es-ES" sz="2000" b="1" i="1" dirty="0" smtClean="0">
                <a:solidFill>
                  <a:schemeClr val="accent3">
                    <a:lumMod val="75000"/>
                  </a:schemeClr>
                </a:solidFill>
                <a:effectLst/>
              </a:rPr>
              <a:t> of 23 </a:t>
            </a:r>
            <a:r>
              <a:rPr lang="es-ES" sz="2000" b="1" i="1" dirty="0" err="1" smtClean="0">
                <a:solidFill>
                  <a:schemeClr val="accent3">
                    <a:lumMod val="75000"/>
                  </a:schemeClr>
                </a:solidFill>
                <a:effectLst/>
              </a:rPr>
              <a:t>essential</a:t>
            </a:r>
            <a:r>
              <a:rPr lang="es-ES" sz="2000" b="1" i="1" dirty="0" smtClean="0">
                <a:solidFill>
                  <a:schemeClr val="accent3">
                    <a:lumMod val="75000"/>
                  </a:schemeClr>
                </a:solidFill>
                <a:effectLst/>
              </a:rPr>
              <a:t> </a:t>
            </a:r>
            <a:r>
              <a:rPr lang="es-ES" sz="2000" b="1" i="1" dirty="0" err="1" smtClean="0">
                <a:solidFill>
                  <a:schemeClr val="accent3">
                    <a:lumMod val="75000"/>
                  </a:schemeClr>
                </a:solidFill>
                <a:effectLst/>
              </a:rPr>
              <a:t>items</a:t>
            </a:r>
            <a:r>
              <a:rPr lang="es-ES" sz="2000" b="1" i="1" dirty="0" smtClean="0">
                <a:solidFill>
                  <a:schemeClr val="accent3">
                    <a:lumMod val="75000"/>
                  </a:schemeClr>
                </a:solidFill>
                <a:effectLst/>
              </a:rPr>
              <a:t> (new ítems in </a:t>
            </a:r>
            <a:r>
              <a:rPr lang="es-ES" sz="2000" b="1" i="1" dirty="0">
                <a:solidFill>
                  <a:schemeClr val="accent3">
                    <a:lumMod val="75000"/>
                  </a:schemeClr>
                </a:solidFill>
                <a:effectLst/>
              </a:rPr>
              <a:t>red )</a:t>
            </a:r>
            <a:r>
              <a:rPr lang="es-ES" sz="2800" b="1" i="1" dirty="0" smtClean="0">
                <a:solidFill>
                  <a:schemeClr val="accent3">
                    <a:lumMod val="75000"/>
                  </a:schemeClr>
                </a:solidFill>
                <a:effectLst/>
              </a:rPr>
              <a:t/>
            </a:r>
            <a:br>
              <a:rPr lang="es-ES" sz="2800" b="1" i="1" dirty="0" smtClean="0">
                <a:solidFill>
                  <a:schemeClr val="accent3">
                    <a:lumMod val="75000"/>
                  </a:schemeClr>
                </a:solidFill>
                <a:effectLst/>
              </a:rPr>
            </a:br>
            <a:endParaRPr lang="es-ES" sz="2800" b="1" i="1" dirty="0">
              <a:effectLst/>
            </a:endParaRPr>
          </a:p>
        </p:txBody>
      </p:sp>
      <p:sp>
        <p:nvSpPr>
          <p:cNvPr id="4" name="3 Marcador de contenido"/>
          <p:cNvSpPr>
            <a:spLocks noGrp="1"/>
          </p:cNvSpPr>
          <p:nvPr>
            <p:ph sz="half" idx="1"/>
          </p:nvPr>
        </p:nvSpPr>
        <p:spPr>
          <a:xfrm>
            <a:off x="899592" y="1970584"/>
            <a:ext cx="4351684" cy="4365104"/>
          </a:xfrm>
        </p:spPr>
        <p:txBody>
          <a:bodyPr>
            <a:noAutofit/>
          </a:bodyPr>
          <a:lstStyle/>
          <a:p>
            <a:pPr marL="0" indent="0">
              <a:lnSpc>
                <a:spcPct val="100000"/>
              </a:lnSpc>
              <a:spcBef>
                <a:spcPts val="0"/>
              </a:spcBef>
              <a:buNone/>
            </a:pPr>
            <a:endParaRPr lang="en-GB" sz="1600" dirty="0" smtClean="0"/>
          </a:p>
          <a:p>
            <a:pPr marL="0" indent="0">
              <a:lnSpc>
                <a:spcPct val="100000"/>
              </a:lnSpc>
              <a:spcBef>
                <a:spcPts val="0"/>
              </a:spcBef>
              <a:buNone/>
            </a:pPr>
            <a:endParaRPr lang="es-ES" sz="1600" dirty="0"/>
          </a:p>
        </p:txBody>
      </p:sp>
      <p:sp>
        <p:nvSpPr>
          <p:cNvPr id="3" name="Slide Number Placeholder 2"/>
          <p:cNvSpPr>
            <a:spLocks noGrp="1"/>
          </p:cNvSpPr>
          <p:nvPr>
            <p:ph type="sldNum" sz="quarter" idx="12"/>
          </p:nvPr>
        </p:nvSpPr>
        <p:spPr/>
        <p:txBody>
          <a:bodyPr/>
          <a:lstStyle/>
          <a:p>
            <a:fld id="{4480361D-3D35-40C7-B82D-EC8EA4208CDB}" type="slidenum">
              <a:rPr lang="es-ES" smtClean="0"/>
              <a:pPr/>
              <a:t>26</a:t>
            </a:fld>
            <a:endParaRPr lang="es-E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04401" y="836712"/>
            <a:ext cx="8039599" cy="1011222"/>
          </a:xfrm>
        </p:spPr>
        <p:txBody>
          <a:bodyPr>
            <a:normAutofit fontScale="90000"/>
          </a:bodyPr>
          <a:lstStyle/>
          <a:p>
            <a:r>
              <a:rPr lang="es-ES" sz="4000" b="1" dirty="0" err="1" smtClean="0">
                <a:solidFill>
                  <a:schemeClr val="accent3">
                    <a:lumMod val="75000"/>
                  </a:schemeClr>
                </a:solidFill>
                <a:effectLst/>
              </a:rPr>
              <a:t>Items</a:t>
            </a:r>
            <a:r>
              <a:rPr lang="es-ES" sz="4000" b="1" dirty="0" smtClean="0">
                <a:solidFill>
                  <a:schemeClr val="accent3">
                    <a:lumMod val="75000"/>
                  </a:schemeClr>
                </a:solidFill>
                <a:effectLst/>
              </a:rPr>
              <a:t> (</a:t>
            </a:r>
            <a:r>
              <a:rPr lang="es-ES" sz="4000" b="1" dirty="0" err="1" smtClean="0">
                <a:solidFill>
                  <a:schemeClr val="accent3">
                    <a:lumMod val="75000"/>
                  </a:schemeClr>
                </a:solidFill>
                <a:effectLst/>
              </a:rPr>
              <a:t>contd</a:t>
            </a:r>
            <a:r>
              <a:rPr lang="es-ES" sz="4000" b="1" dirty="0" smtClean="0">
                <a:solidFill>
                  <a:schemeClr val="accent3">
                    <a:lumMod val="75000"/>
                  </a:schemeClr>
                </a:solidFill>
                <a:effectLst/>
              </a:rPr>
              <a:t>.)</a:t>
            </a:r>
            <a:r>
              <a:rPr lang="es-ES" sz="6000" b="1" dirty="0" smtClean="0">
                <a:solidFill>
                  <a:schemeClr val="accent3">
                    <a:lumMod val="75000"/>
                  </a:schemeClr>
                </a:solidFill>
                <a:effectLst/>
              </a:rPr>
              <a:t/>
            </a:r>
            <a:br>
              <a:rPr lang="es-ES" sz="6000" b="1" dirty="0" smtClean="0">
                <a:solidFill>
                  <a:schemeClr val="accent3">
                    <a:lumMod val="75000"/>
                  </a:schemeClr>
                </a:solidFill>
                <a:effectLst/>
              </a:rPr>
            </a:br>
            <a:r>
              <a:rPr lang="es-ES" sz="1800" b="1" i="1" dirty="0" err="1" smtClean="0">
                <a:solidFill>
                  <a:schemeClr val="accent3">
                    <a:lumMod val="75000"/>
                  </a:schemeClr>
                </a:solidFill>
                <a:effectLst/>
              </a:rPr>
              <a:t>List</a:t>
            </a:r>
            <a:r>
              <a:rPr lang="es-ES" sz="1800" b="1" i="1" dirty="0" smtClean="0">
                <a:solidFill>
                  <a:schemeClr val="accent3">
                    <a:lumMod val="75000"/>
                  </a:schemeClr>
                </a:solidFill>
                <a:effectLst/>
              </a:rPr>
              <a:t> of 15 </a:t>
            </a:r>
            <a:r>
              <a:rPr lang="es-ES" sz="1800" b="1" i="1" dirty="0" err="1" smtClean="0">
                <a:solidFill>
                  <a:schemeClr val="accent3">
                    <a:lumMod val="75000"/>
                  </a:schemeClr>
                </a:solidFill>
                <a:effectLst/>
              </a:rPr>
              <a:t>frame</a:t>
            </a:r>
            <a:r>
              <a:rPr lang="es-ES" sz="1800" b="1" i="1" dirty="0" smtClean="0">
                <a:solidFill>
                  <a:schemeClr val="accent3">
                    <a:lumMod val="75000"/>
                  </a:schemeClr>
                </a:solidFill>
                <a:effectLst/>
              </a:rPr>
              <a:t> </a:t>
            </a:r>
            <a:r>
              <a:rPr lang="es-ES" sz="1800" b="1" i="1" dirty="0" err="1" smtClean="0">
                <a:solidFill>
                  <a:schemeClr val="accent3">
                    <a:lumMod val="75000"/>
                  </a:schemeClr>
                </a:solidFill>
                <a:effectLst/>
              </a:rPr>
              <a:t>items</a:t>
            </a:r>
            <a:r>
              <a:rPr lang="es-ES" sz="1800" b="1" i="1" dirty="0" smtClean="0">
                <a:solidFill>
                  <a:schemeClr val="accent3">
                    <a:lumMod val="75000"/>
                  </a:schemeClr>
                </a:solidFill>
                <a:effectLst/>
              </a:rPr>
              <a:t> (in red </a:t>
            </a:r>
            <a:r>
              <a:rPr lang="es-ES" sz="1800" b="1" i="1" dirty="0" err="1" smtClean="0">
                <a:solidFill>
                  <a:schemeClr val="accent3">
                    <a:lumMod val="75000"/>
                  </a:schemeClr>
                </a:solidFill>
                <a:effectLst/>
              </a:rPr>
              <a:t>the</a:t>
            </a:r>
            <a:r>
              <a:rPr lang="es-ES" sz="1800" b="1" i="1" dirty="0" smtClean="0">
                <a:solidFill>
                  <a:schemeClr val="accent3">
                    <a:lumMod val="75000"/>
                  </a:schemeClr>
                </a:solidFill>
                <a:effectLst/>
              </a:rPr>
              <a:t> new </a:t>
            </a:r>
            <a:r>
              <a:rPr lang="es-ES" sz="1800" b="1" i="1" dirty="0" err="1" smtClean="0">
                <a:solidFill>
                  <a:schemeClr val="accent3">
                    <a:lumMod val="75000"/>
                  </a:schemeClr>
                </a:solidFill>
                <a:effectLst/>
              </a:rPr>
              <a:t>items</a:t>
            </a:r>
            <a:r>
              <a:rPr lang="es-ES" sz="1800" b="1" i="1" dirty="0" smtClean="0">
                <a:solidFill>
                  <a:schemeClr val="accent3">
                    <a:lumMod val="75000"/>
                  </a:schemeClr>
                </a:solidFill>
                <a:effectLst/>
              </a:rPr>
              <a:t> and in </a:t>
            </a:r>
            <a:r>
              <a:rPr lang="es-ES" sz="1800" b="1" i="1" dirty="0" err="1" smtClean="0">
                <a:solidFill>
                  <a:schemeClr val="accent3">
                    <a:lumMod val="75000"/>
                  </a:schemeClr>
                </a:solidFill>
                <a:effectLst/>
              </a:rPr>
              <a:t>bold</a:t>
            </a:r>
            <a:r>
              <a:rPr lang="es-ES" sz="1800" b="1" i="1" dirty="0" smtClean="0">
                <a:solidFill>
                  <a:schemeClr val="accent3">
                    <a:lumMod val="75000"/>
                  </a:schemeClr>
                </a:solidFill>
                <a:effectLst/>
              </a:rPr>
              <a:t> </a:t>
            </a:r>
            <a:r>
              <a:rPr lang="es-ES" sz="1800" b="1" i="1" dirty="0" err="1" smtClean="0">
                <a:solidFill>
                  <a:schemeClr val="accent3">
                    <a:lumMod val="75000"/>
                  </a:schemeClr>
                </a:solidFill>
                <a:effectLst/>
              </a:rPr>
              <a:t>those</a:t>
            </a:r>
            <a:r>
              <a:rPr lang="es-ES" sz="1800" b="1" i="1" dirty="0" smtClean="0">
                <a:solidFill>
                  <a:schemeClr val="accent3">
                    <a:lumMod val="75000"/>
                  </a:schemeClr>
                </a:solidFill>
                <a:effectLst/>
              </a:rPr>
              <a:t> 6 </a:t>
            </a:r>
            <a:r>
              <a:rPr lang="es-ES" sz="1800" b="1" i="1" dirty="0" err="1" smtClean="0">
                <a:solidFill>
                  <a:schemeClr val="accent3">
                    <a:lumMod val="75000"/>
                  </a:schemeClr>
                </a:solidFill>
                <a:effectLst/>
              </a:rPr>
              <a:t>items</a:t>
            </a:r>
            <a:r>
              <a:rPr lang="es-ES" sz="1800" b="1" i="1" dirty="0" smtClean="0">
                <a:solidFill>
                  <a:schemeClr val="accent3">
                    <a:lumMod val="75000"/>
                  </a:schemeClr>
                </a:solidFill>
                <a:effectLst/>
              </a:rPr>
              <a:t> </a:t>
            </a:r>
            <a:r>
              <a:rPr lang="es-ES" sz="1800" b="1" i="1" dirty="0" err="1" smtClean="0">
                <a:solidFill>
                  <a:schemeClr val="accent3">
                    <a:lumMod val="75000"/>
                  </a:schemeClr>
                </a:solidFill>
                <a:effectLst/>
              </a:rPr>
              <a:t>which</a:t>
            </a:r>
            <a:r>
              <a:rPr lang="es-ES" sz="1800" b="1" i="1" dirty="0" smtClean="0">
                <a:solidFill>
                  <a:schemeClr val="accent3">
                    <a:lumMod val="75000"/>
                  </a:schemeClr>
                </a:solidFill>
                <a:effectLst/>
              </a:rPr>
              <a:t> </a:t>
            </a:r>
            <a:r>
              <a:rPr lang="es-ES" sz="1800" b="1" i="1" dirty="0" err="1" smtClean="0">
                <a:solidFill>
                  <a:schemeClr val="accent3">
                    <a:lumMod val="75000"/>
                  </a:schemeClr>
                </a:solidFill>
                <a:effectLst/>
              </a:rPr>
              <a:t>also</a:t>
            </a:r>
            <a:r>
              <a:rPr lang="es-ES" sz="1800" b="1" i="1" dirty="0" smtClean="0">
                <a:solidFill>
                  <a:schemeClr val="accent3">
                    <a:lumMod val="75000"/>
                  </a:schemeClr>
                </a:solidFill>
                <a:effectLst/>
              </a:rPr>
              <a:t> are </a:t>
            </a:r>
            <a:r>
              <a:rPr lang="es-ES" sz="1800" b="1" i="1" dirty="0" err="1" smtClean="0">
                <a:solidFill>
                  <a:schemeClr val="accent3">
                    <a:lumMod val="75000"/>
                  </a:schemeClr>
                </a:solidFill>
                <a:effectLst/>
              </a:rPr>
              <a:t>essential</a:t>
            </a:r>
            <a:r>
              <a:rPr lang="es-ES" sz="1800" b="1" i="1" dirty="0" smtClean="0">
                <a:solidFill>
                  <a:schemeClr val="accent3">
                    <a:lumMod val="75000"/>
                  </a:schemeClr>
                </a:solidFill>
                <a:effectLst/>
              </a:rPr>
              <a:t> </a:t>
            </a:r>
            <a:r>
              <a:rPr lang="es-ES" sz="1800" b="1" i="1" dirty="0" err="1" smtClean="0">
                <a:solidFill>
                  <a:schemeClr val="accent3">
                    <a:lumMod val="75000"/>
                  </a:schemeClr>
                </a:solidFill>
                <a:effectLst/>
              </a:rPr>
              <a:t>items</a:t>
            </a:r>
            <a:r>
              <a:rPr lang="es-ES" sz="1800" b="1" i="1" dirty="0" smtClean="0">
                <a:solidFill>
                  <a:schemeClr val="accent3">
                    <a:lumMod val="75000"/>
                  </a:schemeClr>
                </a:solidFill>
                <a:effectLst/>
              </a:rPr>
              <a:t>)</a:t>
            </a:r>
            <a:endParaRPr lang="es-ES" sz="1800" b="1" i="1" dirty="0">
              <a:effectLst/>
            </a:endParaRPr>
          </a:p>
        </p:txBody>
      </p:sp>
      <p:sp>
        <p:nvSpPr>
          <p:cNvPr id="5" name="4 Marcador de contenido"/>
          <p:cNvSpPr>
            <a:spLocks noGrp="1"/>
          </p:cNvSpPr>
          <p:nvPr>
            <p:ph idx="1"/>
          </p:nvPr>
        </p:nvSpPr>
        <p:spPr>
          <a:xfrm>
            <a:off x="1104401" y="4527451"/>
            <a:ext cx="7943650" cy="2016224"/>
          </a:xfrm>
          <a:solidFill>
            <a:schemeClr val="accent3">
              <a:lumMod val="20000"/>
              <a:lumOff val="80000"/>
            </a:schemeClr>
          </a:solidFill>
        </p:spPr>
        <p:txBody>
          <a:bodyPr>
            <a:noAutofit/>
          </a:bodyPr>
          <a:lstStyle/>
          <a:p>
            <a:pPr marL="628650" indent="-533400">
              <a:lnSpc>
                <a:spcPct val="100000"/>
              </a:lnSpc>
              <a:spcBef>
                <a:spcPts val="0"/>
              </a:spcBef>
              <a:buNone/>
              <a:tabLst>
                <a:tab pos="447675" algn="l"/>
              </a:tabLst>
            </a:pPr>
            <a:r>
              <a:rPr lang="en-GB" sz="1800" dirty="0" smtClean="0">
                <a:solidFill>
                  <a:srgbClr val="FF0000"/>
                </a:solidFill>
              </a:rPr>
              <a:t>0415 Presence of cropped land under protective cover</a:t>
            </a:r>
          </a:p>
          <a:p>
            <a:pPr marL="628650" indent="-533400">
              <a:lnSpc>
                <a:spcPct val="100000"/>
              </a:lnSpc>
              <a:spcBef>
                <a:spcPts val="0"/>
              </a:spcBef>
              <a:buNone/>
              <a:tabLst>
                <a:tab pos="447675" algn="l"/>
              </a:tabLst>
            </a:pPr>
            <a:r>
              <a:rPr lang="en-GB" sz="1800" b="1" dirty="0" smtClean="0"/>
              <a:t>0502 Number of animals</a:t>
            </a:r>
          </a:p>
          <a:p>
            <a:pPr marL="628650" indent="-533400">
              <a:lnSpc>
                <a:spcPct val="100000"/>
              </a:lnSpc>
              <a:spcBef>
                <a:spcPts val="0"/>
              </a:spcBef>
              <a:buNone/>
              <a:tabLst>
                <a:tab pos="447675" algn="l"/>
              </a:tabLst>
            </a:pPr>
            <a:r>
              <a:rPr lang="en-GB" sz="1800" dirty="0" smtClean="0">
                <a:solidFill>
                  <a:srgbClr val="FF0000"/>
                </a:solidFill>
              </a:rPr>
              <a:t>0602 Use of genetically modified (GM) seeds</a:t>
            </a:r>
          </a:p>
          <a:p>
            <a:pPr marL="628650" indent="-533400">
              <a:lnSpc>
                <a:spcPct val="100000"/>
              </a:lnSpc>
              <a:spcBef>
                <a:spcPts val="0"/>
              </a:spcBef>
              <a:buNone/>
              <a:tabLst>
                <a:tab pos="447675" algn="l"/>
              </a:tabLst>
            </a:pPr>
            <a:r>
              <a:rPr lang="en-GB" sz="1800" b="1" dirty="0" smtClean="0"/>
              <a:t>1201 Presence of aquaculture on the holding</a:t>
            </a:r>
          </a:p>
          <a:p>
            <a:pPr marL="628650" indent="-533400">
              <a:lnSpc>
                <a:spcPct val="100000"/>
              </a:lnSpc>
              <a:spcBef>
                <a:spcPts val="0"/>
              </a:spcBef>
              <a:buNone/>
              <a:tabLst>
                <a:tab pos="447675" algn="l"/>
              </a:tabLst>
            </a:pPr>
            <a:r>
              <a:rPr lang="en-GB" sz="1800" dirty="0" smtClean="0"/>
              <a:t>1301 Presence of woodland on the holding</a:t>
            </a:r>
          </a:p>
          <a:p>
            <a:pPr marL="628650" indent="-533400">
              <a:lnSpc>
                <a:spcPct val="100000"/>
              </a:lnSpc>
              <a:spcBef>
                <a:spcPts val="0"/>
              </a:spcBef>
              <a:buNone/>
              <a:tabLst>
                <a:tab pos="447675" algn="l"/>
              </a:tabLst>
            </a:pPr>
            <a:r>
              <a:rPr lang="en-GB" sz="1800" dirty="0" smtClean="0"/>
              <a:t>1304 Whether agroforestry is practised</a:t>
            </a:r>
          </a:p>
          <a:p>
            <a:pPr marL="628650" indent="-533400">
              <a:lnSpc>
                <a:spcPct val="100000"/>
              </a:lnSpc>
              <a:spcBef>
                <a:spcPts val="0"/>
              </a:spcBef>
              <a:buNone/>
              <a:tabLst>
                <a:tab pos="447675" algn="l"/>
              </a:tabLst>
            </a:pPr>
            <a:r>
              <a:rPr lang="en-GB" sz="1800" dirty="0" smtClean="0">
                <a:solidFill>
                  <a:srgbClr val="FF0000"/>
                </a:solidFill>
              </a:rPr>
              <a:t>1401 Engagement of household members in fishing activity</a:t>
            </a:r>
          </a:p>
          <a:p>
            <a:pPr>
              <a:lnSpc>
                <a:spcPct val="100000"/>
              </a:lnSpc>
              <a:spcBef>
                <a:spcPts val="0"/>
              </a:spcBef>
              <a:buNone/>
            </a:pPr>
            <a:endParaRPr lang="es-ES" sz="1800" dirty="0" smtClean="0"/>
          </a:p>
          <a:p>
            <a:pPr>
              <a:lnSpc>
                <a:spcPct val="100000"/>
              </a:lnSpc>
              <a:spcBef>
                <a:spcPts val="0"/>
              </a:spcBef>
              <a:buNone/>
            </a:pPr>
            <a:endParaRPr lang="es-ES" sz="1800" dirty="0" smtClean="0"/>
          </a:p>
          <a:p>
            <a:pPr>
              <a:lnSpc>
                <a:spcPct val="100000"/>
              </a:lnSpc>
              <a:spcBef>
                <a:spcPts val="0"/>
              </a:spcBef>
              <a:buNone/>
            </a:pPr>
            <a:endParaRPr lang="es-ES" sz="1800" dirty="0" smtClean="0"/>
          </a:p>
          <a:p>
            <a:pPr>
              <a:lnSpc>
                <a:spcPct val="100000"/>
              </a:lnSpc>
              <a:spcBef>
                <a:spcPts val="0"/>
              </a:spcBef>
              <a:buNone/>
            </a:pPr>
            <a:endParaRPr lang="es-ES" sz="1800" dirty="0" smtClean="0"/>
          </a:p>
          <a:p>
            <a:pPr>
              <a:lnSpc>
                <a:spcPct val="100000"/>
              </a:lnSpc>
              <a:spcBef>
                <a:spcPts val="0"/>
              </a:spcBef>
              <a:buNone/>
            </a:pPr>
            <a:endParaRPr lang="es-ES" sz="1800" dirty="0"/>
          </a:p>
        </p:txBody>
      </p:sp>
      <p:sp>
        <p:nvSpPr>
          <p:cNvPr id="3" name="Slide Number Placeholder 2"/>
          <p:cNvSpPr>
            <a:spLocks noGrp="1"/>
          </p:cNvSpPr>
          <p:nvPr>
            <p:ph type="sldNum" sz="quarter" idx="12"/>
          </p:nvPr>
        </p:nvSpPr>
        <p:spPr/>
        <p:txBody>
          <a:bodyPr/>
          <a:lstStyle/>
          <a:p>
            <a:fld id="{4480361D-3D35-40C7-B82D-EC8EA4208CDB}" type="slidenum">
              <a:rPr lang="es-ES" smtClean="0"/>
              <a:pPr/>
              <a:t>27</a:t>
            </a:fld>
            <a:endParaRPr lang="es-ES"/>
          </a:p>
        </p:txBody>
      </p:sp>
      <p:sp>
        <p:nvSpPr>
          <p:cNvPr id="4" name="Rectangle 3"/>
          <p:cNvSpPr/>
          <p:nvPr/>
        </p:nvSpPr>
        <p:spPr>
          <a:xfrm>
            <a:off x="1101981" y="2060848"/>
            <a:ext cx="7946070" cy="2308324"/>
          </a:xfrm>
          <a:prstGeom prst="rect">
            <a:avLst/>
          </a:prstGeom>
          <a:solidFill>
            <a:schemeClr val="accent1">
              <a:lumMod val="20000"/>
              <a:lumOff val="80000"/>
            </a:schemeClr>
          </a:solidFill>
        </p:spPr>
        <p:txBody>
          <a:bodyPr wrap="square">
            <a:spAutoFit/>
          </a:bodyPr>
          <a:lstStyle/>
          <a:p>
            <a:pPr marL="628650" lvl="0" indent="-533400">
              <a:buClr>
                <a:srgbClr val="4A66AC"/>
              </a:buClr>
              <a:buSzPct val="80000"/>
              <a:tabLst>
                <a:tab pos="447675" algn="l"/>
              </a:tabLst>
            </a:pPr>
            <a:r>
              <a:rPr lang="en-GB" b="1" dirty="0">
                <a:solidFill>
                  <a:prstClr val="black"/>
                </a:solidFill>
                <a:latin typeface="Times New Roman" panose="02020603050405020304" pitchFamily="18" charset="0"/>
                <a:cs typeface="Times New Roman" panose="02020603050405020304" pitchFamily="18" charset="0"/>
              </a:rPr>
              <a:t>0101 Identification and location of agricultural holding</a:t>
            </a:r>
          </a:p>
          <a:p>
            <a:pPr marL="628650" lvl="0" indent="-533400">
              <a:buClr>
                <a:srgbClr val="4A66AC"/>
              </a:buClr>
              <a:buSzPct val="80000"/>
              <a:tabLst>
                <a:tab pos="447675" algn="l"/>
              </a:tabLst>
            </a:pPr>
            <a:r>
              <a:rPr lang="en-GB" b="1" dirty="0">
                <a:solidFill>
                  <a:prstClr val="black"/>
                </a:solidFill>
                <a:latin typeface="Times New Roman" panose="02020603050405020304" pitchFamily="18" charset="0"/>
                <a:cs typeface="Times New Roman" panose="02020603050405020304" pitchFamily="18" charset="0"/>
              </a:rPr>
              <a:t>0107 Main purpose of production of the holding</a:t>
            </a:r>
          </a:p>
          <a:p>
            <a:pPr marL="628650" lvl="0" indent="-533400">
              <a:buClr>
                <a:srgbClr val="4A66AC"/>
              </a:buClr>
              <a:buSzPct val="80000"/>
              <a:tabLst>
                <a:tab pos="447675" algn="l"/>
              </a:tabLst>
            </a:pPr>
            <a:r>
              <a:rPr lang="en-GB" b="1" dirty="0">
                <a:solidFill>
                  <a:prstClr val="black"/>
                </a:solidFill>
                <a:latin typeface="Times New Roman" panose="02020603050405020304" pitchFamily="18" charset="0"/>
                <a:cs typeface="Times New Roman" panose="02020603050405020304" pitchFamily="18" charset="0"/>
              </a:rPr>
              <a:t>0108 Other </a:t>
            </a:r>
            <a:r>
              <a:rPr lang="en-GB" b="1" dirty="0" smtClean="0">
                <a:solidFill>
                  <a:prstClr val="black"/>
                </a:solidFill>
                <a:latin typeface="Times New Roman" panose="02020603050405020304" pitchFamily="18" charset="0"/>
                <a:cs typeface="Times New Roman" panose="02020603050405020304" pitchFamily="18" charset="0"/>
              </a:rPr>
              <a:t>economic activities </a:t>
            </a:r>
            <a:r>
              <a:rPr lang="en-GB" b="1" dirty="0">
                <a:solidFill>
                  <a:prstClr val="black"/>
                </a:solidFill>
                <a:latin typeface="Times New Roman" panose="02020603050405020304" pitchFamily="18" charset="0"/>
                <a:cs typeface="Times New Roman" panose="02020603050405020304" pitchFamily="18" charset="0"/>
              </a:rPr>
              <a:t>of the household</a:t>
            </a:r>
          </a:p>
          <a:p>
            <a:pPr marL="628650" lvl="0" indent="-533400">
              <a:buClr>
                <a:srgbClr val="4A66AC"/>
              </a:buClr>
              <a:buSzPct val="80000"/>
              <a:tabLst>
                <a:tab pos="447675" algn="l"/>
              </a:tabLst>
            </a:pPr>
            <a:r>
              <a:rPr lang="en-GB" b="1" dirty="0">
                <a:solidFill>
                  <a:prstClr val="black"/>
                </a:solidFill>
                <a:latin typeface="Times New Roman" panose="02020603050405020304" pitchFamily="18" charset="0"/>
                <a:cs typeface="Times New Roman" panose="02020603050405020304" pitchFamily="18" charset="0"/>
              </a:rPr>
              <a:t>0201 Total area </a:t>
            </a:r>
            <a:r>
              <a:rPr lang="en-GB" b="1" dirty="0" smtClean="0">
                <a:solidFill>
                  <a:prstClr val="black"/>
                </a:solidFill>
                <a:latin typeface="Times New Roman" panose="02020603050405020304" pitchFamily="18" charset="0"/>
                <a:cs typeface="Times New Roman" panose="02020603050405020304" pitchFamily="18" charset="0"/>
              </a:rPr>
              <a:t>of </a:t>
            </a:r>
            <a:r>
              <a:rPr lang="en-GB" b="1" dirty="0">
                <a:solidFill>
                  <a:prstClr val="black"/>
                </a:solidFill>
                <a:latin typeface="Times New Roman" panose="02020603050405020304" pitchFamily="18" charset="0"/>
                <a:cs typeface="Times New Roman" panose="02020603050405020304" pitchFamily="18" charset="0"/>
              </a:rPr>
              <a:t>holding</a:t>
            </a:r>
          </a:p>
          <a:p>
            <a:pPr marL="628650" lvl="0" indent="-533400">
              <a:buClr>
                <a:srgbClr val="4A66AC"/>
              </a:buClr>
              <a:buSzPct val="80000"/>
              <a:tabLst>
                <a:tab pos="447675" algn="l"/>
              </a:tabLst>
            </a:pPr>
            <a:r>
              <a:rPr lang="en-GB" dirty="0">
                <a:solidFill>
                  <a:prstClr val="black"/>
                </a:solidFill>
                <a:latin typeface="Times New Roman" panose="02020603050405020304" pitchFamily="18" charset="0"/>
                <a:cs typeface="Times New Roman" panose="02020603050405020304" pitchFamily="18" charset="0"/>
              </a:rPr>
              <a:t>0301 Use of irrigation on the holding:  fully and partially  controlled irrigation</a:t>
            </a:r>
          </a:p>
          <a:p>
            <a:pPr marL="628650" lvl="0" indent="-533400">
              <a:buClr>
                <a:srgbClr val="4A66AC"/>
              </a:buClr>
              <a:buSzPct val="80000"/>
              <a:tabLst>
                <a:tab pos="447675" algn="l"/>
              </a:tabLst>
            </a:pPr>
            <a:r>
              <a:rPr lang="en-GB" dirty="0">
                <a:solidFill>
                  <a:prstClr val="black"/>
                </a:solidFill>
                <a:latin typeface="Times New Roman" panose="02020603050405020304" pitchFamily="18" charset="0"/>
                <a:cs typeface="Times New Roman" panose="02020603050405020304" pitchFamily="18" charset="0"/>
              </a:rPr>
              <a:t>0401 Types of temporary crops on the holding</a:t>
            </a:r>
          </a:p>
          <a:p>
            <a:pPr marL="628650" lvl="0" indent="-533400">
              <a:buClr>
                <a:srgbClr val="4A66AC"/>
              </a:buClr>
              <a:buSzPct val="80000"/>
              <a:tabLst>
                <a:tab pos="447675" algn="l"/>
              </a:tabLst>
            </a:pPr>
            <a:r>
              <a:rPr lang="en-GB" dirty="0">
                <a:solidFill>
                  <a:prstClr val="black"/>
                </a:solidFill>
                <a:latin typeface="Times New Roman" panose="02020603050405020304" pitchFamily="18" charset="0"/>
                <a:cs typeface="Times New Roman" panose="02020603050405020304" pitchFamily="18" charset="0"/>
              </a:rPr>
              <a:t>0405 Types of permanent crops on the holding and whether in compact plantations</a:t>
            </a:r>
          </a:p>
          <a:p>
            <a:pPr marL="628650" lvl="0" indent="-533400">
              <a:buClr>
                <a:srgbClr val="4A66AC"/>
              </a:buClr>
              <a:buSzPct val="80000"/>
              <a:tabLst>
                <a:tab pos="447675" algn="l"/>
              </a:tabLst>
            </a:pPr>
            <a:r>
              <a:rPr lang="en-GB" dirty="0">
                <a:solidFill>
                  <a:srgbClr val="FF0000"/>
                </a:solidFill>
                <a:latin typeface="Times New Roman" panose="02020603050405020304" pitchFamily="18" charset="0"/>
                <a:cs typeface="Times New Roman" panose="02020603050405020304" pitchFamily="18" charset="0"/>
              </a:rPr>
              <a:t>0413 </a:t>
            </a:r>
            <a:r>
              <a:rPr lang="en-GB" dirty="0" smtClean="0">
                <a:solidFill>
                  <a:srgbClr val="FF0000"/>
                </a:solidFill>
                <a:latin typeface="Times New Roman" panose="02020603050405020304" pitchFamily="18" charset="0"/>
                <a:cs typeface="Times New Roman" panose="02020603050405020304" pitchFamily="18" charset="0"/>
              </a:rPr>
              <a:t>Presence </a:t>
            </a:r>
            <a:r>
              <a:rPr lang="en-GB" dirty="0">
                <a:solidFill>
                  <a:srgbClr val="FF0000"/>
                </a:solidFill>
                <a:latin typeface="Times New Roman" panose="02020603050405020304" pitchFamily="18" charset="0"/>
                <a:cs typeface="Times New Roman" panose="02020603050405020304" pitchFamily="18" charset="0"/>
              </a:rPr>
              <a:t>of nurseries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89910" y="836712"/>
            <a:ext cx="7498080" cy="1143000"/>
          </a:xfrm>
        </p:spPr>
        <p:txBody>
          <a:bodyPr>
            <a:normAutofit/>
          </a:bodyPr>
          <a:lstStyle/>
          <a:p>
            <a:r>
              <a:rPr lang="es-ES" sz="3600" b="1" dirty="0" err="1" smtClean="0">
                <a:solidFill>
                  <a:schemeClr val="accent3">
                    <a:lumMod val="75000"/>
                  </a:schemeClr>
                </a:solidFill>
                <a:effectLst/>
              </a:rPr>
              <a:t>Items</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contd</a:t>
            </a:r>
            <a:r>
              <a:rPr lang="es-ES" sz="3600" b="1" dirty="0" smtClean="0">
                <a:solidFill>
                  <a:schemeClr val="accent3">
                    <a:lumMod val="75000"/>
                  </a:schemeClr>
                </a:solidFill>
                <a:effectLst/>
              </a:rPr>
              <a:t>.)</a:t>
            </a:r>
            <a:r>
              <a:rPr lang="es-ES" sz="5400" b="1" dirty="0" smtClean="0">
                <a:solidFill>
                  <a:schemeClr val="accent3">
                    <a:lumMod val="75000"/>
                  </a:schemeClr>
                </a:solidFill>
              </a:rPr>
              <a:t/>
            </a:r>
            <a:br>
              <a:rPr lang="es-ES" sz="5400" b="1" dirty="0" smtClean="0">
                <a:solidFill>
                  <a:schemeClr val="accent3">
                    <a:lumMod val="75000"/>
                  </a:schemeClr>
                </a:solidFill>
              </a:rPr>
            </a:br>
            <a:r>
              <a:rPr lang="es-ES" sz="2400" b="1" i="1" dirty="0" err="1" smtClean="0">
                <a:solidFill>
                  <a:schemeClr val="accent3">
                    <a:lumMod val="75000"/>
                  </a:schemeClr>
                </a:solidFill>
                <a:effectLst/>
              </a:rPr>
              <a:t>Community-level</a:t>
            </a:r>
            <a:r>
              <a:rPr lang="es-ES" sz="2400" b="1" i="1" dirty="0" smtClean="0">
                <a:solidFill>
                  <a:schemeClr val="accent3">
                    <a:lumMod val="75000"/>
                  </a:schemeClr>
                </a:solidFill>
                <a:effectLst/>
              </a:rPr>
              <a:t> </a:t>
            </a:r>
            <a:r>
              <a:rPr lang="es-ES" sz="2400" b="1" i="1" dirty="0" err="1" smtClean="0">
                <a:solidFill>
                  <a:schemeClr val="accent3">
                    <a:lumMod val="75000"/>
                  </a:schemeClr>
                </a:solidFill>
                <a:effectLst/>
              </a:rPr>
              <a:t>items</a:t>
            </a:r>
            <a:endParaRPr lang="es-ES" sz="2400" b="1" i="1" dirty="0">
              <a:effectLst/>
            </a:endParaRPr>
          </a:p>
        </p:txBody>
      </p:sp>
      <p:sp>
        <p:nvSpPr>
          <p:cNvPr id="3" name="2 Marcador de contenido"/>
          <p:cNvSpPr>
            <a:spLocks noGrp="1"/>
          </p:cNvSpPr>
          <p:nvPr>
            <p:ph idx="1"/>
          </p:nvPr>
        </p:nvSpPr>
        <p:spPr>
          <a:xfrm>
            <a:off x="1089910" y="2204864"/>
            <a:ext cx="7848872" cy="4176464"/>
          </a:xfrm>
        </p:spPr>
        <p:txBody>
          <a:bodyPr>
            <a:noAutofit/>
          </a:bodyPr>
          <a:lstStyle/>
          <a:p>
            <a:pPr marL="0" indent="-342900" algn="just">
              <a:lnSpc>
                <a:spcPct val="100000"/>
              </a:lnSpc>
              <a:spcBef>
                <a:spcPts val="0"/>
              </a:spcBef>
              <a:buNone/>
            </a:pPr>
            <a:r>
              <a:rPr lang="en-GB" sz="3000" dirty="0" smtClean="0"/>
              <a:t>WCA 2020 proposes other 34 items to take at community level. They are organized into the following themes:</a:t>
            </a:r>
          </a:p>
          <a:p>
            <a:pPr marL="252000" indent="0" algn="just">
              <a:lnSpc>
                <a:spcPct val="100000"/>
              </a:lnSpc>
              <a:buNone/>
            </a:pPr>
            <a:endParaRPr lang="en-GB" sz="2400" dirty="0" smtClean="0"/>
          </a:p>
          <a:p>
            <a:pPr marL="715963" indent="-354013" algn="just">
              <a:lnSpc>
                <a:spcPct val="100000"/>
              </a:lnSpc>
              <a:buAutoNum type="arabicPeriod"/>
            </a:pPr>
            <a:r>
              <a:rPr lang="en-GB" sz="2800" b="1" dirty="0" smtClean="0"/>
              <a:t>Geography (9)</a:t>
            </a:r>
          </a:p>
          <a:p>
            <a:pPr marL="715963" indent="-354013" algn="just">
              <a:lnSpc>
                <a:spcPct val="100000"/>
              </a:lnSpc>
              <a:buAutoNum type="arabicPeriod"/>
            </a:pPr>
            <a:r>
              <a:rPr lang="en-GB" sz="2800" b="1" dirty="0" smtClean="0"/>
              <a:t>Socio-economic conditions (5)</a:t>
            </a:r>
          </a:p>
          <a:p>
            <a:pPr marL="715963" indent="-354013" algn="just">
              <a:lnSpc>
                <a:spcPct val="100000"/>
              </a:lnSpc>
              <a:buAutoNum type="arabicPeriod"/>
            </a:pPr>
            <a:r>
              <a:rPr lang="en-GB" sz="2800" b="1" dirty="0" smtClean="0"/>
              <a:t>Community infrastructure and services (19)</a:t>
            </a:r>
          </a:p>
          <a:p>
            <a:pPr marL="715963" indent="-354013" algn="just">
              <a:lnSpc>
                <a:spcPct val="100000"/>
              </a:lnSpc>
              <a:buAutoNum type="arabicPeriod"/>
            </a:pPr>
            <a:r>
              <a:rPr lang="en-GB" sz="2800" b="1" dirty="0" smtClean="0"/>
              <a:t>Development programmes (1)</a:t>
            </a:r>
            <a:endParaRPr lang="en-GB" sz="2800" b="1"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28</a:t>
            </a:fld>
            <a:endParaRPr lang="es-E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980728"/>
            <a:ext cx="5544615" cy="857232"/>
          </a:xfrm>
        </p:spPr>
        <p:txBody>
          <a:bodyPr>
            <a:normAutofit/>
          </a:bodyPr>
          <a:lstStyle/>
          <a:p>
            <a:r>
              <a:rPr lang="es-ES" sz="4000" b="1" dirty="0" smtClean="0">
                <a:solidFill>
                  <a:schemeClr val="accent3">
                    <a:lumMod val="75000"/>
                  </a:schemeClr>
                </a:solidFill>
                <a:effectLst/>
              </a:rPr>
              <a:t>X. </a:t>
            </a:r>
            <a:r>
              <a:rPr lang="es-ES" sz="4000" b="1" dirty="0" err="1" smtClean="0">
                <a:solidFill>
                  <a:schemeClr val="accent3">
                    <a:lumMod val="75000"/>
                  </a:schemeClr>
                </a:solidFill>
                <a:effectLst/>
              </a:rPr>
              <a:t>Themes</a:t>
            </a:r>
            <a:endParaRPr lang="es-ES" sz="2700" b="1" dirty="0">
              <a:solidFill>
                <a:schemeClr val="tx1"/>
              </a:solidFill>
              <a:effectLst/>
            </a:endParaRPr>
          </a:p>
        </p:txBody>
      </p:sp>
      <p:sp>
        <p:nvSpPr>
          <p:cNvPr id="3" name="2 Marcador de contenido"/>
          <p:cNvSpPr>
            <a:spLocks noGrp="1"/>
          </p:cNvSpPr>
          <p:nvPr>
            <p:ph idx="1"/>
          </p:nvPr>
        </p:nvSpPr>
        <p:spPr>
          <a:xfrm>
            <a:off x="1115616" y="2780928"/>
            <a:ext cx="3456384" cy="3242245"/>
          </a:xfrm>
          <a:solidFill>
            <a:schemeClr val="accent2">
              <a:lumMod val="40000"/>
              <a:lumOff val="60000"/>
            </a:schemeClr>
          </a:solidFill>
          <a:ln w="6350">
            <a:solidFill>
              <a:schemeClr val="tx1"/>
            </a:solidFill>
          </a:ln>
        </p:spPr>
        <p:txBody>
          <a:bodyPr>
            <a:noAutofit/>
          </a:bodyPr>
          <a:lstStyle/>
          <a:p>
            <a:pPr marL="265113" indent="-265113">
              <a:lnSpc>
                <a:spcPct val="100000"/>
              </a:lnSpc>
              <a:spcBef>
                <a:spcPts val="0"/>
              </a:spcBef>
              <a:buAutoNum type="arabicPeriod"/>
            </a:pPr>
            <a:r>
              <a:rPr lang="en-GB" sz="2400" dirty="0" smtClean="0"/>
              <a:t>Identification and general characteristics</a:t>
            </a:r>
          </a:p>
          <a:p>
            <a:pPr marL="265113" indent="-265113">
              <a:lnSpc>
                <a:spcPct val="100000"/>
              </a:lnSpc>
              <a:spcBef>
                <a:spcPts val="0"/>
              </a:spcBef>
              <a:buAutoNum type="arabicPeriod"/>
            </a:pPr>
            <a:r>
              <a:rPr lang="en-GB" sz="2400" dirty="0" smtClean="0"/>
              <a:t>Land</a:t>
            </a:r>
          </a:p>
          <a:p>
            <a:pPr marL="265113" indent="-265113">
              <a:lnSpc>
                <a:spcPct val="100000"/>
              </a:lnSpc>
              <a:spcBef>
                <a:spcPts val="0"/>
              </a:spcBef>
              <a:buAutoNum type="arabicPeriod"/>
            </a:pPr>
            <a:r>
              <a:rPr lang="en-GB" sz="2400" dirty="0" smtClean="0"/>
              <a:t>Irrigation</a:t>
            </a:r>
          </a:p>
          <a:p>
            <a:pPr marL="265113" indent="-265113">
              <a:lnSpc>
                <a:spcPct val="100000"/>
              </a:lnSpc>
              <a:spcBef>
                <a:spcPts val="0"/>
              </a:spcBef>
              <a:buAutoNum type="arabicPeriod"/>
            </a:pPr>
            <a:r>
              <a:rPr lang="en-GB" sz="2400" dirty="0" smtClean="0"/>
              <a:t>Crops</a:t>
            </a:r>
          </a:p>
          <a:p>
            <a:pPr marL="265113" indent="-265113">
              <a:lnSpc>
                <a:spcPct val="100000"/>
              </a:lnSpc>
              <a:spcBef>
                <a:spcPts val="0"/>
              </a:spcBef>
              <a:buAutoNum type="arabicPeriod"/>
            </a:pPr>
            <a:r>
              <a:rPr lang="en-GB" sz="2400" dirty="0" smtClean="0"/>
              <a:t>Livestock</a:t>
            </a:r>
          </a:p>
          <a:p>
            <a:pPr marL="265113" indent="-265113">
              <a:lnSpc>
                <a:spcPct val="100000"/>
              </a:lnSpc>
              <a:spcBef>
                <a:spcPts val="0"/>
              </a:spcBef>
              <a:buAutoNum type="arabicPeriod"/>
            </a:pPr>
            <a:r>
              <a:rPr lang="en-GB" sz="2400" dirty="0" smtClean="0"/>
              <a:t>Agricultural practices</a:t>
            </a:r>
          </a:p>
          <a:p>
            <a:pPr marL="265113" indent="-265113">
              <a:lnSpc>
                <a:spcPct val="100000"/>
              </a:lnSpc>
              <a:spcBef>
                <a:spcPts val="0"/>
              </a:spcBef>
              <a:buAutoNum type="arabicPeriod"/>
            </a:pPr>
            <a:r>
              <a:rPr lang="en-GB" sz="2400" dirty="0" smtClean="0"/>
              <a:t>Services for agriculture</a:t>
            </a:r>
          </a:p>
        </p:txBody>
      </p:sp>
      <p:sp>
        <p:nvSpPr>
          <p:cNvPr id="4" name="Slide Number Placeholder 3"/>
          <p:cNvSpPr>
            <a:spLocks noGrp="1"/>
          </p:cNvSpPr>
          <p:nvPr>
            <p:ph type="sldNum" sz="quarter" idx="12"/>
          </p:nvPr>
        </p:nvSpPr>
        <p:spPr/>
        <p:txBody>
          <a:bodyPr/>
          <a:lstStyle/>
          <a:p>
            <a:fld id="{4480361D-3D35-40C7-B82D-EC8EA4208CDB}" type="slidenum">
              <a:rPr lang="es-ES" smtClean="0"/>
              <a:pPr/>
              <a:t>29</a:t>
            </a:fld>
            <a:endParaRPr lang="es-ES"/>
          </a:p>
        </p:txBody>
      </p:sp>
      <p:sp>
        <p:nvSpPr>
          <p:cNvPr id="6" name="Rectangle 5"/>
          <p:cNvSpPr/>
          <p:nvPr/>
        </p:nvSpPr>
        <p:spPr>
          <a:xfrm>
            <a:off x="4716016" y="2564904"/>
            <a:ext cx="4283968" cy="4154984"/>
          </a:xfrm>
          <a:prstGeom prst="rect">
            <a:avLst/>
          </a:prstGeom>
          <a:solidFill>
            <a:schemeClr val="accent3">
              <a:lumMod val="20000"/>
              <a:lumOff val="80000"/>
            </a:schemeClr>
          </a:solidFill>
          <a:ln>
            <a:solidFill>
              <a:schemeClr val="accent1"/>
            </a:solidFill>
          </a:ln>
        </p:spPr>
        <p:txBody>
          <a:bodyPr wrap="square">
            <a:spAutoFit/>
          </a:bodyPr>
          <a:lstStyle/>
          <a:p>
            <a:pPr marL="265113" lvl="0" indent="-265113">
              <a:buClr>
                <a:srgbClr val="4A66AC"/>
              </a:buClr>
              <a:buSzPct val="80000"/>
              <a:buFont typeface="+mj-lt"/>
              <a:buAutoNum type="arabicPeriod" startAt="8"/>
            </a:pPr>
            <a:r>
              <a:rPr lang="en-GB" sz="2400" dirty="0">
                <a:solidFill>
                  <a:prstClr val="black"/>
                </a:solidFill>
                <a:latin typeface="Times New Roman" panose="02020603050405020304" pitchFamily="18" charset="0"/>
                <a:cs typeface="Times New Roman" panose="02020603050405020304" pitchFamily="18" charset="0"/>
              </a:rPr>
              <a:t>Demographics and social characteristics</a:t>
            </a:r>
          </a:p>
          <a:p>
            <a:pPr marL="265113" lvl="0" indent="-265113">
              <a:buClr>
                <a:srgbClr val="4A66AC"/>
              </a:buClr>
              <a:buSzPct val="80000"/>
              <a:buFont typeface="Wingdings 2"/>
              <a:buAutoNum type="arabicPeriod" startAt="8"/>
            </a:pPr>
            <a:r>
              <a:rPr lang="en-GB" sz="2400" dirty="0">
                <a:solidFill>
                  <a:prstClr val="black"/>
                </a:solidFill>
                <a:latin typeface="Times New Roman" panose="02020603050405020304" pitchFamily="18" charset="0"/>
                <a:cs typeface="Times New Roman" panose="02020603050405020304" pitchFamily="18" charset="0"/>
              </a:rPr>
              <a:t>Work on the holding</a:t>
            </a:r>
          </a:p>
          <a:p>
            <a:pPr marL="265113" lvl="0" indent="-265113">
              <a:buClr>
                <a:srgbClr val="4A66AC"/>
              </a:buClr>
              <a:buSzPct val="80000"/>
              <a:buFont typeface="Wingdings 2"/>
              <a:buAutoNum type="arabicPeriod" startAt="8"/>
            </a:pPr>
            <a:r>
              <a:rPr lang="en-GB" sz="2400" dirty="0">
                <a:solidFill>
                  <a:prstClr val="black"/>
                </a:solidFill>
                <a:latin typeface="Times New Roman" panose="02020603050405020304" pitchFamily="18" charset="0"/>
                <a:cs typeface="Times New Roman" panose="02020603050405020304" pitchFamily="18" charset="0"/>
              </a:rPr>
              <a:t>Intra-household distribution of managerial decisions and ownership on the holding</a:t>
            </a:r>
          </a:p>
          <a:p>
            <a:pPr marL="265113" lvl="0" indent="-265113">
              <a:buClr>
                <a:srgbClr val="4A66AC"/>
              </a:buClr>
              <a:buSzPct val="80000"/>
              <a:buFont typeface="Wingdings 2"/>
              <a:buAutoNum type="arabicPeriod" startAt="8"/>
            </a:pPr>
            <a:r>
              <a:rPr lang="en-GB" sz="2400" dirty="0">
                <a:solidFill>
                  <a:prstClr val="black"/>
                </a:solidFill>
                <a:latin typeface="Times New Roman" panose="02020603050405020304" pitchFamily="18" charset="0"/>
                <a:cs typeface="Times New Roman" panose="02020603050405020304" pitchFamily="18" charset="0"/>
              </a:rPr>
              <a:t>Household food security</a:t>
            </a:r>
          </a:p>
          <a:p>
            <a:pPr marL="265113" lvl="0" indent="-265113">
              <a:buClr>
                <a:srgbClr val="4A66AC"/>
              </a:buClr>
              <a:buSzPct val="80000"/>
              <a:buFont typeface="Wingdings 2"/>
              <a:buAutoNum type="arabicPeriod" startAt="8"/>
            </a:pPr>
            <a:r>
              <a:rPr lang="en-GB" sz="2400" dirty="0">
                <a:solidFill>
                  <a:prstClr val="black"/>
                </a:solidFill>
                <a:latin typeface="Times New Roman" panose="02020603050405020304" pitchFamily="18" charset="0"/>
                <a:cs typeface="Times New Roman" panose="02020603050405020304" pitchFamily="18" charset="0"/>
              </a:rPr>
              <a:t>Aquaculture</a:t>
            </a:r>
          </a:p>
          <a:p>
            <a:pPr marL="265113" lvl="0" indent="-265113">
              <a:buClr>
                <a:srgbClr val="4A66AC"/>
              </a:buClr>
              <a:buSzPct val="80000"/>
              <a:buFont typeface="Wingdings 2"/>
              <a:buAutoNum type="arabicPeriod" startAt="8"/>
            </a:pPr>
            <a:r>
              <a:rPr lang="en-GB" sz="2400" dirty="0">
                <a:solidFill>
                  <a:prstClr val="black"/>
                </a:solidFill>
                <a:latin typeface="Times New Roman" panose="02020603050405020304" pitchFamily="18" charset="0"/>
                <a:cs typeface="Times New Roman" panose="02020603050405020304" pitchFamily="18" charset="0"/>
              </a:rPr>
              <a:t>Forestry</a:t>
            </a:r>
          </a:p>
          <a:p>
            <a:pPr marL="265113" lvl="0" indent="-265113">
              <a:buClr>
                <a:srgbClr val="4A66AC"/>
              </a:buClr>
              <a:buSzPct val="80000"/>
              <a:buFont typeface="Wingdings 2"/>
              <a:buAutoNum type="arabicPeriod" startAt="8"/>
            </a:pPr>
            <a:r>
              <a:rPr lang="en-GB" sz="2400" dirty="0">
                <a:solidFill>
                  <a:prstClr val="black"/>
                </a:solidFill>
                <a:latin typeface="Times New Roman" panose="02020603050405020304" pitchFamily="18" charset="0"/>
                <a:cs typeface="Times New Roman" panose="02020603050405020304" pitchFamily="18" charset="0"/>
              </a:rPr>
              <a:t>Fisheries</a:t>
            </a:r>
          </a:p>
          <a:p>
            <a:pPr marL="265113" lvl="0" indent="-265113">
              <a:buClr>
                <a:srgbClr val="4A66AC"/>
              </a:buClr>
              <a:buSzPct val="80000"/>
              <a:buFont typeface="Wingdings 2"/>
              <a:buAutoNum type="arabicPeriod" startAt="8"/>
            </a:pPr>
            <a:r>
              <a:rPr lang="en-GB" sz="2400" dirty="0">
                <a:solidFill>
                  <a:prstClr val="black"/>
                </a:solidFill>
                <a:latin typeface="Times New Roman" panose="02020603050405020304" pitchFamily="18" charset="0"/>
                <a:cs typeface="Times New Roman" panose="02020603050405020304" pitchFamily="18" charset="0"/>
              </a:rPr>
              <a:t>Environment/ GHG emissions </a:t>
            </a:r>
          </a:p>
        </p:txBody>
      </p:sp>
      <p:sp>
        <p:nvSpPr>
          <p:cNvPr id="5" name="TextBox 4"/>
          <p:cNvSpPr txBox="1"/>
          <p:nvPr/>
        </p:nvSpPr>
        <p:spPr>
          <a:xfrm>
            <a:off x="1043608" y="1844824"/>
            <a:ext cx="5354286" cy="523220"/>
          </a:xfrm>
          <a:prstGeom prst="rect">
            <a:avLst/>
          </a:prstGeom>
          <a:noFill/>
        </p:spPr>
        <p:txBody>
          <a:bodyPr wrap="none" rtlCol="0">
            <a:spAutoFit/>
          </a:bodyPr>
          <a:lstStyle/>
          <a:p>
            <a:r>
              <a:rPr lang="en-GB" sz="2800" dirty="0">
                <a:latin typeface="Times New Roman" panose="02020603050405020304" pitchFamily="18" charset="0"/>
                <a:cs typeface="Times New Roman" panose="02020603050405020304" pitchFamily="18" charset="0"/>
              </a:rPr>
              <a:t>Items are organized into </a:t>
            </a:r>
            <a:r>
              <a:rPr lang="en-GB" sz="2800" b="1" dirty="0">
                <a:latin typeface="Times New Roman" panose="02020603050405020304" pitchFamily="18" charset="0"/>
                <a:cs typeface="Times New Roman" panose="02020603050405020304" pitchFamily="18" charset="0"/>
              </a:rPr>
              <a:t>15 themes</a:t>
            </a:r>
            <a:r>
              <a:rPr lang="en-GB" sz="2400" dirty="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71600" y="908720"/>
            <a:ext cx="7416824" cy="500042"/>
          </a:xfrm>
        </p:spPr>
        <p:txBody>
          <a:bodyPr>
            <a:normAutofit fontScale="90000"/>
          </a:bodyPr>
          <a:lstStyle/>
          <a:p>
            <a:pPr algn="just"/>
            <a:r>
              <a:rPr lang="es-ES" sz="4000" b="1" dirty="0" smtClean="0">
                <a:solidFill>
                  <a:schemeClr val="accent3">
                    <a:lumMod val="75000"/>
                  </a:schemeClr>
                </a:solidFill>
                <a:effectLst/>
              </a:rPr>
              <a:t>I</a:t>
            </a:r>
            <a:r>
              <a:rPr lang="es-ES" b="1" dirty="0" smtClean="0">
                <a:solidFill>
                  <a:schemeClr val="accent3">
                    <a:lumMod val="75000"/>
                  </a:schemeClr>
                </a:solidFill>
                <a:effectLst/>
              </a:rPr>
              <a:t>. </a:t>
            </a:r>
            <a:r>
              <a:rPr lang="es-ES" b="1" dirty="0" err="1" smtClean="0">
                <a:solidFill>
                  <a:schemeClr val="accent3">
                    <a:lumMod val="75000"/>
                  </a:schemeClr>
                </a:solidFill>
                <a:effectLst/>
              </a:rPr>
              <a:t>Defining</a:t>
            </a:r>
            <a:r>
              <a:rPr lang="es-ES" b="1" dirty="0" smtClean="0">
                <a:solidFill>
                  <a:schemeClr val="accent3">
                    <a:lumMod val="75000"/>
                  </a:schemeClr>
                </a:solidFill>
                <a:effectLst/>
              </a:rPr>
              <a:t> </a:t>
            </a:r>
            <a:r>
              <a:rPr lang="es-ES" b="1" dirty="0" err="1" smtClean="0">
                <a:solidFill>
                  <a:schemeClr val="accent3">
                    <a:lumMod val="75000"/>
                  </a:schemeClr>
                </a:solidFill>
                <a:effectLst/>
              </a:rPr>
              <a:t>census</a:t>
            </a:r>
            <a:r>
              <a:rPr lang="es-ES" b="1" dirty="0" smtClean="0">
                <a:solidFill>
                  <a:schemeClr val="accent3">
                    <a:lumMod val="75000"/>
                  </a:schemeClr>
                </a:solidFill>
                <a:effectLst/>
              </a:rPr>
              <a:t> of agriculture</a:t>
            </a:r>
            <a:endParaRPr lang="es-ES" sz="4000" b="1" dirty="0">
              <a:solidFill>
                <a:schemeClr val="accent3">
                  <a:lumMod val="75000"/>
                </a:schemeClr>
              </a:solidFill>
              <a:effectLst/>
            </a:endParaRPr>
          </a:p>
        </p:txBody>
      </p:sp>
      <p:sp>
        <p:nvSpPr>
          <p:cNvPr id="3" name="2 Marcador de contenido"/>
          <p:cNvSpPr>
            <a:spLocks noGrp="1"/>
          </p:cNvSpPr>
          <p:nvPr>
            <p:ph idx="1"/>
          </p:nvPr>
        </p:nvSpPr>
        <p:spPr>
          <a:xfrm>
            <a:off x="1108531" y="1625030"/>
            <a:ext cx="7639933" cy="4972322"/>
          </a:xfrm>
        </p:spPr>
        <p:txBody>
          <a:bodyPr>
            <a:normAutofit fontScale="25000" lnSpcReduction="20000"/>
          </a:bodyPr>
          <a:lstStyle/>
          <a:p>
            <a:pPr marL="0" lvl="1" indent="0">
              <a:lnSpc>
                <a:spcPct val="120000"/>
              </a:lnSpc>
              <a:spcAft>
                <a:spcPts val="600"/>
              </a:spcAft>
              <a:buNone/>
            </a:pPr>
            <a:r>
              <a:rPr lang="en-GB" sz="9600" b="1" dirty="0" smtClean="0">
                <a:solidFill>
                  <a:schemeClr val="accent3">
                    <a:lumMod val="75000"/>
                  </a:schemeClr>
                </a:solidFill>
              </a:rPr>
              <a:t>What is a census of agriculture?</a:t>
            </a:r>
          </a:p>
          <a:p>
            <a:pPr marL="0" indent="0" algn="just">
              <a:lnSpc>
                <a:spcPct val="120000"/>
              </a:lnSpc>
              <a:spcAft>
                <a:spcPts val="600"/>
              </a:spcAft>
              <a:buNone/>
            </a:pPr>
            <a:r>
              <a:rPr lang="en-GB" sz="6400" dirty="0" smtClean="0"/>
              <a:t>A census of agriculture is a statistical operation for collecting, processing and disseminating data on the structure of agriculture, covering the whole or a significant part of a country.</a:t>
            </a:r>
          </a:p>
          <a:p>
            <a:pPr marL="0" lvl="1" indent="0" algn="just">
              <a:lnSpc>
                <a:spcPct val="120000"/>
              </a:lnSpc>
              <a:spcAft>
                <a:spcPts val="600"/>
              </a:spcAft>
              <a:buNone/>
            </a:pPr>
            <a:r>
              <a:rPr lang="en-GB" sz="9600" b="1" dirty="0" smtClean="0">
                <a:solidFill>
                  <a:schemeClr val="accent3">
                    <a:lumMod val="75000"/>
                  </a:schemeClr>
                </a:solidFill>
              </a:rPr>
              <a:t>Background</a:t>
            </a:r>
          </a:p>
          <a:p>
            <a:pPr marL="0" lvl="1" indent="0" algn="just">
              <a:lnSpc>
                <a:spcPct val="120000"/>
              </a:lnSpc>
              <a:spcAft>
                <a:spcPts val="600"/>
              </a:spcAft>
              <a:buNone/>
            </a:pPr>
            <a:r>
              <a:rPr lang="en-GB" sz="6400" dirty="0" smtClean="0"/>
              <a:t>The World Programme for the Census of Agriculture (WCA) 2020 is the tenth decennial FAO programme covering agricultural censuses to be carried out by countries between January 1st, 2016 – December 31st, 2025. </a:t>
            </a:r>
          </a:p>
          <a:p>
            <a:pPr marL="0" lvl="1" indent="0" algn="just">
              <a:lnSpc>
                <a:spcPct val="120000"/>
              </a:lnSpc>
              <a:spcAft>
                <a:spcPts val="600"/>
              </a:spcAft>
              <a:buNone/>
            </a:pPr>
            <a:r>
              <a:rPr lang="en-GB" sz="9600" b="1" dirty="0" smtClean="0">
                <a:solidFill>
                  <a:schemeClr val="accent3">
                    <a:lumMod val="75000"/>
                  </a:schemeClr>
                </a:solidFill>
              </a:rPr>
              <a:t>Objectives of the census of agriculture</a:t>
            </a:r>
          </a:p>
          <a:p>
            <a:pPr marL="355600" indent="-177800" algn="just">
              <a:lnSpc>
                <a:spcPct val="120000"/>
              </a:lnSpc>
              <a:spcBef>
                <a:spcPts val="600"/>
              </a:spcBef>
              <a:spcAft>
                <a:spcPts val="600"/>
              </a:spcAft>
              <a:buClr>
                <a:srgbClr val="0070C0"/>
              </a:buClr>
              <a:buSzPct val="110000"/>
              <a:buFont typeface="Wingdings" pitchFamily="2" charset="2"/>
              <a:buChar char="§"/>
            </a:pPr>
            <a:r>
              <a:rPr lang="en-GB" sz="6400" dirty="0" smtClean="0"/>
              <a:t>To provide data on the structure of agriculture, specially for small administrative units, and to enable detailed cross-tabulations.</a:t>
            </a:r>
          </a:p>
          <a:p>
            <a:pPr marL="355600" indent="-177800" algn="just">
              <a:lnSpc>
                <a:spcPct val="120000"/>
              </a:lnSpc>
              <a:spcBef>
                <a:spcPts val="600"/>
              </a:spcBef>
              <a:spcAft>
                <a:spcPts val="600"/>
              </a:spcAft>
              <a:buClr>
                <a:srgbClr val="0070C0"/>
              </a:buClr>
              <a:buSzPct val="110000"/>
              <a:buFont typeface="Wingdings" pitchFamily="2" charset="2"/>
              <a:buChar char="§"/>
            </a:pPr>
            <a:r>
              <a:rPr lang="en-GB" sz="6400" dirty="0" smtClean="0"/>
              <a:t>To provide data to use as benchmarks for and reconciliation of current agricultural statistics;</a:t>
            </a:r>
          </a:p>
          <a:p>
            <a:pPr marL="355600" indent="-177800" algn="just">
              <a:lnSpc>
                <a:spcPct val="120000"/>
              </a:lnSpc>
              <a:spcBef>
                <a:spcPts val="600"/>
              </a:spcBef>
              <a:spcAft>
                <a:spcPts val="600"/>
              </a:spcAft>
              <a:buClr>
                <a:srgbClr val="0070C0"/>
              </a:buClr>
              <a:buSzPct val="110000"/>
              <a:buFont typeface="Wingdings" pitchFamily="2" charset="2"/>
              <a:buChar char="§"/>
            </a:pPr>
            <a:r>
              <a:rPr lang="en-GB" sz="6400" dirty="0" smtClean="0"/>
              <a:t>To provide frames for agricultural sampling surveys.</a:t>
            </a:r>
          </a:p>
          <a:p>
            <a:pPr algn="just">
              <a:lnSpc>
                <a:spcPct val="120000"/>
              </a:lnSpc>
              <a:buNone/>
            </a:pPr>
            <a:r>
              <a:rPr lang="en-GB" dirty="0" smtClean="0"/>
              <a:t> </a:t>
            </a:r>
          </a:p>
          <a:p>
            <a:pPr marL="0" lvl="1" indent="0">
              <a:lnSpc>
                <a:spcPct val="120000"/>
              </a:lnSpc>
              <a:spcAft>
                <a:spcPts val="600"/>
              </a:spcAft>
            </a:pPr>
            <a:endParaRPr lang="es-ES" b="1" dirty="0" smtClean="0">
              <a:solidFill>
                <a:srgbClr val="00B050"/>
              </a:solidFill>
            </a:endParaRPr>
          </a:p>
          <a:p>
            <a:pPr>
              <a:lnSpc>
                <a:spcPct val="120000"/>
              </a:lnSpc>
            </a:pPr>
            <a:endParaRPr lang="es-ES"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3</a:t>
            </a:fld>
            <a:endParaRPr lang="es-E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34360" y="701824"/>
            <a:ext cx="7498080" cy="1143000"/>
          </a:xfrm>
        </p:spPr>
        <p:txBody>
          <a:bodyPr>
            <a:normAutofit/>
          </a:bodyPr>
          <a:lstStyle/>
          <a:p>
            <a:r>
              <a:rPr lang="es-ES" sz="3600" b="1" dirty="0" smtClean="0">
                <a:solidFill>
                  <a:schemeClr val="accent3">
                    <a:lumMod val="75000"/>
                  </a:schemeClr>
                </a:solidFill>
                <a:effectLst/>
              </a:rPr>
              <a:t>XI. </a:t>
            </a:r>
            <a:r>
              <a:rPr lang="es-ES" sz="3600" b="1" dirty="0" err="1" smtClean="0">
                <a:solidFill>
                  <a:schemeClr val="accent3">
                    <a:lumMod val="75000"/>
                  </a:schemeClr>
                </a:solidFill>
                <a:effectLst/>
              </a:rPr>
              <a:t>Tabulation</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011635" y="1628800"/>
            <a:ext cx="7958118" cy="2520280"/>
          </a:xfrm>
        </p:spPr>
        <p:txBody>
          <a:bodyPr>
            <a:noAutofit/>
          </a:bodyPr>
          <a:lstStyle/>
          <a:p>
            <a:pPr marL="285750" indent="-285750" algn="just">
              <a:lnSpc>
                <a:spcPct val="100000"/>
              </a:lnSpc>
            </a:pPr>
            <a:r>
              <a:rPr lang="en-GB" sz="2000" dirty="0" smtClean="0"/>
              <a:t>The tabulation programme for an  agricultural census is the  set of statistical tables  prepared to  present the  main  census results and should be based  on the users’ primary needs. </a:t>
            </a:r>
          </a:p>
          <a:p>
            <a:pPr marL="285750" indent="-285750" algn="just">
              <a:lnSpc>
                <a:spcPct val="100000"/>
              </a:lnSpc>
            </a:pPr>
            <a:r>
              <a:rPr lang="en-GB" sz="2000" dirty="0" smtClean="0"/>
              <a:t>The tabulation programme for an agricultural census must be determined before designing the census questionnaires.</a:t>
            </a:r>
          </a:p>
          <a:p>
            <a:pPr marL="285750" indent="-285750" algn="just">
              <a:lnSpc>
                <a:spcPct val="100000"/>
              </a:lnSpc>
            </a:pPr>
            <a:r>
              <a:rPr lang="en-GB" sz="2000" dirty="0" smtClean="0"/>
              <a:t>WCA 2020 suggests classification of essential items in any of the following main variables:</a:t>
            </a:r>
          </a:p>
        </p:txBody>
      </p:sp>
      <p:sp>
        <p:nvSpPr>
          <p:cNvPr id="4" name="Slide Number Placeholder 3"/>
          <p:cNvSpPr>
            <a:spLocks noGrp="1"/>
          </p:cNvSpPr>
          <p:nvPr>
            <p:ph type="sldNum" sz="quarter" idx="12"/>
          </p:nvPr>
        </p:nvSpPr>
        <p:spPr/>
        <p:txBody>
          <a:bodyPr/>
          <a:lstStyle/>
          <a:p>
            <a:fld id="{4480361D-3D35-40C7-B82D-EC8EA4208CDB}" type="slidenum">
              <a:rPr lang="es-ES" smtClean="0"/>
              <a:pPr/>
              <a:t>30</a:t>
            </a:fld>
            <a:endParaRPr lang="es-ES"/>
          </a:p>
        </p:txBody>
      </p:sp>
      <p:graphicFrame>
        <p:nvGraphicFramePr>
          <p:cNvPr id="5" name="Table 4"/>
          <p:cNvGraphicFramePr>
            <a:graphicFrameLocks noGrp="1"/>
          </p:cNvGraphicFramePr>
          <p:nvPr>
            <p:extLst>
              <p:ext uri="{D42A27DB-BD31-4B8C-83A1-F6EECF244321}">
                <p14:modId xmlns:p14="http://schemas.microsoft.com/office/powerpoint/2010/main" val="1285524420"/>
              </p:ext>
            </p:extLst>
          </p:nvPr>
        </p:nvGraphicFramePr>
        <p:xfrm>
          <a:off x="1293644" y="4221088"/>
          <a:ext cx="7394100" cy="2348518"/>
        </p:xfrm>
        <a:graphic>
          <a:graphicData uri="http://schemas.openxmlformats.org/drawingml/2006/table">
            <a:tbl>
              <a:tblPr firstRow="1" bandRow="1">
                <a:tableStyleId>{5C22544A-7EE6-4342-B048-85BDC9FD1C3A}</a:tableStyleId>
              </a:tblPr>
              <a:tblGrid>
                <a:gridCol w="3782412"/>
                <a:gridCol w="3611688"/>
              </a:tblGrid>
              <a:tr h="2348518">
                <a:tc>
                  <a:txBody>
                    <a:bodyPr/>
                    <a:lstStyle/>
                    <a:p>
                      <a:pPr marL="285750" lvl="1" indent="-285750" algn="just">
                        <a:lnSpc>
                          <a:spcPct val="100000"/>
                        </a:lnSpc>
                        <a:buFont typeface="Arial" panose="020B0604020202020204" pitchFamily="34" charset="0"/>
                        <a:buChar char="•"/>
                      </a:pPr>
                      <a:r>
                        <a:rPr lang="en-GB" sz="2000" b="0" dirty="0" smtClean="0">
                          <a:solidFill>
                            <a:schemeClr val="tx1"/>
                          </a:solidFill>
                        </a:rPr>
                        <a:t>Administrative</a:t>
                      </a:r>
                      <a:r>
                        <a:rPr lang="en-GB" sz="2000" b="0" baseline="0" dirty="0" smtClean="0">
                          <a:solidFill>
                            <a:schemeClr val="tx1"/>
                          </a:solidFill>
                        </a:rPr>
                        <a:t> </a:t>
                      </a:r>
                      <a:r>
                        <a:rPr lang="en-GB" sz="2000" b="0" dirty="0" smtClean="0">
                          <a:solidFill>
                            <a:schemeClr val="tx1"/>
                          </a:solidFill>
                        </a:rPr>
                        <a:t>unit or agro-ecological zone;</a:t>
                      </a:r>
                    </a:p>
                    <a:p>
                      <a:pPr marL="285750" lvl="1" indent="-285750" algn="just">
                        <a:lnSpc>
                          <a:spcPct val="100000"/>
                        </a:lnSpc>
                        <a:buFont typeface="Arial" panose="020B0604020202020204" pitchFamily="34" charset="0"/>
                        <a:buChar char="•"/>
                      </a:pPr>
                      <a:r>
                        <a:rPr lang="en-GB" sz="2000" b="0" dirty="0" smtClean="0">
                          <a:solidFill>
                            <a:schemeClr val="tx1"/>
                          </a:solidFill>
                        </a:rPr>
                        <a:t>Legal status of agricultural holder;</a:t>
                      </a:r>
                    </a:p>
                    <a:p>
                      <a:pPr marL="285750" lvl="1" indent="-285750" algn="just">
                        <a:lnSpc>
                          <a:spcPct val="100000"/>
                        </a:lnSpc>
                        <a:buFont typeface="Arial" panose="020B0604020202020204" pitchFamily="34" charset="0"/>
                        <a:buChar char="•"/>
                      </a:pPr>
                      <a:r>
                        <a:rPr lang="en-GB" sz="2000" b="0" dirty="0" smtClean="0">
                          <a:solidFill>
                            <a:schemeClr val="tx1"/>
                          </a:solidFill>
                        </a:rPr>
                        <a:t>Total area of holding;</a:t>
                      </a:r>
                    </a:p>
                    <a:p>
                      <a:pPr marL="285750" lvl="1" indent="-285750" algn="just">
                        <a:lnSpc>
                          <a:spcPct val="100000"/>
                        </a:lnSpc>
                        <a:buFont typeface="Arial" panose="020B0604020202020204" pitchFamily="34" charset="0"/>
                        <a:buChar char="•"/>
                      </a:pPr>
                      <a:r>
                        <a:rPr lang="en-GB" sz="2000" b="0" dirty="0" smtClean="0">
                          <a:solidFill>
                            <a:schemeClr val="tx1"/>
                          </a:solidFill>
                        </a:rPr>
                        <a:t>Area of agricultural land;</a:t>
                      </a:r>
                      <a:endParaRPr lang="en-US" sz="2000" b="0" dirty="0"/>
                    </a:p>
                  </a:txBody>
                  <a:tcPr>
                    <a:solidFill>
                      <a:schemeClr val="bg2"/>
                    </a:solidFill>
                  </a:tcPr>
                </a:tc>
                <a:tc>
                  <a:txBody>
                    <a:bodyPr/>
                    <a:lstStyle/>
                    <a:p>
                      <a:pPr marL="285750" lvl="1" indent="-285750" algn="just" rtl="0" eaLnBrk="1" hangingPunct="1">
                        <a:lnSpc>
                          <a:spcPct val="100000"/>
                        </a:lnSpc>
                        <a:buFont typeface="Arial" panose="020B0604020202020204" pitchFamily="34" charset="0"/>
                        <a:buChar char="•"/>
                      </a:pPr>
                      <a:r>
                        <a:rPr lang="en-GB" sz="2000" b="0" kern="1200" dirty="0" smtClean="0">
                          <a:solidFill>
                            <a:schemeClr val="dk1"/>
                          </a:solidFill>
                          <a:latin typeface="+mn-lt"/>
                          <a:ea typeface="+mn-ea"/>
                          <a:cs typeface="+mn-cs"/>
                        </a:rPr>
                        <a:t>Number of livestock;</a:t>
                      </a:r>
                    </a:p>
                    <a:p>
                      <a:pPr marL="285750" lvl="1" indent="-285750" algn="just" rtl="0" eaLnBrk="1" hangingPunct="1">
                        <a:lnSpc>
                          <a:spcPct val="100000"/>
                        </a:lnSpc>
                        <a:buFont typeface="Arial" panose="020B0604020202020204" pitchFamily="34" charset="0"/>
                        <a:buChar char="•"/>
                      </a:pPr>
                      <a:r>
                        <a:rPr lang="en-GB" sz="2000" b="0" kern="1200" dirty="0" smtClean="0">
                          <a:solidFill>
                            <a:schemeClr val="dk1"/>
                          </a:solidFill>
                          <a:latin typeface="+mn-lt"/>
                          <a:ea typeface="+mn-ea"/>
                          <a:cs typeface="+mn-cs"/>
                        </a:rPr>
                        <a:t>Purpose of production;</a:t>
                      </a:r>
                    </a:p>
                    <a:p>
                      <a:pPr marL="285750" lvl="1" indent="-285750" algn="just" rtl="0" eaLnBrk="1" hangingPunct="1">
                        <a:lnSpc>
                          <a:spcPct val="100000"/>
                        </a:lnSpc>
                        <a:buFont typeface="Arial" panose="020B0604020202020204" pitchFamily="34" charset="0"/>
                        <a:buChar char="•"/>
                      </a:pPr>
                      <a:r>
                        <a:rPr lang="en-GB" sz="2000" b="0" kern="1200" dirty="0" smtClean="0">
                          <a:solidFill>
                            <a:schemeClr val="dk1"/>
                          </a:solidFill>
                          <a:latin typeface="+mn-lt"/>
                          <a:ea typeface="+mn-ea"/>
                          <a:cs typeface="+mn-cs"/>
                        </a:rPr>
                        <a:t>Household size;</a:t>
                      </a:r>
                    </a:p>
                    <a:p>
                      <a:pPr marL="285750" lvl="1" indent="-285750" algn="just" rtl="0" eaLnBrk="1" hangingPunct="1">
                        <a:lnSpc>
                          <a:spcPct val="100000"/>
                        </a:lnSpc>
                        <a:buFont typeface="Arial" panose="020B0604020202020204" pitchFamily="34" charset="0"/>
                        <a:buChar char="•"/>
                      </a:pPr>
                      <a:r>
                        <a:rPr lang="en-GB" sz="2000" b="0" kern="1200" dirty="0" smtClean="0">
                          <a:solidFill>
                            <a:schemeClr val="dk1"/>
                          </a:solidFill>
                          <a:latin typeface="+mn-lt"/>
                          <a:ea typeface="+mn-ea"/>
                          <a:cs typeface="+mn-cs"/>
                        </a:rPr>
                        <a:t>Sex of holder</a:t>
                      </a:r>
                    </a:p>
                    <a:p>
                      <a:pPr marL="285750" lvl="1" indent="-285750" algn="just" rtl="0" eaLnBrk="1" hangingPunct="1">
                        <a:lnSpc>
                          <a:spcPct val="100000"/>
                        </a:lnSpc>
                        <a:buFont typeface="Arial" panose="020B0604020202020204" pitchFamily="34" charset="0"/>
                        <a:buChar char="•"/>
                      </a:pPr>
                      <a:r>
                        <a:rPr lang="en-GB" sz="2000" b="0" kern="1200" dirty="0" smtClean="0">
                          <a:solidFill>
                            <a:schemeClr val="dk1"/>
                          </a:solidFill>
                          <a:latin typeface="+mn-lt"/>
                          <a:ea typeface="+mn-ea"/>
                          <a:cs typeface="+mn-cs"/>
                        </a:rPr>
                        <a:t>Age of holder</a:t>
                      </a:r>
                      <a:endParaRPr lang="en-US" sz="2000" b="0" kern="1200" dirty="0">
                        <a:solidFill>
                          <a:schemeClr val="dk1"/>
                        </a:solidFill>
                        <a:latin typeface="+mn-lt"/>
                        <a:ea typeface="+mn-ea"/>
                        <a:cs typeface="+mn-cs"/>
                      </a:endParaRPr>
                    </a:p>
                  </a:txBody>
                  <a:tcPr>
                    <a:solidFill>
                      <a:schemeClr val="bg2"/>
                    </a:solid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776452"/>
            <a:ext cx="7498080" cy="852348"/>
          </a:xfrm>
        </p:spPr>
        <p:txBody>
          <a:bodyPr>
            <a:normAutofit/>
          </a:bodyPr>
          <a:lstStyle/>
          <a:p>
            <a:r>
              <a:rPr lang="es-ES" sz="3600" b="1" dirty="0" smtClean="0">
                <a:solidFill>
                  <a:schemeClr val="accent3">
                    <a:lumMod val="75000"/>
                  </a:schemeClr>
                </a:solidFill>
                <a:effectLst/>
              </a:rPr>
              <a:t>XI. </a:t>
            </a:r>
            <a:r>
              <a:rPr lang="es-ES" sz="3600" b="1" dirty="0" err="1" smtClean="0">
                <a:solidFill>
                  <a:schemeClr val="accent3">
                    <a:lumMod val="75000"/>
                  </a:schemeClr>
                </a:solidFill>
                <a:effectLst/>
              </a:rPr>
              <a:t>Dissemination</a:t>
            </a:r>
            <a:r>
              <a:rPr lang="es-ES" sz="3600" b="1" dirty="0" smtClean="0">
                <a:solidFill>
                  <a:schemeClr val="accent3">
                    <a:lumMod val="75000"/>
                  </a:schemeClr>
                </a:solidFill>
                <a:effectLst/>
              </a:rPr>
              <a:t> and </a:t>
            </a:r>
            <a:r>
              <a:rPr lang="es-ES" sz="3600" b="1" dirty="0" err="1" smtClean="0">
                <a:solidFill>
                  <a:schemeClr val="accent3">
                    <a:lumMod val="75000"/>
                  </a:schemeClr>
                </a:solidFill>
                <a:effectLst/>
              </a:rPr>
              <a:t>archiving</a:t>
            </a:r>
            <a:r>
              <a:rPr lang="es-ES" sz="3600" b="1" dirty="0" smtClean="0">
                <a:solidFill>
                  <a:schemeClr val="accent3">
                    <a:lumMod val="75000"/>
                  </a:schemeClr>
                </a:solidFill>
                <a:effectLst/>
              </a:rPr>
              <a:t> </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043608" y="1556792"/>
            <a:ext cx="7848872" cy="5085184"/>
          </a:xfrm>
        </p:spPr>
        <p:txBody>
          <a:bodyPr>
            <a:noAutofit/>
          </a:bodyPr>
          <a:lstStyle/>
          <a:p>
            <a:pPr marL="0" indent="0" algn="just">
              <a:lnSpc>
                <a:spcPct val="100000"/>
              </a:lnSpc>
              <a:buNone/>
            </a:pPr>
            <a:r>
              <a:rPr lang="en-GB" sz="1800" i="1" dirty="0" smtClean="0"/>
              <a:t>Dissemination and archiving are the stages of the census process at which census data are made available to users and long-term preservation is ensured. It encompasses:</a:t>
            </a:r>
          </a:p>
          <a:p>
            <a:pPr algn="just">
              <a:lnSpc>
                <a:spcPct val="100000"/>
              </a:lnSpc>
            </a:pPr>
            <a:r>
              <a:rPr lang="en-GB" sz="1800" b="1" dirty="0" smtClean="0">
                <a:solidFill>
                  <a:srgbClr val="0070C0"/>
                </a:solidFill>
              </a:rPr>
              <a:t>Preparation of the dissemination plan</a:t>
            </a:r>
            <a:r>
              <a:rPr lang="en-GB" sz="1800" dirty="0" smtClean="0">
                <a:solidFill>
                  <a:srgbClr val="0070C0"/>
                </a:solidFill>
              </a:rPr>
              <a:t>: </a:t>
            </a:r>
            <a:r>
              <a:rPr lang="en-GB" sz="1800" dirty="0" smtClean="0"/>
              <a:t>a standard dissemination plan should be developed during the census preparation</a:t>
            </a:r>
          </a:p>
          <a:p>
            <a:pPr algn="just">
              <a:lnSpc>
                <a:spcPct val="100000"/>
              </a:lnSpc>
            </a:pPr>
            <a:r>
              <a:rPr lang="en-GB" sz="1800" b="1" dirty="0" smtClean="0">
                <a:solidFill>
                  <a:srgbClr val="0070C0"/>
                </a:solidFill>
              </a:rPr>
              <a:t>Dissemination workshops</a:t>
            </a:r>
            <a:r>
              <a:rPr lang="en-GB" sz="1800" dirty="0" smtClean="0"/>
              <a:t>:</a:t>
            </a:r>
            <a:r>
              <a:rPr lang="en-GB" sz="1800" b="1" dirty="0" smtClean="0"/>
              <a:t> </a:t>
            </a:r>
            <a:r>
              <a:rPr lang="en-GB" sz="1800" dirty="0" smtClean="0"/>
              <a:t>the presentation of census results should be an important national event, it can comprise a national seminar plus regional dissemination seminars.</a:t>
            </a:r>
            <a:endParaRPr lang="en-GB" sz="1800" b="1" dirty="0" smtClean="0"/>
          </a:p>
          <a:p>
            <a:pPr algn="just">
              <a:lnSpc>
                <a:spcPct val="100000"/>
              </a:lnSpc>
            </a:pPr>
            <a:r>
              <a:rPr lang="en-GB" sz="1800" b="1" dirty="0" smtClean="0">
                <a:solidFill>
                  <a:srgbClr val="0070C0"/>
                </a:solidFill>
              </a:rPr>
              <a:t>Publication plan</a:t>
            </a:r>
            <a:r>
              <a:rPr lang="en-GB" sz="1800" b="1" dirty="0" smtClean="0"/>
              <a:t>:</a:t>
            </a:r>
            <a:r>
              <a:rPr lang="en-GB" sz="1800" dirty="0" smtClean="0"/>
              <a:t> the ways that the data will be published need to be planned in advance. They can comprise: standard printed reports as tables or by allowing for ad-hoc users’ requests for access to a database or provision of tables. Other products as maps or an agricultural atlas add important value to the census results.</a:t>
            </a:r>
            <a:endParaRPr lang="en-GB" sz="1800" b="1" dirty="0" smtClean="0"/>
          </a:p>
          <a:p>
            <a:pPr algn="just">
              <a:lnSpc>
                <a:spcPct val="100000"/>
              </a:lnSpc>
            </a:pPr>
            <a:r>
              <a:rPr lang="en-GB" sz="1800" b="1" dirty="0" smtClean="0">
                <a:solidFill>
                  <a:srgbClr val="0070C0"/>
                </a:solidFill>
              </a:rPr>
              <a:t>Preliminary results</a:t>
            </a:r>
            <a:r>
              <a:rPr lang="en-GB" sz="1800" b="1" dirty="0" smtClean="0"/>
              <a:t>:</a:t>
            </a:r>
            <a:r>
              <a:rPr lang="en-GB" sz="1800" dirty="0" smtClean="0"/>
              <a:t> In some cases, preliminary results are delivered prior to the presentation of final figures. These preliminary results can be produced either by sampling from census databases or by filling special forms during the field work.</a:t>
            </a:r>
            <a:endParaRPr lang="en-GB" sz="1800" b="1" dirty="0" smtClean="0"/>
          </a:p>
        </p:txBody>
      </p:sp>
      <p:sp>
        <p:nvSpPr>
          <p:cNvPr id="4" name="Slide Number Placeholder 3"/>
          <p:cNvSpPr>
            <a:spLocks noGrp="1"/>
          </p:cNvSpPr>
          <p:nvPr>
            <p:ph type="sldNum" sz="quarter" idx="12"/>
          </p:nvPr>
        </p:nvSpPr>
        <p:spPr/>
        <p:txBody>
          <a:bodyPr/>
          <a:lstStyle/>
          <a:p>
            <a:fld id="{4480361D-3D35-40C7-B82D-EC8EA4208CDB}" type="slidenum">
              <a:rPr lang="es-ES" smtClean="0"/>
              <a:pPr/>
              <a:t>31</a:t>
            </a:fld>
            <a:endParaRPr lang="es-E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616918"/>
            <a:ext cx="8691977" cy="1155898"/>
          </a:xfrm>
        </p:spPr>
        <p:txBody>
          <a:bodyPr>
            <a:noAutofit/>
          </a:bodyPr>
          <a:lstStyle/>
          <a:p>
            <a:r>
              <a:rPr lang="es-ES" sz="3600" b="1" dirty="0" smtClean="0">
                <a:solidFill>
                  <a:schemeClr val="accent3">
                    <a:lumMod val="75000"/>
                  </a:schemeClr>
                </a:solidFill>
                <a:effectLst/>
              </a:rPr>
              <a:t>XI. </a:t>
            </a:r>
            <a:r>
              <a:rPr lang="es-ES" sz="3600" b="1" dirty="0" err="1" smtClean="0">
                <a:solidFill>
                  <a:schemeClr val="accent3">
                    <a:lumMod val="75000"/>
                  </a:schemeClr>
                </a:solidFill>
                <a:effectLst/>
              </a:rPr>
              <a:t>Dissemination</a:t>
            </a:r>
            <a:r>
              <a:rPr lang="es-ES" sz="3600" b="1" dirty="0" smtClean="0">
                <a:solidFill>
                  <a:schemeClr val="accent3">
                    <a:lumMod val="75000"/>
                  </a:schemeClr>
                </a:solidFill>
                <a:effectLst/>
              </a:rPr>
              <a:t> and </a:t>
            </a:r>
            <a:r>
              <a:rPr lang="es-ES" sz="3600" b="1" dirty="0" err="1" smtClean="0">
                <a:solidFill>
                  <a:schemeClr val="accent3">
                    <a:lumMod val="75000"/>
                  </a:schemeClr>
                </a:solidFill>
                <a:effectLst/>
              </a:rPr>
              <a:t>archiving</a:t>
            </a:r>
            <a:r>
              <a:rPr lang="es-ES" sz="3600" b="1" dirty="0" smtClean="0">
                <a:solidFill>
                  <a:schemeClr val="accent3">
                    <a:lumMod val="75000"/>
                  </a:schemeClr>
                </a:solidFill>
                <a:effectLst/>
              </a:rPr>
              <a:t> </a:t>
            </a:r>
            <a:r>
              <a:rPr lang="es-ES" sz="3600" dirty="0" smtClean="0">
                <a:solidFill>
                  <a:schemeClr val="accent3">
                    <a:lumMod val="75000"/>
                  </a:schemeClr>
                </a:solidFill>
                <a:effectLst/>
              </a:rPr>
              <a:t>(</a:t>
            </a:r>
            <a:r>
              <a:rPr lang="es-ES" sz="3600" dirty="0" err="1" smtClean="0">
                <a:solidFill>
                  <a:schemeClr val="accent3">
                    <a:lumMod val="75000"/>
                  </a:schemeClr>
                </a:solidFill>
                <a:effectLst/>
              </a:rPr>
              <a:t>cont’d</a:t>
            </a:r>
            <a:r>
              <a:rPr lang="es-ES" sz="3600" dirty="0" smtClean="0">
                <a:solidFill>
                  <a:schemeClr val="accent3">
                    <a:lumMod val="75000"/>
                  </a:schemeClr>
                </a:solidFill>
                <a:effectLst/>
              </a:rPr>
              <a:t>.)</a:t>
            </a:r>
            <a:endParaRPr lang="es-ES" sz="3600" dirty="0">
              <a:solidFill>
                <a:schemeClr val="accent3">
                  <a:lumMod val="75000"/>
                </a:schemeClr>
              </a:solidFill>
              <a:effectLst/>
            </a:endParaRPr>
          </a:p>
        </p:txBody>
      </p:sp>
      <p:sp>
        <p:nvSpPr>
          <p:cNvPr id="3" name="2 Marcador de contenido"/>
          <p:cNvSpPr>
            <a:spLocks noGrp="1"/>
          </p:cNvSpPr>
          <p:nvPr>
            <p:ph idx="1"/>
          </p:nvPr>
        </p:nvSpPr>
        <p:spPr>
          <a:xfrm>
            <a:off x="971600" y="1772816"/>
            <a:ext cx="8009273" cy="4392488"/>
          </a:xfrm>
        </p:spPr>
        <p:txBody>
          <a:bodyPr>
            <a:noAutofit/>
          </a:bodyPr>
          <a:lstStyle/>
          <a:p>
            <a:pPr algn="just">
              <a:lnSpc>
                <a:spcPct val="100000"/>
              </a:lnSpc>
              <a:spcBef>
                <a:spcPts val="0"/>
              </a:spcBef>
            </a:pPr>
            <a:r>
              <a:rPr lang="en-GB" sz="2300" b="1" dirty="0" smtClean="0">
                <a:solidFill>
                  <a:srgbClr val="0070C0"/>
                </a:solidFill>
              </a:rPr>
              <a:t>Dissemination through optical media </a:t>
            </a:r>
            <a:r>
              <a:rPr lang="en-GB" sz="2300" dirty="0" smtClean="0"/>
              <a:t>such as CDs or DVDs</a:t>
            </a:r>
          </a:p>
          <a:p>
            <a:pPr algn="just">
              <a:lnSpc>
                <a:spcPct val="100000"/>
              </a:lnSpc>
              <a:spcBef>
                <a:spcPts val="0"/>
              </a:spcBef>
            </a:pPr>
            <a:r>
              <a:rPr lang="en-GB" sz="2300" b="1" dirty="0" smtClean="0">
                <a:solidFill>
                  <a:srgbClr val="0070C0"/>
                </a:solidFill>
              </a:rPr>
              <a:t>Dissemination through Internet </a:t>
            </a:r>
            <a:r>
              <a:rPr lang="en-GB" sz="2300" dirty="0" smtClean="0"/>
              <a:t>including the possibility of the use of friendly programmes to produce ad-hoc tables and web based mapping</a:t>
            </a:r>
          </a:p>
          <a:p>
            <a:pPr algn="just">
              <a:lnSpc>
                <a:spcPct val="100000"/>
              </a:lnSpc>
              <a:spcBef>
                <a:spcPts val="0"/>
              </a:spcBef>
            </a:pPr>
            <a:r>
              <a:rPr lang="en-GB" sz="2300" b="1" dirty="0" smtClean="0">
                <a:solidFill>
                  <a:srgbClr val="0070C0"/>
                </a:solidFill>
              </a:rPr>
              <a:t>Technical report </a:t>
            </a:r>
            <a:r>
              <a:rPr lang="en-GB" sz="2300" dirty="0" smtClean="0"/>
              <a:t>containing metadata and methodological and operative actions along with census questionnaires and other census forms.</a:t>
            </a:r>
          </a:p>
          <a:p>
            <a:pPr algn="just">
              <a:lnSpc>
                <a:spcPct val="100000"/>
              </a:lnSpc>
              <a:spcBef>
                <a:spcPts val="0"/>
              </a:spcBef>
            </a:pPr>
            <a:r>
              <a:rPr lang="en-GB" sz="2300" b="1" dirty="0" smtClean="0">
                <a:solidFill>
                  <a:srgbClr val="0070C0"/>
                </a:solidFill>
              </a:rPr>
              <a:t>Safe access to census </a:t>
            </a:r>
            <a:r>
              <a:rPr lang="en-GB" sz="2300" b="1" dirty="0" err="1" smtClean="0">
                <a:solidFill>
                  <a:srgbClr val="0070C0"/>
                </a:solidFill>
              </a:rPr>
              <a:t>microdata</a:t>
            </a:r>
            <a:r>
              <a:rPr lang="en-GB" sz="2300" dirty="0" smtClean="0">
                <a:solidFill>
                  <a:srgbClr val="0070C0"/>
                </a:solidFill>
              </a:rPr>
              <a:t>: </a:t>
            </a:r>
            <a:r>
              <a:rPr lang="en-GB" sz="2300" dirty="0" err="1" smtClean="0"/>
              <a:t>microdata</a:t>
            </a:r>
            <a:r>
              <a:rPr lang="en-GB" sz="2300" dirty="0" smtClean="0"/>
              <a:t> are the data recorded on the unit of enumeration, they allow users to carry out a wider range of analysis than with aggregate data. Confidentiality of the information recorded from respondents must be strictly preserved.</a:t>
            </a:r>
            <a:endParaRPr lang="en-GB" sz="2300"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32</a:t>
            </a:fld>
            <a:endParaRPr lang="es-E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03848" y="2996952"/>
            <a:ext cx="3312368" cy="864096"/>
          </a:xfrm>
        </p:spPr>
        <p:txBody>
          <a:bodyPr>
            <a:noAutofit/>
          </a:bodyPr>
          <a:lstStyle/>
          <a:p>
            <a:r>
              <a:rPr lang="es-ES" b="1" dirty="0" err="1" smtClean="0">
                <a:solidFill>
                  <a:srgbClr val="0070C0"/>
                </a:solidFill>
                <a:effectLst/>
              </a:rPr>
              <a:t>Thank</a:t>
            </a:r>
            <a:r>
              <a:rPr lang="es-ES" b="1" dirty="0" smtClean="0">
                <a:solidFill>
                  <a:srgbClr val="0070C0"/>
                </a:solidFill>
                <a:effectLst/>
              </a:rPr>
              <a:t> </a:t>
            </a:r>
            <a:r>
              <a:rPr lang="es-ES" b="1" dirty="0" err="1" smtClean="0">
                <a:solidFill>
                  <a:srgbClr val="0070C0"/>
                </a:solidFill>
                <a:effectLst/>
              </a:rPr>
              <a:t>you</a:t>
            </a:r>
            <a:endParaRPr lang="es-ES" b="1" dirty="0">
              <a:solidFill>
                <a:srgbClr val="0070C0"/>
              </a:solidFill>
              <a:effectLst/>
            </a:endParaRPr>
          </a:p>
        </p:txBody>
      </p:sp>
      <p:sp>
        <p:nvSpPr>
          <p:cNvPr id="3" name="Slide Number Placeholder 2"/>
          <p:cNvSpPr>
            <a:spLocks noGrp="1"/>
          </p:cNvSpPr>
          <p:nvPr>
            <p:ph type="sldNum" sz="quarter" idx="12"/>
          </p:nvPr>
        </p:nvSpPr>
        <p:spPr/>
        <p:txBody>
          <a:bodyPr/>
          <a:lstStyle/>
          <a:p>
            <a:r>
              <a:rPr lang="es-ES" smtClean="0"/>
              <a:t>1</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36712"/>
            <a:ext cx="8424936" cy="571504"/>
          </a:xfrm>
        </p:spPr>
        <p:txBody>
          <a:bodyPr>
            <a:noAutofit/>
          </a:bodyPr>
          <a:lstStyle/>
          <a:p>
            <a:r>
              <a:rPr lang="es-ES" sz="3600" b="1" dirty="0" err="1" smtClean="0">
                <a:solidFill>
                  <a:schemeClr val="accent3">
                    <a:lumMod val="75000"/>
                  </a:schemeClr>
                </a:solidFill>
                <a:effectLst/>
              </a:rPr>
              <a:t>Main</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features</a:t>
            </a:r>
            <a:r>
              <a:rPr lang="es-ES" sz="3600" b="1" dirty="0" smtClean="0">
                <a:solidFill>
                  <a:schemeClr val="accent3">
                    <a:lumMod val="75000"/>
                  </a:schemeClr>
                </a:solidFill>
                <a:effectLst/>
              </a:rPr>
              <a:t> of </a:t>
            </a:r>
            <a:r>
              <a:rPr lang="es-ES" sz="3600" b="1" dirty="0" err="1" smtClean="0">
                <a:solidFill>
                  <a:schemeClr val="accent3">
                    <a:lumMod val="75000"/>
                  </a:schemeClr>
                </a:solidFill>
                <a:effectLst/>
              </a:rPr>
              <a:t>the</a:t>
            </a:r>
            <a:r>
              <a:rPr lang="es-ES" sz="3600" b="1" dirty="0" smtClean="0">
                <a:solidFill>
                  <a:schemeClr val="accent3">
                    <a:lumMod val="75000"/>
                  </a:schemeClr>
                </a:solidFill>
                <a:effectLst/>
              </a:rPr>
              <a:t> WCA 2020</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036384" y="1484784"/>
            <a:ext cx="7856096" cy="5373216"/>
          </a:xfrm>
        </p:spPr>
        <p:txBody>
          <a:bodyPr>
            <a:noAutofit/>
          </a:bodyPr>
          <a:lstStyle/>
          <a:p>
            <a:pPr marL="452438" lvl="1" indent="-365125" algn="just">
              <a:lnSpc>
                <a:spcPct val="100000"/>
              </a:lnSpc>
              <a:spcAft>
                <a:spcPts val="600"/>
              </a:spcAft>
              <a:buAutoNum type="arabicPeriod"/>
            </a:pPr>
            <a:r>
              <a:rPr lang="en-GB" sz="2200" dirty="0" smtClean="0"/>
              <a:t>Two volumes: Vol I :Programme; Vol II: Operational guidelines;</a:t>
            </a:r>
          </a:p>
          <a:p>
            <a:pPr marL="452438" lvl="1" indent="-365125" algn="just">
              <a:lnSpc>
                <a:spcPct val="100000"/>
              </a:lnSpc>
              <a:spcAft>
                <a:spcPts val="600"/>
              </a:spcAft>
              <a:buFont typeface="Wingdings 2"/>
              <a:buAutoNum type="arabicPeriod"/>
            </a:pPr>
            <a:r>
              <a:rPr lang="en-GB" sz="2200" dirty="0" smtClean="0"/>
              <a:t>It is a close linkage to the </a:t>
            </a:r>
            <a:r>
              <a:rPr lang="en-GB" sz="2200" b="1" dirty="0" smtClean="0"/>
              <a:t>Global Strategy </a:t>
            </a:r>
            <a:r>
              <a:rPr lang="en-GB" sz="2200" dirty="0" smtClean="0"/>
              <a:t>to Improve Agricultural and Rural Statistics;</a:t>
            </a:r>
          </a:p>
          <a:p>
            <a:pPr marL="452438" lvl="1" indent="-365125" algn="just">
              <a:lnSpc>
                <a:spcPct val="100000"/>
              </a:lnSpc>
              <a:spcAft>
                <a:spcPts val="600"/>
              </a:spcAft>
              <a:buAutoNum type="arabicPeriod"/>
            </a:pPr>
            <a:r>
              <a:rPr lang="en-GB" sz="2200" dirty="0" smtClean="0"/>
              <a:t>Introduction of new modalities for census taking;</a:t>
            </a:r>
          </a:p>
          <a:p>
            <a:pPr marL="452438" lvl="1" indent="-365125" algn="just">
              <a:lnSpc>
                <a:spcPct val="100000"/>
              </a:lnSpc>
              <a:spcAft>
                <a:spcPts val="600"/>
              </a:spcAft>
              <a:buAutoNum type="arabicPeriod"/>
            </a:pPr>
            <a:r>
              <a:rPr lang="en-GB" sz="2200" dirty="0" smtClean="0"/>
              <a:t>Re-introduction of the notion of “essential items”. </a:t>
            </a:r>
          </a:p>
          <a:p>
            <a:pPr marL="452438" lvl="1" indent="-365125" algn="just">
              <a:lnSpc>
                <a:spcPct val="100000"/>
              </a:lnSpc>
              <a:spcAft>
                <a:spcPts val="600"/>
              </a:spcAft>
              <a:buAutoNum type="arabicPeriod"/>
            </a:pPr>
            <a:r>
              <a:rPr lang="en-GB" sz="2200" dirty="0" smtClean="0"/>
              <a:t>Emphasis on the use of information technology in data collection, processing and dissemination;</a:t>
            </a:r>
          </a:p>
          <a:p>
            <a:pPr marL="452438" lvl="1" indent="-365125" algn="just">
              <a:lnSpc>
                <a:spcPct val="100000"/>
              </a:lnSpc>
              <a:spcAft>
                <a:spcPts val="600"/>
              </a:spcAft>
              <a:buFont typeface="+mj-lt"/>
              <a:buAutoNum type="arabicPeriod"/>
            </a:pPr>
            <a:r>
              <a:rPr lang="en-GB" sz="2200" dirty="0" smtClean="0"/>
              <a:t>The programme has retained three key features introduced in the  previous  programme:</a:t>
            </a:r>
          </a:p>
          <a:p>
            <a:pPr marL="722313" lvl="2" indent="-269875" algn="just">
              <a:lnSpc>
                <a:spcPct val="100000"/>
              </a:lnSpc>
              <a:spcBef>
                <a:spcPts val="0"/>
              </a:spcBef>
              <a:spcAft>
                <a:spcPts val="600"/>
              </a:spcAft>
              <a:buFont typeface="Wingdings" pitchFamily="2" charset="2"/>
              <a:buChar char="§"/>
            </a:pPr>
            <a:r>
              <a:rPr lang="en-GB" sz="1800" dirty="0" smtClean="0"/>
              <a:t>The relationship with population censuses;</a:t>
            </a:r>
          </a:p>
          <a:p>
            <a:pPr marL="722313" lvl="2" indent="-269875" algn="just">
              <a:lnSpc>
                <a:spcPct val="100000"/>
              </a:lnSpc>
              <a:spcBef>
                <a:spcPts val="0"/>
              </a:spcBef>
              <a:spcAft>
                <a:spcPts val="600"/>
              </a:spcAft>
              <a:buFont typeface="Wingdings" pitchFamily="2" charset="2"/>
              <a:buChar char="§"/>
            </a:pPr>
            <a:r>
              <a:rPr lang="en-GB" sz="1800" dirty="0" smtClean="0"/>
              <a:t>The possibility to collect community-level data;</a:t>
            </a:r>
          </a:p>
          <a:p>
            <a:pPr marL="722313" lvl="2" indent="-269875" algn="just">
              <a:lnSpc>
                <a:spcPct val="100000"/>
              </a:lnSpc>
              <a:spcBef>
                <a:spcPts val="0"/>
              </a:spcBef>
              <a:spcAft>
                <a:spcPts val="600"/>
              </a:spcAft>
              <a:buFont typeface="Wingdings" pitchFamily="2" charset="2"/>
              <a:buChar char="§"/>
            </a:pPr>
            <a:r>
              <a:rPr lang="en-GB" sz="1800" dirty="0" smtClean="0"/>
              <a:t>The recommendation to collect sex-disaggregated data in the census of agriculture.</a:t>
            </a:r>
          </a:p>
          <a:p>
            <a:pPr marL="148590" indent="-514350">
              <a:buNone/>
            </a:pPr>
            <a:endParaRPr lang="es-ES" sz="2000" dirty="0" smtClean="0"/>
          </a:p>
          <a:p>
            <a:pPr lvl="1">
              <a:buNone/>
            </a:pPr>
            <a:endParaRPr lang="es-ES" sz="2000" dirty="0" smtClean="0"/>
          </a:p>
        </p:txBody>
      </p:sp>
      <p:sp>
        <p:nvSpPr>
          <p:cNvPr id="4" name="Slide Number Placeholder 3"/>
          <p:cNvSpPr>
            <a:spLocks noGrp="1"/>
          </p:cNvSpPr>
          <p:nvPr>
            <p:ph type="sldNum" sz="quarter" idx="12"/>
          </p:nvPr>
        </p:nvSpPr>
        <p:spPr/>
        <p:txBody>
          <a:bodyPr/>
          <a:lstStyle/>
          <a:p>
            <a:fld id="{4480361D-3D35-40C7-B82D-EC8EA4208CDB}" type="slidenum">
              <a:rPr lang="es-ES" smtClean="0"/>
              <a:pPr/>
              <a:t>4</a:t>
            </a:fld>
            <a:endParaRPr lang="es-E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39704" y="764704"/>
            <a:ext cx="7132696" cy="570364"/>
          </a:xfrm>
        </p:spPr>
        <p:txBody>
          <a:bodyPr>
            <a:noAutofit/>
          </a:bodyPr>
          <a:lstStyle/>
          <a:p>
            <a:r>
              <a:rPr lang="es-ES" sz="3600" b="1" dirty="0" err="1" smtClean="0">
                <a:solidFill>
                  <a:schemeClr val="accent3">
                    <a:lumMod val="75000"/>
                  </a:schemeClr>
                </a:solidFill>
                <a:effectLst/>
              </a:rPr>
              <a:t>Main</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changes</a:t>
            </a:r>
            <a:r>
              <a:rPr lang="es-ES" sz="3600" b="1" dirty="0" smtClean="0">
                <a:solidFill>
                  <a:schemeClr val="accent3">
                    <a:lumMod val="75000"/>
                  </a:schemeClr>
                </a:solidFill>
                <a:effectLst/>
              </a:rPr>
              <a:t> in </a:t>
            </a:r>
            <a:r>
              <a:rPr lang="es-ES" sz="3600" b="1" dirty="0" err="1" smtClean="0">
                <a:solidFill>
                  <a:schemeClr val="accent3">
                    <a:lumMod val="75000"/>
                  </a:schemeClr>
                </a:solidFill>
                <a:effectLst/>
              </a:rPr>
              <a:t>the</a:t>
            </a:r>
            <a:r>
              <a:rPr lang="es-ES" sz="3600" b="1" dirty="0" smtClean="0">
                <a:solidFill>
                  <a:schemeClr val="accent3">
                    <a:lumMod val="75000"/>
                  </a:schemeClr>
                </a:solidFill>
                <a:effectLst/>
              </a:rPr>
              <a:t> WCA 2020</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827584" y="1412776"/>
            <a:ext cx="8168726" cy="5256584"/>
          </a:xfrm>
        </p:spPr>
        <p:txBody>
          <a:bodyPr>
            <a:noAutofit/>
          </a:bodyPr>
          <a:lstStyle/>
          <a:p>
            <a:pPr marL="625475" lvl="1" indent="-355600" algn="just">
              <a:lnSpc>
                <a:spcPct val="100000"/>
              </a:lnSpc>
              <a:spcBef>
                <a:spcPts val="600"/>
              </a:spcBef>
              <a:buSzPct val="110000"/>
              <a:buFont typeface="+mj-lt"/>
              <a:buAutoNum type="arabicPeriod"/>
            </a:pPr>
            <a:r>
              <a:rPr lang="en-GB" sz="1800" dirty="0" smtClean="0"/>
              <a:t>Elimination of the concepts of “</a:t>
            </a:r>
            <a:r>
              <a:rPr lang="en-GB" sz="1800" dirty="0" err="1" smtClean="0"/>
              <a:t>subholding</a:t>
            </a:r>
            <a:r>
              <a:rPr lang="en-GB" sz="1800" dirty="0" smtClean="0"/>
              <a:t>” and “</a:t>
            </a:r>
            <a:r>
              <a:rPr lang="en-GB" sz="1800" dirty="0" err="1" smtClean="0"/>
              <a:t>subholder</a:t>
            </a:r>
            <a:r>
              <a:rPr lang="en-GB" sz="1800" dirty="0" smtClean="0"/>
              <a:t>”;</a:t>
            </a:r>
          </a:p>
          <a:p>
            <a:pPr marL="625475" lvl="1" indent="-355600" algn="just">
              <a:lnSpc>
                <a:spcPct val="100000"/>
              </a:lnSpc>
              <a:spcBef>
                <a:spcPts val="0"/>
              </a:spcBef>
              <a:buSzPct val="110000"/>
              <a:buFont typeface="+mj-lt"/>
              <a:buAutoNum type="arabicPeriod"/>
            </a:pPr>
            <a:r>
              <a:rPr lang="en-GB" sz="1800" dirty="0" smtClean="0"/>
              <a:t>Forest  and  other wooded land  has  been re-defined to  bring  them  into  line  with  the  System of Environmental-Economic Accounting (SEEA) Central  Framework adopted  by the  United  Nations Statistical Commission (UNSC).</a:t>
            </a:r>
          </a:p>
          <a:p>
            <a:pPr marL="625475" indent="-355600">
              <a:lnSpc>
                <a:spcPct val="100000"/>
              </a:lnSpc>
              <a:buSzPct val="100000"/>
              <a:buFont typeface="+mj-lt"/>
              <a:buAutoNum type="arabicPeriod" startAt="3"/>
            </a:pPr>
            <a:r>
              <a:rPr lang="en-GB" sz="1800" dirty="0" smtClean="0"/>
              <a:t>Work concepts have been updated to be consistent with the resolution adopted by the International Labour Organization (ILO).</a:t>
            </a:r>
          </a:p>
          <a:p>
            <a:pPr marL="625475" lvl="1" indent="-355600" algn="just">
              <a:lnSpc>
                <a:spcPct val="100000"/>
              </a:lnSpc>
              <a:spcBef>
                <a:spcPts val="600"/>
              </a:spcBef>
              <a:buSzPct val="100000"/>
              <a:buFont typeface="+mj-lt"/>
              <a:buAutoNum type="arabicPeriod" startAt="4"/>
            </a:pPr>
            <a:r>
              <a:rPr lang="en-GB" sz="1800" dirty="0" smtClean="0"/>
              <a:t>Introduces 3 categories of census items: </a:t>
            </a:r>
          </a:p>
          <a:p>
            <a:pPr marL="808038" lvl="2" indent="-182563" algn="just">
              <a:lnSpc>
                <a:spcPct val="100000"/>
              </a:lnSpc>
              <a:spcBef>
                <a:spcPts val="600"/>
              </a:spcBef>
              <a:buSzPct val="110000"/>
              <a:buFont typeface="Wingdings" pitchFamily="2" charset="2"/>
              <a:buChar char="§"/>
            </a:pPr>
            <a:r>
              <a:rPr lang="en-GB" sz="1600" b="1" dirty="0" smtClean="0"/>
              <a:t>essential</a:t>
            </a:r>
            <a:r>
              <a:rPr lang="en-GB" sz="1600" dirty="0" smtClean="0"/>
              <a:t>, those that are  imperative for  national purposes and  international  comparability, which  all countries are  recommended to  collect; </a:t>
            </a:r>
          </a:p>
          <a:p>
            <a:pPr marL="808038" lvl="2" indent="-182563" algn="just">
              <a:lnSpc>
                <a:spcPct val="100000"/>
              </a:lnSpc>
              <a:spcBef>
                <a:spcPts val="600"/>
              </a:spcBef>
              <a:buSzPct val="110000"/>
              <a:buFont typeface="Wingdings" pitchFamily="2" charset="2"/>
              <a:buChar char="§"/>
            </a:pPr>
            <a:r>
              <a:rPr lang="en-GB" sz="1600" b="1" dirty="0" smtClean="0"/>
              <a:t>frame items  </a:t>
            </a:r>
            <a:r>
              <a:rPr lang="en-GB" sz="1600" dirty="0" smtClean="0"/>
              <a:t>relate primarily to the  modular approach and  are those  items collected  in the  core module and  deemed necessary for the establishment of frames  for supplementary census modules or follow-up surveys; </a:t>
            </a:r>
          </a:p>
          <a:p>
            <a:pPr marL="808038" lvl="2" indent="-182563" algn="just">
              <a:lnSpc>
                <a:spcPct val="100000"/>
              </a:lnSpc>
              <a:spcBef>
                <a:spcPts val="600"/>
              </a:spcBef>
              <a:buSzPct val="110000"/>
              <a:buFont typeface="Wingdings" pitchFamily="2" charset="2"/>
              <a:buChar char="§"/>
            </a:pPr>
            <a:r>
              <a:rPr lang="en-GB" sz="1600" b="1" dirty="0" smtClean="0"/>
              <a:t>additional</a:t>
            </a:r>
            <a:r>
              <a:rPr lang="en-GB" sz="1600" dirty="0" smtClean="0"/>
              <a:t> which are those items that countries consider important to collect regardless the census modality.</a:t>
            </a:r>
          </a:p>
          <a:p>
            <a:pPr marL="625475" lvl="1" indent="-355600" algn="just">
              <a:lnSpc>
                <a:spcPct val="100000"/>
              </a:lnSpc>
              <a:spcBef>
                <a:spcPts val="0"/>
              </a:spcBef>
              <a:buSzPct val="110000"/>
              <a:buFont typeface="+mj-lt"/>
              <a:buAutoNum type="arabicPeriod" startAt="4"/>
            </a:pPr>
            <a:r>
              <a:rPr lang="en-GB" sz="1800" dirty="0" smtClean="0"/>
              <a:t>There are some specific changes in the list of items: some of the items are new, some are reintroduced and some are components of existing items. Several items of the previous programme has been omitted.</a:t>
            </a:r>
          </a:p>
          <a:p>
            <a:pPr marL="625475" lvl="1" indent="-355600" algn="just">
              <a:lnSpc>
                <a:spcPct val="100000"/>
              </a:lnSpc>
              <a:spcBef>
                <a:spcPts val="0"/>
              </a:spcBef>
              <a:buSzPct val="110000"/>
              <a:buFont typeface="+mj-lt"/>
              <a:buAutoNum type="arabicPeriod" startAt="4"/>
            </a:pPr>
            <a:r>
              <a:rPr lang="en-GB" sz="1800" dirty="0" smtClean="0"/>
              <a:t>The classification of census items were updated according to new UN norms.</a:t>
            </a:r>
            <a:endParaRPr lang="es-ES" sz="1800" dirty="0" smtClean="0"/>
          </a:p>
        </p:txBody>
      </p:sp>
      <p:sp>
        <p:nvSpPr>
          <p:cNvPr id="4" name="Slide Number Placeholder 3"/>
          <p:cNvSpPr>
            <a:spLocks noGrp="1"/>
          </p:cNvSpPr>
          <p:nvPr>
            <p:ph type="sldNum" sz="quarter" idx="12"/>
          </p:nvPr>
        </p:nvSpPr>
        <p:spPr/>
        <p:txBody>
          <a:bodyPr/>
          <a:lstStyle/>
          <a:p>
            <a:fld id="{4480361D-3D35-40C7-B82D-EC8EA4208CDB}" type="slidenum">
              <a:rPr lang="es-ES" smtClean="0"/>
              <a:pPr/>
              <a:t>5</a:t>
            </a:fld>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7" y="548680"/>
            <a:ext cx="8424936" cy="1143000"/>
          </a:xfrm>
        </p:spPr>
        <p:txBody>
          <a:bodyPr>
            <a:noAutofit/>
          </a:bodyPr>
          <a:lstStyle/>
          <a:p>
            <a:r>
              <a:rPr lang="es-ES" sz="3200" b="1" dirty="0" smtClean="0">
                <a:solidFill>
                  <a:schemeClr val="accent3">
                    <a:lumMod val="75000"/>
                  </a:schemeClr>
                </a:solidFill>
                <a:effectLst/>
              </a:rPr>
              <a:t>The </a:t>
            </a:r>
            <a:r>
              <a:rPr lang="es-ES" sz="3200" b="1" dirty="0" err="1" smtClean="0">
                <a:solidFill>
                  <a:schemeClr val="accent3">
                    <a:lumMod val="75000"/>
                  </a:schemeClr>
                </a:solidFill>
                <a:effectLst/>
              </a:rPr>
              <a:t>census</a:t>
            </a:r>
            <a:r>
              <a:rPr lang="es-ES" sz="3200" b="1" dirty="0" smtClean="0">
                <a:solidFill>
                  <a:schemeClr val="accent3">
                    <a:lumMod val="75000"/>
                  </a:schemeClr>
                </a:solidFill>
                <a:effectLst/>
              </a:rPr>
              <a:t> in </a:t>
            </a:r>
            <a:r>
              <a:rPr lang="es-ES" sz="3200" b="1" dirty="0" err="1" smtClean="0">
                <a:solidFill>
                  <a:schemeClr val="accent3">
                    <a:lumMod val="75000"/>
                  </a:schemeClr>
                </a:solidFill>
                <a:effectLst/>
              </a:rPr>
              <a:t>an</a:t>
            </a:r>
            <a:r>
              <a:rPr lang="es-ES" sz="3200" b="1" dirty="0" smtClean="0">
                <a:solidFill>
                  <a:schemeClr val="accent3">
                    <a:lumMod val="75000"/>
                  </a:schemeClr>
                </a:solidFill>
                <a:effectLst/>
              </a:rPr>
              <a:t> </a:t>
            </a:r>
            <a:r>
              <a:rPr lang="es-ES" sz="3200" b="1" dirty="0" err="1" smtClean="0">
                <a:solidFill>
                  <a:schemeClr val="accent3">
                    <a:lumMod val="75000"/>
                  </a:schemeClr>
                </a:solidFill>
                <a:effectLst/>
              </a:rPr>
              <a:t>integrated</a:t>
            </a:r>
            <a:r>
              <a:rPr lang="es-ES" sz="3200" b="1" dirty="0" smtClean="0">
                <a:solidFill>
                  <a:schemeClr val="accent3">
                    <a:lumMod val="75000"/>
                  </a:schemeClr>
                </a:solidFill>
                <a:effectLst/>
              </a:rPr>
              <a:t> </a:t>
            </a:r>
            <a:r>
              <a:rPr lang="es-ES" sz="3200" b="1" dirty="0" err="1" smtClean="0">
                <a:solidFill>
                  <a:schemeClr val="accent3">
                    <a:lumMod val="75000"/>
                  </a:schemeClr>
                </a:solidFill>
                <a:effectLst/>
              </a:rPr>
              <a:t>statistical</a:t>
            </a:r>
            <a:r>
              <a:rPr lang="es-ES" sz="3200" b="1" dirty="0" smtClean="0">
                <a:solidFill>
                  <a:schemeClr val="accent3">
                    <a:lumMod val="75000"/>
                  </a:schemeClr>
                </a:solidFill>
                <a:effectLst/>
              </a:rPr>
              <a:t> </a:t>
            </a:r>
            <a:r>
              <a:rPr lang="es-ES" sz="3200" b="1" dirty="0" err="1" smtClean="0">
                <a:solidFill>
                  <a:schemeClr val="accent3">
                    <a:lumMod val="75000"/>
                  </a:schemeClr>
                </a:solidFill>
                <a:effectLst/>
              </a:rPr>
              <a:t>system</a:t>
            </a:r>
            <a:endParaRPr lang="es-ES" sz="3200" b="1" dirty="0">
              <a:solidFill>
                <a:schemeClr val="accent3">
                  <a:lumMod val="75000"/>
                </a:schemeClr>
              </a:solidFill>
              <a:effectLst/>
            </a:endParaRPr>
          </a:p>
        </p:txBody>
      </p:sp>
      <p:sp>
        <p:nvSpPr>
          <p:cNvPr id="3" name="2 Marcador de contenido"/>
          <p:cNvSpPr>
            <a:spLocks noGrp="1"/>
          </p:cNvSpPr>
          <p:nvPr>
            <p:ph idx="1"/>
          </p:nvPr>
        </p:nvSpPr>
        <p:spPr>
          <a:xfrm>
            <a:off x="1043608" y="1772816"/>
            <a:ext cx="7848873" cy="4680520"/>
          </a:xfrm>
        </p:spPr>
        <p:txBody>
          <a:bodyPr>
            <a:noAutofit/>
          </a:bodyPr>
          <a:lstStyle/>
          <a:p>
            <a:pPr marL="0" lvl="1" indent="0">
              <a:lnSpc>
                <a:spcPct val="100000"/>
              </a:lnSpc>
              <a:buClr>
                <a:schemeClr val="accent3"/>
              </a:buClr>
              <a:buSzPct val="95000"/>
              <a:buNone/>
            </a:pPr>
            <a:r>
              <a:rPr lang="en-GB" sz="2000" b="1" dirty="0" smtClean="0">
                <a:solidFill>
                  <a:schemeClr val="accent3">
                    <a:lumMod val="75000"/>
                  </a:schemeClr>
                </a:solidFill>
              </a:rPr>
              <a:t>The census of agriculture in the framework of an integrated agricultural statistical system.</a:t>
            </a:r>
          </a:p>
          <a:p>
            <a:pPr marL="285750" lvl="1" indent="-285750">
              <a:lnSpc>
                <a:spcPct val="100000"/>
              </a:lnSpc>
              <a:buClr>
                <a:schemeClr val="accent3"/>
              </a:buClr>
              <a:buSzPct val="95000"/>
              <a:buFont typeface="Arial" panose="020B0604020202020204" pitchFamily="34" charset="0"/>
              <a:buChar char="•"/>
            </a:pPr>
            <a:r>
              <a:rPr lang="en-GB" sz="1800" dirty="0" smtClean="0"/>
              <a:t>An integrated agricultural statistical system involves a multi-year programme of statistical activities, including an agricultural census and agricultural surveys in order to provide the data requirements on food and agriculture.</a:t>
            </a:r>
          </a:p>
          <a:p>
            <a:pPr marL="0" lvl="1" indent="0">
              <a:lnSpc>
                <a:spcPct val="100000"/>
              </a:lnSpc>
              <a:spcAft>
                <a:spcPts val="600"/>
              </a:spcAft>
              <a:buClr>
                <a:schemeClr val="accent3"/>
              </a:buClr>
              <a:buSzPct val="95000"/>
              <a:buNone/>
            </a:pPr>
            <a:endParaRPr lang="en-GB" sz="1900" b="1" dirty="0" smtClean="0">
              <a:solidFill>
                <a:schemeClr val="accent3">
                  <a:lumMod val="75000"/>
                </a:schemeClr>
              </a:solidFill>
            </a:endParaRPr>
          </a:p>
          <a:p>
            <a:pPr marL="0" lvl="1" indent="0">
              <a:lnSpc>
                <a:spcPct val="100000"/>
              </a:lnSpc>
              <a:spcAft>
                <a:spcPts val="600"/>
              </a:spcAft>
              <a:buClr>
                <a:schemeClr val="accent3"/>
              </a:buClr>
              <a:buSzPct val="95000"/>
              <a:buNone/>
            </a:pPr>
            <a:r>
              <a:rPr lang="en-GB" sz="2000" b="1" dirty="0" smtClean="0">
                <a:solidFill>
                  <a:schemeClr val="accent3">
                    <a:lumMod val="75000"/>
                  </a:schemeClr>
                </a:solidFill>
              </a:rPr>
              <a:t>The </a:t>
            </a:r>
            <a:r>
              <a:rPr lang="en-GB" sz="2000" b="1" dirty="0">
                <a:solidFill>
                  <a:schemeClr val="accent3">
                    <a:lumMod val="75000"/>
                  </a:schemeClr>
                </a:solidFill>
              </a:rPr>
              <a:t>main advantages of an integrated statistics system are:</a:t>
            </a:r>
          </a:p>
          <a:p>
            <a:pPr marL="374650" indent="-285750" algn="just">
              <a:lnSpc>
                <a:spcPct val="100000"/>
              </a:lnSpc>
              <a:spcAft>
                <a:spcPts val="600"/>
              </a:spcAft>
            </a:pPr>
            <a:r>
              <a:rPr lang="en-GB" sz="1800" dirty="0"/>
              <a:t>It is possible to plan  and  develop a comprehensive statistical programme ensuring efficient and balanced use of available resources and avoiding duplication of statistical activities or the release of conflicting statistics;</a:t>
            </a:r>
          </a:p>
          <a:p>
            <a:pPr marL="374650" indent="-285750" algn="just">
              <a:lnSpc>
                <a:spcPct val="100000"/>
              </a:lnSpc>
              <a:spcAft>
                <a:spcPts val="600"/>
              </a:spcAft>
            </a:pPr>
            <a:r>
              <a:rPr lang="en-GB" sz="1800" dirty="0"/>
              <a:t>Make easier to interpret and analyse related data from different sources;</a:t>
            </a:r>
          </a:p>
          <a:p>
            <a:pPr marL="374650" indent="-285750" algn="just">
              <a:lnSpc>
                <a:spcPct val="100000"/>
              </a:lnSpc>
              <a:spcAft>
                <a:spcPts val="600"/>
              </a:spcAft>
            </a:pPr>
            <a:r>
              <a:rPr lang="en-GB" sz="1800" dirty="0"/>
              <a:t>The census of agriculture and other statistical collections can be restricted to a coherent and manageable set of items.</a:t>
            </a:r>
          </a:p>
        </p:txBody>
      </p:sp>
      <p:sp>
        <p:nvSpPr>
          <p:cNvPr id="4" name="Slide Number Placeholder 3"/>
          <p:cNvSpPr>
            <a:spLocks noGrp="1"/>
          </p:cNvSpPr>
          <p:nvPr>
            <p:ph type="sldNum" sz="quarter" idx="12"/>
          </p:nvPr>
        </p:nvSpPr>
        <p:spPr/>
        <p:txBody>
          <a:bodyPr/>
          <a:lstStyle/>
          <a:p>
            <a:fld id="{4480361D-3D35-40C7-B82D-EC8EA4208CDB}" type="slidenum">
              <a:rPr lang="es-ES" smtClean="0"/>
              <a:pPr/>
              <a:t>6</a:t>
            </a:fld>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4928" y="908720"/>
            <a:ext cx="8229600" cy="857232"/>
          </a:xfrm>
        </p:spPr>
        <p:txBody>
          <a:bodyPr>
            <a:noAutofit/>
          </a:bodyPr>
          <a:lstStyle/>
          <a:p>
            <a:r>
              <a:rPr lang="es-ES" sz="3600" b="1" dirty="0" smtClean="0">
                <a:solidFill>
                  <a:schemeClr val="accent3">
                    <a:lumMod val="75000"/>
                  </a:schemeClr>
                </a:solidFill>
                <a:effectLst/>
              </a:rPr>
              <a:t>II. </a:t>
            </a:r>
            <a:r>
              <a:rPr lang="es-ES" sz="3600" b="1" dirty="0" err="1" smtClean="0">
                <a:solidFill>
                  <a:schemeClr val="accent3">
                    <a:lumMod val="75000"/>
                  </a:schemeClr>
                </a:solidFill>
                <a:effectLst/>
              </a:rPr>
              <a:t>The</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census</a:t>
            </a:r>
            <a:r>
              <a:rPr lang="es-ES" sz="3600" b="1" dirty="0" smtClean="0">
                <a:solidFill>
                  <a:schemeClr val="accent3">
                    <a:lumMod val="75000"/>
                  </a:schemeClr>
                </a:solidFill>
                <a:effectLst/>
              </a:rPr>
              <a:t> of </a:t>
            </a:r>
            <a:r>
              <a:rPr lang="es-ES" sz="3600" b="1" dirty="0" err="1" smtClean="0">
                <a:solidFill>
                  <a:schemeClr val="accent3">
                    <a:lumMod val="75000"/>
                  </a:schemeClr>
                </a:solidFill>
                <a:effectLst/>
              </a:rPr>
              <a:t>agriculture</a:t>
            </a:r>
            <a:r>
              <a:rPr lang="es-ES" sz="3600" b="1" dirty="0" smtClean="0">
                <a:solidFill>
                  <a:schemeClr val="accent3">
                    <a:lumMod val="75000"/>
                  </a:schemeClr>
                </a:solidFill>
                <a:effectLst/>
              </a:rPr>
              <a:t> and global </a:t>
            </a:r>
            <a:r>
              <a:rPr lang="es-ES" sz="3600" b="1" dirty="0" err="1" smtClean="0">
                <a:solidFill>
                  <a:schemeClr val="accent3">
                    <a:lumMod val="75000"/>
                  </a:schemeClr>
                </a:solidFill>
                <a:effectLst/>
              </a:rPr>
              <a:t>initiatives</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115616" y="1988840"/>
            <a:ext cx="7776864" cy="4392488"/>
          </a:xfrm>
        </p:spPr>
        <p:txBody>
          <a:bodyPr>
            <a:noAutofit/>
          </a:bodyPr>
          <a:lstStyle/>
          <a:p>
            <a:pPr marL="82296" indent="0" algn="just">
              <a:buSzPct val="110000"/>
              <a:buNone/>
            </a:pPr>
            <a:r>
              <a:rPr lang="en-US" sz="2200" b="1" dirty="0">
                <a:solidFill>
                  <a:schemeClr val="accent3">
                    <a:lumMod val="75000"/>
                  </a:schemeClr>
                </a:solidFill>
              </a:rPr>
              <a:t>The 2030 Sustainable Development </a:t>
            </a:r>
            <a:r>
              <a:rPr lang="en-US" sz="2200" b="1" dirty="0" smtClean="0">
                <a:solidFill>
                  <a:schemeClr val="accent3">
                    <a:lumMod val="75000"/>
                  </a:schemeClr>
                </a:solidFill>
              </a:rPr>
              <a:t>Agenda</a:t>
            </a:r>
            <a:endParaRPr lang="en-GB" sz="2200" b="1" dirty="0">
              <a:solidFill>
                <a:schemeClr val="accent3">
                  <a:lumMod val="75000"/>
                </a:schemeClr>
              </a:solidFill>
            </a:endParaRPr>
          </a:p>
          <a:p>
            <a:pPr marL="82296" indent="0" algn="just">
              <a:lnSpc>
                <a:spcPct val="100000"/>
              </a:lnSpc>
              <a:spcBef>
                <a:spcPts val="600"/>
              </a:spcBef>
              <a:buSzPct val="110000"/>
              <a:buNone/>
            </a:pPr>
            <a:r>
              <a:rPr lang="en-GB" sz="2000" dirty="0" smtClean="0"/>
              <a:t>The census of agriculture is not considered to be a primary data source for monitoring the Sustainable Development Goals (SDGs) but has the potential to provide valuable data, particularly in the </a:t>
            </a:r>
            <a:r>
              <a:rPr lang="en-GB" sz="2000" dirty="0" err="1" smtClean="0"/>
              <a:t>absense</a:t>
            </a:r>
            <a:r>
              <a:rPr lang="en-GB" sz="2000" dirty="0" smtClean="0"/>
              <a:t> of other data sources: </a:t>
            </a:r>
          </a:p>
          <a:p>
            <a:pPr lvl="0" algn="just" fontAlgn="base">
              <a:lnSpc>
                <a:spcPct val="100000"/>
              </a:lnSpc>
              <a:spcAft>
                <a:spcPts val="600"/>
              </a:spcAft>
            </a:pPr>
            <a:r>
              <a:rPr lang="en-GB" sz="2000" dirty="0"/>
              <a:t>Supports monitoring of </a:t>
            </a:r>
            <a:r>
              <a:rPr lang="en-GB" sz="2000" b="1" dirty="0"/>
              <a:t>SDG 2 </a:t>
            </a:r>
            <a:r>
              <a:rPr lang="en-GB" sz="2000" dirty="0"/>
              <a:t>(end  hunger, achieve </a:t>
            </a:r>
            <a:r>
              <a:rPr lang="en-GB" sz="2000" dirty="0" smtClean="0"/>
              <a:t>food security) </a:t>
            </a:r>
            <a:r>
              <a:rPr lang="en-GB" sz="2000" dirty="0"/>
              <a:t>and </a:t>
            </a:r>
            <a:r>
              <a:rPr lang="en-GB" sz="2000" b="1" dirty="0"/>
              <a:t>SDG 5 </a:t>
            </a:r>
            <a:r>
              <a:rPr lang="en-GB" sz="2000" dirty="0"/>
              <a:t>(achieve gender equality and empower all </a:t>
            </a:r>
            <a:r>
              <a:rPr lang="en-GB" sz="2000" dirty="0" smtClean="0"/>
              <a:t>women/girls</a:t>
            </a:r>
            <a:r>
              <a:rPr lang="en-GB" sz="2000" dirty="0"/>
              <a:t>)</a:t>
            </a:r>
          </a:p>
          <a:p>
            <a:pPr lvl="0" algn="just" fontAlgn="base">
              <a:lnSpc>
                <a:spcPct val="100000"/>
              </a:lnSpc>
              <a:spcAft>
                <a:spcPts val="600"/>
              </a:spcAft>
            </a:pPr>
            <a:r>
              <a:rPr lang="en-GB" sz="2000" dirty="0"/>
              <a:t>Particularly SDG target </a:t>
            </a:r>
            <a:r>
              <a:rPr lang="en-GB" sz="2000" b="1" dirty="0"/>
              <a:t>2.3</a:t>
            </a:r>
            <a:r>
              <a:rPr lang="en-GB" sz="2000" dirty="0"/>
              <a:t> (productivity and income of smallholders), target </a:t>
            </a:r>
            <a:r>
              <a:rPr lang="en-GB" sz="2000" b="1" dirty="0"/>
              <a:t>2.4</a:t>
            </a:r>
            <a:r>
              <a:rPr lang="en-GB" sz="2000" dirty="0"/>
              <a:t> (sustainable food production systems), </a:t>
            </a:r>
            <a:r>
              <a:rPr lang="en-GB" sz="2000" b="1" dirty="0"/>
              <a:t>5.4</a:t>
            </a:r>
            <a:r>
              <a:rPr lang="en-GB" sz="2000" dirty="0"/>
              <a:t> (unpaid domestic work), and </a:t>
            </a:r>
            <a:r>
              <a:rPr lang="en-GB" sz="2000" b="1" dirty="0"/>
              <a:t>5.a.1 </a:t>
            </a:r>
            <a:r>
              <a:rPr lang="en-GB" sz="2000" dirty="0"/>
              <a:t>(ownership or secure rights over agricultural land). </a:t>
            </a:r>
            <a:endParaRPr lang="en-GB" sz="2000" dirty="0" smtClean="0"/>
          </a:p>
          <a:p>
            <a:pPr lvl="0" algn="just" fontAlgn="base">
              <a:lnSpc>
                <a:spcPct val="100000"/>
              </a:lnSpc>
              <a:spcAft>
                <a:spcPts val="600"/>
              </a:spcAft>
            </a:pPr>
            <a:r>
              <a:rPr lang="en-US" sz="2000" dirty="0" smtClean="0"/>
              <a:t>The </a:t>
            </a:r>
            <a:r>
              <a:rPr lang="en-US" sz="2000" dirty="0"/>
              <a:t>census </a:t>
            </a:r>
            <a:r>
              <a:rPr lang="en-US" sz="2000" dirty="0" smtClean="0"/>
              <a:t>underpins </a:t>
            </a:r>
            <a:r>
              <a:rPr lang="en-US" sz="2000" dirty="0"/>
              <a:t>the statistical system which monitors the SDGs, providing the sampling frame for the agricultural survey </a:t>
            </a:r>
            <a:r>
              <a:rPr lang="en-US" sz="2000" dirty="0" err="1"/>
              <a:t>programme</a:t>
            </a:r>
            <a:r>
              <a:rPr lang="en-US" sz="2000" dirty="0"/>
              <a:t> and a benchmark for the national agricultural statistics system</a:t>
            </a:r>
            <a:r>
              <a:rPr lang="en-US" sz="2000" dirty="0" smtClean="0"/>
              <a:t>.</a:t>
            </a:r>
            <a:endParaRPr lang="en-GB" sz="2000" b="1" dirty="0" smtClean="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4480361D-3D35-40C7-B82D-EC8EA4208CDB}" type="slidenum">
              <a:rPr lang="es-ES" smtClean="0"/>
              <a:pPr/>
              <a:t>7</a:t>
            </a:fld>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4928" y="908720"/>
            <a:ext cx="8229600" cy="857232"/>
          </a:xfrm>
        </p:spPr>
        <p:txBody>
          <a:bodyPr>
            <a:noAutofit/>
          </a:bodyPr>
          <a:lstStyle/>
          <a:p>
            <a:r>
              <a:rPr lang="es-ES" sz="3600" b="1" dirty="0" smtClean="0">
                <a:solidFill>
                  <a:schemeClr val="accent3">
                    <a:lumMod val="75000"/>
                  </a:schemeClr>
                </a:solidFill>
                <a:effectLst/>
              </a:rPr>
              <a:t>II. The </a:t>
            </a:r>
            <a:r>
              <a:rPr lang="es-ES" sz="3600" b="1" dirty="0" err="1" smtClean="0">
                <a:solidFill>
                  <a:schemeClr val="accent3">
                    <a:lumMod val="75000"/>
                  </a:schemeClr>
                </a:solidFill>
                <a:effectLst/>
              </a:rPr>
              <a:t>census</a:t>
            </a:r>
            <a:r>
              <a:rPr lang="es-ES" sz="3600" b="1" dirty="0" smtClean="0">
                <a:solidFill>
                  <a:schemeClr val="accent3">
                    <a:lumMod val="75000"/>
                  </a:schemeClr>
                </a:solidFill>
                <a:effectLst/>
              </a:rPr>
              <a:t> of agriculture and global </a:t>
            </a:r>
            <a:r>
              <a:rPr lang="es-ES" sz="3600" b="1" dirty="0" err="1" smtClean="0">
                <a:solidFill>
                  <a:schemeClr val="accent3">
                    <a:lumMod val="75000"/>
                  </a:schemeClr>
                </a:solidFill>
                <a:effectLst/>
              </a:rPr>
              <a:t>initiatives</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cont’d</a:t>
            </a:r>
            <a:r>
              <a:rPr lang="es-ES" sz="3600" b="1" dirty="0" smtClean="0">
                <a:solidFill>
                  <a:schemeClr val="accent3">
                    <a:lumMod val="75000"/>
                  </a:schemeClr>
                </a:solidFill>
                <a:effectLst/>
              </a:rPr>
              <a:t>)</a:t>
            </a:r>
            <a:endParaRPr lang="es-ES" sz="3600" b="1" dirty="0">
              <a:solidFill>
                <a:schemeClr val="accent3">
                  <a:lumMod val="75000"/>
                </a:schemeClr>
              </a:solidFill>
              <a:effectLst/>
            </a:endParaRPr>
          </a:p>
        </p:txBody>
      </p:sp>
      <p:sp>
        <p:nvSpPr>
          <p:cNvPr id="3" name="2 Marcador de contenido"/>
          <p:cNvSpPr>
            <a:spLocks noGrp="1"/>
          </p:cNvSpPr>
          <p:nvPr>
            <p:ph idx="1"/>
          </p:nvPr>
        </p:nvSpPr>
        <p:spPr>
          <a:xfrm>
            <a:off x="1115616" y="2204864"/>
            <a:ext cx="7776864" cy="4392488"/>
          </a:xfrm>
        </p:spPr>
        <p:txBody>
          <a:bodyPr>
            <a:noAutofit/>
          </a:bodyPr>
          <a:lstStyle/>
          <a:p>
            <a:pPr marL="82296" indent="0">
              <a:lnSpc>
                <a:spcPct val="100000"/>
              </a:lnSpc>
              <a:spcBef>
                <a:spcPts val="600"/>
              </a:spcBef>
              <a:buSzPct val="110000"/>
              <a:buNone/>
            </a:pPr>
            <a:r>
              <a:rPr lang="en-GB" sz="2200" b="1" dirty="0" smtClean="0">
                <a:solidFill>
                  <a:schemeClr val="accent3">
                    <a:lumMod val="75000"/>
                  </a:schemeClr>
                </a:solidFill>
              </a:rPr>
              <a:t>The Busan action plan for statistics.</a:t>
            </a:r>
          </a:p>
          <a:p>
            <a:pPr marL="82296" indent="0">
              <a:lnSpc>
                <a:spcPct val="100000"/>
              </a:lnSpc>
              <a:spcBef>
                <a:spcPts val="600"/>
              </a:spcBef>
              <a:buSzPct val="110000"/>
              <a:buNone/>
            </a:pPr>
            <a:r>
              <a:rPr lang="en-GB" sz="2200" dirty="0" smtClean="0"/>
              <a:t>Adopted in 2011 the Busan Action Plan for statistics supports three principal objectives:</a:t>
            </a:r>
          </a:p>
          <a:p>
            <a:pPr marL="514350" indent="-249238">
              <a:lnSpc>
                <a:spcPct val="100000"/>
              </a:lnSpc>
              <a:buFont typeface="Wingdings" pitchFamily="2" charset="2"/>
              <a:buChar char="§"/>
            </a:pPr>
            <a:r>
              <a:rPr lang="en-GB" sz="2200" dirty="0" smtClean="0"/>
              <a:t>Fully integrate statistics in decision-making;</a:t>
            </a:r>
          </a:p>
          <a:p>
            <a:pPr marL="514350" indent="-249238">
              <a:lnSpc>
                <a:spcPct val="100000"/>
              </a:lnSpc>
              <a:buFont typeface="Wingdings" pitchFamily="2" charset="2"/>
              <a:buChar char="§"/>
            </a:pPr>
            <a:r>
              <a:rPr lang="en-GB" sz="2200" dirty="0" smtClean="0"/>
              <a:t>Promote open access to statistics;</a:t>
            </a:r>
          </a:p>
          <a:p>
            <a:pPr marL="514350" indent="-249238">
              <a:lnSpc>
                <a:spcPct val="100000"/>
              </a:lnSpc>
              <a:buFont typeface="Wingdings" pitchFamily="2" charset="2"/>
              <a:buChar char="§"/>
            </a:pPr>
            <a:r>
              <a:rPr lang="en-GB" sz="2200" dirty="0" smtClean="0"/>
              <a:t>Increase resources for statistical systems.</a:t>
            </a:r>
          </a:p>
          <a:p>
            <a:pPr marL="514350" indent="-249238">
              <a:lnSpc>
                <a:spcPct val="100000"/>
              </a:lnSpc>
              <a:buNone/>
            </a:pPr>
            <a:endParaRPr lang="en-GB" sz="2200" dirty="0" smtClean="0"/>
          </a:p>
          <a:p>
            <a:pPr marL="0" indent="-285750">
              <a:lnSpc>
                <a:spcPct val="120000"/>
              </a:lnSpc>
              <a:spcBef>
                <a:spcPts val="0"/>
              </a:spcBef>
              <a:spcAft>
                <a:spcPts val="600"/>
              </a:spcAft>
              <a:buNone/>
            </a:pPr>
            <a:r>
              <a:rPr lang="en-GB" sz="2200" b="1" dirty="0" smtClean="0"/>
              <a:t>WCA 2020 </a:t>
            </a:r>
            <a:r>
              <a:rPr lang="en-GB" sz="2200" dirty="0" smtClean="0"/>
              <a:t>reflects the above by emphasizing the need for a national integrated census and survey programme prepared in close consultation with users.</a:t>
            </a:r>
          </a:p>
        </p:txBody>
      </p:sp>
      <p:sp>
        <p:nvSpPr>
          <p:cNvPr id="4" name="Slide Number Placeholder 3"/>
          <p:cNvSpPr>
            <a:spLocks noGrp="1"/>
          </p:cNvSpPr>
          <p:nvPr>
            <p:ph type="sldNum" sz="quarter" idx="12"/>
          </p:nvPr>
        </p:nvSpPr>
        <p:spPr/>
        <p:txBody>
          <a:bodyPr/>
          <a:lstStyle/>
          <a:p>
            <a:fld id="{4480361D-3D35-40C7-B82D-EC8EA4208CDB}" type="slidenum">
              <a:rPr lang="es-ES" smtClean="0"/>
              <a:pPr/>
              <a:t>8</a:t>
            </a:fld>
            <a:endParaRPr lang="es-ES"/>
          </a:p>
        </p:txBody>
      </p:sp>
    </p:spTree>
    <p:extLst>
      <p:ext uri="{BB962C8B-B14F-4D97-AF65-F5344CB8AC3E}">
        <p14:creationId xmlns:p14="http://schemas.microsoft.com/office/powerpoint/2010/main" val="836383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08720"/>
            <a:ext cx="8643998" cy="1008112"/>
          </a:xfrm>
        </p:spPr>
        <p:txBody>
          <a:bodyPr>
            <a:noAutofit/>
          </a:bodyPr>
          <a:lstStyle/>
          <a:p>
            <a:r>
              <a:rPr lang="es-ES" sz="3600" b="1" dirty="0" err="1" smtClean="0">
                <a:solidFill>
                  <a:schemeClr val="accent3">
                    <a:lumMod val="75000"/>
                  </a:schemeClr>
                </a:solidFill>
                <a:effectLst/>
              </a:rPr>
              <a:t>The</a:t>
            </a:r>
            <a:r>
              <a:rPr lang="es-ES" sz="3600" b="1" dirty="0" smtClean="0">
                <a:solidFill>
                  <a:schemeClr val="accent3">
                    <a:lumMod val="75000"/>
                  </a:schemeClr>
                </a:solidFill>
                <a:effectLst/>
              </a:rPr>
              <a:t> </a:t>
            </a:r>
            <a:r>
              <a:rPr lang="es-ES" sz="3600" b="1" dirty="0" err="1" smtClean="0">
                <a:solidFill>
                  <a:schemeClr val="accent3">
                    <a:lumMod val="75000"/>
                  </a:schemeClr>
                </a:solidFill>
                <a:effectLst/>
              </a:rPr>
              <a:t>census</a:t>
            </a:r>
            <a:r>
              <a:rPr lang="es-ES" sz="3600" b="1" dirty="0" smtClean="0">
                <a:solidFill>
                  <a:schemeClr val="accent3">
                    <a:lumMod val="75000"/>
                  </a:schemeClr>
                </a:solidFill>
                <a:effectLst/>
              </a:rPr>
              <a:t> of </a:t>
            </a:r>
            <a:r>
              <a:rPr lang="es-ES" sz="3600" b="1" dirty="0" err="1" smtClean="0">
                <a:solidFill>
                  <a:schemeClr val="accent3">
                    <a:lumMod val="75000"/>
                  </a:schemeClr>
                </a:solidFill>
                <a:effectLst/>
              </a:rPr>
              <a:t>agriculture</a:t>
            </a:r>
            <a:r>
              <a:rPr lang="es-ES" sz="3600" b="1" dirty="0" smtClean="0">
                <a:solidFill>
                  <a:schemeClr val="accent3">
                    <a:lumMod val="75000"/>
                  </a:schemeClr>
                </a:solidFill>
                <a:effectLst/>
              </a:rPr>
              <a:t> and global </a:t>
            </a:r>
            <a:r>
              <a:rPr lang="es-ES" sz="3600" b="1" dirty="0" err="1" smtClean="0">
                <a:solidFill>
                  <a:schemeClr val="accent3">
                    <a:lumMod val="75000"/>
                  </a:schemeClr>
                </a:solidFill>
                <a:effectLst/>
              </a:rPr>
              <a:t>initiatives</a:t>
            </a:r>
            <a:r>
              <a:rPr lang="es-ES" sz="3600" b="1" dirty="0" smtClean="0">
                <a:solidFill>
                  <a:schemeClr val="accent3">
                    <a:lumMod val="75000"/>
                  </a:schemeClr>
                </a:solidFill>
                <a:effectLst/>
              </a:rPr>
              <a:t> </a:t>
            </a:r>
            <a:r>
              <a:rPr lang="es-ES" sz="3600" dirty="0" smtClean="0">
                <a:solidFill>
                  <a:schemeClr val="accent3">
                    <a:lumMod val="75000"/>
                  </a:schemeClr>
                </a:solidFill>
                <a:effectLst/>
              </a:rPr>
              <a:t>(</a:t>
            </a:r>
            <a:r>
              <a:rPr lang="es-ES" sz="3600" dirty="0" err="1" smtClean="0">
                <a:solidFill>
                  <a:schemeClr val="accent3">
                    <a:lumMod val="75000"/>
                  </a:schemeClr>
                </a:solidFill>
                <a:effectLst/>
              </a:rPr>
              <a:t>cont’d</a:t>
            </a:r>
            <a:r>
              <a:rPr lang="es-ES" sz="3600" dirty="0" smtClean="0">
                <a:solidFill>
                  <a:schemeClr val="accent3">
                    <a:lumMod val="75000"/>
                  </a:schemeClr>
                </a:solidFill>
                <a:effectLst/>
              </a:rPr>
              <a:t>.)</a:t>
            </a:r>
            <a:endParaRPr lang="es-ES" sz="3600" dirty="0">
              <a:solidFill>
                <a:schemeClr val="accent3">
                  <a:lumMod val="75000"/>
                </a:schemeClr>
              </a:solidFill>
              <a:effectLst/>
            </a:endParaRPr>
          </a:p>
        </p:txBody>
      </p:sp>
      <p:sp>
        <p:nvSpPr>
          <p:cNvPr id="3" name="2 Marcador de contenido"/>
          <p:cNvSpPr>
            <a:spLocks noGrp="1"/>
          </p:cNvSpPr>
          <p:nvPr>
            <p:ph idx="1"/>
          </p:nvPr>
        </p:nvSpPr>
        <p:spPr>
          <a:xfrm>
            <a:off x="1117214" y="2132856"/>
            <a:ext cx="7415226" cy="4536504"/>
          </a:xfrm>
        </p:spPr>
        <p:txBody>
          <a:bodyPr>
            <a:noAutofit/>
          </a:bodyPr>
          <a:lstStyle/>
          <a:p>
            <a:pPr marL="0" indent="0">
              <a:spcBef>
                <a:spcPts val="600"/>
              </a:spcBef>
              <a:buSzPct val="111000"/>
              <a:buNone/>
            </a:pPr>
            <a:r>
              <a:rPr lang="en-GB" sz="2000" b="1" dirty="0" smtClean="0">
                <a:solidFill>
                  <a:schemeClr val="accent3">
                    <a:lumMod val="75000"/>
                  </a:schemeClr>
                </a:solidFill>
              </a:rPr>
              <a:t>Global strategy to improve agricultural and rural statistics</a:t>
            </a:r>
          </a:p>
          <a:p>
            <a:pPr marL="358775" indent="-179388" algn="just">
              <a:lnSpc>
                <a:spcPct val="100000"/>
              </a:lnSpc>
              <a:buFont typeface="Arial" panose="020B0604020202020204" pitchFamily="34" charset="0"/>
              <a:buChar char="•"/>
              <a:defRPr/>
            </a:pPr>
            <a:r>
              <a:rPr lang="en-GB" sz="2100" dirty="0" smtClean="0"/>
              <a:t>Census of agriculture is a source for the </a:t>
            </a:r>
            <a:r>
              <a:rPr lang="en-GB" sz="2100" b="1" dirty="0" smtClean="0"/>
              <a:t>minimum set of core data </a:t>
            </a:r>
            <a:r>
              <a:rPr lang="en-GB" sz="2100" dirty="0" smtClean="0"/>
              <a:t>of the GS (</a:t>
            </a:r>
            <a:r>
              <a:rPr lang="en-GB" sz="2100" u="sng" dirty="0" smtClean="0"/>
              <a:t>first pillar</a:t>
            </a:r>
            <a:r>
              <a:rPr lang="en-GB" sz="2100" dirty="0" smtClean="0"/>
              <a:t>).</a:t>
            </a:r>
          </a:p>
          <a:p>
            <a:pPr marL="358775" indent="-179388" algn="just">
              <a:lnSpc>
                <a:spcPct val="100000"/>
              </a:lnSpc>
              <a:buFont typeface="Arial" panose="020B0604020202020204" pitchFamily="34" charset="0"/>
              <a:buChar char="•"/>
              <a:defRPr/>
            </a:pPr>
            <a:r>
              <a:rPr lang="en-GB" sz="2100" dirty="0" smtClean="0"/>
              <a:t>The census contributes to </a:t>
            </a:r>
            <a:r>
              <a:rPr lang="en-GB" sz="2100" b="1" dirty="0" smtClean="0"/>
              <a:t>integration of agriculture into the national statistical system </a:t>
            </a:r>
            <a:r>
              <a:rPr lang="en-GB" sz="2100" dirty="0" smtClean="0"/>
              <a:t>through the master sampling frame and an integrated census-survey programme (</a:t>
            </a:r>
            <a:r>
              <a:rPr lang="en-GB" sz="2100" u="sng" dirty="0" smtClean="0"/>
              <a:t>second pillar</a:t>
            </a:r>
            <a:r>
              <a:rPr lang="en-GB" sz="2100" dirty="0" smtClean="0"/>
              <a:t>). </a:t>
            </a:r>
            <a:r>
              <a:rPr lang="en-GB" sz="2100" i="1" dirty="0" smtClean="0"/>
              <a:t>AGRIS*</a:t>
            </a:r>
            <a:r>
              <a:rPr lang="en-GB" sz="2100" dirty="0" smtClean="0"/>
              <a:t> will be instrumental in this.</a:t>
            </a:r>
          </a:p>
          <a:p>
            <a:pPr marL="358775" indent="-179388" algn="just">
              <a:lnSpc>
                <a:spcPct val="100000"/>
              </a:lnSpc>
              <a:buFont typeface="Arial" panose="020B0604020202020204" pitchFamily="34" charset="0"/>
              <a:buChar char="•"/>
              <a:defRPr/>
            </a:pPr>
            <a:r>
              <a:rPr lang="en-GB" sz="2100" dirty="0" smtClean="0"/>
              <a:t>The census involves a comprehensive </a:t>
            </a:r>
            <a:r>
              <a:rPr lang="en-GB" sz="2100" b="1" dirty="0" smtClean="0"/>
              <a:t>capacity building </a:t>
            </a:r>
            <a:r>
              <a:rPr lang="en-GB" sz="2100" dirty="0" smtClean="0"/>
              <a:t>exercise (</a:t>
            </a:r>
            <a:r>
              <a:rPr lang="en-GB" sz="2100" u="sng" dirty="0" smtClean="0"/>
              <a:t>third pillar</a:t>
            </a:r>
            <a:r>
              <a:rPr lang="en-GB" sz="2100" dirty="0" smtClean="0"/>
              <a:t>)</a:t>
            </a:r>
          </a:p>
          <a:p>
            <a:pPr marL="717550" indent="-265113" algn="just">
              <a:buFont typeface="Wingdings" pitchFamily="2" charset="2"/>
              <a:buChar char="§"/>
              <a:defRPr/>
            </a:pPr>
            <a:endParaRPr lang="en-US" sz="2000" dirty="0" smtClean="0"/>
          </a:p>
          <a:p>
            <a:pPr marL="717550" indent="-265113" algn="just">
              <a:buFont typeface="Wingdings" pitchFamily="2" charset="2"/>
              <a:buChar char="§"/>
              <a:defRPr/>
            </a:pPr>
            <a:endParaRPr lang="en-US" sz="2000" dirty="0" smtClean="0"/>
          </a:p>
          <a:p>
            <a:pPr>
              <a:buNone/>
            </a:pPr>
            <a:r>
              <a:rPr lang="en-GB" sz="2000" dirty="0" smtClean="0"/>
              <a:t>* </a:t>
            </a:r>
            <a:r>
              <a:rPr lang="en-GB" sz="1800" i="1" dirty="0" smtClean="0"/>
              <a:t>AGRIS: Agriculture integrated survey programme</a:t>
            </a:r>
            <a:endParaRPr lang="en-GB" sz="1800" i="1" dirty="0"/>
          </a:p>
        </p:txBody>
      </p:sp>
      <p:sp>
        <p:nvSpPr>
          <p:cNvPr id="4" name="Slide Number Placeholder 3"/>
          <p:cNvSpPr>
            <a:spLocks noGrp="1"/>
          </p:cNvSpPr>
          <p:nvPr>
            <p:ph type="sldNum" sz="quarter" idx="12"/>
          </p:nvPr>
        </p:nvSpPr>
        <p:spPr/>
        <p:txBody>
          <a:bodyPr/>
          <a:lstStyle/>
          <a:p>
            <a:fld id="{4480361D-3D35-40C7-B82D-EC8EA4208CDB}" type="slidenum">
              <a:rPr lang="es-ES" smtClean="0"/>
              <a:pPr/>
              <a:t>9</a:t>
            </a:fld>
            <a:endParaRPr lang="es-E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2.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
  <TotalTime>2961</TotalTime>
  <Words>3732</Words>
  <Application>Microsoft Office PowerPoint</Application>
  <PresentationFormat>On-screen Show (4:3)</PresentationFormat>
  <Paragraphs>367</Paragraphs>
  <Slides>33</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Corbel</vt:lpstr>
      <vt:lpstr>Gill Sans MT</vt:lpstr>
      <vt:lpstr>Times New Roman</vt:lpstr>
      <vt:lpstr>Verdana</vt:lpstr>
      <vt:lpstr>Wingdings</vt:lpstr>
      <vt:lpstr>Wingdings 2</vt:lpstr>
      <vt:lpstr>Solstice</vt:lpstr>
      <vt:lpstr>PowerPoint Presentation</vt:lpstr>
      <vt:lpstr>PowerPoint Presentation</vt:lpstr>
      <vt:lpstr>I. Defining census of agriculture</vt:lpstr>
      <vt:lpstr>Main features of the WCA 2020</vt:lpstr>
      <vt:lpstr>Main changes in the WCA 2020</vt:lpstr>
      <vt:lpstr>The census in an integrated statistical system</vt:lpstr>
      <vt:lpstr>II. The census of agriculture and global initiatives</vt:lpstr>
      <vt:lpstr>II. The census of agriculture and global initiatives (cont’d)</vt:lpstr>
      <vt:lpstr>The census of agriculture and global initiatives (cont’d.)</vt:lpstr>
      <vt:lpstr>III. Importance of the census of agriculture</vt:lpstr>
      <vt:lpstr>III. Importance of the census (contd.)</vt:lpstr>
      <vt:lpstr>IV. Methodological considerations</vt:lpstr>
      <vt:lpstr>Methodological considerations (cont’d.)</vt:lpstr>
      <vt:lpstr>Methodological considerations (cont’d.)</vt:lpstr>
      <vt:lpstr>Methods of enumeration &amp; use of technologies</vt:lpstr>
      <vt:lpstr>V. Relationship to other censuses</vt:lpstr>
      <vt:lpstr>Relationship to other censuses (cont’d.)</vt:lpstr>
      <vt:lpstr>Relationship to other censuses (cont’d.)</vt:lpstr>
      <vt:lpstr>VI. Widened agricultural census</vt:lpstr>
      <vt:lpstr>Widened agricultural census (cont’d.)</vt:lpstr>
      <vt:lpstr>VII. Main concepts</vt:lpstr>
      <vt:lpstr>Main concepts (cont’d.)</vt:lpstr>
      <vt:lpstr>Main concepts (cont’d.)</vt:lpstr>
      <vt:lpstr>VIII. Steps</vt:lpstr>
      <vt:lpstr>IX. Items </vt:lpstr>
      <vt:lpstr>Items (contd.) List of 23 essential items (new ítems in red ) </vt:lpstr>
      <vt:lpstr>Items (contd.) List of 15 frame items (in red the new items and in bold those 6 items which also are essential items)</vt:lpstr>
      <vt:lpstr>Items (contd.) Community-level items</vt:lpstr>
      <vt:lpstr>X. Themes</vt:lpstr>
      <vt:lpstr>XI. Tabulation</vt:lpstr>
      <vt:lpstr>XI. Dissemination and archiving </vt:lpstr>
      <vt:lpstr>XI. Dissemination and archiving (cont’d.)</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Miguel</dc:creator>
  <cp:lastModifiedBy>Martuscelli, Antonio (ESSD)</cp:lastModifiedBy>
  <cp:revision>448</cp:revision>
  <cp:lastPrinted>2017-03-10T09:17:03Z</cp:lastPrinted>
  <dcterms:created xsi:type="dcterms:W3CDTF">2016-01-12T13:33:09Z</dcterms:created>
  <dcterms:modified xsi:type="dcterms:W3CDTF">2017-04-25T09:01:34Z</dcterms:modified>
</cp:coreProperties>
</file>