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98" r:id="rId2"/>
    <p:sldId id="270" r:id="rId3"/>
    <p:sldId id="299" r:id="rId4"/>
    <p:sldId id="300" r:id="rId5"/>
    <p:sldId id="315" r:id="rId6"/>
    <p:sldId id="313" r:id="rId7"/>
    <p:sldId id="302" r:id="rId8"/>
    <p:sldId id="314" r:id="rId9"/>
    <p:sldId id="304" r:id="rId10"/>
    <p:sldId id="305" r:id="rId11"/>
    <p:sldId id="320" r:id="rId12"/>
    <p:sldId id="306" r:id="rId13"/>
    <p:sldId id="307" r:id="rId14"/>
    <p:sldId id="308" r:id="rId15"/>
    <p:sldId id="316" r:id="rId16"/>
    <p:sldId id="317" r:id="rId17"/>
    <p:sldId id="318" r:id="rId18"/>
    <p:sldId id="319" r:id="rId19"/>
    <p:sldId id="286" r:id="rId20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35A"/>
    <a:srgbClr val="0033CC"/>
    <a:srgbClr val="FF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1827" autoAdjust="0"/>
  </p:normalViewPr>
  <p:slideViewPr>
    <p:cSldViewPr>
      <p:cViewPr varScale="1">
        <p:scale>
          <a:sx n="96" d="100"/>
          <a:sy n="96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B379-A813-4A90-A956-5E0DAEEE366C}" type="datetimeFigureOut">
              <a:rPr lang="en-GB" smtClean="0"/>
              <a:pPr/>
              <a:t>19/05/2017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F44B2-1A33-4C2F-A763-B45B6D3CCB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1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6E1FEC-66BF-43D0-9E4C-E8865A35B6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01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60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77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801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4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23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442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61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00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31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34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18BC3-AFE3-4300-B135-152CBAE618CB}" type="slidenum">
              <a:rPr lang="en-GB"/>
              <a:pPr/>
              <a:t>19</a:t>
            </a:fld>
            <a:endParaRPr lang="en-GB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>
                <a:solidFill>
                  <a:srgbClr val="0033CC"/>
                </a:solidFill>
              </a:rPr>
              <a:t>Countries should decide on the livestock types to be covered by this item, according to national conditions.</a:t>
            </a:r>
          </a:p>
          <a:p>
            <a:pPr algn="just"/>
            <a:r>
              <a:rPr lang="en-US" u="sng">
                <a:solidFill>
                  <a:srgbClr val="0033CC"/>
                </a:solidFill>
              </a:rPr>
              <a:t>Type of feed </a:t>
            </a:r>
            <a:r>
              <a:rPr lang="en-US">
                <a:solidFill>
                  <a:srgbClr val="0033CC"/>
                </a:solidFill>
              </a:rPr>
              <a:t>refers to the source of feed for the livestock type for a given reference period, usually the census reference year. More than one type of feed may be used for a specific livestock type during the reference year; for example, animals may be grazed during the summer but need to be hand-fed during the winter.</a:t>
            </a:r>
          </a:p>
          <a:p>
            <a:pPr algn="just"/>
            <a:r>
              <a:rPr lang="en-US">
                <a:solidFill>
                  <a:srgbClr val="0033CC"/>
                </a:solidFill>
              </a:rPr>
              <a:t>There are two types of feed. </a:t>
            </a:r>
          </a:p>
          <a:p>
            <a:pPr algn="just"/>
            <a:r>
              <a:rPr lang="en-US">
                <a:solidFill>
                  <a:srgbClr val="0033CC"/>
                </a:solidFill>
              </a:rPr>
              <a:t>Primary products include green fodder such as pasture grasses, forage crops, other crops and tree leaves, as well as harvested by-products and hay.</a:t>
            </a:r>
          </a:p>
          <a:p>
            <a:pPr algn="just"/>
            <a:r>
              <a:rPr lang="en-US">
                <a:solidFill>
                  <a:srgbClr val="0033CC"/>
                </a:solidFill>
              </a:rPr>
              <a:t>This is sub-divided into whether it was produced on the holding or purchased. </a:t>
            </a:r>
          </a:p>
          <a:p>
            <a:pPr algn="just"/>
            <a:r>
              <a:rPr lang="en-US">
                <a:solidFill>
                  <a:srgbClr val="0033CC"/>
                </a:solidFill>
              </a:rPr>
              <a:t>Processed products include concentrates and compound feeds.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6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3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7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3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99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4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1FEC-66BF-43D0-9E4C-E8865A35B6F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1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1064564"/>
            <a:ext cx="7406640" cy="688920"/>
          </a:xfrm>
          <a:prstGeom prst="rect">
            <a:avLst/>
          </a:prstGeom>
        </p:spPr>
        <p:txBody>
          <a:bodyPr anchor="b"/>
          <a:lstStyle>
            <a:lvl1pPr algn="l">
              <a:defRPr sz="3800">
                <a:solidFill>
                  <a:srgbClr val="0070C0"/>
                </a:solidFill>
                <a:latin typeface="+mn-lt"/>
              </a:defRPr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6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2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196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4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69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3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73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09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93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48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62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C392F0-AB85-46C5-A0F8-6D758D9A1F5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73" y="21102"/>
            <a:ext cx="2645318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2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/>
          </p:cNvSpPr>
          <p:nvPr/>
        </p:nvSpPr>
        <p:spPr>
          <a:xfrm>
            <a:off x="1112520" y="838200"/>
            <a:ext cx="7498080" cy="13582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defRPr/>
            </a:pPr>
            <a:r>
              <a:rPr lang="en-US" sz="2000" b="1" dirty="0"/>
              <a:t>Regional Roundtable on </a:t>
            </a:r>
          </a:p>
          <a:p>
            <a:pPr>
              <a:defRPr/>
            </a:pPr>
            <a:r>
              <a:rPr lang="en-US" sz="2000" b="1" dirty="0"/>
              <a:t>World </a:t>
            </a:r>
            <a:r>
              <a:rPr lang="en-US" sz="2000" b="1" dirty="0" err="1"/>
              <a:t>Programme</a:t>
            </a:r>
            <a:r>
              <a:rPr lang="en-US" sz="2000" b="1" dirty="0"/>
              <a:t> for the Census of Agriculture 2020 </a:t>
            </a:r>
            <a:br>
              <a:rPr lang="en-US" sz="2000" b="1" dirty="0"/>
            </a:br>
            <a:r>
              <a:rPr lang="en-US" sz="2000" dirty="0"/>
              <a:t>Port of Spain, Trinidad and Tobago </a:t>
            </a:r>
            <a:br>
              <a:rPr lang="en-US" sz="2000" dirty="0"/>
            </a:br>
            <a:r>
              <a:rPr lang="en-US" sz="2000" dirty="0"/>
              <a:t>22-26 May </a:t>
            </a:r>
            <a:r>
              <a:rPr lang="en-US" sz="2000" dirty="0" smtClean="0"/>
              <a:t>2017</a:t>
            </a:r>
            <a:endParaRPr lang="en-US" sz="2000" dirty="0"/>
          </a:p>
        </p:txBody>
      </p:sp>
      <p:sp>
        <p:nvSpPr>
          <p:cNvPr id="9" name="Rectangle 1"/>
          <p:cNvSpPr txBox="1">
            <a:spLocks/>
          </p:cNvSpPr>
          <p:nvPr/>
        </p:nvSpPr>
        <p:spPr>
          <a:xfrm>
            <a:off x="1051560" y="5638800"/>
            <a:ext cx="7406640" cy="1087760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/>
          <a:p>
            <a:pPr lvl="0">
              <a:defRPr/>
            </a:pPr>
            <a:r>
              <a:rPr lang="en-US" sz="2000" b="1" dirty="0"/>
              <a:t>Jairo Castano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Statistician 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Leader, Agricultural Census and Survey Team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FAO Statistics Division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1560" y="2743200"/>
            <a:ext cx="786384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Calibri" panose="020F0502020204030204" pitchFamily="34" charset="0"/>
              </a:rPr>
              <a:t>Agricultural Integrated </a:t>
            </a:r>
            <a:r>
              <a:rPr lang="en-GB" sz="3600" b="1" dirty="0" smtClean="0">
                <a:latin typeface="Calibri" panose="020F0502020204030204" pitchFamily="34" charset="0"/>
              </a:rPr>
              <a:t>Survey (AGRIS) </a:t>
            </a:r>
            <a:r>
              <a:rPr lang="en-GB" sz="3600" b="1" dirty="0">
                <a:latin typeface="Calibri" panose="020F0502020204030204" pitchFamily="34" charset="0"/>
              </a:rPr>
              <a:t>Rationale and </a:t>
            </a:r>
            <a:r>
              <a:rPr lang="en-GB" sz="3600" b="1" dirty="0" smtClean="0">
                <a:latin typeface="Calibri" panose="020F0502020204030204" pitchFamily="34" charset="0"/>
              </a:rPr>
              <a:t>Methodology</a:t>
            </a:r>
          </a:p>
          <a:p>
            <a:r>
              <a:rPr lang="en-GB" sz="500" b="1" i="1" dirty="0">
                <a:latin typeface="Calibri" panose="020F0502020204030204" pitchFamily="34" charset="0"/>
              </a:rPr>
              <a:t/>
            </a:r>
            <a:br>
              <a:rPr lang="en-GB" sz="500" b="1" i="1" dirty="0">
                <a:latin typeface="Calibri" panose="020F0502020204030204" pitchFamily="34" charset="0"/>
              </a:rPr>
            </a:br>
            <a:r>
              <a:rPr lang="en-US" sz="2000" i="1" dirty="0" smtClean="0"/>
              <a:t>Technical </a:t>
            </a:r>
            <a:r>
              <a:rPr lang="en-US" sz="2000" i="1" dirty="0"/>
              <a:t>Session 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0" name="Picture 9" descr="http://www.fao.org/uploads/pics/WCA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265" y="858"/>
            <a:ext cx="3802062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3706" y="3881973"/>
            <a:ext cx="2763971" cy="302433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18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52400"/>
            <a:ext cx="5455096" cy="144199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Topics covered: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rotating </a:t>
            </a:r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modules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97488"/>
              </p:ext>
            </p:extLst>
          </p:nvPr>
        </p:nvGraphicFramePr>
        <p:xfrm>
          <a:off x="1053335" y="1828800"/>
          <a:ext cx="7947992" cy="386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7992"/>
              </a:tblGrid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ROTATING MODULE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1 : Economy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90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1. Main characteristics of the holding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6381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Identification, land ownership and use, livestock ownership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49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2. Income from agricultural production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Quantity produced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by commodity (from Core)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Quantity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sold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by commodity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Total values of sales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or average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price received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by commodity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9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Other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sources of income of the holding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Aquaculture and fisheries (sales)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Forestry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products (own use and sales)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On-farm processing of agricultural commodities (total quantities produced, sold and expenses)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Energy/Electricity generation (amount produced, sold and value)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Diversification activities (income and expenses)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Other sources of income related to agriculture (income)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0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 Subsidies and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transfers related to agricultural production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Direct and indirect subsidies; transfers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9211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52400"/>
            <a:ext cx="5455096" cy="144199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Topics covered: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rotating </a:t>
            </a:r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modules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152574"/>
              </p:ext>
            </p:extLst>
          </p:nvPr>
        </p:nvGraphicFramePr>
        <p:xfrm>
          <a:off x="1053335" y="1813731"/>
          <a:ext cx="7947992" cy="4815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7992"/>
              </a:tblGrid>
              <a:tr h="494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ROTATING MODULE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1 : Economy (continued)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90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5. Other sources of income of household members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59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Salaries, rentals (other than renting of agricultural land of the holding), investments, etc.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6. Inputs and production costs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For crop production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For livestock production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Labour 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(total salaries/wages in cash or in kind)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6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7. Taxes and licenses related to the holding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Taxes paid (value)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- land, property etc.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Licenses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(value) 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– water, access rights, etc.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 Investments and financing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Purchase of capital/fixed assets 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(value)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Loans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(provider, type, value and use on the holding)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7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 Insurance schemes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Type, coverage, premium values and repayments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7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 Storage facilities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By type and commodity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7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11. Marketing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% produced sold, market type and characteristics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2874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504" y="838200"/>
            <a:ext cx="7947992" cy="838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Topics covered: rotating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modules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548159"/>
              </p:ext>
            </p:extLst>
          </p:nvPr>
        </p:nvGraphicFramePr>
        <p:xfrm>
          <a:off x="1088504" y="1905000"/>
          <a:ext cx="7947992" cy="4543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7992"/>
              </a:tblGrid>
              <a:tr h="851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ROTATING MODULE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effectLst/>
                        </a:rPr>
                        <a:t>2 : LABOUR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63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1. Overview of labour force on the holding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Peak and low months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Demographic characteristics of workers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Time worked by workers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 Forms of contractors and payments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Contractors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362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504" y="838200"/>
            <a:ext cx="7947992" cy="5879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Topics covered: rotating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modules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598431"/>
              </p:ext>
            </p:extLst>
          </p:nvPr>
        </p:nvGraphicFramePr>
        <p:xfrm>
          <a:off x="1115616" y="1828802"/>
          <a:ext cx="7776864" cy="457199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776864"/>
              </a:tblGrid>
              <a:tr h="1088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ROTATING </a:t>
                      </a:r>
                      <a:r>
                        <a:rPr lang="en-GB" sz="1400" dirty="0">
                          <a:effectLst/>
                        </a:rPr>
                        <a:t>MODULE </a:t>
                      </a:r>
                      <a:r>
                        <a:rPr lang="en-GB" sz="1400" dirty="0" smtClean="0">
                          <a:effectLst/>
                        </a:rPr>
                        <a:t>3 : </a:t>
                      </a:r>
                      <a:r>
                        <a:rPr lang="en-GB" sz="1400" kern="1200" dirty="0" smtClean="0">
                          <a:effectLst/>
                        </a:rPr>
                        <a:t>MACHINERY, EQUIPMENT,  ASSETS AND DECISIONS</a:t>
                      </a:r>
                      <a:endParaRPr lang="en-GB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effectLst/>
                        </a:rPr>
                        <a:t>1. Machinery and equipment (types and quantities, access and ownership)</a:t>
                      </a:r>
                      <a:endParaRPr lang="en-GB" sz="14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03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effectLst/>
                        </a:rPr>
                        <a:t>    </a:t>
                      </a:r>
                      <a:r>
                        <a:rPr lang="en-GB" sz="1400" b="0" kern="1200" dirty="0" smtClean="0">
                          <a:effectLst/>
                        </a:rPr>
                        <a:t>Manually operated equipment;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kern="1200" dirty="0" smtClean="0">
                          <a:effectLst/>
                        </a:rPr>
                        <a:t> </a:t>
                      </a:r>
                      <a:r>
                        <a:rPr lang="en-GB" sz="1400" b="0" dirty="0" smtClean="0">
                          <a:effectLst/>
                        </a:rPr>
                        <a:t>    Animal </a:t>
                      </a:r>
                      <a:r>
                        <a:rPr lang="en-GB" sz="1400" b="0" dirty="0">
                          <a:effectLst/>
                        </a:rPr>
                        <a:t>powered </a:t>
                      </a:r>
                      <a:r>
                        <a:rPr lang="en-GB" sz="1400" b="0" dirty="0" smtClean="0">
                          <a:effectLst/>
                        </a:rPr>
                        <a:t>equipment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     Machines for general farm use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</a:rPr>
                        <a:t>     Specialized agriculture machinery</a:t>
                      </a:r>
                      <a:endParaRPr lang="en-GB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 Types of non-residential buildings</a:t>
                      </a:r>
                      <a:endParaRPr lang="en-GB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Assets (Household Agricultural Holdings only)</a:t>
                      </a:r>
                      <a:endParaRPr lang="en-GB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  Land,</a:t>
                      </a:r>
                      <a:r>
                        <a:rPr lang="en-GB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livestock owner, operator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  Household dwellings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  Drinking water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  Household assets</a:t>
                      </a:r>
                      <a:endParaRPr lang="en-GB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4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9. </a:t>
                      </a:r>
                      <a:r>
                        <a:rPr lang="en-GB" sz="1400" dirty="0" smtClean="0">
                          <a:effectLst/>
                        </a:rPr>
                        <a:t>Distribution of managerial decisions in the </a:t>
                      </a:r>
                      <a:r>
                        <a:rPr lang="en-GB" sz="1400" b="1" dirty="0" smtClean="0">
                          <a:effectLst/>
                        </a:rPr>
                        <a:t>holding </a:t>
                      </a:r>
                      <a:r>
                        <a:rPr lang="en-GB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(Household Agricultural Holdings only)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687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504" y="838200"/>
            <a:ext cx="7947992" cy="58794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Topics covered: rotating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modules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547736"/>
              </p:ext>
            </p:extLst>
          </p:nvPr>
        </p:nvGraphicFramePr>
        <p:xfrm>
          <a:off x="1043608" y="1772816"/>
          <a:ext cx="7947992" cy="502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7992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ROTATING </a:t>
                      </a: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MODULE </a:t>
                      </a:r>
                      <a:r>
                        <a:rPr lang="en-GB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: PRODUCTION </a:t>
                      </a: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METHODS AND </a:t>
                      </a:r>
                      <a:r>
                        <a:rPr lang="en-GB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 (</a:t>
                      </a:r>
                      <a:r>
                        <a:rPr lang="en-GB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QUANTITIES</a:t>
                      </a:r>
                      <a:r>
                        <a:rPr lang="en-GB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TYPES </a:t>
                      </a:r>
                      <a:r>
                        <a:rPr lang="en-GB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GB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AREAS)</a:t>
                      </a: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34620">
                <a:tc>
                  <a:txBody>
                    <a:bodyPr/>
                    <a:lstStyle/>
                    <a:p>
                      <a:pPr marL="22479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Use of Natural resources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620">
                <a:tc>
                  <a:txBody>
                    <a:bodyPr/>
                    <a:lstStyle/>
                    <a:p>
                      <a:pPr marL="22479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Land use;</a:t>
                      </a:r>
                      <a:r>
                        <a:rPr lang="en-GB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Energy sources; Soil management; Irrigation and drainage</a:t>
                      </a:r>
                      <a:endParaRPr lang="en-GB" sz="13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4620">
                <a:tc>
                  <a:txBody>
                    <a:bodyPr/>
                    <a:lstStyle/>
                    <a:p>
                      <a:pPr marL="22479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2.Crops production systems and resources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860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Fertilizers ;  Plant protection products; Crops and seeds varieties and resources; Rice cultivation, specificities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327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3. Livestock 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systems and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9457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Livestock types and resources; Animal breeding and reproduction; </a:t>
                      </a:r>
                    </a:p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 housing, manure management, equipment and transportation of animals</a:t>
                      </a:r>
                    </a:p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Veterinary products and use of traditional medical methods</a:t>
                      </a:r>
                    </a:p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Feed and use of pastures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56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4. Organic farming (certified or in conversion to organic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5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Agro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forestry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Access to and use of services, infrastructure and natural resources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968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 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extension services (incl. veterinary)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95968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(incl. IT, communications,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to market)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56490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natural and common property </a:t>
                      </a: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56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Greenhouse 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environment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8</a:t>
                      </a:r>
                      <a:r>
                        <a:rPr lang="en-GB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Adaptation to climate change and mitigation strategies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9. Waste management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6263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28600"/>
            <a:ext cx="4267200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5. AGRIS toolkit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1961078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n-lt"/>
              </a:rPr>
              <a:t>Planning AGRIS</a:t>
            </a:r>
            <a:endParaRPr lang="en-GB" sz="3600" b="1" dirty="0">
              <a:latin typeface="+mn-lt"/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1423146" y="2608957"/>
            <a:ext cx="7454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Data needs assessment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Survey plan template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Supply and equipment procurement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Budget calculation template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AGRIS pre-test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Memorandum of Understanding template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AGRIS governance: example of terms of reference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Quality management checklist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6325" y="905262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Includes the following Resources</a:t>
            </a:r>
          </a:p>
          <a:p>
            <a:pPr algn="ctr"/>
            <a:r>
              <a:rPr lang="en-US" sz="2400" dirty="0" smtClean="0">
                <a:latin typeface="+mn-lt"/>
              </a:rPr>
              <a:t>(*): draft resource available 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29077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28600"/>
            <a:ext cx="4267200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5. AGRIS toolkit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1066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Questionnaires</a:t>
            </a:r>
            <a:endParaRPr lang="en-GB" sz="3600" b="1" dirty="0">
              <a:latin typeface="+mn-lt"/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1066800" y="1882408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Indicator lists and data items: core and rotating modules(*)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Core and rotating modules: generic questionnaires</a:t>
            </a:r>
            <a:r>
              <a:rPr lang="en-US" sz="2400" dirty="0" smtClean="0"/>
              <a:t>(*)</a:t>
            </a:r>
            <a:endParaRPr lang="en-US" sz="24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Flow of modules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Guidelines for the customization of AGRIS questionnaires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3447647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Sampling</a:t>
            </a:r>
            <a:endParaRPr lang="en-GB" sz="3600" b="1" dirty="0">
              <a:latin typeface="+mn-lt"/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1193800" y="4093978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AGRIS sampling strategy (*)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Sampling programs/syntaxes (in R, STATA, SPSS)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Sample size and sampling error calculation simulations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Sample weight calculation simulations</a:t>
            </a:r>
          </a:p>
        </p:txBody>
      </p:sp>
    </p:spTree>
    <p:extLst>
      <p:ext uri="{BB962C8B-B14F-4D97-AF65-F5344CB8AC3E}">
        <p14:creationId xmlns:p14="http://schemas.microsoft.com/office/powerpoint/2010/main" val="36840273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28600"/>
            <a:ext cx="4267200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5. AGRIS toolkit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1066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AGRIS data collection</a:t>
            </a:r>
            <a:endParaRPr lang="en-GB" sz="3600" b="1" dirty="0">
              <a:latin typeface="+mn-lt"/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1105994" y="1713131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CAPI solution for tablets and smartphones: software and training package (*)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Instructions for interviewers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Instructions for supervisors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Fieldwork checklist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3652123"/>
            <a:ext cx="483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AGRIS data processing</a:t>
            </a:r>
            <a:endParaRPr lang="en-GB" sz="3600" b="1" dirty="0">
              <a:latin typeface="+mn-lt"/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1181100" y="4366558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CAPI </a:t>
            </a:r>
            <a:r>
              <a:rPr lang="en-US" sz="2400" dirty="0" smtClean="0">
                <a:latin typeface="+mn-lt"/>
              </a:rPr>
              <a:t>solution: </a:t>
            </a:r>
            <a:r>
              <a:rPr lang="en-US" sz="2400" dirty="0">
                <a:latin typeface="+mn-lt"/>
              </a:rPr>
              <a:t>software and training </a:t>
            </a:r>
            <a:r>
              <a:rPr lang="en-US" sz="2400" dirty="0" smtClean="0">
                <a:latin typeface="+mn-lt"/>
              </a:rPr>
              <a:t>package (*)</a:t>
            </a:r>
            <a:endParaRPr lang="en-US" sz="24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PAPI: AGRIS generic questionnaires data entry application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Manual for AGRIS data 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Data </a:t>
            </a:r>
            <a:r>
              <a:rPr lang="en-US" sz="2400" dirty="0">
                <a:latin typeface="+mn-lt"/>
              </a:rPr>
              <a:t>quality guidelines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Tabulation programs/syntaxes (in R, STATA, SPSS)</a:t>
            </a:r>
          </a:p>
        </p:txBody>
      </p:sp>
    </p:spTree>
    <p:extLst>
      <p:ext uri="{BB962C8B-B14F-4D97-AF65-F5344CB8AC3E}">
        <p14:creationId xmlns:p14="http://schemas.microsoft.com/office/powerpoint/2010/main" val="8225753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228600"/>
            <a:ext cx="4267200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5. AGRIS toolkit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920859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AGRIS data analysis</a:t>
            </a:r>
            <a:endParaRPr lang="en-GB" sz="3200" b="1" dirty="0">
              <a:latin typeface="+mn-lt"/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1146048" y="1360644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Generic tabulation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Sampling errors calculations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Analyses for the core module and the rotating modules: guidelines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7148" y="273623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AGRIS data dissemination</a:t>
            </a:r>
            <a:endParaRPr lang="en-GB" sz="3200" b="1" dirty="0">
              <a:latin typeface="+mn-lt"/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1171448" y="3321010"/>
            <a:ext cx="792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Final report and presentation template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AGRIS dissemination strategy </a:t>
            </a:r>
            <a:r>
              <a:rPr lang="en-US" sz="2200" dirty="0" smtClean="0">
                <a:latin typeface="+mn-lt"/>
              </a:rPr>
              <a:t>guidelines </a:t>
            </a:r>
            <a:r>
              <a:rPr lang="en-US" sz="2200" dirty="0">
                <a:latin typeface="+mn-lt"/>
              </a:rPr>
              <a:t>and release calendar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Generic documentation policy and implementation protocols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Guidelines on engaging with journalists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Dissemination </a:t>
            </a:r>
            <a:r>
              <a:rPr lang="en-US" sz="2200" dirty="0" smtClean="0">
                <a:latin typeface="+mn-lt"/>
              </a:rPr>
              <a:t>workshop </a:t>
            </a:r>
            <a:r>
              <a:rPr lang="en-US" sz="2200" dirty="0">
                <a:latin typeface="+mn-lt"/>
              </a:rPr>
              <a:t>series: agenda and </a:t>
            </a:r>
            <a:r>
              <a:rPr lang="en-US" sz="2200" dirty="0" smtClean="0">
                <a:latin typeface="+mn-lt"/>
              </a:rPr>
              <a:t>templates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IHSN NADA software and guidelines (*)</a:t>
            </a:r>
            <a:endParaRPr lang="en-US" sz="22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1448" y="5356124"/>
            <a:ext cx="7743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AGRIS data documentation and archiving</a:t>
            </a:r>
            <a:endParaRPr lang="en-GB" sz="3200" b="1" dirty="0">
              <a:latin typeface="+mn-lt"/>
            </a:endParaRPr>
          </a:p>
        </p:txBody>
      </p:sp>
      <p:sp>
        <p:nvSpPr>
          <p:cNvPr id="12" name="4 Rectángulo"/>
          <p:cNvSpPr/>
          <p:nvPr/>
        </p:nvSpPr>
        <p:spPr>
          <a:xfrm>
            <a:off x="1181100" y="5961645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n-lt"/>
              </a:rPr>
              <a:t>IHSN Microdata Management Toolkit: software and guidelines (*)</a:t>
            </a:r>
          </a:p>
        </p:txBody>
      </p:sp>
    </p:spTree>
    <p:extLst>
      <p:ext uri="{BB962C8B-B14F-4D97-AF65-F5344CB8AC3E}">
        <p14:creationId xmlns:p14="http://schemas.microsoft.com/office/powerpoint/2010/main" val="35690956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971800"/>
            <a:ext cx="749808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/>
                <a:latin typeface="+mn-lt"/>
              </a:rPr>
              <a:t>Thank you.</a:t>
            </a:r>
            <a:endParaRPr lang="en-US" sz="4000" b="1" dirty="0">
              <a:solidFill>
                <a:srgbClr val="0070C0"/>
              </a:solidFill>
              <a:effectLst/>
              <a:latin typeface="+mn-lt"/>
            </a:endParaRPr>
          </a:p>
        </p:txBody>
      </p:sp>
      <p:sp>
        <p:nvSpPr>
          <p:cNvPr id="167940" name="Rectangle 4"/>
          <p:cNvSpPr>
            <a:spLocks noGrp="1" noChangeArrowheads="1"/>
          </p:cNvSpPr>
          <p:nvPr>
            <p:ph idx="1"/>
          </p:nvPr>
        </p:nvSpPr>
        <p:spPr>
          <a:xfrm>
            <a:off x="2819400" y="1295400"/>
            <a:ext cx="4495800" cy="914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5400" b="1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969" y="1085741"/>
            <a:ext cx="8229600" cy="838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Outline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80246" y="2133600"/>
            <a:ext cx="74541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646" indent="-51435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  <a:ea typeface="+mj-ea"/>
                <a:cs typeface="+mj-cs"/>
              </a:rPr>
              <a:t>Context</a:t>
            </a:r>
          </a:p>
          <a:p>
            <a:pPr marL="596646" indent="-51435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  <a:ea typeface="+mj-ea"/>
                <a:cs typeface="+mj-cs"/>
              </a:rPr>
              <a:t>Proposed solution</a:t>
            </a:r>
          </a:p>
          <a:p>
            <a:pPr marL="596646" indent="-51435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4000" b="1" dirty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Methodology</a:t>
            </a:r>
          </a:p>
          <a:p>
            <a:pPr marL="596646" indent="-51435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  <a:ea typeface="+mj-ea"/>
                <a:cs typeface="+mj-cs"/>
              </a:rPr>
              <a:t>Topics covered</a:t>
            </a:r>
          </a:p>
          <a:p>
            <a:pPr marL="596646" indent="-514350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  <a:ea typeface="+mj-ea"/>
                <a:cs typeface="+mj-cs"/>
              </a:rPr>
              <a:t>AGRIS toolkit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659" y="1136541"/>
            <a:ext cx="3012141" cy="692259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1. Context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83429" y="1895990"/>
            <a:ext cx="745415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There is a need for more, better, cheaper and faster statistical data on the agricultural and rural sector, farm </a:t>
            </a:r>
            <a:r>
              <a:rPr lang="en-US" sz="2000" dirty="0" smtClean="0">
                <a:latin typeface="+mn-lt"/>
              </a:rPr>
              <a:t>level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SDG indicators add new pressure and widen data gaps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Data </a:t>
            </a:r>
            <a:r>
              <a:rPr lang="en-US" sz="2000" dirty="0">
                <a:latin typeface="+mn-lt"/>
              </a:rPr>
              <a:t>collection still weak in many countries, even for basic data </a:t>
            </a:r>
            <a:r>
              <a:rPr lang="en-US" sz="2000" dirty="0" smtClean="0">
                <a:latin typeface="+mn-lt"/>
              </a:rPr>
              <a:t>items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Among the International </a:t>
            </a:r>
            <a:r>
              <a:rPr lang="en-US" sz="2000" dirty="0" err="1" smtClean="0">
                <a:latin typeface="+mn-lt"/>
              </a:rPr>
              <a:t>Developmet</a:t>
            </a:r>
            <a:r>
              <a:rPr lang="en-US" sz="2000" dirty="0" smtClean="0">
                <a:latin typeface="+mn-lt"/>
              </a:rPr>
              <a:t> Assistance (IDA) countries, within the last 15 years: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685800" indent="7429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+mn-lt"/>
              </a:rPr>
              <a:t>Over half </a:t>
            </a:r>
            <a:r>
              <a:rPr lang="en-US" dirty="0" smtClean="0">
                <a:latin typeface="+mn-lt"/>
              </a:rPr>
              <a:t>have not conducted any agricultural census</a:t>
            </a:r>
          </a:p>
          <a:p>
            <a:pPr marL="685800" indent="7429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+mn-lt"/>
              </a:rPr>
              <a:t>About three fourths </a:t>
            </a:r>
            <a:r>
              <a:rPr lang="en-US" dirty="0" smtClean="0">
                <a:latin typeface="+mn-lt"/>
              </a:rPr>
              <a:t>have no annual agricultural survey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Global Strategy to improve Agricultural and Rural Statistics</a:t>
            </a:r>
            <a:endParaRPr lang="en-US" sz="2000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Helvetica Neue"/>
            </a:endParaRPr>
          </a:p>
          <a:p>
            <a:pPr algn="just">
              <a:spcBef>
                <a:spcPts val="0"/>
              </a:spcBef>
            </a:pPr>
            <a:endParaRPr lang="en-US" sz="2000" dirty="0">
              <a:latin typeface="Helvetica Neue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Helvetica Neue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Helvetica Neue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Helvetica Neue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Helvetica Neue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114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5755341" cy="692259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. </a:t>
            </a:r>
            <a:r>
              <a:rPr lang="en-US" sz="4000" b="1" dirty="0">
                <a:solidFill>
                  <a:srgbClr val="0070C0"/>
                </a:solidFill>
                <a:cs typeface="Calibri" pitchFamily="34" charset="0"/>
              </a:rPr>
              <a:t>Proposed solution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628900" y="32004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59494" y="1606659"/>
            <a:ext cx="745415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3000"/>
              </a:spcAft>
            </a:pPr>
            <a:r>
              <a:rPr lang="en-US" sz="2400" b="1" dirty="0"/>
              <a:t>AGRIS: A 10 year farm-level integrated </a:t>
            </a:r>
            <a:r>
              <a:rPr lang="en-US" sz="2400" b="1" dirty="0" smtClean="0"/>
              <a:t>survey</a:t>
            </a:r>
            <a:r>
              <a:rPr lang="en-GB" sz="2400" b="1" dirty="0" smtClean="0">
                <a:latin typeface="+mn-lt"/>
              </a:rPr>
              <a:t>:</a:t>
            </a:r>
            <a:endParaRPr lang="en-GB" sz="2400" b="1" dirty="0">
              <a:latin typeface="+mn-lt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Comes </a:t>
            </a:r>
            <a:r>
              <a:rPr lang="en-US" sz="2000" dirty="0">
                <a:latin typeface="+mn-lt"/>
              </a:rPr>
              <a:t>with a generic methodology proposed </a:t>
            </a:r>
            <a:r>
              <a:rPr lang="en-US" sz="2000" dirty="0" smtClean="0">
                <a:latin typeface="+mn-lt"/>
              </a:rPr>
              <a:t>– not imposed </a:t>
            </a:r>
            <a:r>
              <a:rPr lang="en-US" sz="2000" dirty="0"/>
              <a:t>–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countries for further customization + implementation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Generates </a:t>
            </a:r>
            <a:r>
              <a:rPr lang="en-US" sz="2000" dirty="0">
                <a:latin typeface="+mn-lt"/>
              </a:rPr>
              <a:t>representative estimates – national/province/district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</a:rPr>
              <a:t>Informs </a:t>
            </a:r>
            <a:r>
              <a:rPr lang="en-GB" sz="2000" dirty="0">
                <a:latin typeface="+mn-lt"/>
              </a:rPr>
              <a:t>policy design and implementation, improve market efficiency and support research</a:t>
            </a:r>
          </a:p>
          <a:p>
            <a:pPr marL="742950" lvl="1" indent="-2857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+mn-lt"/>
              </a:rPr>
              <a:t>Contributes </a:t>
            </a:r>
            <a:r>
              <a:rPr lang="en-GB" sz="2000" dirty="0">
                <a:latin typeface="+mn-lt"/>
              </a:rPr>
              <a:t>to SDGs monitoring (5 </a:t>
            </a:r>
            <a:r>
              <a:rPr lang="en-GB" sz="2000" dirty="0" smtClean="0">
                <a:latin typeface="+mn-lt"/>
              </a:rPr>
              <a:t>indicators directly, 16 indicators partially)</a:t>
            </a:r>
            <a:endParaRPr lang="en-GB" sz="2000" dirty="0">
              <a:latin typeface="+mn-lt"/>
            </a:endParaRPr>
          </a:p>
          <a:p>
            <a:pPr marL="742950" lvl="1" indent="-2857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sz="2000" dirty="0">
                <a:latin typeface="+mn-lt"/>
              </a:rPr>
              <a:t>Generate about 65</a:t>
            </a:r>
            <a:r>
              <a:rPr lang="en-GB" sz="2000" dirty="0" smtClean="0">
                <a:latin typeface="+mn-lt"/>
              </a:rPr>
              <a:t>% of Global </a:t>
            </a:r>
            <a:r>
              <a:rPr lang="en-GB" sz="2000" dirty="0">
                <a:latin typeface="+mn-lt"/>
              </a:rPr>
              <a:t>Strategy </a:t>
            </a:r>
            <a:r>
              <a:rPr lang="en-GB" sz="2000" i="1" dirty="0">
                <a:latin typeface="+mn-lt"/>
              </a:rPr>
              <a:t>Minimum Set of Core </a:t>
            </a:r>
            <a:r>
              <a:rPr lang="en-GB" sz="2000" i="1" dirty="0" smtClean="0">
                <a:latin typeface="+mn-lt"/>
              </a:rPr>
              <a:t>Data</a:t>
            </a:r>
            <a:endParaRPr lang="en-GB" sz="2000" dirty="0" smtClean="0">
              <a:latin typeface="+mn-lt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</a:rPr>
              <a:t>Lays the foundations of an efficient agricultural statistical system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Is </a:t>
            </a:r>
            <a:r>
              <a:rPr lang="en-US" sz="2000" dirty="0">
                <a:latin typeface="+mn-lt"/>
              </a:rPr>
              <a:t>affordable and manageable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allow sustainable country </a:t>
            </a:r>
            <a:r>
              <a:rPr lang="en-US" sz="2000" dirty="0" smtClean="0">
                <a:latin typeface="+mn-lt"/>
              </a:rPr>
              <a:t>implementation</a:t>
            </a:r>
            <a:endParaRPr lang="en-US" sz="20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2081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659" y="1136541"/>
            <a:ext cx="7584141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2. Proposed </a:t>
            </a:r>
            <a:r>
              <a:rPr lang="en-US" sz="4000" b="1" dirty="0">
                <a:solidFill>
                  <a:srgbClr val="0070C0"/>
                </a:solidFill>
                <a:latin typeface="+mn-lt"/>
                <a:cs typeface="Calibri" pitchFamily="34" charset="0"/>
              </a:rPr>
              <a:t>solution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02659" y="1905000"/>
            <a:ext cx="745415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Generic AGRIS package proposed to countries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AGRIS toolkit available for further national implementation and customization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Methodological resources, guidelines and software/code: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Planning and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Data collection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Data processing, analysis, archiving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+mn-lt"/>
              </a:rPr>
              <a:t>Data dissemination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843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061" y="76200"/>
            <a:ext cx="4570218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3. Methodology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986466"/>
              </p:ext>
            </p:extLst>
          </p:nvPr>
        </p:nvGraphicFramePr>
        <p:xfrm>
          <a:off x="1049215" y="1320333"/>
          <a:ext cx="8067431" cy="5461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79267"/>
                <a:gridCol w="6188164"/>
              </a:tblGrid>
              <a:tr h="9977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/>
                        <a:t>Statistical Units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HelveticaNeueLT St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effectLst/>
                        </a:rPr>
                        <a:t>All agricultural holdings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effectLst/>
                        </a:rPr>
                        <a:t>Household sector (INCL. SMALL HOLDERS)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effectLst/>
                        </a:rPr>
                        <a:t>Non-household sector 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effectLst/>
                        <a:latin typeface="Helvetic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408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effectLst/>
                        </a:rPr>
                        <a:t>Modular Structure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HelveticaNeueLT St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kern="1200" dirty="0" smtClean="0">
                          <a:effectLst/>
                        </a:rPr>
                        <a:t>Synchronized with the Agricultural Census and operates over a 10-year cycle</a:t>
                      </a:r>
                      <a:r>
                        <a:rPr lang="en-GB" sz="1600" b="0" kern="1200" baseline="0" dirty="0" smtClean="0">
                          <a:effectLst/>
                        </a:rPr>
                        <a:t> to provide a regular flow of quality data</a:t>
                      </a:r>
                      <a:endParaRPr lang="en-GB" sz="1600" b="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b="0" kern="1200" dirty="0" smtClean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effectLst/>
                        </a:rPr>
                        <a:t>Core Module: yearly data collection on current agricultural production (crop and livestock) integrated with key economic, technical and socio-demographic statistics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kern="1200" dirty="0" smtClean="0"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effectLst/>
                        </a:rPr>
                        <a:t>Rotating Modules : thematic data to be collected with lower frequency (2-5 years): economy, </a:t>
                      </a:r>
                      <a:r>
                        <a:rPr lang="en-US" sz="1600" b="0" kern="1200" dirty="0" err="1" smtClean="0">
                          <a:effectLst/>
                        </a:rPr>
                        <a:t>labour</a:t>
                      </a:r>
                      <a:r>
                        <a:rPr lang="en-US" sz="1600" b="0" kern="1200" dirty="0" smtClean="0">
                          <a:effectLst/>
                        </a:rPr>
                        <a:t>, machinery-</a:t>
                      </a:r>
                      <a:r>
                        <a:rPr lang="en-US" sz="1600" b="0" kern="1200" baseline="0" dirty="0" smtClean="0">
                          <a:effectLst/>
                        </a:rPr>
                        <a:t>equipment-assets-decisions, production methods &amp; environment.</a:t>
                      </a:r>
                    </a:p>
                  </a:txBody>
                  <a:tcPr/>
                </a:tc>
              </a:tr>
              <a:tr h="1170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/>
                        <a:t>Sample design </a:t>
                      </a:r>
                      <a:endParaRPr lang="en-US" sz="1800" b="1" kern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latin typeface="HelveticaNeueLT St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 smtClean="0">
                          <a:effectLst/>
                        </a:rPr>
                        <a:t>Versatile sampling strategy, able to meet different country</a:t>
                      </a:r>
                      <a:r>
                        <a:rPr lang="en-GB" sz="1600" kern="1200" baseline="0" dirty="0" smtClean="0">
                          <a:effectLst/>
                        </a:rPr>
                        <a:t> </a:t>
                      </a:r>
                      <a:r>
                        <a:rPr lang="en-GB" sz="1600" kern="1200" dirty="0" smtClean="0">
                          <a:effectLst/>
                        </a:rPr>
                        <a:t>situations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Multiple waves</a:t>
                      </a:r>
                      <a:r>
                        <a:rPr lang="en-US" sz="1600" kern="1200" baseline="0" dirty="0" smtClean="0">
                          <a:effectLst/>
                        </a:rPr>
                        <a:t> for data collection possible (e.g. for </a:t>
                      </a:r>
                      <a:r>
                        <a:rPr lang="en-US" sz="1600" kern="1200" baseline="0" dirty="0" err="1" smtClean="0">
                          <a:effectLst/>
                        </a:rPr>
                        <a:t>labour</a:t>
                      </a:r>
                      <a:r>
                        <a:rPr lang="en-US" sz="1600" kern="1200" baseline="0" dirty="0" smtClean="0">
                          <a:effectLst/>
                        </a:rPr>
                        <a:t>, economy)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effectLst/>
                        </a:rPr>
                        <a:t>Panel/Rotating sample for the core module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effectLst/>
                        </a:rPr>
                        <a:t>Sub-sample of the core module for the rotating modules – when possible</a:t>
                      </a:r>
                    </a:p>
                  </a:txBody>
                  <a:tcPr/>
                </a:tc>
              </a:tr>
              <a:tr h="712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/>
                        <a:t>Data collection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latin typeface="HelveticaNeueLT Std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 smtClean="0">
                          <a:effectLst/>
                        </a:rPr>
                        <a:t>Face-to-face</a:t>
                      </a:r>
                      <a:r>
                        <a:rPr lang="en-GB" sz="1600" kern="1200" baseline="0" dirty="0" smtClean="0">
                          <a:effectLst/>
                        </a:rPr>
                        <a:t> interviews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effectLst/>
                        </a:rPr>
                        <a:t>Questions = Subjective =&gt; link with objective measurements</a:t>
                      </a:r>
                      <a:endParaRPr lang="en-GB" sz="1600" kern="1200" baseline="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0436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2117" y="279009"/>
            <a:ext cx="5359154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cs typeface="Calibri" pitchFamily="34" charset="0"/>
              </a:rPr>
              <a:t>3. Methodology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75247" y="108579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Recommended flow of modules</a:t>
            </a:r>
            <a:endParaRPr lang="en-GB" sz="2000" b="1" dirty="0"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63745"/>
              </p:ext>
            </p:extLst>
          </p:nvPr>
        </p:nvGraphicFramePr>
        <p:xfrm>
          <a:off x="1043608" y="1904999"/>
          <a:ext cx="7920878" cy="4836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192"/>
                <a:gridCol w="2694827"/>
                <a:gridCol w="323320"/>
                <a:gridCol w="323320"/>
                <a:gridCol w="323320"/>
                <a:gridCol w="323320"/>
                <a:gridCol w="258655"/>
                <a:gridCol w="258655"/>
                <a:gridCol w="323320"/>
                <a:gridCol w="258655"/>
                <a:gridCol w="258655"/>
                <a:gridCol w="258655"/>
                <a:gridCol w="387984"/>
              </a:tblGrid>
              <a:tr h="368565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Years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802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 Census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8028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AGRIS </a:t>
                      </a:r>
                      <a:r>
                        <a:rPr lang="en-GB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Core Module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 Holding </a:t>
                      </a: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Roster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802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Crop production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4802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Livestock production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636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AGRIS Rot. Module 1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Economy 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GB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636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AGRIS Rot. Module 2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 force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636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AGRIS Rot. Module 3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Machinery and equipment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en-GB" sz="1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en-GB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6366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AGRIS Rot. Module 4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methods and environment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endParaRPr lang="en-GB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106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659" y="1136541"/>
            <a:ext cx="7584141" cy="69225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4. Topics covered</a:t>
            </a:r>
            <a:endParaRPr lang="en-US" sz="4000" b="1" dirty="0">
              <a:solidFill>
                <a:srgbClr val="0070C0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02659" y="1905000"/>
            <a:ext cx="745415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AGRIS covers technical, economic, environmental and social dimensions of agricultural </a:t>
            </a:r>
            <a:r>
              <a:rPr lang="en-US" sz="2400" dirty="0" smtClean="0">
                <a:latin typeface="+mn-lt"/>
              </a:rPr>
              <a:t>holdings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n-lt"/>
              </a:rPr>
              <a:t>AGRIS </a:t>
            </a:r>
            <a:r>
              <a:rPr lang="en-GB" sz="2400" dirty="0">
                <a:latin typeface="+mn-lt"/>
              </a:rPr>
              <a:t>collects sex-disaggregated data on key </a:t>
            </a:r>
            <a:r>
              <a:rPr lang="en-GB" sz="2400" dirty="0" smtClean="0">
                <a:latin typeface="+mn-lt"/>
              </a:rPr>
              <a:t>topics:</a:t>
            </a:r>
          </a:p>
          <a:p>
            <a:endParaRPr lang="en-GB" sz="2400" dirty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+mn-lt"/>
              </a:rPr>
              <a:t>to identify male / female headed holdings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+mn-lt"/>
              </a:rPr>
              <a:t>to assess women's contribution to agriculture: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+mn-lt"/>
              </a:rPr>
              <a:t>labour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dirty="0">
                <a:latin typeface="+mn-lt"/>
              </a:rPr>
              <a:t>access to and control of productive assets, resources and services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+mn-lt"/>
              </a:rPr>
              <a:t>decision making</a:t>
            </a:r>
            <a:endParaRPr lang="en-GB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1107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89203"/>
            <a:ext cx="5260848" cy="96587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Topics covered: core module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81000" y="1066800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0850" indent="-450850"/>
            <a:r>
              <a:rPr lang="en-US" sz="4000" b="1" dirty="0">
                <a:solidFill>
                  <a:srgbClr val="0033CC"/>
                </a:solidFill>
              </a:rPr>
              <a:t>	</a:t>
            </a:r>
          </a:p>
          <a:p>
            <a:pPr marL="450850" indent="-450850"/>
            <a:endParaRPr lang="en-US" sz="4000" b="1" dirty="0">
              <a:solidFill>
                <a:srgbClr val="0033CC"/>
              </a:solidFill>
            </a:endParaRPr>
          </a:p>
          <a:p>
            <a:pPr marL="450850" indent="-450850" algn="just">
              <a:buClr>
                <a:schemeClr val="accent1"/>
              </a:buClr>
              <a:buFont typeface="Wingdings" pitchFamily="2" charset="2"/>
              <a:buChar char="§"/>
            </a:pP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92F0-AB85-46C5-A0F8-6D758D9A1F5E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928489"/>
              </p:ext>
            </p:extLst>
          </p:nvPr>
        </p:nvGraphicFramePr>
        <p:xfrm>
          <a:off x="1053335" y="1600200"/>
          <a:ext cx="7947992" cy="480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7992"/>
              </a:tblGrid>
              <a:tr h="494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</a:rPr>
                        <a:t>CORE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MODULE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90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1. Identification and general characteristics of the holding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59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Location, holder, manager, respondent, main activity, main destination.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2. Agricultural productions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Crops: last 12 months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Crops: next12 months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Livestock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Meat, milk, eggs and other animal products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Aquaculture and fisheries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36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3. Economy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6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  Income.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Expenditure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Credits and access to finance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Access to information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Production shocks and cooping mechanisms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 Demographics (Household agricultural holdings only)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 Labour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Labour input on the holding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175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 Holding housing dwelling and assets (Household agricultural holdings only)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6718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layout_proposal_final</Template>
  <TotalTime>4224</TotalTime>
  <Words>1695</Words>
  <Application>Microsoft Office PowerPoint</Application>
  <PresentationFormat>On-screen Show (4:3)</PresentationFormat>
  <Paragraphs>399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Courier New</vt:lpstr>
      <vt:lpstr>Helvetica</vt:lpstr>
      <vt:lpstr>Helvetica Neue</vt:lpstr>
      <vt:lpstr>HelveticaNeueLT Std</vt:lpstr>
      <vt:lpstr>Times New Roman</vt:lpstr>
      <vt:lpstr>Verdana</vt:lpstr>
      <vt:lpstr>Wingdings</vt:lpstr>
      <vt:lpstr>Wingdings 2</vt:lpstr>
      <vt:lpstr>Solstice</vt:lpstr>
      <vt:lpstr>PowerPoint Presentation</vt:lpstr>
      <vt:lpstr>Outline</vt:lpstr>
      <vt:lpstr>1. Context</vt:lpstr>
      <vt:lpstr>2. Proposed solution</vt:lpstr>
      <vt:lpstr>2. Proposed solution</vt:lpstr>
      <vt:lpstr>3. Methodology</vt:lpstr>
      <vt:lpstr>3. Methodology</vt:lpstr>
      <vt:lpstr>4. Topics covered</vt:lpstr>
      <vt:lpstr>4. Topics covered: core module</vt:lpstr>
      <vt:lpstr>4. Topics covered: rotating modules</vt:lpstr>
      <vt:lpstr>4. Topics covered: rotating modules</vt:lpstr>
      <vt:lpstr>4. Topics covered: rotating modules</vt:lpstr>
      <vt:lpstr>4. Topics covered: rotating modules</vt:lpstr>
      <vt:lpstr>4. Topics covered: rotating modules</vt:lpstr>
      <vt:lpstr>5. AGRIS toolkit</vt:lpstr>
      <vt:lpstr>5. AGRIS toolkit</vt:lpstr>
      <vt:lpstr>5. AGRIS toolkit</vt:lpstr>
      <vt:lpstr>5. AGRIS toolkit</vt:lpstr>
      <vt:lpstr>Thank you.</vt:lpstr>
    </vt:vector>
  </TitlesOfParts>
  <Company>FAO RNE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FAORNE</dc:creator>
  <cp:lastModifiedBy>Martuscelli, Antonio (ESSD)</cp:lastModifiedBy>
  <cp:revision>459</cp:revision>
  <dcterms:created xsi:type="dcterms:W3CDTF">2008-07-17T05:31:10Z</dcterms:created>
  <dcterms:modified xsi:type="dcterms:W3CDTF">2017-05-19T14:41:53Z</dcterms:modified>
</cp:coreProperties>
</file>