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2" r:id="rId2"/>
  </p:sldMasterIdLst>
  <p:notesMasterIdLst>
    <p:notesMasterId r:id="rId28"/>
  </p:notesMasterIdLst>
  <p:handoutMasterIdLst>
    <p:handoutMasterId r:id="rId29"/>
  </p:handoutMasterIdLst>
  <p:sldIdLst>
    <p:sldId id="256" r:id="rId3"/>
    <p:sldId id="257" r:id="rId4"/>
    <p:sldId id="258" r:id="rId5"/>
    <p:sldId id="259" r:id="rId6"/>
    <p:sldId id="261" r:id="rId7"/>
    <p:sldId id="260" r:id="rId8"/>
    <p:sldId id="262" r:id="rId9"/>
    <p:sldId id="263" r:id="rId10"/>
    <p:sldId id="264" r:id="rId11"/>
    <p:sldId id="265" r:id="rId12"/>
    <p:sldId id="267"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94" r:id="rId26"/>
    <p:sldId id="281" r:id="rId27"/>
  </p:sldIdLst>
  <p:sldSz cx="9144000" cy="6858000" type="screen4x3"/>
  <p:notesSz cx="6794500" cy="99314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0649" autoAdjust="0"/>
  </p:normalViewPr>
  <p:slideViewPr>
    <p:cSldViewPr>
      <p:cViewPr>
        <p:scale>
          <a:sx n="78" d="100"/>
          <a:sy n="78" d="100"/>
        </p:scale>
        <p:origin x="786" y="3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76" d="100"/>
          <a:sy n="76" d="100"/>
        </p:scale>
        <p:origin x="218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6570"/>
          </a:xfrm>
          <a:prstGeom prst="rect">
            <a:avLst/>
          </a:prstGeom>
        </p:spPr>
        <p:txBody>
          <a:bodyPr vert="horz" rtlCol="0"/>
          <a:lstStyle>
            <a:lvl1pPr algn="r">
              <a:defRPr sz="1200"/>
            </a:lvl1pPr>
          </a:lstStyle>
          <a:p>
            <a:fld id="{209DC4D6-251A-4E32-9F58-5EF63A864BC7}" type="datetimeFigureOut">
              <a:rPr lang="en-US" smtClean="0"/>
              <a:pPr/>
              <a:t>5/16/2017</a:t>
            </a:fld>
            <a:endParaRPr lang="en-US"/>
          </a:p>
        </p:txBody>
      </p:sp>
      <p:sp>
        <p:nvSpPr>
          <p:cNvPr id="4" name="Footer Placeholder 3"/>
          <p:cNvSpPr>
            <a:spLocks noGrp="1"/>
          </p:cNvSpPr>
          <p:nvPr>
            <p:ph type="ftr" sz="quarter" idx="2"/>
          </p:nvPr>
        </p:nvSpPr>
        <p:spPr>
          <a:xfrm>
            <a:off x="0" y="9433106"/>
            <a:ext cx="2944283" cy="496570"/>
          </a:xfrm>
          <a:prstGeom prst="rect">
            <a:avLst/>
          </a:prstGeom>
        </p:spPr>
        <p:txBody>
          <a:bodyPr vert="horz"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rtlCol="0" anchor="b"/>
          <a:lstStyle>
            <a:lvl1pPr algn="r">
              <a:defRPr sz="1200"/>
            </a:lvl1pPr>
          </a:lstStyle>
          <a:p>
            <a:fld id="{8457CA08-D0DF-4B92-803D-2F678DDCE254}" type="slidenum">
              <a:rPr lang="en-US" smtClean="0"/>
              <a:pPr/>
              <a:t>‹#›</a:t>
            </a:fld>
            <a:endParaRPr lang="en-US"/>
          </a:p>
        </p:txBody>
      </p:sp>
    </p:spTree>
    <p:extLst>
      <p:ext uri="{BB962C8B-B14F-4D97-AF65-F5344CB8AC3E}">
        <p14:creationId xmlns:p14="http://schemas.microsoft.com/office/powerpoint/2010/main" val="3787800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rtlCol="0"/>
          <a:lstStyle>
            <a:lvl1pPr algn="r">
              <a:defRPr sz="1200"/>
            </a:lvl1pPr>
          </a:lstStyle>
          <a:p>
            <a:fld id="{FE1E7E57-1F10-4268-99D2-CEDBAC6DAB5A}" type="datetimeFigureOut">
              <a:rPr lang="en-US" smtClean="0"/>
              <a:pPr/>
              <a:t>5/16/2017</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rtlCol="0" anchor="b"/>
          <a:lstStyle>
            <a:lvl1pPr algn="r">
              <a:defRPr sz="1200"/>
            </a:lvl1pPr>
          </a:lstStyle>
          <a:p>
            <a:fld id="{1D2386A3-2E31-4C9B-B0BE-45709ADB9841}" type="slidenum">
              <a:rPr lang="en-US" smtClean="0"/>
              <a:pPr/>
              <a:t>‹#›</a:t>
            </a:fld>
            <a:endParaRPr lang="en-US"/>
          </a:p>
        </p:txBody>
      </p:sp>
    </p:spTree>
    <p:extLst>
      <p:ext uri="{BB962C8B-B14F-4D97-AF65-F5344CB8AC3E}">
        <p14:creationId xmlns:p14="http://schemas.microsoft.com/office/powerpoint/2010/main" val="225718656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a:t>
            </a:fld>
            <a:endParaRPr lang="en-US"/>
          </a:p>
        </p:txBody>
      </p:sp>
    </p:spTree>
    <p:extLst>
      <p:ext uri="{BB962C8B-B14F-4D97-AF65-F5344CB8AC3E}">
        <p14:creationId xmlns:p14="http://schemas.microsoft.com/office/powerpoint/2010/main" val="3781148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4"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100" b="1" dirty="0" smtClean="0"/>
              <a:t>Notes:</a:t>
            </a:r>
          </a:p>
          <a:p>
            <a:pPr marL="0" marR="0" lvl="4"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100" dirty="0" smtClean="0"/>
              <a:t>Area harvested only covers crops grown to maturity; </a:t>
            </a:r>
          </a:p>
          <a:p>
            <a:pPr marL="0" marR="0" lvl="4"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100" dirty="0" smtClean="0">
                <a:latin typeface="Calibri" pitchFamily="34" charset="0"/>
                <a:cs typeface="Calibri" pitchFamily="34" charset="0"/>
              </a:rPr>
              <a:t>Area harvested includes all crop harvested regardless end use;</a:t>
            </a:r>
          </a:p>
          <a:p>
            <a:pPr marL="0" marR="0" lvl="4"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100" dirty="0" smtClean="0">
                <a:latin typeface="Calibri" pitchFamily="34" charset="0"/>
                <a:cs typeface="Calibri" pitchFamily="34" charset="0"/>
              </a:rPr>
              <a:t>If a crop is planted in one agricultural year and harvested in the next agricultural year, the recommended approach is to take the area harvested during the census reference year with special exceptions made for end-of-year crops.</a:t>
            </a:r>
          </a:p>
          <a:p>
            <a:endParaRPr lang="es-AR"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10</a:t>
            </a:fld>
            <a:endParaRPr lang="en-US"/>
          </a:p>
        </p:txBody>
      </p:sp>
    </p:spTree>
    <p:extLst>
      <p:ext uri="{BB962C8B-B14F-4D97-AF65-F5344CB8AC3E}">
        <p14:creationId xmlns:p14="http://schemas.microsoft.com/office/powerpoint/2010/main" val="3511629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7200" lvl="3" indent="0">
              <a:spcBef>
                <a:spcPts val="0"/>
              </a:spcBef>
              <a:spcAft>
                <a:spcPts val="600"/>
              </a:spcAft>
              <a:buClr>
                <a:srgbClr val="FFC000"/>
              </a:buClr>
              <a:buSzPct val="100000"/>
              <a:buFont typeface="Wingdings" pitchFamily="2" charset="2"/>
              <a:buNone/>
            </a:pPr>
            <a:endParaRPr lang="en-US" dirty="0" smtClean="0"/>
          </a:p>
          <a:p>
            <a:pPr marL="637200" lvl="3" indent="0">
              <a:spcBef>
                <a:spcPts val="0"/>
              </a:spcBef>
              <a:spcAft>
                <a:spcPts val="600"/>
              </a:spcAft>
              <a:buClr>
                <a:srgbClr val="FFC000"/>
              </a:buClr>
              <a:buSzPct val="100000"/>
              <a:buFont typeface="Wingdings" pitchFamily="2" charset="2"/>
              <a:buNone/>
            </a:pPr>
            <a:r>
              <a:rPr lang="en-US" sz="1100" dirty="0" smtClean="0"/>
              <a:t>For </a:t>
            </a:r>
            <a:r>
              <a:rPr lang="en-US" sz="1100" b="1" dirty="0" smtClean="0"/>
              <a:t>successive crops ……</a:t>
            </a:r>
          </a:p>
          <a:p>
            <a:pPr marL="637200" lvl="3" indent="0">
              <a:spcBef>
                <a:spcPts val="0"/>
              </a:spcBef>
              <a:spcAft>
                <a:spcPts val="600"/>
              </a:spcAft>
              <a:buClr>
                <a:srgbClr val="FFC000"/>
              </a:buClr>
              <a:buSzPct val="100000"/>
              <a:buFont typeface="Wingdings" pitchFamily="2" charset="2"/>
              <a:buNone/>
            </a:pPr>
            <a:r>
              <a:rPr lang="en-US" sz="1100" dirty="0" smtClean="0"/>
              <a:t>For</a:t>
            </a:r>
            <a:r>
              <a:rPr lang="en-US" sz="1100" b="1" dirty="0" smtClean="0"/>
              <a:t> inter-planted crops</a:t>
            </a:r>
            <a:r>
              <a:rPr lang="en-US" sz="1100" dirty="0" smtClean="0"/>
              <a:t>, the area of inter-planted plot or field is assigned to individual area of crops in proportion to the area occupied by each crop. The sum of the areas of the individual inter-planted crops must be equal to the area of the plot or field.</a:t>
            </a:r>
          </a:p>
          <a:p>
            <a:pPr marL="637200" lvl="3" indent="0">
              <a:spcBef>
                <a:spcPts val="0"/>
              </a:spcBef>
              <a:spcAft>
                <a:spcPts val="600"/>
              </a:spcAft>
              <a:buClr>
                <a:srgbClr val="FFC000"/>
              </a:buClr>
              <a:buSzPct val="100000"/>
              <a:buFont typeface="Wingdings" pitchFamily="2" charset="2"/>
              <a:buNone/>
            </a:pPr>
            <a:endParaRPr lang="en-US" sz="1100" dirty="0" smtClean="0"/>
          </a:p>
          <a:p>
            <a:pPr marL="637200" lvl="3" indent="0">
              <a:spcBef>
                <a:spcPts val="0"/>
              </a:spcBef>
              <a:spcAft>
                <a:spcPts val="600"/>
              </a:spcAft>
              <a:buClr>
                <a:srgbClr val="FFC000"/>
              </a:buClr>
              <a:buSzPct val="100000"/>
              <a:buFont typeface="Wingdings" pitchFamily="2" charset="2"/>
              <a:buNone/>
            </a:pPr>
            <a:r>
              <a:rPr lang="en-US" sz="1100" dirty="0" smtClean="0"/>
              <a:t>For </a:t>
            </a:r>
            <a:r>
              <a:rPr lang="en-US" sz="1100" b="1" dirty="0" smtClean="0"/>
              <a:t>mixed crops</a:t>
            </a:r>
            <a:r>
              <a:rPr lang="en-US" sz="1100" dirty="0" smtClean="0"/>
              <a:t>, some estimation is needed. The idea is to assign areas to individual crops on the basis of “What area the crop would have occupied if it were grown in pure stand?”. The estimation may be based on quantities of seed used for crops in the mixture, plant density, eye estimates, etc. Sometimes countries report a crop mixture or inter-planting as a single crop unit because it is an important production system (for example when beans are mixed with corn taking advantage of the corn stalks to grow beans, it can be reported as “corn-bean crop”</a:t>
            </a:r>
          </a:p>
          <a:p>
            <a:pPr marL="637200" lvl="3" indent="0">
              <a:spcBef>
                <a:spcPts val="0"/>
              </a:spcBef>
              <a:spcAft>
                <a:spcPts val="600"/>
              </a:spcAft>
              <a:buClr>
                <a:srgbClr val="FFC000"/>
              </a:buClr>
              <a:buSzPct val="100000"/>
              <a:buFont typeface="Wingdings" pitchFamily="2" charset="2"/>
              <a:buNone/>
            </a:pPr>
            <a:endParaRPr lang="en-US" sz="1100" dirty="0" smtClean="0"/>
          </a:p>
          <a:p>
            <a:pPr marL="637200" lvl="3" indent="0">
              <a:spcBef>
                <a:spcPts val="0"/>
              </a:spcBef>
              <a:spcAft>
                <a:spcPts val="600"/>
              </a:spcAft>
              <a:buClr>
                <a:srgbClr val="FFC000"/>
              </a:buClr>
              <a:buSzPct val="100000"/>
              <a:buFont typeface="Wingdings" pitchFamily="2" charset="2"/>
              <a:buNone/>
            </a:pPr>
            <a:r>
              <a:rPr lang="en-US" sz="1100" dirty="0" smtClean="0"/>
              <a:t>In case of </a:t>
            </a:r>
            <a:r>
              <a:rPr lang="en-US" sz="1100" b="1" dirty="0" smtClean="0"/>
              <a:t>associate crops</a:t>
            </a:r>
            <a:r>
              <a:rPr lang="en-US" sz="1100" dirty="0" smtClean="0"/>
              <a:t> (temporary and permanent crops in compact plantations together) the area of temporary crop is, usually, estimated by apportioning the land in a suitable manner.</a:t>
            </a:r>
          </a:p>
          <a:p>
            <a:pPr marL="637200" lvl="3" indent="0">
              <a:spcBef>
                <a:spcPts val="0"/>
              </a:spcBef>
              <a:spcAft>
                <a:spcPts val="600"/>
              </a:spcAft>
              <a:buClr>
                <a:srgbClr val="FFC000"/>
              </a:buClr>
              <a:buSzPct val="100000"/>
              <a:buFont typeface="Wingdings" pitchFamily="2" charset="2"/>
              <a:buNone/>
            </a:pPr>
            <a:r>
              <a:rPr lang="en-US" sz="1100" dirty="0" smtClean="0"/>
              <a:t>When temporary crops are grown scattered around the holding it is difficult to estimate the area unless crops are grown in some sort of systematic manner.</a:t>
            </a:r>
          </a:p>
          <a:p>
            <a:pPr marL="637200" lvl="3" indent="0">
              <a:spcBef>
                <a:spcPts val="0"/>
              </a:spcBef>
              <a:spcAft>
                <a:spcPts val="600"/>
              </a:spcAft>
              <a:buClr>
                <a:srgbClr val="FFC000"/>
              </a:buClr>
              <a:buSzPct val="100000"/>
              <a:buFont typeface="Wingdings" pitchFamily="2" charset="2"/>
              <a:buNone/>
            </a:pPr>
            <a:endParaRPr lang="en-US" dirty="0" smtClean="0"/>
          </a:p>
          <a:p>
            <a:endParaRPr lang="es-AR"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11</a:t>
            </a:fld>
            <a:endParaRPr lang="en-US"/>
          </a:p>
        </p:txBody>
      </p:sp>
    </p:spTree>
    <p:extLst>
      <p:ext uri="{BB962C8B-B14F-4D97-AF65-F5344CB8AC3E}">
        <p14:creationId xmlns:p14="http://schemas.microsoft.com/office/powerpoint/2010/main" val="1860432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dirty="0" smtClean="0">
                <a:latin typeface="Calibri" pitchFamily="34" charset="0"/>
                <a:cs typeface="Calibri" pitchFamily="34" charset="0"/>
              </a:rPr>
              <a:t>End use </a:t>
            </a:r>
            <a:r>
              <a:rPr lang="en-GB" sz="1200" dirty="0" smtClean="0">
                <a:latin typeface="Calibri" pitchFamily="34" charset="0"/>
                <a:cs typeface="Calibri" pitchFamily="34" charset="0"/>
              </a:rPr>
              <a:t>refers to the purpose of the crop. A single crop may have more than one end-use (i.e. maize being grown partly for human consumption, partly as a fodder crop and partly for producing </a:t>
            </a:r>
            <a:r>
              <a:rPr lang="en-GB" sz="1200" dirty="0" err="1" smtClean="0">
                <a:latin typeface="Calibri" pitchFamily="34" charset="0"/>
                <a:cs typeface="Calibri" pitchFamily="34" charset="0"/>
              </a:rPr>
              <a:t>biofuels</a:t>
            </a:r>
            <a:r>
              <a:rPr lang="en-GB" sz="1200" dirty="0" smtClean="0">
                <a:latin typeface="Calibri" pitchFamily="34" charset="0"/>
                <a:cs typeface="Calibri" pitchFamily="34" charset="0"/>
              </a:rPr>
              <a:t>.</a:t>
            </a:r>
            <a:endParaRPr lang="es-AR"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12</a:t>
            </a:fld>
            <a:endParaRPr lang="en-US"/>
          </a:p>
        </p:txBody>
      </p:sp>
    </p:spTree>
    <p:extLst>
      <p:ext uri="{BB962C8B-B14F-4D97-AF65-F5344CB8AC3E}">
        <p14:creationId xmlns:p14="http://schemas.microsoft.com/office/powerpoint/2010/main" val="187042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AR"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13</a:t>
            </a:fld>
            <a:endParaRPr lang="en-US"/>
          </a:p>
        </p:txBody>
      </p:sp>
    </p:spTree>
    <p:extLst>
      <p:ext uri="{BB962C8B-B14F-4D97-AF65-F5344CB8AC3E}">
        <p14:creationId xmlns:p14="http://schemas.microsoft.com/office/powerpoint/2010/main" val="4030927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AR"/>
          </a:p>
        </p:txBody>
      </p:sp>
      <p:sp>
        <p:nvSpPr>
          <p:cNvPr id="4" name="Slide Number Placeholder 3"/>
          <p:cNvSpPr>
            <a:spLocks noGrp="1"/>
          </p:cNvSpPr>
          <p:nvPr>
            <p:ph type="sldNum" sz="quarter" idx="10"/>
          </p:nvPr>
        </p:nvSpPr>
        <p:spPr/>
        <p:txBody>
          <a:bodyPr/>
          <a:lstStyle/>
          <a:p>
            <a:fld id="{1D2386A3-2E31-4C9B-B0BE-45709ADB9841}" type="slidenum">
              <a:rPr lang="en-US" smtClean="0"/>
              <a:pPr/>
              <a:t>14</a:t>
            </a:fld>
            <a:endParaRPr lang="en-US"/>
          </a:p>
        </p:txBody>
      </p:sp>
    </p:spTree>
    <p:extLst>
      <p:ext uri="{BB962C8B-B14F-4D97-AF65-F5344CB8AC3E}">
        <p14:creationId xmlns:p14="http://schemas.microsoft.com/office/powerpoint/2010/main" val="2997811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itchFamily="34" charset="0"/>
                <a:cs typeface="Calibri" pitchFamily="34" charset="0"/>
              </a:rPr>
              <a:t>Number of permanent crops trees in compact plantation may also be collected;</a:t>
            </a:r>
          </a:p>
          <a:p>
            <a:endParaRPr lang="es-AR" dirty="0" smtClean="0"/>
          </a:p>
          <a:p>
            <a:pPr marL="637200" lvl="3" indent="0">
              <a:spcBef>
                <a:spcPts val="600"/>
              </a:spcBef>
              <a:spcAft>
                <a:spcPts val="600"/>
              </a:spcAft>
              <a:buClr>
                <a:srgbClr val="FFC000"/>
              </a:buClr>
              <a:buSzPct val="100000"/>
              <a:buFont typeface="Wingdings" pitchFamily="2" charset="2"/>
              <a:buChar char="ü"/>
            </a:pPr>
            <a:r>
              <a:rPr lang="en-GB" dirty="0" smtClean="0">
                <a:latin typeface="Calibri" pitchFamily="34" charset="0"/>
                <a:cs typeface="Calibri" pitchFamily="34" charset="0"/>
              </a:rPr>
              <a:t>Some countries may also wish to collect the number of permanent crops trees in compact plantation;</a:t>
            </a:r>
          </a:p>
          <a:p>
            <a:pPr marL="637200" lvl="3" indent="0">
              <a:spcBef>
                <a:spcPts val="600"/>
              </a:spcBef>
              <a:spcAft>
                <a:spcPts val="600"/>
              </a:spcAft>
              <a:buClr>
                <a:srgbClr val="FFC000"/>
              </a:buClr>
              <a:buSzPct val="100000"/>
              <a:buFont typeface="Wingdings" pitchFamily="2" charset="2"/>
              <a:buChar char="ü"/>
            </a:pPr>
            <a:r>
              <a:rPr lang="en-GB" dirty="0" smtClean="0">
                <a:latin typeface="Calibri" pitchFamily="34" charset="0"/>
                <a:cs typeface="Calibri" pitchFamily="34" charset="0"/>
              </a:rPr>
              <a:t>Permanent crops of productive age refers to permanent crops already bearing fruit or otherwise productive;</a:t>
            </a:r>
          </a:p>
          <a:p>
            <a:pPr marL="637200" lvl="3" indent="0">
              <a:spcBef>
                <a:spcPts val="600"/>
              </a:spcBef>
              <a:spcAft>
                <a:spcPts val="600"/>
              </a:spcAft>
              <a:buClr>
                <a:srgbClr val="FFC000"/>
              </a:buClr>
              <a:buSzPct val="100000"/>
              <a:buFont typeface="Wingdings" pitchFamily="2" charset="2"/>
              <a:buChar char="ü"/>
            </a:pPr>
            <a:r>
              <a:rPr lang="en-GB" dirty="0" smtClean="0">
                <a:latin typeface="Calibri" pitchFamily="34" charset="0"/>
                <a:cs typeface="Calibri" pitchFamily="34" charset="0"/>
              </a:rPr>
              <a:t>Two or more permanent crops grown together in a compact plantation should be treated as in the previous case of temporary crops inter-planted or mixed: area is assigned to a particular crop proportionately to the area occupied by each crop;</a:t>
            </a:r>
          </a:p>
          <a:p>
            <a:pPr marL="637200" lvl="3" indent="0">
              <a:spcBef>
                <a:spcPts val="600"/>
              </a:spcBef>
              <a:spcAft>
                <a:spcPts val="600"/>
              </a:spcAft>
              <a:buClr>
                <a:srgbClr val="FFC000"/>
              </a:buClr>
              <a:buSzPct val="100000"/>
              <a:buFont typeface="Wingdings" pitchFamily="2" charset="2"/>
              <a:buChar char="ü"/>
            </a:pPr>
            <a:r>
              <a:rPr lang="en-GB" dirty="0" smtClean="0">
                <a:latin typeface="Calibri" pitchFamily="34" charset="0"/>
                <a:cs typeface="Calibri" pitchFamily="34" charset="0"/>
              </a:rPr>
              <a:t>When permanent crops in compact plantation are in association with temporary crops (i.e. “growing in the compact plantation of permanent crops”), the area assigned to permanent crops usually is the whole area of the compact plantation because the density of trees is normally not affected by the presence of the temporary crop associated. In other cases, countries will need to develop procedures for a different allocation.</a:t>
            </a:r>
          </a:p>
          <a:p>
            <a:endParaRPr lang="es-AR"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15</a:t>
            </a:fld>
            <a:endParaRPr lang="en-US"/>
          </a:p>
        </p:txBody>
      </p:sp>
    </p:spTree>
    <p:extLst>
      <p:ext uri="{BB962C8B-B14F-4D97-AF65-F5344CB8AC3E}">
        <p14:creationId xmlns:p14="http://schemas.microsoft.com/office/powerpoint/2010/main" val="3571040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 </a:t>
            </a:r>
            <a:r>
              <a:rPr lang="en-US" dirty="0" smtClean="0"/>
              <a:t>Usually</a:t>
            </a:r>
            <a:r>
              <a:rPr lang="en-US" baseline="0" dirty="0" smtClean="0"/>
              <a:t> these plants are scattered around the holding</a:t>
            </a:r>
            <a:endParaRPr lang="es-AR"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16</a:t>
            </a:fld>
            <a:endParaRPr lang="en-US"/>
          </a:p>
        </p:txBody>
      </p:sp>
    </p:spTree>
    <p:extLst>
      <p:ext uri="{BB962C8B-B14F-4D97-AF65-F5344CB8AC3E}">
        <p14:creationId xmlns:p14="http://schemas.microsoft.com/office/powerpoint/2010/main" val="224282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AR"/>
          </a:p>
        </p:txBody>
      </p:sp>
      <p:sp>
        <p:nvSpPr>
          <p:cNvPr id="4" name="Slide Number Placeholder 3"/>
          <p:cNvSpPr>
            <a:spLocks noGrp="1"/>
          </p:cNvSpPr>
          <p:nvPr>
            <p:ph type="sldNum" sz="quarter" idx="10"/>
          </p:nvPr>
        </p:nvSpPr>
        <p:spPr/>
        <p:txBody>
          <a:bodyPr/>
          <a:lstStyle/>
          <a:p>
            <a:fld id="{1D2386A3-2E31-4C9B-B0BE-45709ADB9841}" type="slidenum">
              <a:rPr lang="en-US" smtClean="0"/>
              <a:pPr/>
              <a:t>17</a:t>
            </a:fld>
            <a:endParaRPr lang="en-US"/>
          </a:p>
        </p:txBody>
      </p:sp>
    </p:spTree>
    <p:extLst>
      <p:ext uri="{BB962C8B-B14F-4D97-AF65-F5344CB8AC3E}">
        <p14:creationId xmlns:p14="http://schemas.microsoft.com/office/powerpoint/2010/main" val="980095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AR" dirty="0" smtClean="0"/>
              <a:t> - </a:t>
            </a:r>
            <a:r>
              <a:rPr lang="es-AR" dirty="0" err="1" smtClean="0"/>
              <a:t>Highest</a:t>
            </a:r>
            <a:r>
              <a:rPr lang="es-AR" dirty="0" smtClean="0"/>
              <a:t> </a:t>
            </a:r>
            <a:r>
              <a:rPr lang="es-AR" dirty="0" err="1" smtClean="0"/>
              <a:t>number</a:t>
            </a:r>
            <a:r>
              <a:rPr lang="es-AR" dirty="0" smtClean="0"/>
              <a:t> of </a:t>
            </a:r>
            <a:r>
              <a:rPr lang="es-AR" dirty="0" err="1" smtClean="0"/>
              <a:t>trees</a:t>
            </a:r>
            <a:r>
              <a:rPr lang="es-AR" dirty="0" smtClean="0"/>
              <a:t> are of </a:t>
            </a:r>
            <a:r>
              <a:rPr lang="es-AR" b="1" dirty="0" smtClean="0"/>
              <a:t>olives </a:t>
            </a:r>
            <a:r>
              <a:rPr lang="es-AR" b="1" dirty="0" err="1" smtClean="0"/>
              <a:t>trees</a:t>
            </a:r>
            <a:r>
              <a:rPr lang="es-AR" b="1" dirty="0" smtClean="0"/>
              <a:t> in </a:t>
            </a:r>
            <a:r>
              <a:rPr lang="es-AR" b="1" dirty="0" err="1" smtClean="0"/>
              <a:t>Libya</a:t>
            </a:r>
            <a:r>
              <a:rPr lang="es-AR" b="1" baseline="0" dirty="0" err="1" smtClean="0"/>
              <a:t>n</a:t>
            </a:r>
            <a:r>
              <a:rPr lang="es-AR" b="1" baseline="0" dirty="0" smtClean="0"/>
              <a:t> </a:t>
            </a:r>
            <a:r>
              <a:rPr lang="es-AR" b="1" baseline="0" dirty="0" err="1" smtClean="0"/>
              <a:t>Arab</a:t>
            </a:r>
            <a:r>
              <a:rPr lang="es-AR" b="1" baseline="0" dirty="0" smtClean="0"/>
              <a:t> </a:t>
            </a:r>
            <a:r>
              <a:rPr lang="es-AR" baseline="0" dirty="0" err="1" smtClean="0"/>
              <a:t>according</a:t>
            </a:r>
            <a:r>
              <a:rPr lang="es-AR" baseline="0" dirty="0" smtClean="0"/>
              <a:t> </a:t>
            </a:r>
            <a:r>
              <a:rPr lang="es-AR" baseline="0" dirty="0" err="1" smtClean="0"/>
              <a:t>to</a:t>
            </a:r>
            <a:r>
              <a:rPr lang="es-AR" baseline="0" dirty="0" smtClean="0"/>
              <a:t> </a:t>
            </a:r>
            <a:r>
              <a:rPr lang="es-AR" baseline="0" dirty="0" err="1" smtClean="0"/>
              <a:t>the</a:t>
            </a:r>
            <a:r>
              <a:rPr lang="es-AR" baseline="0" dirty="0" smtClean="0"/>
              <a:t> </a:t>
            </a:r>
            <a:r>
              <a:rPr lang="es-AR" baseline="0" dirty="0" err="1" smtClean="0"/>
              <a:t>last</a:t>
            </a:r>
            <a:r>
              <a:rPr lang="es-AR" baseline="0" dirty="0" smtClean="0"/>
              <a:t> </a:t>
            </a:r>
            <a:r>
              <a:rPr lang="es-AR" baseline="0" dirty="0" err="1" smtClean="0"/>
              <a:t>census</a:t>
            </a:r>
            <a:r>
              <a:rPr lang="es-AR" baseline="0" dirty="0" smtClean="0"/>
              <a:t> 2001. (grapes, dates, citrus </a:t>
            </a:r>
            <a:r>
              <a:rPr lang="es-AR" baseline="0" dirty="0" err="1" smtClean="0"/>
              <a:t>fuits</a:t>
            </a:r>
            <a:r>
              <a:rPr lang="es-AR" baseline="0" dirty="0" smtClean="0"/>
              <a:t> and </a:t>
            </a:r>
            <a:r>
              <a:rPr lang="es-AR" baseline="0" dirty="0" err="1" smtClean="0"/>
              <a:t>almonds</a:t>
            </a:r>
            <a:r>
              <a:rPr lang="es-AR" baseline="0" dirty="0" smtClean="0"/>
              <a:t>)</a:t>
            </a:r>
          </a:p>
          <a:p>
            <a:r>
              <a:rPr lang="es-AR" baseline="0" dirty="0" smtClean="0"/>
              <a:t> - </a:t>
            </a:r>
            <a:r>
              <a:rPr lang="es-AR" baseline="0" dirty="0" err="1" smtClean="0"/>
              <a:t>Highest</a:t>
            </a:r>
            <a:r>
              <a:rPr lang="es-AR" baseline="0" dirty="0" smtClean="0"/>
              <a:t> </a:t>
            </a:r>
            <a:r>
              <a:rPr lang="es-AR" baseline="0" dirty="0" err="1" smtClean="0"/>
              <a:t>number</a:t>
            </a:r>
            <a:r>
              <a:rPr lang="es-AR" baseline="0" dirty="0" smtClean="0"/>
              <a:t> of </a:t>
            </a:r>
            <a:r>
              <a:rPr lang="es-AR" baseline="0" dirty="0" err="1" smtClean="0"/>
              <a:t>trees</a:t>
            </a:r>
            <a:r>
              <a:rPr lang="es-AR" baseline="0" dirty="0" smtClean="0"/>
              <a:t> are of </a:t>
            </a:r>
            <a:r>
              <a:rPr lang="es-AR" b="1" baseline="0" dirty="0" smtClean="0"/>
              <a:t>olives </a:t>
            </a:r>
            <a:r>
              <a:rPr lang="es-AR" b="1" baseline="0" dirty="0" err="1" smtClean="0"/>
              <a:t>tress</a:t>
            </a:r>
            <a:r>
              <a:rPr lang="es-AR" b="1" baseline="0" dirty="0" smtClean="0"/>
              <a:t> </a:t>
            </a:r>
            <a:r>
              <a:rPr lang="es-AR" baseline="0" dirty="0" smtClean="0"/>
              <a:t>in </a:t>
            </a:r>
            <a:r>
              <a:rPr lang="es-AR" b="1" baseline="0" dirty="0" err="1" smtClean="0"/>
              <a:t>Jordan</a:t>
            </a:r>
            <a:r>
              <a:rPr lang="es-AR" baseline="0" dirty="0" smtClean="0"/>
              <a:t> </a:t>
            </a:r>
            <a:r>
              <a:rPr lang="es-AR" baseline="0" dirty="0" err="1" smtClean="0"/>
              <a:t>acording</a:t>
            </a:r>
            <a:r>
              <a:rPr lang="es-AR" baseline="0" dirty="0" smtClean="0"/>
              <a:t> </a:t>
            </a:r>
            <a:r>
              <a:rPr lang="es-AR" baseline="0" dirty="0" err="1" smtClean="0"/>
              <a:t>to</a:t>
            </a:r>
            <a:r>
              <a:rPr lang="es-AR" baseline="0" dirty="0" smtClean="0"/>
              <a:t> </a:t>
            </a:r>
            <a:r>
              <a:rPr lang="es-AR" baseline="0" dirty="0" err="1" smtClean="0"/>
              <a:t>the</a:t>
            </a:r>
            <a:r>
              <a:rPr lang="es-AR" baseline="0" dirty="0" smtClean="0"/>
              <a:t> </a:t>
            </a:r>
            <a:r>
              <a:rPr lang="es-AR" baseline="0" dirty="0" err="1" smtClean="0"/>
              <a:t>agricultural</a:t>
            </a:r>
            <a:r>
              <a:rPr lang="es-AR" baseline="0" dirty="0" smtClean="0"/>
              <a:t> </a:t>
            </a:r>
            <a:r>
              <a:rPr lang="es-AR" baseline="0" dirty="0" err="1" smtClean="0"/>
              <a:t>census</a:t>
            </a:r>
            <a:r>
              <a:rPr lang="es-AR" baseline="0" dirty="0" smtClean="0"/>
              <a:t> 1997 (</a:t>
            </a:r>
            <a:r>
              <a:rPr lang="es-AR" baseline="0" dirty="0" err="1" smtClean="0"/>
              <a:t>apples</a:t>
            </a:r>
            <a:r>
              <a:rPr lang="es-AR" baseline="0" dirty="0" smtClean="0"/>
              <a:t>, </a:t>
            </a:r>
            <a:r>
              <a:rPr lang="es-AR" baseline="0" dirty="0" err="1" smtClean="0"/>
              <a:t>vines</a:t>
            </a:r>
            <a:r>
              <a:rPr lang="es-AR" baseline="0" dirty="0" smtClean="0"/>
              <a:t>, bananas, </a:t>
            </a:r>
            <a:r>
              <a:rPr lang="es-AR" baseline="0" dirty="0" err="1" smtClean="0"/>
              <a:t>clementines</a:t>
            </a:r>
            <a:r>
              <a:rPr lang="es-AR" baseline="0" dirty="0" smtClean="0"/>
              <a:t>)</a:t>
            </a:r>
          </a:p>
          <a:p>
            <a:r>
              <a:rPr lang="es-AR" baseline="0" dirty="0" smtClean="0"/>
              <a:t>- </a:t>
            </a:r>
            <a:r>
              <a:rPr lang="es-AR" baseline="0" dirty="0" err="1" smtClean="0"/>
              <a:t>Highest</a:t>
            </a:r>
            <a:r>
              <a:rPr lang="es-AR" baseline="0" dirty="0" smtClean="0"/>
              <a:t> </a:t>
            </a:r>
            <a:r>
              <a:rPr lang="es-AR" baseline="0" dirty="0" err="1" smtClean="0"/>
              <a:t>number</a:t>
            </a:r>
            <a:r>
              <a:rPr lang="es-AR" baseline="0" dirty="0" smtClean="0"/>
              <a:t> of </a:t>
            </a:r>
            <a:r>
              <a:rPr lang="es-AR" baseline="0" dirty="0" err="1" smtClean="0"/>
              <a:t>trees</a:t>
            </a:r>
            <a:r>
              <a:rPr lang="es-AR" baseline="0" dirty="0" smtClean="0"/>
              <a:t> are of </a:t>
            </a:r>
            <a:r>
              <a:rPr lang="es-AR" b="1" baseline="0" dirty="0" smtClean="0"/>
              <a:t>olive </a:t>
            </a:r>
            <a:r>
              <a:rPr lang="es-AR" b="1" baseline="0" dirty="0" err="1" smtClean="0"/>
              <a:t>trees</a:t>
            </a:r>
            <a:r>
              <a:rPr lang="es-AR" b="1" baseline="0" dirty="0" smtClean="0"/>
              <a:t> </a:t>
            </a:r>
            <a:r>
              <a:rPr lang="es-AR" baseline="0" dirty="0" smtClean="0"/>
              <a:t>in </a:t>
            </a:r>
            <a:r>
              <a:rPr lang="es-AR" b="1" baseline="0" dirty="0" err="1" smtClean="0"/>
              <a:t>Tunisia</a:t>
            </a:r>
            <a:r>
              <a:rPr lang="es-AR" b="1" baseline="0" dirty="0" smtClean="0"/>
              <a:t> </a:t>
            </a:r>
            <a:r>
              <a:rPr lang="es-AR" b="0" baseline="0" dirty="0" err="1" smtClean="0"/>
              <a:t>according</a:t>
            </a:r>
            <a:r>
              <a:rPr lang="es-AR" b="0" baseline="0" dirty="0" smtClean="0"/>
              <a:t> </a:t>
            </a:r>
            <a:r>
              <a:rPr lang="es-AR" b="0" baseline="0" dirty="0" err="1" smtClean="0"/>
              <a:t>to</a:t>
            </a:r>
            <a:r>
              <a:rPr lang="es-AR" b="0" baseline="0" dirty="0" smtClean="0"/>
              <a:t> </a:t>
            </a:r>
            <a:r>
              <a:rPr lang="es-AR" b="0" baseline="0" dirty="0" err="1" smtClean="0"/>
              <a:t>the</a:t>
            </a:r>
            <a:r>
              <a:rPr lang="es-AR" b="0" baseline="0" dirty="0" smtClean="0"/>
              <a:t> </a:t>
            </a:r>
            <a:r>
              <a:rPr lang="es-AR" b="0" baseline="0" dirty="0" err="1" smtClean="0"/>
              <a:t>agricultural</a:t>
            </a:r>
            <a:r>
              <a:rPr lang="es-AR" b="0" baseline="0" dirty="0" smtClean="0"/>
              <a:t> </a:t>
            </a:r>
            <a:r>
              <a:rPr lang="es-AR" b="0" baseline="0" dirty="0" err="1" smtClean="0"/>
              <a:t>census</a:t>
            </a:r>
            <a:r>
              <a:rPr lang="es-AR" b="0" baseline="0" dirty="0" smtClean="0"/>
              <a:t> 2004/2005 (grapes </a:t>
            </a:r>
            <a:r>
              <a:rPr lang="es-AR" b="0" baseline="0" dirty="0" err="1" smtClean="0"/>
              <a:t>for</a:t>
            </a:r>
            <a:r>
              <a:rPr lang="es-AR" b="0" baseline="0" dirty="0" smtClean="0"/>
              <a:t> </a:t>
            </a:r>
            <a:r>
              <a:rPr lang="es-AR" b="0" baseline="0" dirty="0" err="1" smtClean="0"/>
              <a:t>raising</a:t>
            </a:r>
            <a:r>
              <a:rPr lang="es-AR" b="0" baseline="0" dirty="0" smtClean="0"/>
              <a:t>, </a:t>
            </a:r>
            <a:r>
              <a:rPr lang="es-AR" b="0" baseline="0" dirty="0" err="1" smtClean="0"/>
              <a:t>apples</a:t>
            </a:r>
            <a:r>
              <a:rPr lang="es-AR" b="0" baseline="0" dirty="0" smtClean="0"/>
              <a:t>, </a:t>
            </a:r>
            <a:r>
              <a:rPr lang="es-AR" b="0" baseline="0" dirty="0" err="1" smtClean="0"/>
              <a:t>pears</a:t>
            </a:r>
            <a:r>
              <a:rPr lang="es-AR" b="0" baseline="0" dirty="0" smtClean="0"/>
              <a:t> </a:t>
            </a:r>
            <a:r>
              <a:rPr lang="es-AR" b="0" baseline="0" dirty="0" err="1" smtClean="0"/>
              <a:t>etc</a:t>
            </a:r>
            <a:r>
              <a:rPr lang="es-AR" b="0" baseline="0" dirty="0" smtClean="0"/>
              <a:t>)</a:t>
            </a:r>
            <a:r>
              <a:rPr lang="es-AR" baseline="0" dirty="0" smtClean="0"/>
              <a:t> </a:t>
            </a:r>
            <a:endParaRPr lang="es-AR"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18</a:t>
            </a:fld>
            <a:endParaRPr lang="en-US"/>
          </a:p>
        </p:txBody>
      </p:sp>
    </p:spTree>
    <p:extLst>
      <p:ext uri="{BB962C8B-B14F-4D97-AF65-F5344CB8AC3E}">
        <p14:creationId xmlns:p14="http://schemas.microsoft.com/office/powerpoint/2010/main" val="2554042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b="1" dirty="0" smtClean="0">
                <a:latin typeface="Calibri" pitchFamily="34" charset="0"/>
              </a:rPr>
              <a:t>Tunisia </a:t>
            </a:r>
            <a:r>
              <a:rPr lang="en-GB" sz="1100" dirty="0" smtClean="0">
                <a:latin typeface="Calibri" pitchFamily="34" charset="0"/>
              </a:rPr>
              <a:t>between the</a:t>
            </a:r>
            <a:r>
              <a:rPr lang="en-GB" sz="1100" baseline="0" dirty="0" smtClean="0">
                <a:latin typeface="Calibri" pitchFamily="34" charset="0"/>
              </a:rPr>
              <a:t> </a:t>
            </a:r>
            <a:r>
              <a:rPr lang="en-GB" sz="1100" b="1" baseline="0" dirty="0" smtClean="0">
                <a:latin typeface="Calibri" pitchFamily="34" charset="0"/>
              </a:rPr>
              <a:t>Olives </a:t>
            </a:r>
            <a:r>
              <a:rPr lang="en-GB" sz="1100" baseline="0" dirty="0" smtClean="0">
                <a:latin typeface="Calibri" pitchFamily="34" charset="0"/>
              </a:rPr>
              <a:t>trees there are crops cultivated such as </a:t>
            </a:r>
            <a:r>
              <a:rPr lang="en-GB" sz="1100" baseline="0" dirty="0" err="1" smtClean="0">
                <a:latin typeface="Calibri" pitchFamily="34" charset="0"/>
              </a:rPr>
              <a:t>soyabeans</a:t>
            </a:r>
            <a:r>
              <a:rPr lang="en-GB" sz="1100" baseline="0" dirty="0" smtClean="0">
                <a:latin typeface="Calibri" pitchFamily="34" charset="0"/>
              </a:rPr>
              <a:t>, grasses or also some cereals.</a:t>
            </a:r>
          </a:p>
          <a:p>
            <a:endParaRPr lang="en-GB" sz="1100" baseline="0" dirty="0" smtClean="0">
              <a:latin typeface="Calibri" pitchFamily="34"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Calibri" pitchFamily="34" charset="0"/>
                <a:cs typeface="Calibri" pitchFamily="34" charset="0"/>
              </a:rPr>
              <a:t>This item refers to the case when temporary crops are grown on land classed as “other land uses type” and no under “land under temporary crops” in the land uses classification. It relates to area on the census reference day according to its main use during the census reference year.</a:t>
            </a:r>
          </a:p>
          <a:p>
            <a:r>
              <a:rPr lang="en-GB" sz="1100" b="1" dirty="0" smtClean="0">
                <a:latin typeface="Calibri" pitchFamily="34" charset="0"/>
                <a:cs typeface="Calibri" pitchFamily="34" charset="0"/>
              </a:rPr>
              <a:t>(because the categories of land use refer to the census reference year).</a:t>
            </a:r>
            <a:endParaRPr lang="es-AR" sz="1100" b="1"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19</a:t>
            </a:fld>
            <a:endParaRPr lang="en-US"/>
          </a:p>
        </p:txBody>
      </p:sp>
    </p:spTree>
    <p:extLst>
      <p:ext uri="{BB962C8B-B14F-4D97-AF65-F5344CB8AC3E}">
        <p14:creationId xmlns:p14="http://schemas.microsoft.com/office/powerpoint/2010/main" val="2736652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AR"/>
          </a:p>
        </p:txBody>
      </p:sp>
      <p:sp>
        <p:nvSpPr>
          <p:cNvPr id="4" name="Slide Number Placeholder 3"/>
          <p:cNvSpPr>
            <a:spLocks noGrp="1"/>
          </p:cNvSpPr>
          <p:nvPr>
            <p:ph type="sldNum" sz="quarter" idx="10"/>
          </p:nvPr>
        </p:nvSpPr>
        <p:spPr/>
        <p:txBody>
          <a:bodyPr/>
          <a:lstStyle/>
          <a:p>
            <a:fld id="{1D2386A3-2E31-4C9B-B0BE-45709ADB9841}" type="slidenum">
              <a:rPr lang="en-US" smtClean="0"/>
              <a:pPr/>
              <a:t>2</a:t>
            </a:fld>
            <a:endParaRPr lang="en-US"/>
          </a:p>
        </p:txBody>
      </p:sp>
    </p:spTree>
    <p:extLst>
      <p:ext uri="{BB962C8B-B14F-4D97-AF65-F5344CB8AC3E}">
        <p14:creationId xmlns:p14="http://schemas.microsoft.com/office/powerpoint/2010/main" val="855034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AR"/>
          </a:p>
        </p:txBody>
      </p:sp>
      <p:sp>
        <p:nvSpPr>
          <p:cNvPr id="4" name="Slide Number Placeholder 3"/>
          <p:cNvSpPr>
            <a:spLocks noGrp="1"/>
          </p:cNvSpPr>
          <p:nvPr>
            <p:ph type="sldNum" sz="quarter" idx="10"/>
          </p:nvPr>
        </p:nvSpPr>
        <p:spPr/>
        <p:txBody>
          <a:bodyPr/>
          <a:lstStyle/>
          <a:p>
            <a:fld id="{1D2386A3-2E31-4C9B-B0BE-45709ADB9841}" type="slidenum">
              <a:rPr lang="en-US" smtClean="0"/>
              <a:pPr/>
              <a:t>20</a:t>
            </a:fld>
            <a:endParaRPr lang="en-US"/>
          </a:p>
        </p:txBody>
      </p:sp>
    </p:spTree>
    <p:extLst>
      <p:ext uri="{BB962C8B-B14F-4D97-AF65-F5344CB8AC3E}">
        <p14:creationId xmlns:p14="http://schemas.microsoft.com/office/powerpoint/2010/main" val="3077290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dirty="0" smtClean="0">
                <a:latin typeface="Calibri" pitchFamily="34" charset="0"/>
                <a:cs typeface="Calibri" pitchFamily="34" charset="0"/>
              </a:rPr>
              <a:t>For temporary crops,</a:t>
            </a:r>
            <a:r>
              <a:rPr lang="en-GB" sz="1200" dirty="0" smtClean="0">
                <a:latin typeface="Calibri" pitchFamily="34" charset="0"/>
                <a:cs typeface="Calibri" pitchFamily="34" charset="0"/>
              </a:rPr>
              <a:t> it is the part of the area harvested to which fertilizers were applied some time during the census reference year. </a:t>
            </a:r>
          </a:p>
          <a:p>
            <a:r>
              <a:rPr lang="en-GB" sz="1200" b="1" dirty="0" smtClean="0">
                <a:latin typeface="Calibri" pitchFamily="34" charset="0"/>
                <a:cs typeface="Calibri" pitchFamily="34" charset="0"/>
              </a:rPr>
              <a:t>For permanent crops,</a:t>
            </a:r>
            <a:r>
              <a:rPr lang="en-GB" sz="1200" dirty="0" smtClean="0">
                <a:latin typeface="Calibri" pitchFamily="34" charset="0"/>
                <a:cs typeface="Calibri" pitchFamily="34" charset="0"/>
              </a:rPr>
              <a:t> it refers to the part of the current area of permanent crops (i.e. the area with permanent crops at the census reference day) fertilized at some time during the census reference year. </a:t>
            </a:r>
            <a:endParaRPr lang="es-AR"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21</a:t>
            </a:fld>
            <a:endParaRPr lang="en-US"/>
          </a:p>
        </p:txBody>
      </p:sp>
    </p:spTree>
    <p:extLst>
      <p:ext uri="{BB962C8B-B14F-4D97-AF65-F5344CB8AC3E}">
        <p14:creationId xmlns:p14="http://schemas.microsoft.com/office/powerpoint/2010/main" val="1225770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dirty="0" smtClean="0">
                <a:latin typeface="Calibri" pitchFamily="34" charset="0"/>
                <a:cs typeface="Calibri" pitchFamily="34" charset="0"/>
              </a:rPr>
              <a:t>Concept:</a:t>
            </a:r>
            <a:r>
              <a:rPr lang="en-GB" sz="1200" b="1" baseline="0" dirty="0" smtClean="0">
                <a:latin typeface="Calibri" pitchFamily="34" charset="0"/>
                <a:cs typeface="Calibri" pitchFamily="34" charset="0"/>
              </a:rPr>
              <a:t> </a:t>
            </a:r>
            <a:r>
              <a:rPr lang="en-GB" sz="1200" dirty="0" smtClean="0">
                <a:latin typeface="Calibri" pitchFamily="34" charset="0"/>
                <a:cs typeface="Calibri" pitchFamily="34" charset="0"/>
              </a:rPr>
              <a:t>Nursery is an area where young plants, trees or vines are propagated for the purpose of transplanting.</a:t>
            </a:r>
          </a:p>
          <a:p>
            <a:endParaRPr lang="en-GB" sz="1200" dirty="0" smtClean="0">
              <a:latin typeface="Calibri" pitchFamily="34" charset="0"/>
              <a:cs typeface="Calibri" pitchFamily="34" charset="0"/>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GB" sz="1500" dirty="0" smtClean="0">
                <a:latin typeface="Calibri" pitchFamily="34" charset="0"/>
                <a:cs typeface="Calibri" pitchFamily="34" charset="0"/>
              </a:rPr>
              <a:t>A nursery may be </a:t>
            </a:r>
            <a:r>
              <a:rPr lang="en-GB" sz="1500" b="1" dirty="0" smtClean="0">
                <a:latin typeface="Calibri" pitchFamily="34" charset="0"/>
                <a:cs typeface="Calibri" pitchFamily="34" charset="0"/>
              </a:rPr>
              <a:t>in the open</a:t>
            </a:r>
            <a:r>
              <a:rPr lang="en-GB" sz="1500" dirty="0" smtClean="0">
                <a:latin typeface="Calibri" pitchFamily="34" charset="0"/>
                <a:cs typeface="Calibri" pitchFamily="34" charset="0"/>
              </a:rPr>
              <a:t> or </a:t>
            </a:r>
            <a:r>
              <a:rPr lang="en-GB" sz="1500" b="1" dirty="0" smtClean="0">
                <a:latin typeface="Calibri" pitchFamily="34" charset="0"/>
                <a:cs typeface="Calibri" pitchFamily="34" charset="0"/>
              </a:rPr>
              <a:t>under protective cover</a:t>
            </a:r>
            <a:r>
              <a:rPr lang="en-GB" sz="1500" dirty="0" smtClean="0">
                <a:latin typeface="Calibri" pitchFamily="34" charset="0"/>
                <a:cs typeface="Calibri" pitchFamily="34" charset="0"/>
              </a:rPr>
              <a:t> and may be used for the development of plants for the holding itself or for sale;</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GB" sz="1500" dirty="0" smtClean="0">
              <a:latin typeface="Calibri" pitchFamily="34" charset="0"/>
              <a:cs typeface="Calibri" pitchFamily="34" charset="0"/>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Calibri" pitchFamily="34" charset="0"/>
                <a:cs typeface="Calibri" pitchFamily="34" charset="0"/>
              </a:rPr>
              <a:t>Item 0414 relates to </a:t>
            </a:r>
            <a:r>
              <a:rPr lang="en-GB" sz="1600" b="1" dirty="0" smtClean="0">
                <a:latin typeface="Calibri" pitchFamily="34" charset="0"/>
                <a:cs typeface="Calibri" pitchFamily="34" charset="0"/>
              </a:rPr>
              <a:t>the area of land used for nurseries  and no the total area of the nursery crops</a:t>
            </a:r>
            <a:r>
              <a:rPr lang="en-GB" sz="1600" dirty="0" smtClean="0">
                <a:latin typeface="Calibri" pitchFamily="34" charset="0"/>
                <a:cs typeface="Calibri" pitchFamily="34" charset="0"/>
              </a:rPr>
              <a:t>, therefore if piece of land was used during the census reference year for nurseries of two crops </a:t>
            </a:r>
            <a:r>
              <a:rPr lang="en-GB" sz="1600" u="sng" dirty="0" smtClean="0">
                <a:latin typeface="Calibri" pitchFamily="34" charset="0"/>
                <a:cs typeface="Calibri" pitchFamily="34" charset="0"/>
              </a:rPr>
              <a:t>should be counted only once.</a:t>
            </a:r>
            <a:endParaRPr lang="en-GB" sz="1500" dirty="0" smtClean="0">
              <a:latin typeface="Calibri" pitchFamily="34" charset="0"/>
              <a:cs typeface="Calibri" pitchFamily="34" charset="0"/>
            </a:endParaRPr>
          </a:p>
          <a:p>
            <a:endParaRPr lang="es-AR"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22</a:t>
            </a:fld>
            <a:endParaRPr lang="en-US"/>
          </a:p>
        </p:txBody>
      </p:sp>
    </p:spTree>
    <p:extLst>
      <p:ext uri="{BB962C8B-B14F-4D97-AF65-F5344CB8AC3E}">
        <p14:creationId xmlns:p14="http://schemas.microsoft.com/office/powerpoint/2010/main" val="3396974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itchFamily="34" charset="0"/>
                <a:cs typeface="Calibri" pitchFamily="34" charset="0"/>
              </a:rPr>
              <a:t>Item 0416 refers to </a:t>
            </a:r>
            <a:r>
              <a:rPr lang="en-GB" b="1" dirty="0" smtClean="0">
                <a:latin typeface="Calibri" pitchFamily="34" charset="0"/>
                <a:cs typeface="Calibri" pitchFamily="34" charset="0"/>
              </a:rPr>
              <a:t>the area of land used for growing crops under protective cover</a:t>
            </a:r>
            <a:endParaRPr lang="en-GB" u="sng" dirty="0" smtClean="0">
              <a:latin typeface="Calibri" pitchFamily="34" charset="0"/>
              <a:cs typeface="Calibri" pitchFamily="34" charset="0"/>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itchFamily="34" charset="0"/>
                <a:cs typeface="Calibri" pitchFamily="34" charset="0"/>
              </a:rPr>
              <a:t>therefore if piece of land under protective cover was used for growing different crops during the census reference year, it </a:t>
            </a:r>
            <a:r>
              <a:rPr lang="en-GB" u="sng" dirty="0" smtClean="0">
                <a:latin typeface="Calibri" pitchFamily="34" charset="0"/>
                <a:cs typeface="Calibri" pitchFamily="34" charset="0"/>
              </a:rPr>
              <a:t>should be counted only once.</a:t>
            </a:r>
          </a:p>
          <a:p>
            <a:endParaRPr lang="es-AR"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23</a:t>
            </a:fld>
            <a:endParaRPr lang="en-US"/>
          </a:p>
        </p:txBody>
      </p:sp>
    </p:spTree>
    <p:extLst>
      <p:ext uri="{BB962C8B-B14F-4D97-AF65-F5344CB8AC3E}">
        <p14:creationId xmlns:p14="http://schemas.microsoft.com/office/powerpoint/2010/main" val="1811346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24</a:t>
            </a:fld>
            <a:endParaRPr lang="en-US"/>
          </a:p>
        </p:txBody>
      </p:sp>
    </p:spTree>
    <p:extLst>
      <p:ext uri="{BB962C8B-B14F-4D97-AF65-F5344CB8AC3E}">
        <p14:creationId xmlns:p14="http://schemas.microsoft.com/office/powerpoint/2010/main" val="1556460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AR"/>
          </a:p>
        </p:txBody>
      </p:sp>
      <p:sp>
        <p:nvSpPr>
          <p:cNvPr id="4" name="Slide Number Placeholder 3"/>
          <p:cNvSpPr>
            <a:spLocks noGrp="1"/>
          </p:cNvSpPr>
          <p:nvPr>
            <p:ph type="sldNum" sz="quarter" idx="10"/>
          </p:nvPr>
        </p:nvSpPr>
        <p:spPr/>
        <p:txBody>
          <a:bodyPr/>
          <a:lstStyle/>
          <a:p>
            <a:fld id="{1D2386A3-2E31-4C9B-B0BE-45709ADB9841}" type="slidenum">
              <a:rPr lang="en-US" smtClean="0"/>
              <a:pPr/>
              <a:t>25</a:t>
            </a:fld>
            <a:endParaRPr lang="en-US"/>
          </a:p>
        </p:txBody>
      </p:sp>
    </p:spTree>
    <p:extLst>
      <p:ext uri="{BB962C8B-B14F-4D97-AF65-F5344CB8AC3E}">
        <p14:creationId xmlns:p14="http://schemas.microsoft.com/office/powerpoint/2010/main" val="4077890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100" b="1" dirty="0" smtClean="0">
                <a:latin typeface="Calibri" pitchFamily="34" charset="0"/>
                <a:cs typeface="Calibri" pitchFamily="34" charset="0"/>
              </a:rPr>
              <a:t>4 frame items </a:t>
            </a:r>
            <a:r>
              <a:rPr lang="en-GB" sz="1100" dirty="0" smtClean="0">
                <a:latin typeface="Calibri" pitchFamily="34" charset="0"/>
                <a:cs typeface="Calibri" pitchFamily="34" charset="0"/>
              </a:rPr>
              <a:t>- (two of them are new items). T</a:t>
            </a:r>
            <a:r>
              <a:rPr lang="en-US" sz="1100" kern="1200" baseline="0" dirty="0" smtClean="0">
                <a:solidFill>
                  <a:schemeClr val="tx1"/>
                </a:solidFill>
                <a:latin typeface="+mn-lt"/>
                <a:ea typeface="+mn-ea"/>
                <a:cs typeface="+mn-cs"/>
              </a:rPr>
              <a:t>he frame items are directly relevant to frame construction for the supplementary modules for countries using the modular approach and for subsequent surveys. </a:t>
            </a:r>
          </a:p>
          <a:p>
            <a:endParaRPr lang="en-US" sz="1100" i="0" u="none" kern="1200" baseline="0" dirty="0" smtClean="0">
              <a:solidFill>
                <a:schemeClr val="tx1"/>
              </a:solidFill>
              <a:latin typeface="+mn-lt"/>
              <a:ea typeface="+mn-ea"/>
              <a:cs typeface="+mn-cs"/>
            </a:endParaRPr>
          </a:p>
          <a:p>
            <a:r>
              <a:rPr lang="en-US" sz="1100" b="1" kern="1200" baseline="0" dirty="0" smtClean="0">
                <a:solidFill>
                  <a:schemeClr val="tx1"/>
                </a:solidFill>
                <a:latin typeface="+mn-lt"/>
                <a:ea typeface="+mn-ea"/>
                <a:cs typeface="+mn-cs"/>
              </a:rPr>
              <a:t>For example, </a:t>
            </a:r>
          </a:p>
          <a:p>
            <a:r>
              <a:rPr lang="en-US" sz="1100" kern="1200" baseline="0" dirty="0" smtClean="0">
                <a:solidFill>
                  <a:schemeClr val="tx1"/>
                </a:solidFill>
                <a:latin typeface="+mn-lt"/>
                <a:ea typeface="+mn-ea"/>
                <a:cs typeface="+mn-cs"/>
              </a:rPr>
              <a:t>-</a:t>
            </a:r>
            <a:r>
              <a:rPr lang="en-US" sz="1100" b="1" kern="1200" baseline="0" dirty="0" smtClean="0">
                <a:solidFill>
                  <a:schemeClr val="tx1"/>
                </a:solidFill>
                <a:latin typeface="+mn-lt"/>
                <a:ea typeface="+mn-ea"/>
                <a:cs typeface="+mn-cs"/>
              </a:rPr>
              <a:t>frame Item 0401</a:t>
            </a:r>
            <a:r>
              <a:rPr lang="en-US" sz="1100" kern="1200" baseline="0" dirty="0" smtClean="0">
                <a:solidFill>
                  <a:schemeClr val="tx1"/>
                </a:solidFill>
                <a:latin typeface="+mn-lt"/>
                <a:ea typeface="+mn-ea"/>
                <a:cs typeface="+mn-cs"/>
              </a:rPr>
              <a:t> can be used for a supplementary module or specialized annual survey </a:t>
            </a:r>
            <a:r>
              <a:rPr lang="en-US" sz="1100" b="1" kern="1200" baseline="0" dirty="0" smtClean="0">
                <a:solidFill>
                  <a:schemeClr val="tx1"/>
                </a:solidFill>
                <a:latin typeface="+mn-lt"/>
                <a:ea typeface="+mn-ea"/>
                <a:cs typeface="+mn-cs"/>
              </a:rPr>
              <a:t>on “Production of temporary crops”; </a:t>
            </a:r>
          </a:p>
          <a:p>
            <a:pPr>
              <a:buFontTx/>
              <a:buChar char="-"/>
            </a:pPr>
            <a:r>
              <a:rPr lang="en-US" sz="1100" b="1" kern="1200" baseline="0" dirty="0" smtClean="0">
                <a:solidFill>
                  <a:schemeClr val="tx1"/>
                </a:solidFill>
                <a:latin typeface="+mn-lt"/>
                <a:ea typeface="+mn-ea"/>
                <a:cs typeface="+mn-cs"/>
              </a:rPr>
              <a:t>frame Item 0405 </a:t>
            </a:r>
            <a:r>
              <a:rPr lang="en-US" sz="1100" kern="1200" baseline="0" dirty="0" smtClean="0">
                <a:solidFill>
                  <a:schemeClr val="tx1"/>
                </a:solidFill>
                <a:latin typeface="+mn-lt"/>
                <a:ea typeface="+mn-ea"/>
                <a:cs typeface="+mn-cs"/>
              </a:rPr>
              <a:t>can be used for a supplementary module or specialized annual survey </a:t>
            </a:r>
            <a:r>
              <a:rPr lang="en-US" sz="1100" b="1" kern="1200" baseline="0" dirty="0" smtClean="0">
                <a:solidFill>
                  <a:schemeClr val="tx1"/>
                </a:solidFill>
                <a:latin typeface="+mn-lt"/>
                <a:ea typeface="+mn-ea"/>
                <a:cs typeface="+mn-cs"/>
              </a:rPr>
              <a:t>on “Production of permanent crops” </a:t>
            </a:r>
          </a:p>
          <a:p>
            <a:pPr>
              <a:buFontTx/>
              <a:buNone/>
            </a:pPr>
            <a:r>
              <a:rPr lang="en-US" sz="1100" kern="1200" baseline="0" dirty="0" smtClean="0">
                <a:solidFill>
                  <a:schemeClr val="tx1"/>
                </a:solidFill>
                <a:latin typeface="+mn-lt"/>
                <a:ea typeface="+mn-ea"/>
                <a:cs typeface="+mn-cs"/>
              </a:rPr>
              <a:t>Countries may include additional items for use in creating sampling frames for the census supplementary modules or the </a:t>
            </a:r>
            <a:r>
              <a:rPr lang="en-US" sz="1100" kern="1200" baseline="0" dirty="0" err="1" smtClean="0">
                <a:solidFill>
                  <a:schemeClr val="tx1"/>
                </a:solidFill>
                <a:latin typeface="+mn-lt"/>
                <a:ea typeface="+mn-ea"/>
                <a:cs typeface="+mn-cs"/>
              </a:rPr>
              <a:t>programme</a:t>
            </a:r>
            <a:r>
              <a:rPr lang="en-US" sz="1100" kern="1200" baseline="0" dirty="0" smtClean="0">
                <a:solidFill>
                  <a:schemeClr val="tx1"/>
                </a:solidFill>
                <a:latin typeface="+mn-lt"/>
                <a:ea typeface="+mn-ea"/>
                <a:cs typeface="+mn-cs"/>
              </a:rPr>
              <a:t> of agricultural surveys according to their needs. </a:t>
            </a:r>
          </a:p>
          <a:p>
            <a:endParaRPr lang="en-US" sz="1100" i="0" u="none"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Some frame items are a component of existing items for the purpose of building a frame (e.g. Item 0413 “Presence of nurseries”)</a:t>
            </a:r>
          </a:p>
          <a:p>
            <a:pPr marL="177800" lvl="2" indent="0">
              <a:lnSpc>
                <a:spcPct val="100000"/>
              </a:lnSpc>
              <a:spcBef>
                <a:spcPts val="0"/>
              </a:spcBef>
              <a:spcAft>
                <a:spcPts val="600"/>
              </a:spcAft>
              <a:buNone/>
            </a:pPr>
            <a:r>
              <a:rPr lang="en-US" sz="1100" b="1" dirty="0" smtClean="0">
                <a:solidFill>
                  <a:schemeClr val="tx1"/>
                </a:solidFill>
                <a:latin typeface="Calibri" pitchFamily="34" charset="0"/>
                <a:cs typeface="Calibri" pitchFamily="34" charset="0"/>
              </a:rPr>
              <a:t>0413</a:t>
            </a:r>
            <a:r>
              <a:rPr lang="en-US" sz="1100" dirty="0" smtClean="0">
                <a:solidFill>
                  <a:schemeClr val="tx1"/>
                </a:solidFill>
                <a:latin typeface="Calibri" pitchFamily="34" charset="0"/>
                <a:cs typeface="Calibri" pitchFamily="34" charset="0"/>
              </a:rPr>
              <a:t> - </a:t>
            </a:r>
            <a:r>
              <a:rPr lang="en-US" sz="1100" b="1" dirty="0" smtClean="0">
                <a:solidFill>
                  <a:schemeClr val="tx1"/>
                </a:solidFill>
                <a:latin typeface="Calibri" pitchFamily="34" charset="0"/>
                <a:cs typeface="Calibri" pitchFamily="34" charset="0"/>
              </a:rPr>
              <a:t>Presence of nurseries </a:t>
            </a:r>
            <a:r>
              <a:rPr lang="en-US" sz="1100" dirty="0" smtClean="0">
                <a:solidFill>
                  <a:schemeClr val="tx1"/>
                </a:solidFill>
                <a:latin typeface="Calibri" pitchFamily="34" charset="0"/>
                <a:cs typeface="Calibri" pitchFamily="34" charset="0"/>
              </a:rPr>
              <a:t>(for the holding) </a:t>
            </a:r>
            <a:r>
              <a:rPr lang="en-US" sz="1100" b="1" dirty="0" smtClean="0">
                <a:solidFill>
                  <a:srgbClr val="FF0000"/>
                </a:solidFill>
                <a:latin typeface="Calibri" pitchFamily="34" charset="0"/>
                <a:cs typeface="Calibri" pitchFamily="34" charset="0"/>
              </a:rPr>
              <a:t>frame and new</a:t>
            </a:r>
          </a:p>
          <a:p>
            <a:pPr marL="177800" lvl="2" indent="0">
              <a:lnSpc>
                <a:spcPct val="100000"/>
              </a:lnSpc>
              <a:spcBef>
                <a:spcPts val="0"/>
              </a:spcBef>
              <a:spcAft>
                <a:spcPts val="600"/>
              </a:spcAft>
              <a:buNone/>
            </a:pPr>
            <a:r>
              <a:rPr lang="en-US" sz="1100" b="1" dirty="0" smtClean="0">
                <a:solidFill>
                  <a:schemeClr val="tx1"/>
                </a:solidFill>
                <a:latin typeface="Calibri" pitchFamily="34" charset="0"/>
                <a:cs typeface="Calibri" pitchFamily="34" charset="0"/>
              </a:rPr>
              <a:t>0414</a:t>
            </a:r>
            <a:r>
              <a:rPr lang="en-US" sz="1100" dirty="0" smtClean="0">
                <a:solidFill>
                  <a:schemeClr val="tx1"/>
                </a:solidFill>
                <a:latin typeface="Calibri" pitchFamily="34" charset="0"/>
                <a:cs typeface="Calibri" pitchFamily="34" charset="0"/>
              </a:rPr>
              <a:t> – Area of nurseries </a:t>
            </a:r>
            <a:r>
              <a:rPr lang="en-US" sz="1100" b="1" dirty="0" smtClean="0">
                <a:solidFill>
                  <a:schemeClr val="tx1"/>
                </a:solidFill>
                <a:latin typeface="Calibri" pitchFamily="34" charset="0"/>
                <a:cs typeface="Calibri" pitchFamily="34" charset="0"/>
              </a:rPr>
              <a:t>additional</a:t>
            </a:r>
          </a:p>
          <a:p>
            <a:pPr marL="177800" lvl="2" indent="0">
              <a:lnSpc>
                <a:spcPct val="100000"/>
              </a:lnSpc>
              <a:spcBef>
                <a:spcPts val="0"/>
              </a:spcBef>
              <a:spcAft>
                <a:spcPts val="600"/>
              </a:spcAft>
              <a:buNone/>
            </a:pPr>
            <a:r>
              <a:rPr lang="en-US" sz="1100" b="1" dirty="0" smtClean="0">
                <a:solidFill>
                  <a:schemeClr val="tx1"/>
                </a:solidFill>
                <a:latin typeface="Calibri" pitchFamily="34" charset="0"/>
                <a:cs typeface="Calibri" pitchFamily="34" charset="0"/>
              </a:rPr>
              <a:t>0415</a:t>
            </a:r>
            <a:r>
              <a:rPr lang="en-US" sz="1100" dirty="0" smtClean="0">
                <a:solidFill>
                  <a:schemeClr val="tx1"/>
                </a:solidFill>
                <a:latin typeface="Calibri" pitchFamily="34" charset="0"/>
                <a:cs typeface="Calibri" pitchFamily="34" charset="0"/>
              </a:rPr>
              <a:t> - </a:t>
            </a:r>
            <a:r>
              <a:rPr lang="en-US" sz="1100" b="1" dirty="0" smtClean="0">
                <a:solidFill>
                  <a:schemeClr val="tx1"/>
                </a:solidFill>
                <a:latin typeface="Calibri" pitchFamily="34" charset="0"/>
                <a:cs typeface="Calibri" pitchFamily="34" charset="0"/>
              </a:rPr>
              <a:t>Presence of cropped land under protective cover </a:t>
            </a:r>
            <a:r>
              <a:rPr lang="en-US" sz="1100" dirty="0" smtClean="0">
                <a:solidFill>
                  <a:schemeClr val="tx1"/>
                </a:solidFill>
                <a:latin typeface="Calibri" pitchFamily="34" charset="0"/>
                <a:cs typeface="Calibri" pitchFamily="34" charset="0"/>
              </a:rPr>
              <a:t>(for the holding); </a:t>
            </a:r>
            <a:r>
              <a:rPr lang="en-US" sz="1100" b="1" dirty="0" smtClean="0">
                <a:solidFill>
                  <a:srgbClr val="FF0000"/>
                </a:solidFill>
                <a:latin typeface="Calibri" pitchFamily="34" charset="0"/>
                <a:cs typeface="Calibri" pitchFamily="34" charset="0"/>
              </a:rPr>
              <a:t>frame and new </a:t>
            </a:r>
          </a:p>
          <a:p>
            <a:pPr marL="177800" lvl="2" indent="0">
              <a:lnSpc>
                <a:spcPct val="100000"/>
              </a:lnSpc>
              <a:spcBef>
                <a:spcPts val="0"/>
              </a:spcBef>
              <a:spcAft>
                <a:spcPts val="600"/>
              </a:spcAft>
              <a:buNone/>
            </a:pPr>
            <a:r>
              <a:rPr lang="en-US" sz="1100" b="1" dirty="0" smtClean="0">
                <a:solidFill>
                  <a:schemeClr val="tx1"/>
                </a:solidFill>
                <a:latin typeface="Calibri" pitchFamily="34" charset="0"/>
                <a:cs typeface="Calibri" pitchFamily="34" charset="0"/>
              </a:rPr>
              <a:t>0416</a:t>
            </a:r>
            <a:r>
              <a:rPr lang="en-US" sz="1100" dirty="0" smtClean="0">
                <a:solidFill>
                  <a:schemeClr val="tx1"/>
                </a:solidFill>
                <a:latin typeface="Calibri" pitchFamily="34" charset="0"/>
                <a:cs typeface="Calibri" pitchFamily="34" charset="0"/>
              </a:rPr>
              <a:t> - Area of cropped land under protective cover (for the holding) </a:t>
            </a:r>
            <a:r>
              <a:rPr lang="en-US" sz="1100" b="1" dirty="0" smtClean="0">
                <a:solidFill>
                  <a:schemeClr val="tx1"/>
                </a:solidFill>
                <a:latin typeface="Calibri" pitchFamily="34" charset="0"/>
                <a:cs typeface="Calibri" pitchFamily="34" charset="0"/>
              </a:rPr>
              <a:t>additional</a:t>
            </a:r>
            <a:r>
              <a:rPr lang="en-US" sz="1100" b="1" baseline="0" dirty="0" smtClean="0">
                <a:solidFill>
                  <a:schemeClr val="tx1"/>
                </a:solidFill>
                <a:latin typeface="Calibri" pitchFamily="34" charset="0"/>
                <a:cs typeface="Calibri" pitchFamily="34" charset="0"/>
              </a:rPr>
              <a:t> </a:t>
            </a:r>
            <a:endParaRPr lang="en-US" sz="1100" b="1" dirty="0" smtClean="0">
              <a:solidFill>
                <a:schemeClr val="tx1"/>
              </a:solidFill>
              <a:latin typeface="Calibri" pitchFamily="34" charset="0"/>
              <a:cs typeface="Calibri" pitchFamily="34" charset="0"/>
            </a:endParaRPr>
          </a:p>
          <a:p>
            <a:r>
              <a:rPr lang="en-US" sz="1100" kern="1200" baseline="0" dirty="0" smtClean="0">
                <a:solidFill>
                  <a:schemeClr val="tx1"/>
                </a:solidFill>
                <a:latin typeface="+mn-lt"/>
                <a:ea typeface="+mn-ea"/>
                <a:cs typeface="+mn-cs"/>
              </a:rPr>
              <a:t> </a:t>
            </a:r>
            <a:endParaRPr lang="en-GB" sz="1100" i="0" u="none" baseline="0" dirty="0" smtClean="0">
              <a:latin typeface="Calibri" pitchFamily="34" charset="0"/>
              <a:cs typeface="Calibri" pitchFamily="34" charset="0"/>
            </a:endParaRPr>
          </a:p>
          <a:p>
            <a:r>
              <a:rPr lang="en-GB" sz="1100" b="1" dirty="0" smtClean="0">
                <a:latin typeface="Calibri" pitchFamily="34" charset="0"/>
                <a:cs typeface="Calibri" pitchFamily="34" charset="0"/>
              </a:rPr>
              <a:t>4 essential items -</a:t>
            </a:r>
            <a:r>
              <a:rPr lang="en-GB" sz="1100" dirty="0" smtClean="0">
                <a:latin typeface="Calibri" pitchFamily="34" charset="0"/>
                <a:cs typeface="Calibri" pitchFamily="34" charset="0"/>
              </a:rPr>
              <a:t>These items are part of</a:t>
            </a:r>
            <a:r>
              <a:rPr lang="en-GB" sz="1100" baseline="0" dirty="0" smtClean="0">
                <a:latin typeface="Calibri" pitchFamily="34" charset="0"/>
                <a:cs typeface="Calibri" pitchFamily="34" charset="0"/>
              </a:rPr>
              <a:t> the minimum data set that all countries should collect, regardless the methodological approach used. </a:t>
            </a:r>
            <a:endParaRPr lang="es-AR" sz="1100" kern="1200" baseline="0" dirty="0" smtClean="0">
              <a:solidFill>
                <a:schemeClr val="tx1"/>
              </a:solidFill>
              <a:latin typeface="+mn-lt"/>
              <a:ea typeface="+mn-ea"/>
              <a:cs typeface="+mn-cs"/>
            </a:endParaRPr>
          </a:p>
          <a:p>
            <a:endParaRPr lang="es-AR" sz="1100" i="0" u="none" kern="1200" baseline="0" dirty="0" smtClean="0">
              <a:solidFill>
                <a:schemeClr val="tx1"/>
              </a:solidFill>
              <a:latin typeface="+mn-lt"/>
              <a:ea typeface="+mn-ea"/>
              <a:cs typeface="+mn-cs"/>
            </a:endParaRPr>
          </a:p>
          <a:p>
            <a:r>
              <a:rPr lang="en-US" sz="1100" i="0" u="none" kern="1200" baseline="0" dirty="0" smtClean="0">
                <a:solidFill>
                  <a:schemeClr val="tx1"/>
                </a:solidFill>
                <a:latin typeface="+mn-lt"/>
                <a:ea typeface="+mn-ea"/>
                <a:cs typeface="+mn-cs"/>
              </a:rPr>
              <a:t>They are important to compile a minimum set of national indicators on the agricultural sector needed for agricultural policy-making and planning. Data for these items are required for small administrative units such as districts or villages, or in the form of detailed cross-tabulations; these items are required for international comparison purposes. </a:t>
            </a:r>
            <a:endParaRPr lang="es-AR" sz="1100" b="1"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3</a:t>
            </a:fld>
            <a:endParaRPr lang="en-US"/>
          </a:p>
        </p:txBody>
      </p:sp>
    </p:spTree>
    <p:extLst>
      <p:ext uri="{BB962C8B-B14F-4D97-AF65-F5344CB8AC3E}">
        <p14:creationId xmlns:p14="http://schemas.microsoft.com/office/powerpoint/2010/main" val="3462357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buFont typeface="Wingdings" pitchFamily="2" charset="2"/>
              <a:buNone/>
            </a:pPr>
            <a:r>
              <a:rPr lang="en-US" b="1" dirty="0" smtClean="0"/>
              <a:t>Theme Crops is important for many reasons:</a:t>
            </a:r>
          </a:p>
          <a:p>
            <a:pPr algn="just">
              <a:buFont typeface="Wingdings" pitchFamily="2" charset="2"/>
              <a:buNone/>
            </a:pPr>
            <a:endParaRPr lang="en-US" b="1" dirty="0" smtClean="0"/>
          </a:p>
          <a:p>
            <a:pPr algn="just">
              <a:buFont typeface="Wingdings" pitchFamily="2" charset="2"/>
              <a:buChar char="§"/>
            </a:pPr>
            <a:r>
              <a:rPr lang="en-US" b="1" dirty="0" smtClean="0"/>
              <a:t> Cultivation of crops</a:t>
            </a:r>
            <a:r>
              <a:rPr lang="en-US" dirty="0" smtClean="0"/>
              <a:t> and </a:t>
            </a:r>
            <a:r>
              <a:rPr lang="en-US" b="1" dirty="0" smtClean="0"/>
              <a:t>raising of livestock</a:t>
            </a:r>
            <a:r>
              <a:rPr lang="en-US" dirty="0" smtClean="0"/>
              <a:t> are the activities defining agriculture according to ISIC.</a:t>
            </a:r>
          </a:p>
          <a:p>
            <a:pPr algn="just">
              <a:buFont typeface="Wingdings" pitchFamily="2" charset="2"/>
              <a:buChar char="§"/>
            </a:pPr>
            <a:r>
              <a:rPr lang="en-US" b="1" dirty="0" smtClean="0"/>
              <a:t> Structural data</a:t>
            </a:r>
            <a:r>
              <a:rPr lang="en-US" dirty="0" smtClean="0"/>
              <a:t> on types of </a:t>
            </a:r>
            <a:r>
              <a:rPr lang="en-US" b="1" dirty="0" smtClean="0"/>
              <a:t>crops, area, their spatial distribution, their end-use and seasonality</a:t>
            </a:r>
            <a:r>
              <a:rPr lang="en-US" dirty="0" smtClean="0"/>
              <a:t> are paramount for  understanding agriculture in a country.</a:t>
            </a:r>
          </a:p>
          <a:p>
            <a:pPr algn="just">
              <a:buFont typeface="Wingdings" pitchFamily="2" charset="2"/>
              <a:buChar char="§"/>
            </a:pPr>
            <a:r>
              <a:rPr lang="en-US" b="1" dirty="0" smtClean="0"/>
              <a:t> Decision-makers, researchers and other stakeholders</a:t>
            </a:r>
            <a:r>
              <a:rPr lang="en-US" dirty="0" smtClean="0"/>
              <a:t> make an extensive and intensive use of data about crops.</a:t>
            </a:r>
          </a:p>
          <a:p>
            <a:endParaRPr lang="en-US" sz="1200" b="1"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A decennial agricultural census</a:t>
            </a:r>
            <a:r>
              <a:rPr lang="en-GB" sz="1200" kern="1200" dirty="0" smtClean="0">
                <a:solidFill>
                  <a:schemeClr val="tx1"/>
                </a:solidFill>
                <a:latin typeface="+mn-lt"/>
                <a:ea typeface="+mn-ea"/>
                <a:cs typeface="+mn-cs"/>
              </a:rPr>
              <a:t> cannot be used as a source of current agricultural statistics because it does not provide data frequently enough. However, the agricultural census can provide a reliable benchmark for improving current crop and livestock statistics. </a:t>
            </a:r>
            <a:endParaRPr lang="en-US" sz="1600" kern="1200" dirty="0" smtClean="0">
              <a:solidFill>
                <a:schemeClr val="tx1"/>
              </a:solidFill>
              <a:latin typeface="+mn-lt"/>
              <a:ea typeface="+mn-ea"/>
              <a:cs typeface="+mn-cs"/>
            </a:endParaRP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Census data could, for example, help to identify comparative advantages of certain crops or livestock for export purposes and suggest the need for government or private investments to promote export-oriented production.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For crops,</a:t>
            </a:r>
            <a:r>
              <a:rPr lang="en-US" sz="1200" kern="1200" baseline="0" dirty="0" smtClean="0">
                <a:solidFill>
                  <a:schemeClr val="tx1"/>
                </a:solidFill>
                <a:latin typeface="+mn-lt"/>
                <a:ea typeface="+mn-ea"/>
                <a:cs typeface="+mn-cs"/>
              </a:rPr>
              <a:t> the agricultural census usually provides the most reliable data available on the area of each crop at each administrative level for the census reference year. This is especially the case for minor crops, for which the current statistics are often weak. The census data could provide a base for estimating crop area and production in the following years. For example, the current crop area could be obtained by estimating the change in the crop area since the census reference year. Census data can provide benchmark figures for current statistics on permanent crops, especially for trees not grown in plantations. Data on the number of productive and non-productive trees can be used to project future production trends. </a:t>
            </a:r>
          </a:p>
          <a:p>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census by complete enumeration provides the frame for rare crops or livestock types. </a:t>
            </a:r>
            <a:endParaRPr lang="en-US" b="1"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4</a:t>
            </a:fld>
            <a:endParaRPr lang="en-US"/>
          </a:p>
        </p:txBody>
      </p:sp>
    </p:spTree>
    <p:extLst>
      <p:ext uri="{BB962C8B-B14F-4D97-AF65-F5344CB8AC3E}">
        <p14:creationId xmlns:p14="http://schemas.microsoft.com/office/powerpoint/2010/main" val="1894025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AR" dirty="0" err="1" smtClean="0"/>
              <a:t>The</a:t>
            </a:r>
            <a:r>
              <a:rPr lang="es-AR" dirty="0" smtClean="0"/>
              <a:t> </a:t>
            </a:r>
            <a:r>
              <a:rPr lang="es-AR" dirty="0" err="1" smtClean="0"/>
              <a:t>main</a:t>
            </a:r>
            <a:r>
              <a:rPr lang="es-AR" dirty="0" smtClean="0"/>
              <a:t> </a:t>
            </a:r>
            <a:r>
              <a:rPr lang="es-AR" dirty="0" err="1" smtClean="0"/>
              <a:t>concepts</a:t>
            </a:r>
            <a:r>
              <a:rPr lang="es-AR" baseline="0" dirty="0" smtClean="0"/>
              <a:t> and </a:t>
            </a:r>
            <a:r>
              <a:rPr lang="es-AR" baseline="0" dirty="0" err="1" smtClean="0"/>
              <a:t>definitions</a:t>
            </a:r>
            <a:r>
              <a:rPr lang="es-AR" baseline="0" dirty="0" smtClean="0"/>
              <a:t> </a:t>
            </a:r>
            <a:r>
              <a:rPr lang="es-AR" baseline="0" dirty="0" err="1" smtClean="0"/>
              <a:t>used</a:t>
            </a:r>
            <a:r>
              <a:rPr lang="es-AR" baseline="0" dirty="0" smtClean="0"/>
              <a:t> in </a:t>
            </a:r>
            <a:r>
              <a:rPr lang="es-AR" baseline="0" dirty="0" err="1" smtClean="0"/>
              <a:t>this</a:t>
            </a:r>
            <a:r>
              <a:rPr lang="es-AR" baseline="0" dirty="0" smtClean="0"/>
              <a:t> </a:t>
            </a:r>
            <a:r>
              <a:rPr lang="es-AR" baseline="0" dirty="0" err="1" smtClean="0"/>
              <a:t>theme</a:t>
            </a:r>
            <a:r>
              <a:rPr lang="es-AR" baseline="0" dirty="0" smtClean="0"/>
              <a:t> are:….</a:t>
            </a:r>
            <a:endParaRPr lang="es-AR"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5</a:t>
            </a:fld>
            <a:endParaRPr lang="en-US"/>
          </a:p>
        </p:txBody>
      </p:sp>
    </p:spTree>
    <p:extLst>
      <p:ext uri="{BB962C8B-B14F-4D97-AF65-F5344CB8AC3E}">
        <p14:creationId xmlns:p14="http://schemas.microsoft.com/office/powerpoint/2010/main" val="1335252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AR"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6</a:t>
            </a:fld>
            <a:endParaRPr lang="en-US"/>
          </a:p>
        </p:txBody>
      </p:sp>
    </p:spTree>
    <p:extLst>
      <p:ext uri="{BB962C8B-B14F-4D97-AF65-F5344CB8AC3E}">
        <p14:creationId xmlns:p14="http://schemas.microsoft.com/office/powerpoint/2010/main" val="143134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AR" b="1" dirty="0" err="1" smtClean="0"/>
              <a:t>Theme</a:t>
            </a:r>
            <a:r>
              <a:rPr lang="es-AR" b="1" dirty="0" smtClean="0"/>
              <a:t> 4 </a:t>
            </a:r>
            <a:r>
              <a:rPr lang="es-AR" b="1" dirty="0" err="1" smtClean="0"/>
              <a:t>Crops</a:t>
            </a:r>
            <a:r>
              <a:rPr lang="es-AR" b="1" dirty="0" smtClean="0"/>
              <a:t> </a:t>
            </a:r>
            <a:r>
              <a:rPr lang="es-AR" b="1" dirty="0" err="1" smtClean="0"/>
              <a:t>comprises</a:t>
            </a:r>
            <a:r>
              <a:rPr lang="es-AR" b="1" dirty="0" smtClean="0"/>
              <a:t> a total of 16 </a:t>
            </a:r>
            <a:r>
              <a:rPr lang="es-AR" b="1" dirty="0" err="1" smtClean="0"/>
              <a:t>items</a:t>
            </a:r>
            <a:r>
              <a:rPr lang="es-AR" b="1" dirty="0" smtClean="0"/>
              <a:t>:</a:t>
            </a:r>
            <a:r>
              <a:rPr lang="es-AR" b="1" baseline="0" dirty="0" smtClean="0"/>
              <a:t> </a:t>
            </a:r>
          </a:p>
          <a:p>
            <a:r>
              <a:rPr lang="es-AR" baseline="0" dirty="0" smtClean="0"/>
              <a:t>4 </a:t>
            </a:r>
            <a:r>
              <a:rPr lang="es-AR" baseline="0" dirty="0" err="1" smtClean="0"/>
              <a:t>items</a:t>
            </a:r>
            <a:r>
              <a:rPr lang="es-AR" baseline="0" dirty="0" smtClean="0"/>
              <a:t> relates </a:t>
            </a:r>
            <a:r>
              <a:rPr lang="es-AR" baseline="0" dirty="0" err="1" smtClean="0"/>
              <a:t>to</a:t>
            </a:r>
            <a:r>
              <a:rPr lang="es-AR" baseline="0" dirty="0" smtClean="0"/>
              <a:t> </a:t>
            </a:r>
            <a:r>
              <a:rPr lang="es-AR" baseline="0" dirty="0" err="1" smtClean="0"/>
              <a:t>temporary</a:t>
            </a:r>
            <a:r>
              <a:rPr lang="es-AR" baseline="0" dirty="0" smtClean="0"/>
              <a:t> </a:t>
            </a:r>
            <a:r>
              <a:rPr lang="es-AR" baseline="0" dirty="0" err="1" smtClean="0"/>
              <a:t>crops</a:t>
            </a:r>
            <a:r>
              <a:rPr lang="es-AR" baseline="0" dirty="0" smtClean="0"/>
              <a:t>, </a:t>
            </a:r>
          </a:p>
          <a:p>
            <a:r>
              <a:rPr lang="es-AR" baseline="0" dirty="0" smtClean="0"/>
              <a:t>5 relates </a:t>
            </a:r>
            <a:r>
              <a:rPr lang="es-AR" baseline="0" dirty="0" err="1" smtClean="0"/>
              <a:t>to</a:t>
            </a:r>
            <a:r>
              <a:rPr lang="es-AR" baseline="0" dirty="0" smtClean="0"/>
              <a:t> </a:t>
            </a:r>
            <a:r>
              <a:rPr lang="es-AR" baseline="0" dirty="0" err="1" smtClean="0"/>
              <a:t>permanent</a:t>
            </a:r>
            <a:r>
              <a:rPr lang="es-AR" baseline="0" dirty="0" smtClean="0"/>
              <a:t> </a:t>
            </a:r>
            <a:r>
              <a:rPr lang="es-AR" baseline="0" dirty="0" err="1" smtClean="0"/>
              <a:t>crops</a:t>
            </a:r>
            <a:r>
              <a:rPr lang="es-AR" baseline="0" dirty="0" smtClean="0"/>
              <a:t> and </a:t>
            </a:r>
          </a:p>
          <a:p>
            <a:r>
              <a:rPr lang="es-AR" baseline="0" dirty="0" smtClean="0"/>
              <a:t>7 </a:t>
            </a:r>
            <a:r>
              <a:rPr lang="es-AR" baseline="0" dirty="0" err="1" smtClean="0"/>
              <a:t>on</a:t>
            </a:r>
            <a:r>
              <a:rPr lang="es-AR" baseline="0" dirty="0" smtClean="0"/>
              <a:t> </a:t>
            </a:r>
            <a:r>
              <a:rPr lang="es-AR" baseline="0" dirty="0" err="1" smtClean="0"/>
              <a:t>the</a:t>
            </a:r>
            <a:r>
              <a:rPr lang="es-AR" baseline="0" dirty="0" smtClean="0"/>
              <a:t> holding.</a:t>
            </a:r>
            <a:endParaRPr lang="es-AR"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7</a:t>
            </a:fld>
            <a:endParaRPr lang="en-US"/>
          </a:p>
        </p:txBody>
      </p:sp>
    </p:spTree>
    <p:extLst>
      <p:ext uri="{BB962C8B-B14F-4D97-AF65-F5344CB8AC3E}">
        <p14:creationId xmlns:p14="http://schemas.microsoft.com/office/powerpoint/2010/main" val="1702939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AR"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8</a:t>
            </a:fld>
            <a:endParaRPr lang="en-US"/>
          </a:p>
        </p:txBody>
      </p:sp>
    </p:spTree>
    <p:extLst>
      <p:ext uri="{BB962C8B-B14F-4D97-AF65-F5344CB8AC3E}">
        <p14:creationId xmlns:p14="http://schemas.microsoft.com/office/powerpoint/2010/main" val="1757978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b="1" dirty="0" smtClean="0">
                <a:latin typeface="Calibri" pitchFamily="34" charset="0"/>
                <a:cs typeface="Calibri" pitchFamily="34" charset="0"/>
              </a:rPr>
              <a:t>Concepts -</a:t>
            </a:r>
            <a:r>
              <a:rPr lang="en-GB" sz="1100" dirty="0" smtClean="0">
                <a:latin typeface="Calibri" pitchFamily="34" charset="0"/>
                <a:cs typeface="Calibri" pitchFamily="34" charset="0"/>
              </a:rPr>
              <a:t>The information in this item is limited to whether the holding grew each specific type of crop. Area data would be collected as item 0402.</a:t>
            </a:r>
          </a:p>
          <a:p>
            <a:pPr marL="0" marR="0" lvl="4" indent="0" algn="l" defTabSz="914400" rtl="0" eaLnBrk="1" fontAlgn="auto" latinLnBrk="0" hangingPunct="1">
              <a:lnSpc>
                <a:spcPct val="100000"/>
              </a:lnSpc>
              <a:spcBef>
                <a:spcPts val="0"/>
              </a:spcBef>
              <a:spcAft>
                <a:spcPts val="0"/>
              </a:spcAft>
              <a:buClrTx/>
              <a:buSzTx/>
              <a:buFontTx/>
              <a:buNone/>
              <a:tabLst/>
              <a:defRPr/>
            </a:pPr>
            <a:r>
              <a:rPr lang="en-GB" sz="1100" b="1" dirty="0" smtClean="0">
                <a:latin typeface="Calibri" pitchFamily="34" charset="0"/>
              </a:rPr>
              <a:t>Notes : </a:t>
            </a:r>
          </a:p>
          <a:p>
            <a:pPr marL="457200" marR="0" lvl="5"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Calibri" pitchFamily="34" charset="0"/>
                <a:cs typeface="Calibri" pitchFamily="34" charset="0"/>
              </a:rPr>
              <a:t>According to country characteristics, the list of crops can be expanded or abridged.</a:t>
            </a:r>
          </a:p>
          <a:p>
            <a:pPr marL="457200" marR="0" lvl="5"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Calibri" pitchFamily="34" charset="0"/>
                <a:cs typeface="Calibri" pitchFamily="34" charset="0"/>
              </a:rPr>
              <a:t>Countries may also wish to add more details such as: season, land type, variety, end uses, etc.</a:t>
            </a:r>
            <a:endParaRPr lang="en-US" sz="1100" dirty="0" smtClean="0"/>
          </a:p>
          <a:p>
            <a:pPr marL="0" marR="0" lvl="4" indent="0" algn="l" defTabSz="914400" rtl="0" eaLnBrk="1" fontAlgn="auto" latinLnBrk="0" hangingPunct="1">
              <a:lnSpc>
                <a:spcPct val="100000"/>
              </a:lnSpc>
              <a:spcBef>
                <a:spcPts val="0"/>
              </a:spcBef>
              <a:spcAft>
                <a:spcPts val="0"/>
              </a:spcAft>
              <a:buClrTx/>
              <a:buSzTx/>
              <a:buFontTx/>
              <a:buNone/>
              <a:tabLst/>
              <a:defRPr/>
            </a:pPr>
            <a:endParaRPr lang="en-GB" sz="2000" dirty="0" smtClean="0">
              <a:latin typeface="Calibri" pitchFamily="34" charset="0"/>
              <a:cs typeface="Calibri" pitchFamily="34" charset="0"/>
            </a:endParaRPr>
          </a:p>
          <a:p>
            <a:endParaRPr lang="en-GB" b="1" dirty="0" smtClean="0">
              <a:latin typeface="Calibri" pitchFamily="34" charset="0"/>
            </a:endParaRPr>
          </a:p>
          <a:p>
            <a:endParaRPr lang="es-AR"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9</a:t>
            </a:fld>
            <a:endParaRPr lang="en-US"/>
          </a:p>
        </p:txBody>
      </p:sp>
    </p:spTree>
    <p:extLst>
      <p:ext uri="{BB962C8B-B14F-4D97-AF65-F5344CB8AC3E}">
        <p14:creationId xmlns:p14="http://schemas.microsoft.com/office/powerpoint/2010/main" val="31691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5608" y="435936"/>
            <a:ext cx="7406640" cy="1472184"/>
          </a:xfrm>
          <a:prstGeom prst="rect">
            <a:avLst/>
          </a:prstGeom>
        </p:spPr>
        <p:txBody>
          <a:bodyPr anchor="b"/>
          <a:lstStyle>
            <a:lvl1pPr algn="l">
              <a:defRPr/>
            </a:lvl1pPr>
            <a:extLst/>
          </a:lstStyle>
          <a:p>
            <a:r>
              <a:rPr lang="en-US" noProof="1" smtClean="0"/>
              <a:t>Click to edit Master title style</a:t>
            </a:r>
            <a:endParaRPr lang="en-US" dirty="0"/>
          </a:p>
        </p:txBody>
      </p:sp>
      <p:sp>
        <p:nvSpPr>
          <p:cNvPr id="22" name="Subtitle 21"/>
          <p:cNvSpPr>
            <a:spLocks noGrp="1"/>
          </p:cNvSpPr>
          <p:nvPr>
            <p:ph type="subTitle" idx="1"/>
          </p:nvPr>
        </p:nvSpPr>
        <p:spPr>
          <a:xfrm>
            <a:off x="1432560" y="1850064"/>
            <a:ext cx="7406640" cy="1752600"/>
          </a:xfrm>
          <a:prstGeom prst="rect">
            <a:avLst/>
          </a:prstGeom>
        </p:spPr>
        <p:txBody>
          <a:bodyPr/>
          <a:lstStyle>
            <a:lvl1pPr marL="7315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noProof="1" smtClean="0"/>
              <a:t>Click to edit Master subtitle style</a:t>
            </a:r>
            <a:endParaRPr lang="en-US" dirty="0"/>
          </a:p>
        </p:txBody>
      </p:sp>
      <p:sp>
        <p:nvSpPr>
          <p:cNvPr id="7" name="Date Placeholder 6"/>
          <p:cNvSpPr>
            <a:spLocks noGrp="1"/>
          </p:cNvSpPr>
          <p:nvPr>
            <p:ph type="dt" sz="half" idx="10"/>
          </p:nvPr>
        </p:nvSpPr>
        <p:spPr/>
        <p:txBody>
          <a:bodyPr/>
          <a:lstStyle>
            <a:extLst/>
          </a:lstStyle>
          <a:p>
            <a:fld id="{BA0C0367-F0F9-412E-BCAB-A226C71EAF31}" type="datetime1">
              <a:rPr lang="en-US" smtClean="0"/>
              <a:pPr/>
              <a:t>5/16/2017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5C7EF4D-DD50-400C-9F04-EB20CB99416E}" type="slidenum">
              <a:rPr lang="en-US" sz="2800" smtClean="0">
                <a:solidFill>
                  <a:schemeClr val="tx2"/>
                </a:solidFill>
              </a:rPr>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06758" y="672756"/>
            <a:ext cx="7498080" cy="1143000"/>
          </a:xfrm>
          <a:prstGeom prst="rect">
            <a:avLst/>
          </a:prstGeo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371617" y="2013012"/>
            <a:ext cx="7498080" cy="4800600"/>
          </a:xfrm>
          <a:prstGeom prst="rect">
            <a:avLst/>
          </a:prstGeo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823127CA-DE0C-4D31-B551-72347733C7A2}" type="datetime1">
              <a:rPr lang="en-US" smtClean="0"/>
              <a:pPr/>
              <a:t>5/16/2017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C7EF4D-DD50-400C-9F04-EB20CB99416E}" type="slidenum">
              <a:rPr lang="en-US" sz="28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a:prstGeom prst="rect">
            <a:avLst/>
          </a:prstGeo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a:prstGeom prst="rect">
            <a:avLst/>
          </a:prstGeo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extLst/>
          </a:lstStyle>
          <a:p>
            <a:fld id="{34C68964-E99B-455E-B1D8-86641C7B8077}" type="datetime1">
              <a:rPr lang="en-US" smtClean="0"/>
              <a:pPr/>
              <a:t>5/16/2017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C7EF4D-DD50-400C-9F04-EB20CB99416E}" type="slidenum">
              <a:rPr lang="en-US" sz="2800" smtClean="0">
                <a:solidFill>
                  <a:schemeClr val="tx2"/>
                </a:solidFill>
              </a: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AR"/>
          </a:p>
        </p:txBody>
      </p:sp>
      <p:sp>
        <p:nvSpPr>
          <p:cNvPr id="3" name="Date Placeholder 2"/>
          <p:cNvSpPr>
            <a:spLocks noGrp="1"/>
          </p:cNvSpPr>
          <p:nvPr>
            <p:ph type="dt" sz="half" idx="10"/>
          </p:nvPr>
        </p:nvSpPr>
        <p:spPr/>
        <p:txBody>
          <a:bodyPr/>
          <a:lstStyle/>
          <a:p>
            <a:pPr algn="r"/>
            <a:fld id="{E284A315-E22F-40B0-AE45-26675A3A0AF4}" type="datetime1">
              <a:rPr lang="en-US" smtClean="0"/>
              <a:pPr algn="r"/>
              <a:t>5/16/2017</a:t>
            </a:fld>
            <a:endParaRPr lang="en-US" sz="1200">
              <a:solidFill>
                <a:schemeClr val="bg2">
                  <a:shade val="50000"/>
                </a:schemeClr>
              </a:solidFill>
            </a:endParaRPr>
          </a:p>
        </p:txBody>
      </p:sp>
      <p:sp>
        <p:nvSpPr>
          <p:cNvPr id="4" name="Footer Placeholder 3"/>
          <p:cNvSpPr>
            <a:spLocks noGrp="1"/>
          </p:cNvSpPr>
          <p:nvPr>
            <p:ph type="ftr" sz="quarter" idx="11"/>
          </p:nvPr>
        </p:nvSpPr>
        <p:spPr/>
        <p:txBody>
          <a:bodyPr/>
          <a:lstStyle/>
          <a:p>
            <a:endParaRPr lang="en-US" sz="1200">
              <a:solidFill>
                <a:schemeClr val="bg2">
                  <a:shade val="50000"/>
                </a:schemeClr>
              </a:solidFill>
              <a:effectLst/>
            </a:endParaRPr>
          </a:p>
        </p:txBody>
      </p:sp>
      <p:sp>
        <p:nvSpPr>
          <p:cNvPr id="5" name="Slide Number Placeholder 4"/>
          <p:cNvSpPr>
            <a:spLocks noGrp="1"/>
          </p:cNvSpPr>
          <p:nvPr>
            <p:ph type="sldNum" sz="quarter" idx="12"/>
          </p:nvPr>
        </p:nvSpPr>
        <p:spPr/>
        <p:txBody>
          <a:bodyPr/>
          <a:lstStyle/>
          <a:p>
            <a:pPr algn="ctr"/>
            <a:fld id="{E5C7EF4D-DD50-400C-9F04-EB20CB99416E}" type="slidenum">
              <a:rPr lang="en-US" sz="2800" smtClean="0">
                <a:solidFill>
                  <a:schemeClr val="tx2"/>
                </a:solidFill>
              </a:rPr>
              <a:pPr algn="ctr"/>
              <a:t>‹#›</a:t>
            </a:fld>
            <a:endParaRPr lang="en-US" sz="1200">
              <a:solidFill>
                <a:schemeClr val="bg2">
                  <a:shade val="50000"/>
                </a:schemeClr>
              </a:solidFill>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6758" y="672756"/>
            <a:ext cx="7498080" cy="1143000"/>
          </a:xfrm>
          <a:prstGeom prst="rect">
            <a:avLst/>
          </a:prstGeo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1371617" y="2013012"/>
            <a:ext cx="7498080" cy="4800600"/>
          </a:xfrm>
          <a:prstGeom prst="rect">
            <a:avLst/>
          </a:prstGeo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extLst/>
          </a:lstStyle>
          <a:p>
            <a:fld id="{3694FF90-36E8-449A-A692-EAB7CCAB8B5B}" type="datetime1">
              <a:rPr lang="en-US" smtClean="0"/>
              <a:pPr/>
              <a:t>5/16/2017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C7EF4D-DD50-400C-9F04-EB20CB99416E}" type="slidenum">
              <a:rPr lang="en-US" sz="2800" smtClean="0">
                <a:solidFill>
                  <a:schemeClr val="tx2"/>
                </a:solidFill>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2578392" y="2600325"/>
            <a:ext cx="6400800" cy="2286000"/>
          </a:xfrm>
          <a:prstGeom prst="rect">
            <a:avLst/>
          </a:prstGeom>
        </p:spPr>
        <p:txBody>
          <a:bodyPr anchor="t"/>
          <a:lstStyle>
            <a:lvl1pPr algn="l">
              <a:lnSpc>
                <a:spcPts val="4500"/>
              </a:lnSpc>
              <a:buNone/>
              <a:defRPr sz="4000" b="1" cap="all"/>
            </a:lvl1pPr>
            <a:extLst/>
          </a:lstStyle>
          <a:p>
            <a:r>
              <a:rPr lang="en-US" smtClean="0"/>
              <a:t>Click to edit Master title style</a:t>
            </a:r>
            <a:endParaRPr lang="en-US" dirty="0"/>
          </a:p>
        </p:txBody>
      </p:sp>
      <p:sp>
        <p:nvSpPr>
          <p:cNvPr id="3" name="Text Placeholder 2"/>
          <p:cNvSpPr>
            <a:spLocks noGrp="1"/>
          </p:cNvSpPr>
          <p:nvPr>
            <p:ph type="body" idx="1"/>
          </p:nvPr>
        </p:nvSpPr>
        <p:spPr>
          <a:xfrm>
            <a:off x="2578392" y="1100138"/>
            <a:ext cx="6400800" cy="1509712"/>
          </a:xfrm>
          <a:prstGeom prst="rect">
            <a:avLst/>
          </a:prstGeom>
        </p:spPr>
        <p:txBody>
          <a:bodyPr anchor="b"/>
          <a:lstStyle>
            <a:lvl1pPr marL="27432"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p:txBody>
          <a:bodyPr/>
          <a:lstStyle>
            <a:extLst/>
          </a:lstStyle>
          <a:p>
            <a:fld id="{63BC445E-6B24-4688-8E6D-A9F318A3D957}" type="datetime1">
              <a:rPr lang="en-US" smtClean="0"/>
              <a:pPr/>
              <a:t>5/16/2017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6442B7-F7A6-44F5-A940-BF91B5A1AE3C}"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9" name="Pie 8"/>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Oval 9"/>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p:nvSpPr>
        <p:spPr>
          <a:xfrm>
            <a:off x="1033974" y="-54"/>
            <a:ext cx="8131127"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1435608" y="274320"/>
            <a:ext cx="7498080" cy="1143000"/>
          </a:xfrm>
          <a:prstGeom prst="rect">
            <a:avLst/>
          </a:prstGeom>
        </p:spPr>
        <p:txBody>
          <a:bodyPr/>
          <a:lstStyle>
            <a:extLst/>
          </a:lstStyle>
          <a:p>
            <a:r>
              <a:rPr lang="en-US" smtClean="0"/>
              <a:t>Click to edit Master title style</a:t>
            </a:r>
            <a:endParaRPr lang="en-US" dirty="0"/>
          </a:p>
        </p:txBody>
      </p:sp>
      <p:sp>
        <p:nvSpPr>
          <p:cNvPr id="3" name="Content Placeholder 2"/>
          <p:cNvSpPr>
            <a:spLocks noGrp="1"/>
          </p:cNvSpPr>
          <p:nvPr>
            <p:ph sz="half" idx="1"/>
          </p:nvPr>
        </p:nvSpPr>
        <p:spPr>
          <a:xfrm>
            <a:off x="143560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27608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9F64320C-7A5B-48B1-A7F7-D6DEB988C6DD}" type="datetime1">
              <a:rPr lang="en-US" smtClean="0"/>
              <a:pPr/>
              <a:t>5/16/2017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86442B7-F7A6-44F5-A940-BF91B5A1AE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a:prstGeom prst="rect">
            <a:avLst/>
          </a:prstGeom>
        </p:spPr>
        <p:txBody>
          <a:bodyPr anchor="ct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328278"/>
            <a:ext cx="4023360" cy="640080"/>
          </a:xfrm>
          <a:prstGeom prst="rect">
            <a:avLst/>
          </a:prstGeo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prstGeom prst="rect">
            <a:avLst/>
          </a:prstGeo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6344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extLst/>
          </a:lstStyle>
          <a:p>
            <a:fld id="{A1CE4937-98DF-49E6-A26E-9A14279EFF21}" type="datetime1">
              <a:rPr lang="en-US" smtClean="0"/>
              <a:pPr/>
              <a:t>5/16/2017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86442B7-F7A6-44F5-A940-BF91B5A1AE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a:prstGeom prst="rect">
            <a:avLst/>
          </a:prstGeom>
        </p:spPr>
        <p:txBody>
          <a:bodyPr anchor="ct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F59621AD-E610-47C5-9547-2860C605688B}" type="datetime1">
              <a:rPr lang="en-US" smtClean="0"/>
              <a:pPr/>
              <a:t>5/16/2017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86442B7-F7A6-44F5-A940-BF91B5A1AE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Date Placeholder 1"/>
          <p:cNvSpPr>
            <a:spLocks noGrp="1"/>
          </p:cNvSpPr>
          <p:nvPr>
            <p:ph type="dt" sz="half" idx="10"/>
          </p:nvPr>
        </p:nvSpPr>
        <p:spPr/>
        <p:txBody>
          <a:bodyPr/>
          <a:lstStyle>
            <a:extLst/>
          </a:lstStyle>
          <a:p>
            <a:fld id="{DF371D5A-8771-47AA-917C-D8A44376B61A}" type="datetime1">
              <a:rPr lang="en-US" smtClean="0"/>
              <a:pPr/>
              <a:t>5/16/2017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86442B7-F7A6-44F5-A940-BF91B5A1AE3C}"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10000" cy="1162050"/>
          </a:xfrm>
          <a:prstGeom prst="rect">
            <a:avLst/>
          </a:prstGeom>
          <a:ln>
            <a:noFill/>
          </a:ln>
        </p:spPr>
        <p:txBody>
          <a:bodyPr anchor="b"/>
          <a:lstStyle>
            <a:lvl1pPr algn="l">
              <a:lnSpc>
                <a:spcPts val="2000"/>
              </a:lnSpc>
              <a:buNone/>
              <a:defRPr sz="2200" b="1" cap="all" baseline="0"/>
            </a:lvl1pPr>
            <a:extLst/>
          </a:lstStyle>
          <a:p>
            <a:r>
              <a:rPr lang="en-US" smtClean="0"/>
              <a:t>Click to edit Master title style</a:t>
            </a:r>
            <a:endParaRPr lang="en-US" dirty="0"/>
          </a:p>
        </p:txBody>
      </p:sp>
      <p:sp>
        <p:nvSpPr>
          <p:cNvPr id="3" name="Text Placeholder 2"/>
          <p:cNvSpPr>
            <a:spLocks noGrp="1"/>
          </p:cNvSpPr>
          <p:nvPr>
            <p:ph type="body" idx="2"/>
          </p:nvPr>
        </p:nvSpPr>
        <p:spPr>
          <a:xfrm>
            <a:off x="457200" y="1435100"/>
            <a:ext cx="3810000" cy="698500"/>
          </a:xfrm>
          <a:prstGeom prst="rect">
            <a:avLst/>
          </a:prstGeom>
        </p:spPr>
        <p:txBody>
          <a:bodyPr/>
          <a:lstStyle>
            <a:lvl1pPr marL="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a:prstGeom prst="rect">
            <a:avLst/>
          </a:prstGeo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75C43A9C-3028-4D8B-BC55-252040394848}" type="datetime1">
              <a:rPr lang="en-US" smtClean="0"/>
              <a:pPr/>
              <a:t>5/16/2017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86442B7-F7A6-44F5-A940-BF91B5A1AE3C}" type="slidenum">
              <a:rPr lang="en-US" smtClean="0">
                <a:solidFill>
                  <a:srgbClr val="FFFFFF"/>
                </a:solidFill>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a:prstGeom prst="rect">
            <a:avLst/>
          </a:prstGeom>
        </p:spPr>
        <p:txBody>
          <a:bodyPr anchor="b">
            <a:noAutofit/>
          </a:bodyPr>
          <a:lstStyle>
            <a:lvl1pPr algn="l">
              <a:buNone/>
              <a:defRPr sz="2100" b="1">
                <a:effectLst/>
              </a:defRPr>
            </a:lvl1pPr>
            <a:extLst/>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extLst/>
          </a:lstStyle>
          <a:p>
            <a:fld id="{5231E613-BACA-4D1D-8528-454D353EB7F5}" type="datetime1">
              <a:rPr lang="en-US" smtClean="0"/>
              <a:pPr/>
              <a:t>5/16/2017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86442B7-F7A6-44F5-A940-BF91B5A1AE3C}" type="slidenum">
              <a:rPr lang="en-US" smtClean="0">
                <a:solidFill>
                  <a:srgbClr val="FFFFFF"/>
                </a:solidFill>
              </a: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extLst/>
          </a:lstStyle>
          <a:p>
            <a:pPr marL="0" indent="-283464" algn="l" rtl="0" latinLnBrk="0">
              <a:lnSpc>
                <a:spcPts val="3000"/>
              </a:lnSpc>
              <a:spcBef>
                <a:spcPts val="600"/>
              </a:spcBef>
              <a:buClr>
                <a:schemeClr val="accent1"/>
              </a:buClr>
              <a:buSzPct val="80000"/>
              <a:buFont typeface="Wingdings 2"/>
              <a:buNone/>
            </a:pPr>
            <a:endParaRPr lang="en-US" sz="3200" kern="1200">
              <a:solidFill>
                <a:schemeClr val="tx1"/>
              </a:solidFill>
              <a:latin typeface="+mn-lt"/>
              <a:ea typeface="+mn-ea"/>
              <a:cs typeface="+mn-cs"/>
            </a:endParaRPr>
          </a:p>
        </p:txBody>
      </p:sp>
      <p:sp>
        <p:nvSpPr>
          <p:cNvPr id="3" name="Shap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a:r>
              <a:rPr lang="en-US" smtClean="0"/>
              <a:t>Click icon to add picture</a:t>
            </a:r>
            <a:endParaRPr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 name="Text Placeholder 3"/>
          <p:cNvSpPr>
            <a:spLocks noGrp="1"/>
          </p:cNvSpPr>
          <p:nvPr>
            <p:ph type="body" sz="half" idx="2"/>
          </p:nvPr>
        </p:nvSpPr>
        <p:spPr>
          <a:xfrm>
            <a:off x="838200" y="4800600"/>
            <a:ext cx="4419600" cy="762000"/>
          </a:xfrm>
          <a:prstGeom prst="rect">
            <a:avLst/>
          </a:prstGeom>
        </p:spPr>
        <p:txBody>
          <a:bodyP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userDrawn="1"/>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lgn="r"/>
            <a:fld id="{61750E25-41D3-4A55-8A8E-29171770250B}" type="datetime1">
              <a:rPr lang="en-US" smtClean="0"/>
              <a:pPr algn="r"/>
              <a:t>5/16/2017</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effectLst/>
              </a:defRPr>
            </a:lvl1pPr>
            <a:extLst/>
          </a:lstStyle>
          <a:p>
            <a:endParaRPr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a:defRPr sz="1200">
                <a:solidFill>
                  <a:schemeClr val="bg2">
                    <a:shade val="50000"/>
                    <a:satMod val="200000"/>
                  </a:schemeClr>
                </a:solidFill>
                <a:effectLst/>
              </a:defRPr>
            </a:lvl1pPr>
            <a:extLst/>
          </a:lstStyle>
          <a:p>
            <a:pPr algn="ctr"/>
            <a:fld id="{E5C7EF4D-DD50-400C-9F04-EB20CB99416E}" type="slidenum">
              <a:rPr lang="en-US" sz="2800" smtClean="0">
                <a:solidFill>
                  <a:schemeClr val="tx2"/>
                </a:solidFill>
              </a:rPr>
              <a:pPr algn="ctr"/>
              <a:t>‹#›</a:t>
            </a:fld>
            <a:endParaRPr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12873" y="21102"/>
            <a:ext cx="2645318" cy="1068237"/>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sz="3200" kern="1200">
          <a:solidFill>
            <a:schemeClr val="tx1"/>
          </a:solidFill>
          <a:latin typeface="+mn-lt"/>
          <a:ea typeface="+mn-ea"/>
          <a:cs typeface="+mn-cs"/>
        </a:defRPr>
      </a:lvl1pPr>
      <a:lvl2pPr marL="640080" indent="-237744" algn="l" rtl="0" eaLnBrk="1" latinLnBrk="0" hangingPunct="1">
        <a:lnSpc>
          <a:spcPts val="3000"/>
        </a:lnSpc>
        <a:spcBef>
          <a:spcPts val="550"/>
        </a:spcBef>
        <a:buClr>
          <a:schemeClr val="accent1"/>
        </a:buClr>
        <a:buFont typeface="Verdana"/>
        <a:buChar char="◦"/>
        <a:defRPr sz="2800" kern="1200">
          <a:solidFill>
            <a:schemeClr val="tx1"/>
          </a:solidFill>
          <a:latin typeface="+mn-lt"/>
          <a:ea typeface="+mn-ea"/>
          <a:cs typeface="+mn-cs"/>
        </a:defRPr>
      </a:lvl2pPr>
      <a:lvl3pPr marL="886968" indent="-228600" algn="l" rtl="0" eaLnBrk="1" latinLnBrk="0" hangingPunct="1">
        <a:lnSpc>
          <a:spcPts val="2800"/>
        </a:lnSpc>
        <a:spcBef>
          <a:spcPct val="20000"/>
        </a:spcBef>
        <a:buClr>
          <a:schemeClr val="accent2"/>
        </a:buClr>
        <a:buFont typeface="Wingdings 2"/>
        <a:buChar char=""/>
        <a:defRPr sz="2400" kern="1200">
          <a:solidFill>
            <a:schemeClr val="tx1"/>
          </a:solidFill>
          <a:latin typeface="+mn-lt"/>
          <a:ea typeface="+mn-ea"/>
          <a:cs typeface="+mn-cs"/>
        </a:defRPr>
      </a:lvl3pPr>
      <a:lvl4pPr marL="1097280" indent="-173736" algn="l" rtl="0" eaLnBrk="1" latinLnBrk="0" hangingPunct="1">
        <a:spcBef>
          <a:spcPct val="20000"/>
        </a:spcBef>
        <a:buClr>
          <a:schemeClr val="accent3"/>
        </a:buClr>
        <a:buFont typeface="Wingdings 2"/>
        <a:buChar char=""/>
        <a:defRPr sz="2000" kern="1200">
          <a:solidFill>
            <a:schemeClr val="tx1"/>
          </a:solidFill>
          <a:latin typeface="+mn-lt"/>
          <a:ea typeface="+mn-ea"/>
          <a:cs typeface="+mn-cs"/>
        </a:defRPr>
      </a:lvl4pPr>
      <a:lvl5pPr marL="1298448" indent="-182880" algn="l" rtl="0" eaLnBrk="1" latinLnBrk="0" hangingPunct="1">
        <a:spcBef>
          <a:spcPct val="20000"/>
        </a:spcBef>
        <a:buClr>
          <a:schemeClr val="accent4"/>
        </a:buClr>
        <a:buFont typeface="Wingdings 2"/>
        <a:buChar char=""/>
        <a:defRPr sz="2000" kern="1200">
          <a:solidFill>
            <a:schemeClr val="tx1"/>
          </a:solidFill>
          <a:latin typeface="+mn-lt"/>
          <a:ea typeface="+mn-ea"/>
          <a:cs typeface="+mn-cs"/>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fao.org/economic/ess/ess-wca/e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p:cNvSpPr>
          <p:nvPr/>
        </p:nvSpPr>
        <p:spPr>
          <a:xfrm>
            <a:off x="1178376" y="1052736"/>
            <a:ext cx="7498080" cy="1296144"/>
          </a:xfrm>
          <a:prstGeom prst="rect">
            <a:avLst/>
          </a:prstGeom>
        </p:spPr>
        <p:txBody>
          <a:bodyPr anchor="b">
            <a:noAutofit/>
          </a:bodyPr>
          <a:lstStyle/>
          <a:p>
            <a:pPr lvl="0">
              <a:spcBef>
                <a:spcPct val="0"/>
              </a:spcBef>
              <a:defRPr/>
            </a:pPr>
            <a:r>
              <a:rPr lang="en-US" sz="2000" b="1" dirty="0" smtClean="0"/>
              <a:t>Regional Roundtable on </a:t>
            </a:r>
            <a:endParaRPr lang="en-US" sz="2000" b="1" dirty="0"/>
          </a:p>
          <a:p>
            <a:pPr lvl="0">
              <a:spcBef>
                <a:spcPct val="0"/>
              </a:spcBef>
              <a:defRPr/>
            </a:pPr>
            <a:r>
              <a:rPr lang="en-US" sz="2000" b="1" dirty="0"/>
              <a:t>World </a:t>
            </a:r>
            <a:r>
              <a:rPr lang="en-US" sz="2000" b="1" dirty="0" err="1"/>
              <a:t>Programme</a:t>
            </a:r>
            <a:r>
              <a:rPr lang="en-US" sz="2000" b="1" dirty="0"/>
              <a:t> for the Census of Agriculture 2020 </a:t>
            </a:r>
            <a:r>
              <a:rPr lang="en-US" sz="2000" b="1"/>
              <a:t/>
            </a:r>
            <a:br>
              <a:rPr lang="en-US" sz="2000" b="1"/>
            </a:br>
            <a:r>
              <a:rPr lang="en-US" sz="2000"/>
              <a:t>Port of Spain, Trinidad and Tobago </a:t>
            </a:r>
            <a:br>
              <a:rPr lang="en-US" sz="2000"/>
            </a:br>
            <a:r>
              <a:rPr lang="en-US" sz="2000"/>
              <a:t>22-26 May 2017</a:t>
            </a:r>
            <a:endParaRPr lang="en-US" sz="2000" dirty="0"/>
          </a:p>
        </p:txBody>
      </p:sp>
      <p:sp>
        <p:nvSpPr>
          <p:cNvPr id="8" name="Rectangle 2"/>
          <p:cNvSpPr txBox="1">
            <a:spLocks/>
          </p:cNvSpPr>
          <p:nvPr/>
        </p:nvSpPr>
        <p:spPr>
          <a:xfrm>
            <a:off x="1053792" y="3068960"/>
            <a:ext cx="7406640" cy="936104"/>
          </a:xfrm>
          <a:prstGeom prst="rect">
            <a:avLst/>
          </a:prstGeom>
        </p:spPr>
        <p:txBody>
          <a:bodyPr/>
          <a:lstStyle/>
          <a:p>
            <a:pPr marL="365760" marR="0" lvl="0" indent="-283464" algn="l" defTabSz="914400" rtl="0" eaLnBrk="1" fontAlgn="auto" latinLnBrk="0" hangingPunct="1">
              <a:lnSpc>
                <a:spcPts val="3000"/>
              </a:lnSpc>
              <a:spcBef>
                <a:spcPts val="600"/>
              </a:spcBef>
              <a:spcAft>
                <a:spcPts val="0"/>
              </a:spcAft>
              <a:buClr>
                <a:schemeClr val="accent1"/>
              </a:buClr>
              <a:buSzPct val="80000"/>
              <a:tabLst/>
              <a:defRPr/>
            </a:pPr>
            <a:r>
              <a:rPr lang="en-US" sz="4000" b="1" dirty="0" smtClean="0">
                <a:latin typeface="+mj-lt"/>
                <a:ea typeface="+mj-ea"/>
                <a:cs typeface="+mj-cs"/>
              </a:rPr>
              <a:t>Theme 4 – Crops</a:t>
            </a:r>
          </a:p>
          <a:p>
            <a:pPr marL="365760" indent="-283464">
              <a:lnSpc>
                <a:spcPts val="3000"/>
              </a:lnSpc>
              <a:spcBef>
                <a:spcPts val="600"/>
              </a:spcBef>
              <a:buClr>
                <a:schemeClr val="accent1"/>
              </a:buClr>
              <a:buSzPct val="80000"/>
              <a:defRPr/>
            </a:pPr>
            <a:r>
              <a:rPr lang="en-US" sz="2500" i="1" dirty="0" smtClean="0"/>
              <a:t>Technical Session 8</a:t>
            </a:r>
          </a:p>
          <a:p>
            <a:pPr marL="365760" marR="0" lvl="0" indent="-283464" algn="l" defTabSz="914400" rtl="0" eaLnBrk="1" fontAlgn="auto" latinLnBrk="0" hangingPunct="1">
              <a:lnSpc>
                <a:spcPts val="3000"/>
              </a:lnSpc>
              <a:spcBef>
                <a:spcPts val="600"/>
              </a:spcBef>
              <a:spcAft>
                <a:spcPts val="0"/>
              </a:spcAft>
              <a:buClr>
                <a:schemeClr val="accent1"/>
              </a:buClr>
              <a:buSzPct val="80000"/>
              <a:tabLst/>
              <a:defRPr/>
            </a:pPr>
            <a:endParaRPr lang="en-US" sz="4000" b="1" dirty="0">
              <a:latin typeface="+mj-lt"/>
              <a:ea typeface="+mj-ea"/>
              <a:cs typeface="+mj-cs"/>
            </a:endParaRPr>
          </a:p>
        </p:txBody>
      </p:sp>
      <p:sp>
        <p:nvSpPr>
          <p:cNvPr id="9" name="Rectangle 1"/>
          <p:cNvSpPr txBox="1">
            <a:spLocks/>
          </p:cNvSpPr>
          <p:nvPr/>
        </p:nvSpPr>
        <p:spPr>
          <a:xfrm>
            <a:off x="1197808" y="5517232"/>
            <a:ext cx="7406640" cy="1080120"/>
          </a:xfrm>
          <a:prstGeom prst="rect">
            <a:avLst/>
          </a:prstGeom>
        </p:spPr>
        <p:txBody>
          <a:bodyPr anchor="b">
            <a:normAutofit fontScale="97500"/>
          </a:bodyPr>
          <a:lstStyle/>
          <a:p>
            <a:pPr lvl="0">
              <a:spcBef>
                <a:spcPct val="0"/>
              </a:spcBef>
              <a:defRPr/>
            </a:pPr>
            <a:r>
              <a:rPr lang="en-US" sz="2000" b="1" dirty="0"/>
              <a:t>Adriana Neciu</a:t>
            </a:r>
          </a:p>
          <a:p>
            <a:pPr>
              <a:lnSpc>
                <a:spcPct val="110000"/>
              </a:lnSpc>
              <a:spcBef>
                <a:spcPct val="0"/>
              </a:spcBef>
              <a:defRPr/>
            </a:pPr>
            <a:r>
              <a:rPr lang="en-US" sz="2000" dirty="0">
                <a:latin typeface="Times New Roman" panose="02020603050405020304" pitchFamily="18" charset="0"/>
                <a:cs typeface="Times New Roman" panose="02020603050405020304" pitchFamily="18" charset="0"/>
              </a:rPr>
              <a:t>Agricultural Census and Survey Team</a:t>
            </a:r>
          </a:p>
          <a:p>
            <a:pPr>
              <a:lnSpc>
                <a:spcPct val="110000"/>
              </a:lnSpc>
              <a:spcBef>
                <a:spcPct val="0"/>
              </a:spcBef>
              <a:defRPr/>
            </a:pPr>
            <a:r>
              <a:rPr lang="en-US" sz="2000">
                <a:latin typeface="Times New Roman" panose="02020603050405020304" pitchFamily="18" charset="0"/>
                <a:cs typeface="Times New Roman" panose="02020603050405020304" pitchFamily="18" charset="0"/>
              </a:rPr>
              <a:t>FAO Statistics Division </a:t>
            </a:r>
            <a:endParaRPr lang="en-US" sz="2000" dirty="0"/>
          </a:p>
        </p:txBody>
      </p:sp>
      <p:sp>
        <p:nvSpPr>
          <p:cNvPr id="10" name="Cloud 9"/>
          <p:cNvSpPr/>
          <p:nvPr/>
        </p:nvSpPr>
        <p:spPr>
          <a:xfrm>
            <a:off x="6300192" y="1916832"/>
            <a:ext cx="2808312" cy="2592288"/>
          </a:xfrm>
          <a:prstGeom prst="cloud">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effectLst>
                <a:outerShdw blurRad="63500" sx="102000" sy="102000" algn="ctr" rotWithShape="0">
                  <a:prstClr val="black">
                    <a:alpha val="40000"/>
                  </a:prstClr>
                </a:outerShdw>
              </a:effectLst>
            </a:endParaRPr>
          </a:p>
        </p:txBody>
      </p:sp>
      <p:sp>
        <p:nvSpPr>
          <p:cNvPr id="12" name="Cloud 11"/>
          <p:cNvSpPr/>
          <p:nvPr/>
        </p:nvSpPr>
        <p:spPr>
          <a:xfrm>
            <a:off x="6804248" y="4005064"/>
            <a:ext cx="2448272" cy="1872208"/>
          </a:xfrm>
          <a:prstGeom prst="cloud">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Cloud 10"/>
          <p:cNvSpPr/>
          <p:nvPr/>
        </p:nvSpPr>
        <p:spPr>
          <a:xfrm>
            <a:off x="4788024" y="3212976"/>
            <a:ext cx="2664296" cy="2304256"/>
          </a:xfrm>
          <a:prstGeom prst="cloud">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Slide Number Placeholder 12"/>
          <p:cNvSpPr>
            <a:spLocks noGrp="1"/>
          </p:cNvSpPr>
          <p:nvPr>
            <p:ph type="sldNum" sz="quarter" idx="12"/>
          </p:nvPr>
        </p:nvSpPr>
        <p:spPr/>
        <p:txBody>
          <a:bodyPr/>
          <a:lstStyle/>
          <a:p>
            <a:fld id="{E5C7EF4D-DD50-400C-9F04-EB20CB99416E}" type="slidenum">
              <a:rPr lang="en-US" sz="2800" smtClean="0">
                <a:solidFill>
                  <a:schemeClr val="tx2"/>
                </a:solidFill>
              </a:rPr>
              <a:pPr/>
              <a:t>1</a:t>
            </a:fld>
            <a:endParaRPr lang="en-US"/>
          </a:p>
        </p:txBody>
      </p:sp>
      <p:pic>
        <p:nvPicPr>
          <p:cNvPr id="14" name="Picture 13" descr="http://www.fao.org/uploads/pics/WCA_whit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41938" y="8198"/>
            <a:ext cx="3802062"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827584" y="2132856"/>
            <a:ext cx="5328592" cy="2664296"/>
          </a:xfrm>
        </p:spPr>
        <p:txBody>
          <a:bodyPr>
            <a:normAutofit lnSpcReduction="10000"/>
          </a:bodyPr>
          <a:lstStyle/>
          <a:p>
            <a:pPr marL="180000" lvl="2" indent="0">
              <a:lnSpc>
                <a:spcPct val="100000"/>
              </a:lnSpc>
              <a:spcBef>
                <a:spcPts val="0"/>
              </a:spcBef>
              <a:spcAft>
                <a:spcPts val="600"/>
              </a:spcAft>
              <a:buClr>
                <a:srgbClr val="FFC000"/>
              </a:buClr>
              <a:buSzPct val="100000"/>
              <a:buNone/>
            </a:pPr>
            <a:r>
              <a:rPr lang="en-GB" sz="2300" b="1" dirty="0" smtClean="0">
                <a:solidFill>
                  <a:srgbClr val="0070C0"/>
                </a:solidFill>
                <a:latin typeface="Calibri" pitchFamily="34" charset="0"/>
              </a:rPr>
              <a:t>Type: </a:t>
            </a:r>
            <a:r>
              <a:rPr lang="en-GB" sz="2000" b="1" dirty="0" smtClean="0">
                <a:latin typeface="Calibri" pitchFamily="34" charset="0"/>
                <a:cs typeface="Calibri" pitchFamily="34" charset="0"/>
              </a:rPr>
              <a:t>Essential item.</a:t>
            </a:r>
          </a:p>
          <a:p>
            <a:pPr marL="180000" lvl="2" indent="0">
              <a:lnSpc>
                <a:spcPct val="100000"/>
              </a:lnSpc>
              <a:spcBef>
                <a:spcPts val="0"/>
              </a:spcBef>
              <a:spcAft>
                <a:spcPts val="600"/>
              </a:spcAft>
              <a:buClr>
                <a:srgbClr val="FFC000"/>
              </a:buClr>
              <a:buSzPct val="100000"/>
              <a:buNone/>
            </a:pPr>
            <a:r>
              <a:rPr lang="en-GB" sz="2300" b="1" dirty="0" smtClean="0">
                <a:solidFill>
                  <a:srgbClr val="0070C0"/>
                </a:solidFill>
                <a:latin typeface="Calibri" pitchFamily="34" charset="0"/>
              </a:rPr>
              <a:t>Reference period: </a:t>
            </a:r>
            <a:r>
              <a:rPr lang="en-GB" sz="2000" dirty="0" smtClean="0">
                <a:latin typeface="Calibri" pitchFamily="34" charset="0"/>
                <a:cs typeface="Calibri" pitchFamily="34" charset="0"/>
              </a:rPr>
              <a:t>Census reference year.</a:t>
            </a:r>
          </a:p>
          <a:p>
            <a:pPr marL="180000" lvl="2" indent="0">
              <a:lnSpc>
                <a:spcPct val="100000"/>
              </a:lnSpc>
              <a:spcBef>
                <a:spcPts val="0"/>
              </a:spcBef>
              <a:spcAft>
                <a:spcPts val="600"/>
              </a:spcAft>
              <a:buClr>
                <a:srgbClr val="FFC000"/>
              </a:buClr>
              <a:buSzPct val="100000"/>
              <a:buNone/>
            </a:pPr>
            <a:r>
              <a:rPr lang="en-GB" sz="2300" b="1" dirty="0" smtClean="0">
                <a:solidFill>
                  <a:srgbClr val="0070C0"/>
                </a:solidFill>
                <a:latin typeface="Calibri" pitchFamily="34" charset="0"/>
              </a:rPr>
              <a:t>Concept: </a:t>
            </a:r>
            <a:r>
              <a:rPr lang="en-GB" sz="2000" b="1" dirty="0" smtClean="0">
                <a:latin typeface="Calibri" pitchFamily="34" charset="0"/>
                <a:cs typeface="Calibri" pitchFamily="34" charset="0"/>
              </a:rPr>
              <a:t>Area harvested </a:t>
            </a:r>
            <a:r>
              <a:rPr lang="en-GB" sz="2000" dirty="0" smtClean="0">
                <a:latin typeface="Calibri" pitchFamily="34" charset="0"/>
                <a:cs typeface="Calibri" pitchFamily="34" charset="0"/>
              </a:rPr>
              <a:t>refers to the total area from which the crop is gathered. </a:t>
            </a:r>
            <a:r>
              <a:rPr lang="en-GB" sz="2000" dirty="0" smtClean="0">
                <a:solidFill>
                  <a:srgbClr val="FF0000"/>
                </a:solidFill>
                <a:latin typeface="Calibri" pitchFamily="34" charset="0"/>
                <a:cs typeface="Calibri" pitchFamily="34" charset="0"/>
              </a:rPr>
              <a:t>Thus, area destroyed for any cause </a:t>
            </a:r>
            <a:r>
              <a:rPr lang="en-GB" sz="1800" i="1" dirty="0" smtClean="0">
                <a:solidFill>
                  <a:srgbClr val="FF0000"/>
                </a:solidFill>
                <a:latin typeface="Calibri" pitchFamily="34" charset="0"/>
                <a:cs typeface="Calibri" pitchFamily="34" charset="0"/>
              </a:rPr>
              <a:t>(drought, flooding, pest attack, etc.)</a:t>
            </a:r>
            <a:r>
              <a:rPr lang="en-GB" sz="2000" dirty="0" smtClean="0">
                <a:solidFill>
                  <a:srgbClr val="FF0000"/>
                </a:solidFill>
                <a:latin typeface="Calibri" pitchFamily="34" charset="0"/>
                <a:cs typeface="Calibri" pitchFamily="34" charset="0"/>
              </a:rPr>
              <a:t> is excluded. </a:t>
            </a:r>
            <a:r>
              <a:rPr lang="en-GB" sz="2000" dirty="0" smtClean="0">
                <a:latin typeface="Calibri" pitchFamily="34" charset="0"/>
                <a:cs typeface="Calibri" pitchFamily="34" charset="0"/>
              </a:rPr>
              <a:t>If the crop was damaged but not destroyed is included in the area harvested.</a:t>
            </a:r>
          </a:p>
        </p:txBody>
      </p:sp>
      <p:sp>
        <p:nvSpPr>
          <p:cNvPr id="5" name="1 Título"/>
          <p:cNvSpPr>
            <a:spLocks noGrp="1"/>
          </p:cNvSpPr>
          <p:nvPr>
            <p:ph type="title"/>
          </p:nvPr>
        </p:nvSpPr>
        <p:spPr>
          <a:xfrm>
            <a:off x="1031250" y="989856"/>
            <a:ext cx="7933238" cy="1143000"/>
          </a:xfrm>
        </p:spPr>
        <p:txBody>
          <a:bodyPr anchor="t">
            <a:noAutofit/>
          </a:bodyPr>
          <a:lstStyle/>
          <a:p>
            <a:r>
              <a:rPr lang="en-US" sz="3000" b="1" dirty="0" smtClean="0">
                <a:effectLst/>
              </a:rPr>
              <a:t>Item 0402: Area of temporary crops harvested </a:t>
            </a:r>
            <a:r>
              <a:rPr lang="en-US" sz="2500" dirty="0" smtClean="0">
                <a:effectLst/>
              </a:rPr>
              <a:t>(for each temporary crop type)</a:t>
            </a:r>
          </a:p>
        </p:txBody>
      </p:sp>
      <p:sp>
        <p:nvSpPr>
          <p:cNvPr id="6" name="Slide Number Placeholder 5"/>
          <p:cNvSpPr>
            <a:spLocks noGrp="1"/>
          </p:cNvSpPr>
          <p:nvPr>
            <p:ph type="sldNum" sz="quarter" idx="12"/>
          </p:nvPr>
        </p:nvSpPr>
        <p:spPr>
          <a:xfrm>
            <a:off x="8460432" y="6305550"/>
            <a:ext cx="610416" cy="476250"/>
          </a:xfrm>
        </p:spPr>
        <p:txBody>
          <a:bodyPr/>
          <a:lstStyle/>
          <a:p>
            <a:fld id="{E5C7EF4D-DD50-400C-9F04-EB20CB99416E}" type="slidenum">
              <a:rPr lang="en-US" sz="2800" smtClean="0">
                <a:solidFill>
                  <a:schemeClr val="tx2"/>
                </a:solidFill>
              </a:rPr>
              <a:pPr/>
              <a:t>10</a:t>
            </a:fld>
            <a:endParaRPr lang="en-US" dirty="0"/>
          </a:p>
        </p:txBody>
      </p:sp>
      <p:sp>
        <p:nvSpPr>
          <p:cNvPr id="8" name="Flowchart: Display 7"/>
          <p:cNvSpPr/>
          <p:nvPr/>
        </p:nvSpPr>
        <p:spPr>
          <a:xfrm>
            <a:off x="6156176" y="2492896"/>
            <a:ext cx="3384376" cy="2304256"/>
          </a:xfrm>
          <a:prstGeom prst="flowChartDisplay">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effectLst>
                <a:glow rad="63500">
                  <a:schemeClr val="accent1">
                    <a:satMod val="175000"/>
                    <a:alpha val="40000"/>
                  </a:schemeClr>
                </a:glow>
              </a:effectLst>
            </a:endParaRPr>
          </a:p>
        </p:txBody>
      </p:sp>
      <p:sp>
        <p:nvSpPr>
          <p:cNvPr id="12" name="Rectangle 11"/>
          <p:cNvSpPr/>
          <p:nvPr/>
        </p:nvSpPr>
        <p:spPr>
          <a:xfrm>
            <a:off x="755576" y="5733256"/>
            <a:ext cx="7056784" cy="1077218"/>
          </a:xfrm>
          <a:prstGeom prst="rect">
            <a:avLst/>
          </a:prstGeom>
        </p:spPr>
        <p:txBody>
          <a:bodyPr wrap="square">
            <a:spAutoFit/>
          </a:bodyPr>
          <a:lstStyle/>
          <a:p>
            <a:pPr marL="452438" lvl="4" indent="-179388" algn="just">
              <a:spcBef>
                <a:spcPts val="0"/>
              </a:spcBef>
              <a:buClr>
                <a:srgbClr val="0070C0"/>
              </a:buClr>
              <a:buSzPct val="100000"/>
              <a:buFont typeface="Wingdings" pitchFamily="2" charset="2"/>
              <a:buChar char="§"/>
            </a:pPr>
            <a:r>
              <a:rPr lang="en-GB" sz="1600" dirty="0" smtClean="0"/>
              <a:t>If a crop is planted in one agricultural year and harvested in the next agricultural year, the recommended approach is to take the area harvested during the census reference year with special exceptions made for end-of-year crops.</a:t>
            </a:r>
            <a:endParaRPr lang="en-US" sz="2400" b="1" dirty="0">
              <a:solidFill>
                <a:srgbClr val="FFC000"/>
              </a:solidFill>
              <a:effectLst>
                <a:outerShdw blurRad="38100" dist="38100" dir="2700000" algn="tl">
                  <a:srgbClr val="000000">
                    <a:alpha val="43137"/>
                  </a:srgbClr>
                </a:outerShdw>
              </a:effectLst>
            </a:endParaRPr>
          </a:p>
        </p:txBody>
      </p:sp>
      <p:grpSp>
        <p:nvGrpSpPr>
          <p:cNvPr id="18" name="Group 17"/>
          <p:cNvGrpSpPr/>
          <p:nvPr/>
        </p:nvGrpSpPr>
        <p:grpSpPr>
          <a:xfrm>
            <a:off x="827584" y="4710916"/>
            <a:ext cx="7272808" cy="1175067"/>
            <a:chOff x="827584" y="4710916"/>
            <a:chExt cx="7272808" cy="1175067"/>
          </a:xfrm>
        </p:grpSpPr>
        <p:sp>
          <p:nvSpPr>
            <p:cNvPr id="9" name="Rectangle 8"/>
            <p:cNvSpPr/>
            <p:nvPr/>
          </p:nvSpPr>
          <p:spPr>
            <a:xfrm>
              <a:off x="827584" y="4710916"/>
              <a:ext cx="3096344" cy="446276"/>
            </a:xfrm>
            <a:prstGeom prst="rect">
              <a:avLst/>
            </a:prstGeom>
          </p:spPr>
          <p:txBody>
            <a:bodyPr wrap="square">
              <a:spAutoFit/>
            </a:bodyPr>
            <a:lstStyle/>
            <a:p>
              <a:pPr marL="180000" lvl="2" indent="0">
                <a:lnSpc>
                  <a:spcPct val="100000"/>
                </a:lnSpc>
                <a:spcBef>
                  <a:spcPts val="0"/>
                </a:spcBef>
                <a:spcAft>
                  <a:spcPts val="600"/>
                </a:spcAft>
                <a:buClr>
                  <a:srgbClr val="FFC000"/>
                </a:buClr>
                <a:buSzPct val="100000"/>
                <a:buNone/>
              </a:pPr>
              <a:r>
                <a:rPr lang="en-GB" sz="2300" b="1" dirty="0" smtClean="0">
                  <a:solidFill>
                    <a:srgbClr val="0070C0"/>
                  </a:solidFill>
                  <a:latin typeface="Calibri" pitchFamily="34" charset="0"/>
                </a:rPr>
                <a:t>Notes:  </a:t>
              </a:r>
            </a:p>
          </p:txBody>
        </p:sp>
        <p:grpSp>
          <p:nvGrpSpPr>
            <p:cNvPr id="17" name="Group 16"/>
            <p:cNvGrpSpPr/>
            <p:nvPr/>
          </p:nvGrpSpPr>
          <p:grpSpPr>
            <a:xfrm>
              <a:off x="1043608" y="5157192"/>
              <a:ext cx="7056784" cy="728791"/>
              <a:chOff x="1043608" y="5157192"/>
              <a:chExt cx="6768752" cy="728791"/>
            </a:xfrm>
          </p:grpSpPr>
          <p:sp>
            <p:nvSpPr>
              <p:cNvPr id="13" name="Rectangle 12"/>
              <p:cNvSpPr/>
              <p:nvPr/>
            </p:nvSpPr>
            <p:spPr>
              <a:xfrm>
                <a:off x="2987824" y="5157192"/>
                <a:ext cx="3281668" cy="338554"/>
              </a:xfrm>
              <a:prstGeom prst="rect">
                <a:avLst/>
              </a:prstGeom>
            </p:spPr>
            <p:txBody>
              <a:bodyPr wrap="none">
                <a:spAutoFit/>
              </a:bodyPr>
              <a:lstStyle/>
              <a:p>
                <a:r>
                  <a:rPr lang="en-GB" sz="1600" dirty="0" smtClean="0"/>
                  <a:t> - covers crops grown to maturity; </a:t>
                </a:r>
                <a:endParaRPr lang="es-AR" sz="1600" dirty="0" smtClean="0"/>
              </a:p>
            </p:txBody>
          </p:sp>
          <p:sp>
            <p:nvSpPr>
              <p:cNvPr id="14" name="Rectangle 13"/>
              <p:cNvSpPr/>
              <p:nvPr/>
            </p:nvSpPr>
            <p:spPr>
              <a:xfrm>
                <a:off x="2987824" y="5394702"/>
                <a:ext cx="4824536" cy="338554"/>
              </a:xfrm>
              <a:prstGeom prst="rect">
                <a:avLst/>
              </a:prstGeom>
            </p:spPr>
            <p:txBody>
              <a:bodyPr wrap="square">
                <a:spAutoFit/>
              </a:bodyPr>
              <a:lstStyle/>
              <a:p>
                <a:pPr marL="0" lvl="4" algn="just">
                  <a:spcBef>
                    <a:spcPts val="0"/>
                  </a:spcBef>
                  <a:buClr>
                    <a:srgbClr val="0070C0"/>
                  </a:buClr>
                  <a:buSzPct val="100000"/>
                </a:pPr>
                <a:r>
                  <a:rPr lang="en-GB" sz="1600" dirty="0" smtClean="0"/>
                  <a:t> - includes all crop harvested regardless end-use;</a:t>
                </a:r>
              </a:p>
            </p:txBody>
          </p:sp>
          <p:sp>
            <p:nvSpPr>
              <p:cNvPr id="15" name="Rectangle 14"/>
              <p:cNvSpPr/>
              <p:nvPr/>
            </p:nvSpPr>
            <p:spPr>
              <a:xfrm>
                <a:off x="1043608" y="5301208"/>
                <a:ext cx="1757532" cy="584775"/>
              </a:xfrm>
              <a:prstGeom prst="rect">
                <a:avLst/>
              </a:prstGeom>
            </p:spPr>
            <p:txBody>
              <a:bodyPr wrap="square">
                <a:spAutoFit/>
              </a:bodyPr>
              <a:lstStyle/>
              <a:p>
                <a:pPr marL="179388" lvl="4" indent="-179388">
                  <a:spcBef>
                    <a:spcPts val="0"/>
                  </a:spcBef>
                  <a:buClr>
                    <a:srgbClr val="0070C0"/>
                  </a:buClr>
                  <a:buSzPct val="100000"/>
                  <a:buFont typeface="Wingdings" pitchFamily="2" charset="2"/>
                  <a:buChar char="§"/>
                </a:pPr>
                <a:r>
                  <a:rPr lang="en-GB" sz="1600" b="1" dirty="0" smtClean="0"/>
                  <a:t>Area harvested</a:t>
                </a:r>
              </a:p>
            </p:txBody>
          </p:sp>
          <p:sp>
            <p:nvSpPr>
              <p:cNvPr id="16" name="Left Brace 15"/>
              <p:cNvSpPr/>
              <p:nvPr/>
            </p:nvSpPr>
            <p:spPr>
              <a:xfrm>
                <a:off x="2771800" y="5157192"/>
                <a:ext cx="288032" cy="576064"/>
              </a:xfrm>
              <a:prstGeom prst="lef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43608" y="836712"/>
            <a:ext cx="7992888" cy="1224136"/>
          </a:xfrm>
        </p:spPr>
        <p:txBody>
          <a:bodyPr anchor="t">
            <a:noAutofit/>
          </a:bodyPr>
          <a:lstStyle/>
          <a:p>
            <a:r>
              <a:rPr lang="en-US" sz="3000" b="1" dirty="0" smtClean="0">
                <a:effectLst/>
              </a:rPr>
              <a:t>Item 0402: Area of temporary crops harvested </a:t>
            </a:r>
            <a:r>
              <a:rPr lang="en-US" sz="2500" dirty="0" smtClean="0">
                <a:effectLst/>
              </a:rPr>
              <a:t>(for each temporary crop type) cont’d</a:t>
            </a:r>
          </a:p>
        </p:txBody>
      </p:sp>
      <p:sp>
        <p:nvSpPr>
          <p:cNvPr id="5" name="2 Marcador de contenido"/>
          <p:cNvSpPr>
            <a:spLocks noGrp="1"/>
          </p:cNvSpPr>
          <p:nvPr>
            <p:ph idx="1"/>
          </p:nvPr>
        </p:nvSpPr>
        <p:spPr>
          <a:xfrm>
            <a:off x="827584" y="2043724"/>
            <a:ext cx="7632848" cy="4634896"/>
          </a:xfrm>
        </p:spPr>
        <p:txBody>
          <a:bodyPr>
            <a:normAutofit fontScale="85000" lnSpcReduction="20000"/>
          </a:bodyPr>
          <a:lstStyle/>
          <a:p>
            <a:pPr marL="452438" lvl="3" indent="-277813">
              <a:spcBef>
                <a:spcPts val="0"/>
              </a:spcBef>
              <a:spcAft>
                <a:spcPts val="600"/>
              </a:spcAft>
              <a:buClr>
                <a:srgbClr val="0070C0"/>
              </a:buClr>
              <a:buSzPct val="100000"/>
              <a:buFont typeface="Wingdings" pitchFamily="2" charset="2"/>
              <a:buChar char="§"/>
            </a:pPr>
            <a:r>
              <a:rPr lang="en-GB" sz="2500" b="1" dirty="0" smtClean="0">
                <a:solidFill>
                  <a:srgbClr val="0070C0"/>
                </a:solidFill>
                <a:latin typeface="Calibri" pitchFamily="34" charset="0"/>
              </a:rPr>
              <a:t>Successive crops </a:t>
            </a:r>
            <a:r>
              <a:rPr lang="en-GB" sz="2100" b="1" dirty="0" smtClean="0"/>
              <a:t>- </a:t>
            </a:r>
            <a:r>
              <a:rPr lang="en-GB" sz="2200" dirty="0" smtClean="0">
                <a:latin typeface="Calibri" pitchFamily="34" charset="0"/>
                <a:cs typeface="Calibri" pitchFamily="34" charset="0"/>
              </a:rPr>
              <a:t>area should be reported for each crop each time the land is sown during the year.</a:t>
            </a:r>
          </a:p>
          <a:p>
            <a:pPr marL="452438" lvl="3" indent="-277813">
              <a:spcBef>
                <a:spcPts val="0"/>
              </a:spcBef>
              <a:spcAft>
                <a:spcPts val="600"/>
              </a:spcAft>
              <a:buClr>
                <a:srgbClr val="0070C0"/>
              </a:buClr>
              <a:buSzPct val="100000"/>
              <a:buFont typeface="Wingdings" pitchFamily="2" charset="2"/>
              <a:buChar char="§"/>
            </a:pPr>
            <a:endParaRPr lang="en-GB" sz="2100" dirty="0" smtClean="0"/>
          </a:p>
          <a:p>
            <a:pPr marL="452438" lvl="3" indent="-277813">
              <a:spcBef>
                <a:spcPts val="0"/>
              </a:spcBef>
              <a:spcAft>
                <a:spcPts val="600"/>
              </a:spcAft>
              <a:buClr>
                <a:srgbClr val="0070C0"/>
              </a:buClr>
              <a:buSzPct val="100000"/>
              <a:buFont typeface="Wingdings" pitchFamily="2" charset="2"/>
              <a:buChar char="§"/>
            </a:pPr>
            <a:r>
              <a:rPr lang="en-US" sz="2500" b="1" dirty="0" smtClean="0">
                <a:solidFill>
                  <a:srgbClr val="0070C0"/>
                </a:solidFill>
                <a:latin typeface="Calibri" pitchFamily="34" charset="0"/>
              </a:rPr>
              <a:t>Inter-planted crops</a:t>
            </a:r>
            <a:r>
              <a:rPr lang="en-US" dirty="0" smtClean="0"/>
              <a:t>-</a:t>
            </a:r>
            <a:r>
              <a:rPr lang="en-US" sz="2200" dirty="0" smtClean="0">
                <a:latin typeface="Calibri" pitchFamily="34" charset="0"/>
                <a:cs typeface="Calibri" pitchFamily="34" charset="0"/>
              </a:rPr>
              <a:t> area of inter-planted plot or field is assigned to individual area of crops in proportion to the area occupied by each crop.</a:t>
            </a:r>
          </a:p>
          <a:p>
            <a:pPr marL="452438" lvl="3" indent="-277813">
              <a:spcBef>
                <a:spcPts val="0"/>
              </a:spcBef>
              <a:spcAft>
                <a:spcPts val="600"/>
              </a:spcAft>
              <a:buClr>
                <a:srgbClr val="0070C0"/>
              </a:buClr>
              <a:buSzPct val="100000"/>
              <a:buNone/>
            </a:pPr>
            <a:endParaRPr lang="en-US" dirty="0" smtClean="0"/>
          </a:p>
          <a:p>
            <a:pPr marL="452438" lvl="3" indent="-277813">
              <a:spcBef>
                <a:spcPts val="0"/>
              </a:spcBef>
              <a:spcAft>
                <a:spcPts val="600"/>
              </a:spcAft>
              <a:buClr>
                <a:srgbClr val="0070C0"/>
              </a:buClr>
              <a:buSzPct val="100000"/>
              <a:buFont typeface="Wingdings" pitchFamily="2" charset="2"/>
              <a:buChar char="§"/>
            </a:pPr>
            <a:r>
              <a:rPr lang="en-US" sz="2500" b="1" dirty="0" smtClean="0">
                <a:solidFill>
                  <a:srgbClr val="0070C0"/>
                </a:solidFill>
                <a:latin typeface="Calibri" pitchFamily="34" charset="0"/>
              </a:rPr>
              <a:t>Mixed crops-</a:t>
            </a:r>
            <a:r>
              <a:rPr lang="en-US" sz="2200" dirty="0" smtClean="0">
                <a:latin typeface="Calibri" pitchFamily="34" charset="0"/>
                <a:cs typeface="Calibri" pitchFamily="34" charset="0"/>
              </a:rPr>
              <a:t>some estimation is needed. The idea is to assign areas to individual crops on the basis of “What area the crop would have occupied if it were grown in pure stand?”. </a:t>
            </a:r>
          </a:p>
          <a:p>
            <a:pPr marL="452438" lvl="3" indent="-277813">
              <a:spcBef>
                <a:spcPts val="0"/>
              </a:spcBef>
              <a:spcAft>
                <a:spcPts val="600"/>
              </a:spcAft>
              <a:buClr>
                <a:srgbClr val="0070C0"/>
              </a:buClr>
              <a:buSzPct val="100000"/>
              <a:buFont typeface="Wingdings" pitchFamily="2" charset="2"/>
              <a:buChar char="§"/>
            </a:pPr>
            <a:endParaRPr lang="en-US" sz="900" dirty="0" smtClean="0">
              <a:solidFill>
                <a:srgbClr val="0070C0"/>
              </a:solidFill>
            </a:endParaRPr>
          </a:p>
          <a:p>
            <a:pPr marL="452438" lvl="3" indent="-277813">
              <a:spcBef>
                <a:spcPts val="0"/>
              </a:spcBef>
              <a:spcAft>
                <a:spcPts val="600"/>
              </a:spcAft>
              <a:buClr>
                <a:srgbClr val="0070C0"/>
              </a:buClr>
              <a:buSzPct val="100000"/>
              <a:buFont typeface="Wingdings" pitchFamily="2" charset="2"/>
              <a:buChar char="§"/>
            </a:pPr>
            <a:r>
              <a:rPr lang="en-US" sz="2500" b="1" dirty="0" smtClean="0">
                <a:solidFill>
                  <a:srgbClr val="0070C0"/>
                </a:solidFill>
                <a:latin typeface="Calibri" pitchFamily="34" charset="0"/>
              </a:rPr>
              <a:t>Associate crops </a:t>
            </a:r>
            <a:r>
              <a:rPr lang="en-US" sz="2200" dirty="0" smtClean="0">
                <a:latin typeface="Calibri" pitchFamily="34" charset="0"/>
                <a:cs typeface="Calibri" pitchFamily="34" charset="0"/>
              </a:rPr>
              <a:t>(temporary and permanent crops in compact plantations together) the area of temporary crop is, usually, estimated by apportioning the land in a suitable manner.</a:t>
            </a:r>
          </a:p>
          <a:p>
            <a:pPr marL="452438" lvl="3" indent="-277813">
              <a:spcBef>
                <a:spcPts val="0"/>
              </a:spcBef>
              <a:spcAft>
                <a:spcPts val="600"/>
              </a:spcAft>
              <a:buClr>
                <a:srgbClr val="0070C0"/>
              </a:buClr>
              <a:buSzPct val="100000"/>
              <a:buFont typeface="Wingdings" pitchFamily="2" charset="2"/>
              <a:buChar char="§"/>
            </a:pPr>
            <a:r>
              <a:rPr lang="en-US" sz="2200" dirty="0" smtClean="0">
                <a:latin typeface="Calibri" pitchFamily="34" charset="0"/>
                <a:cs typeface="Calibri" pitchFamily="34" charset="0"/>
              </a:rPr>
              <a:t>When temporary crops are grown scattered around the holding it is difficult to estimate the area unless crops are grown in some sort of systematic manner.</a:t>
            </a:r>
            <a:endParaRPr lang="en-US" sz="2200" dirty="0">
              <a:latin typeface="Calibri" pitchFamily="34" charset="0"/>
              <a:cs typeface="Calibri" pitchFamily="34" charset="0"/>
            </a:endParaRPr>
          </a:p>
        </p:txBody>
      </p:sp>
      <p:sp>
        <p:nvSpPr>
          <p:cNvPr id="6" name="Slide Number Placeholder 5"/>
          <p:cNvSpPr>
            <a:spLocks noGrp="1"/>
          </p:cNvSpPr>
          <p:nvPr>
            <p:ph type="sldNum" sz="quarter" idx="12"/>
          </p:nvPr>
        </p:nvSpPr>
        <p:spPr>
          <a:xfrm>
            <a:off x="8460432" y="6305550"/>
            <a:ext cx="610416" cy="476250"/>
          </a:xfrm>
        </p:spPr>
        <p:txBody>
          <a:bodyPr/>
          <a:lstStyle/>
          <a:p>
            <a:fld id="{E5C7EF4D-DD50-400C-9F04-EB20CB99416E}" type="slidenum">
              <a:rPr lang="en-US" sz="2800" smtClean="0">
                <a:solidFill>
                  <a:schemeClr val="tx2"/>
                </a:solidFill>
              </a:rPr>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 calcmode="lin" valueType="num">
                                      <p:cBhvr additive="base">
                                        <p:cTn id="2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31250" y="989856"/>
            <a:ext cx="7933238" cy="1359024"/>
          </a:xfrm>
        </p:spPr>
        <p:txBody>
          <a:bodyPr anchor="t">
            <a:noAutofit/>
          </a:bodyPr>
          <a:lstStyle/>
          <a:p>
            <a:r>
              <a:rPr lang="en-US" sz="3000" b="1" dirty="0" smtClean="0">
                <a:effectLst/>
              </a:rPr>
              <a:t>Item 0403: Area of temporary crops harvested according to end-use</a:t>
            </a:r>
            <a:br>
              <a:rPr lang="en-US" sz="3000" b="1" dirty="0" smtClean="0">
                <a:effectLst/>
              </a:rPr>
            </a:br>
            <a:r>
              <a:rPr lang="en-US" sz="2500" dirty="0" smtClean="0">
                <a:effectLst/>
              </a:rPr>
              <a:t>(for each selected crop type)</a:t>
            </a:r>
          </a:p>
        </p:txBody>
      </p:sp>
      <p:sp>
        <p:nvSpPr>
          <p:cNvPr id="6" name="2 Marcador de contenido"/>
          <p:cNvSpPr>
            <a:spLocks noGrp="1"/>
          </p:cNvSpPr>
          <p:nvPr>
            <p:ph idx="1"/>
          </p:nvPr>
        </p:nvSpPr>
        <p:spPr>
          <a:xfrm>
            <a:off x="827584" y="2664296"/>
            <a:ext cx="3888432" cy="4005064"/>
          </a:xfrm>
        </p:spPr>
        <p:txBody>
          <a:bodyPr>
            <a:normAutofit/>
          </a:bodyPr>
          <a:lstStyle/>
          <a:p>
            <a:pPr marL="180000" lvl="2" indent="0">
              <a:lnSpc>
                <a:spcPct val="100000"/>
              </a:lnSpc>
              <a:spcBef>
                <a:spcPts val="0"/>
              </a:spcBef>
              <a:buClr>
                <a:srgbClr val="FFC000"/>
              </a:buClr>
              <a:buSzPct val="100000"/>
              <a:buNone/>
            </a:pPr>
            <a:r>
              <a:rPr lang="en-GB" sz="2300" b="1" dirty="0" smtClean="0">
                <a:solidFill>
                  <a:srgbClr val="0070C0"/>
                </a:solidFill>
                <a:latin typeface="Calibri" pitchFamily="34" charset="0"/>
              </a:rPr>
              <a:t>Type:</a:t>
            </a:r>
            <a:r>
              <a:rPr lang="en-GB" sz="2000" dirty="0" smtClean="0">
                <a:latin typeface="Calibri" pitchFamily="34" charset="0"/>
                <a:cs typeface="Calibri" pitchFamily="34" charset="0"/>
              </a:rPr>
              <a:t> </a:t>
            </a:r>
            <a:r>
              <a:rPr lang="en-GB" sz="2000" b="1" dirty="0" smtClean="0">
                <a:latin typeface="Calibri" pitchFamily="34" charset="0"/>
                <a:cs typeface="Calibri" pitchFamily="34" charset="0"/>
              </a:rPr>
              <a:t>Additional item.</a:t>
            </a:r>
          </a:p>
          <a:p>
            <a:pPr marL="180000" lvl="2" indent="0">
              <a:lnSpc>
                <a:spcPct val="100000"/>
              </a:lnSpc>
              <a:spcBef>
                <a:spcPts val="0"/>
              </a:spcBef>
              <a:buClr>
                <a:srgbClr val="FFC000"/>
              </a:buClr>
              <a:buSzPct val="100000"/>
              <a:buNone/>
            </a:pPr>
            <a:r>
              <a:rPr lang="en-GB" sz="2300" b="1" dirty="0" smtClean="0">
                <a:solidFill>
                  <a:srgbClr val="0070C0"/>
                </a:solidFill>
                <a:latin typeface="Calibri" pitchFamily="34" charset="0"/>
              </a:rPr>
              <a:t>Reference period: </a:t>
            </a:r>
            <a:r>
              <a:rPr lang="en-GB" sz="2000" dirty="0" smtClean="0">
                <a:latin typeface="Calibri" pitchFamily="34" charset="0"/>
                <a:cs typeface="Calibri" pitchFamily="34" charset="0"/>
              </a:rPr>
              <a:t>Census reference year.</a:t>
            </a:r>
          </a:p>
          <a:p>
            <a:pPr marL="180000" lvl="2" indent="0">
              <a:lnSpc>
                <a:spcPct val="100000"/>
              </a:lnSpc>
              <a:spcBef>
                <a:spcPts val="0"/>
              </a:spcBef>
              <a:buClr>
                <a:srgbClr val="FFC000"/>
              </a:buClr>
              <a:buSzPct val="100000"/>
              <a:buNone/>
            </a:pPr>
            <a:r>
              <a:rPr lang="en-GB" sz="2300" b="1" dirty="0" smtClean="0">
                <a:solidFill>
                  <a:srgbClr val="0070C0"/>
                </a:solidFill>
                <a:latin typeface="Calibri" pitchFamily="34" charset="0"/>
              </a:rPr>
              <a:t>Concept:</a:t>
            </a:r>
            <a:r>
              <a:rPr lang="en-GB" sz="2000" dirty="0" smtClean="0">
                <a:latin typeface="Calibri" pitchFamily="34" charset="0"/>
                <a:cs typeface="Calibri" pitchFamily="34" charset="0"/>
              </a:rPr>
              <a:t>  </a:t>
            </a:r>
            <a:r>
              <a:rPr lang="en-GB" sz="2000" b="1" dirty="0" smtClean="0">
                <a:latin typeface="Calibri" pitchFamily="34" charset="0"/>
                <a:cs typeface="Calibri" pitchFamily="34" charset="0"/>
              </a:rPr>
              <a:t>End use - </a:t>
            </a:r>
            <a:r>
              <a:rPr lang="en-GB" sz="2000" dirty="0" smtClean="0">
                <a:latin typeface="Calibri" pitchFamily="34" charset="0"/>
                <a:cs typeface="Calibri" pitchFamily="34" charset="0"/>
              </a:rPr>
              <a:t>purpose of the crop. </a:t>
            </a:r>
            <a:br>
              <a:rPr lang="en-GB" sz="2000" dirty="0" smtClean="0">
                <a:latin typeface="Calibri" pitchFamily="34" charset="0"/>
                <a:cs typeface="Calibri" pitchFamily="34" charset="0"/>
              </a:rPr>
            </a:br>
            <a:endParaRPr lang="en-GB" sz="2000" dirty="0" smtClean="0">
              <a:latin typeface="Calibri" pitchFamily="34" charset="0"/>
              <a:cs typeface="Calibri" pitchFamily="34" charset="0"/>
            </a:endParaRPr>
          </a:p>
          <a:p>
            <a:pPr marL="180000" lvl="2" indent="0">
              <a:lnSpc>
                <a:spcPct val="100000"/>
              </a:lnSpc>
              <a:spcBef>
                <a:spcPts val="0"/>
              </a:spcBef>
              <a:spcAft>
                <a:spcPts val="600"/>
              </a:spcAft>
              <a:buClr>
                <a:srgbClr val="FFC000"/>
              </a:buClr>
              <a:buSzPct val="100000"/>
              <a:buNone/>
            </a:pPr>
            <a:r>
              <a:rPr lang="en-GB" sz="2300" b="1" dirty="0" smtClean="0">
                <a:solidFill>
                  <a:srgbClr val="0070C0"/>
                </a:solidFill>
                <a:latin typeface="Calibri" pitchFamily="34" charset="0"/>
              </a:rPr>
              <a:t>Types of end-use suggested:</a:t>
            </a:r>
          </a:p>
          <a:p>
            <a:pPr marL="273050" lvl="3" indent="-95250">
              <a:spcBef>
                <a:spcPts val="0"/>
              </a:spcBef>
              <a:buClr>
                <a:srgbClr val="0070C0"/>
              </a:buClr>
              <a:buSzPct val="100000"/>
              <a:buFont typeface="Wingdings" pitchFamily="2" charset="2"/>
              <a:buChar char="§"/>
            </a:pPr>
            <a:r>
              <a:rPr lang="en-GB" dirty="0" smtClean="0">
                <a:latin typeface="Calibri" pitchFamily="34" charset="0"/>
                <a:cs typeface="Calibri" pitchFamily="34" charset="0"/>
              </a:rPr>
              <a:t> Food for human consumption;</a:t>
            </a:r>
          </a:p>
          <a:p>
            <a:pPr marL="273050" lvl="3" indent="-95250">
              <a:spcBef>
                <a:spcPts val="0"/>
              </a:spcBef>
              <a:buClr>
                <a:srgbClr val="0070C0"/>
              </a:buClr>
              <a:buSzPct val="100000"/>
              <a:buFont typeface="Wingdings" pitchFamily="2" charset="2"/>
              <a:buChar char="§"/>
            </a:pPr>
            <a:r>
              <a:rPr lang="en-GB" dirty="0" smtClean="0">
                <a:latin typeface="Calibri" pitchFamily="34" charset="0"/>
                <a:cs typeface="Calibri" pitchFamily="34" charset="0"/>
              </a:rPr>
              <a:t> Feed for animals;</a:t>
            </a:r>
          </a:p>
          <a:p>
            <a:pPr marL="273050" lvl="3" indent="-95250">
              <a:spcBef>
                <a:spcPts val="0"/>
              </a:spcBef>
              <a:buClr>
                <a:srgbClr val="0070C0"/>
              </a:buClr>
              <a:buSzPct val="100000"/>
              <a:buFont typeface="Wingdings" pitchFamily="2" charset="2"/>
              <a:buChar char="§"/>
            </a:pPr>
            <a:r>
              <a:rPr lang="en-GB" dirty="0" smtClean="0">
                <a:latin typeface="Calibri" pitchFamily="34" charset="0"/>
                <a:cs typeface="Calibri" pitchFamily="34" charset="0"/>
              </a:rPr>
              <a:t> </a:t>
            </a:r>
            <a:r>
              <a:rPr lang="en-GB" dirty="0" err="1" smtClean="0">
                <a:latin typeface="Calibri" pitchFamily="34" charset="0"/>
                <a:cs typeface="Calibri" pitchFamily="34" charset="0"/>
              </a:rPr>
              <a:t>Biofuels</a:t>
            </a:r>
            <a:r>
              <a:rPr lang="en-GB" dirty="0" smtClean="0">
                <a:latin typeface="Calibri" pitchFamily="34" charset="0"/>
                <a:cs typeface="Calibri" pitchFamily="34" charset="0"/>
              </a:rPr>
              <a:t>;</a:t>
            </a:r>
          </a:p>
          <a:p>
            <a:pPr marL="273050" lvl="3" indent="-95250">
              <a:spcBef>
                <a:spcPts val="0"/>
              </a:spcBef>
              <a:buClr>
                <a:srgbClr val="0070C0"/>
              </a:buClr>
              <a:buSzPct val="100000"/>
              <a:buFont typeface="Wingdings" pitchFamily="2" charset="2"/>
              <a:buChar char="§"/>
            </a:pPr>
            <a:r>
              <a:rPr lang="en-GB" dirty="0" smtClean="0">
                <a:latin typeface="Calibri" pitchFamily="34" charset="0"/>
                <a:cs typeface="Calibri" pitchFamily="34" charset="0"/>
              </a:rPr>
              <a:t> Other uses.</a:t>
            </a:r>
            <a:endParaRPr lang="en-US" dirty="0">
              <a:latin typeface="Calibri" pitchFamily="34" charset="0"/>
              <a:cs typeface="Calibri" pitchFamily="34" charset="0"/>
            </a:endParaRPr>
          </a:p>
        </p:txBody>
      </p:sp>
      <p:sp>
        <p:nvSpPr>
          <p:cNvPr id="7" name="Slide Number Placeholder 6"/>
          <p:cNvSpPr>
            <a:spLocks noGrp="1"/>
          </p:cNvSpPr>
          <p:nvPr>
            <p:ph type="sldNum" sz="quarter" idx="12"/>
          </p:nvPr>
        </p:nvSpPr>
        <p:spPr>
          <a:xfrm>
            <a:off x="8460432" y="6305550"/>
            <a:ext cx="610416" cy="476250"/>
          </a:xfrm>
        </p:spPr>
        <p:txBody>
          <a:bodyPr/>
          <a:lstStyle/>
          <a:p>
            <a:fld id="{E5C7EF4D-DD50-400C-9F04-EB20CB99416E}" type="slidenum">
              <a:rPr lang="en-US" sz="2800" smtClean="0">
                <a:solidFill>
                  <a:schemeClr val="tx2"/>
                </a:solidFill>
              </a:rPr>
              <a:pPr/>
              <a:t>12</a:t>
            </a:fld>
            <a:endParaRPr lang="en-US" dirty="0"/>
          </a:p>
        </p:txBody>
      </p:sp>
      <p:grpSp>
        <p:nvGrpSpPr>
          <p:cNvPr id="23" name="Group 22"/>
          <p:cNvGrpSpPr/>
          <p:nvPr/>
        </p:nvGrpSpPr>
        <p:grpSpPr>
          <a:xfrm>
            <a:off x="4788024" y="2708920"/>
            <a:ext cx="4032448" cy="3171381"/>
            <a:chOff x="4716016" y="2566645"/>
            <a:chExt cx="4464496" cy="3310627"/>
          </a:xfrm>
        </p:grpSpPr>
        <p:sp>
          <p:nvSpPr>
            <p:cNvPr id="5" name="Flowchart: Connector 4"/>
            <p:cNvSpPr/>
            <p:nvPr/>
          </p:nvSpPr>
          <p:spPr>
            <a:xfrm>
              <a:off x="6300192" y="4653136"/>
              <a:ext cx="1440160" cy="1224136"/>
            </a:xfrm>
            <a:prstGeom prst="flowChartConnector">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angle 7"/>
            <p:cNvSpPr/>
            <p:nvPr/>
          </p:nvSpPr>
          <p:spPr>
            <a:xfrm>
              <a:off x="5076056" y="2566645"/>
              <a:ext cx="3816424" cy="646331"/>
            </a:xfrm>
            <a:prstGeom prst="rect">
              <a:avLst/>
            </a:prstGeom>
          </p:spPr>
          <p:txBody>
            <a:bodyPr wrap="square">
              <a:spAutoFit/>
            </a:bodyPr>
            <a:lstStyle/>
            <a:p>
              <a:pPr algn="ctr"/>
              <a:r>
                <a:rPr lang="en-GB" b="1" dirty="0" smtClean="0">
                  <a:latin typeface="Calibri" pitchFamily="34" charset="0"/>
                  <a:cs typeface="Calibri" pitchFamily="34" charset="0"/>
                </a:rPr>
                <a:t>A single crop </a:t>
              </a:r>
              <a:r>
                <a:rPr lang="en-GB" dirty="0" smtClean="0">
                  <a:latin typeface="Calibri" pitchFamily="34" charset="0"/>
                  <a:cs typeface="Calibri" pitchFamily="34" charset="0"/>
                </a:rPr>
                <a:t>may have more than one end-use. </a:t>
              </a:r>
            </a:p>
          </p:txBody>
        </p:sp>
        <p:sp>
          <p:nvSpPr>
            <p:cNvPr id="9" name="Rectangle 8"/>
            <p:cNvSpPr/>
            <p:nvPr/>
          </p:nvSpPr>
          <p:spPr>
            <a:xfrm>
              <a:off x="6524889" y="4185955"/>
              <a:ext cx="1143455" cy="323165"/>
            </a:xfrm>
            <a:prstGeom prst="rect">
              <a:avLst/>
            </a:prstGeom>
            <a:solidFill>
              <a:schemeClr val="accent2">
                <a:lumMod val="20000"/>
                <a:lumOff val="80000"/>
              </a:schemeClr>
            </a:solidFill>
          </p:spPr>
          <p:txBody>
            <a:bodyPr wrap="none">
              <a:spAutoFit/>
            </a:bodyPr>
            <a:lstStyle/>
            <a:p>
              <a:r>
                <a:rPr lang="en-GB" sz="1500" b="1" i="1" dirty="0" smtClean="0">
                  <a:solidFill>
                    <a:srgbClr val="0070C0"/>
                  </a:solidFill>
                  <a:latin typeface="Calibri" pitchFamily="34" charset="0"/>
                  <a:cs typeface="Calibri" pitchFamily="34" charset="0"/>
                </a:rPr>
                <a:t>fodder crop </a:t>
              </a:r>
              <a:endParaRPr lang="es-AR" sz="1500" b="1" dirty="0"/>
            </a:p>
          </p:txBody>
        </p:sp>
        <p:sp>
          <p:nvSpPr>
            <p:cNvPr id="10" name="Flowchart: Connector 9"/>
            <p:cNvSpPr/>
            <p:nvPr/>
          </p:nvSpPr>
          <p:spPr>
            <a:xfrm>
              <a:off x="4716016" y="4581128"/>
              <a:ext cx="1440160" cy="1296144"/>
            </a:xfrm>
            <a:prstGeom prst="flowChartConnector">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angle 10"/>
            <p:cNvSpPr/>
            <p:nvPr/>
          </p:nvSpPr>
          <p:spPr>
            <a:xfrm>
              <a:off x="4788024" y="4005064"/>
              <a:ext cx="1378704" cy="553998"/>
            </a:xfrm>
            <a:prstGeom prst="rect">
              <a:avLst/>
            </a:prstGeom>
            <a:solidFill>
              <a:schemeClr val="accent2">
                <a:lumMod val="20000"/>
                <a:lumOff val="80000"/>
              </a:schemeClr>
            </a:solidFill>
          </p:spPr>
          <p:txBody>
            <a:bodyPr wrap="square">
              <a:spAutoFit/>
            </a:bodyPr>
            <a:lstStyle/>
            <a:p>
              <a:pPr algn="ctr"/>
              <a:r>
                <a:rPr lang="en-GB" sz="1500" b="1" i="1" dirty="0" smtClean="0">
                  <a:solidFill>
                    <a:srgbClr val="0070C0"/>
                  </a:solidFill>
                  <a:latin typeface="Calibri" pitchFamily="34" charset="0"/>
                  <a:cs typeface="Calibri" pitchFamily="34" charset="0"/>
                </a:rPr>
                <a:t>human consumption</a:t>
              </a:r>
              <a:endParaRPr lang="es-AR" sz="1500" b="1" dirty="0"/>
            </a:p>
          </p:txBody>
        </p:sp>
        <p:sp>
          <p:nvSpPr>
            <p:cNvPr id="12" name="Flowchart: Connector 11"/>
            <p:cNvSpPr/>
            <p:nvPr/>
          </p:nvSpPr>
          <p:spPr>
            <a:xfrm>
              <a:off x="7812360" y="4577966"/>
              <a:ext cx="1368152" cy="1296144"/>
            </a:xfrm>
            <a:prstGeom prst="flowChartConnector">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angle 12"/>
            <p:cNvSpPr/>
            <p:nvPr/>
          </p:nvSpPr>
          <p:spPr>
            <a:xfrm>
              <a:off x="8028384" y="4185955"/>
              <a:ext cx="854721" cy="323165"/>
            </a:xfrm>
            <a:prstGeom prst="rect">
              <a:avLst/>
            </a:prstGeom>
            <a:solidFill>
              <a:schemeClr val="accent2">
                <a:lumMod val="20000"/>
                <a:lumOff val="80000"/>
              </a:schemeClr>
            </a:solidFill>
          </p:spPr>
          <p:txBody>
            <a:bodyPr wrap="none">
              <a:spAutoFit/>
            </a:bodyPr>
            <a:lstStyle/>
            <a:p>
              <a:r>
                <a:rPr lang="en-GB" sz="1500" b="1" i="1" dirty="0" smtClean="0">
                  <a:solidFill>
                    <a:srgbClr val="0070C0"/>
                  </a:solidFill>
                  <a:latin typeface="Calibri" pitchFamily="34" charset="0"/>
                  <a:cs typeface="Calibri" pitchFamily="34" charset="0"/>
                </a:rPr>
                <a:t>bio fuels</a:t>
              </a:r>
              <a:endParaRPr lang="es-AR" sz="1500" b="1" dirty="0"/>
            </a:p>
          </p:txBody>
        </p:sp>
        <p:sp>
          <p:nvSpPr>
            <p:cNvPr id="14" name="Rectangle 13"/>
            <p:cNvSpPr/>
            <p:nvPr/>
          </p:nvSpPr>
          <p:spPr>
            <a:xfrm>
              <a:off x="5675599" y="3281666"/>
              <a:ext cx="2756049" cy="337354"/>
            </a:xfrm>
            <a:prstGeom prst="rect">
              <a:avLst/>
            </a:prstGeom>
            <a:solidFill>
              <a:schemeClr val="accent2">
                <a:lumMod val="20000"/>
                <a:lumOff val="80000"/>
              </a:schemeClr>
            </a:solidFill>
          </p:spPr>
          <p:txBody>
            <a:bodyPr wrap="none">
              <a:spAutoFit/>
            </a:bodyPr>
            <a:lstStyle/>
            <a:p>
              <a:pPr algn="ctr"/>
              <a:r>
                <a:rPr lang="en-GB" sz="1500" i="1" dirty="0" smtClean="0">
                  <a:solidFill>
                    <a:srgbClr val="0070C0"/>
                  </a:solidFill>
                  <a:latin typeface="Calibri" pitchFamily="34" charset="0"/>
                  <a:cs typeface="Calibri" pitchFamily="34" charset="0"/>
                </a:rPr>
                <a:t>i.e. maize being grown partly </a:t>
              </a:r>
              <a:endParaRPr lang="es-AR" sz="1500" dirty="0"/>
            </a:p>
          </p:txBody>
        </p:sp>
        <p:cxnSp>
          <p:nvCxnSpPr>
            <p:cNvPr id="16" name="Straight Arrow Connector 15"/>
            <p:cNvCxnSpPr>
              <a:stCxn id="14" idx="2"/>
              <a:endCxn id="11" idx="0"/>
            </p:cNvCxnSpPr>
            <p:nvPr/>
          </p:nvCxnSpPr>
          <p:spPr>
            <a:xfrm flipH="1">
              <a:off x="5477376" y="3619020"/>
              <a:ext cx="1576248" cy="3860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4" idx="2"/>
              <a:endCxn id="9" idx="0"/>
            </p:cNvCxnSpPr>
            <p:nvPr/>
          </p:nvCxnSpPr>
          <p:spPr>
            <a:xfrm>
              <a:off x="7053624" y="3619020"/>
              <a:ext cx="42993" cy="566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2"/>
              <a:endCxn id="13" idx="0"/>
            </p:cNvCxnSpPr>
            <p:nvPr/>
          </p:nvCxnSpPr>
          <p:spPr>
            <a:xfrm>
              <a:off x="7053624" y="3619020"/>
              <a:ext cx="1402120" cy="566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80728"/>
            <a:ext cx="7498080" cy="1143000"/>
          </a:xfrm>
        </p:spPr>
        <p:txBody>
          <a:bodyPr/>
          <a:lstStyle/>
          <a:p>
            <a:r>
              <a:rPr lang="en-US" sz="3000" b="1" dirty="0" smtClean="0">
                <a:effectLst/>
              </a:rPr>
              <a:t>Item 0404: Production  of temporary crops harvested </a:t>
            </a:r>
            <a:r>
              <a:rPr lang="en-US" sz="2500" dirty="0" smtClean="0">
                <a:effectLst/>
              </a:rPr>
              <a:t>(for each selected crop type)</a:t>
            </a:r>
            <a:endParaRPr lang="es-AR" sz="2500" dirty="0" smtClean="0">
              <a:effectLst/>
            </a:endParaRPr>
          </a:p>
        </p:txBody>
      </p:sp>
      <p:sp>
        <p:nvSpPr>
          <p:cNvPr id="4" name="2 Marcador de contenido"/>
          <p:cNvSpPr>
            <a:spLocks noGrp="1"/>
          </p:cNvSpPr>
          <p:nvPr>
            <p:ph idx="1"/>
          </p:nvPr>
        </p:nvSpPr>
        <p:spPr>
          <a:xfrm>
            <a:off x="755576" y="2204864"/>
            <a:ext cx="5616624" cy="2448272"/>
          </a:xfrm>
        </p:spPr>
        <p:txBody>
          <a:bodyPr>
            <a:normAutofit/>
          </a:bodyPr>
          <a:lstStyle/>
          <a:p>
            <a:pPr marL="180000" lvl="2" indent="0">
              <a:lnSpc>
                <a:spcPct val="100000"/>
              </a:lnSpc>
              <a:spcBef>
                <a:spcPts val="0"/>
              </a:spcBef>
              <a:spcAft>
                <a:spcPts val="600"/>
              </a:spcAft>
              <a:buClr>
                <a:srgbClr val="FFC000"/>
              </a:buClr>
              <a:buSzPct val="100000"/>
              <a:buNone/>
            </a:pPr>
            <a:r>
              <a:rPr lang="en-GB" sz="2300" b="1" dirty="0" smtClean="0">
                <a:solidFill>
                  <a:srgbClr val="0070C0"/>
                </a:solidFill>
                <a:latin typeface="Calibri" pitchFamily="34" charset="0"/>
              </a:rPr>
              <a:t>Type:</a:t>
            </a:r>
            <a:r>
              <a:rPr lang="en-GB" sz="2000" dirty="0" smtClean="0">
                <a:latin typeface="Calibri" pitchFamily="34" charset="0"/>
                <a:cs typeface="Calibri" pitchFamily="34" charset="0"/>
              </a:rPr>
              <a:t> </a:t>
            </a:r>
            <a:r>
              <a:rPr lang="en-GB" sz="2000" b="1" dirty="0" smtClean="0">
                <a:latin typeface="Calibri" pitchFamily="34" charset="0"/>
                <a:cs typeface="Calibri" pitchFamily="34" charset="0"/>
              </a:rPr>
              <a:t>Additional item.</a:t>
            </a:r>
          </a:p>
          <a:p>
            <a:pPr marL="180000" lvl="2" indent="0">
              <a:lnSpc>
                <a:spcPct val="100000"/>
              </a:lnSpc>
              <a:spcBef>
                <a:spcPts val="0"/>
              </a:spcBef>
              <a:spcAft>
                <a:spcPts val="600"/>
              </a:spcAft>
              <a:buClr>
                <a:srgbClr val="FFC000"/>
              </a:buClr>
              <a:buSzPct val="100000"/>
              <a:buNone/>
            </a:pPr>
            <a:r>
              <a:rPr lang="en-GB" sz="2300" b="1" dirty="0" smtClean="0">
                <a:solidFill>
                  <a:srgbClr val="0070C0"/>
                </a:solidFill>
                <a:latin typeface="Calibri" pitchFamily="34" charset="0"/>
              </a:rPr>
              <a:t>Reference period: </a:t>
            </a:r>
            <a:r>
              <a:rPr lang="en-GB" sz="2000" dirty="0" smtClean="0">
                <a:latin typeface="Calibri" pitchFamily="34" charset="0"/>
                <a:cs typeface="Calibri" pitchFamily="34" charset="0"/>
              </a:rPr>
              <a:t>Census reference year.</a:t>
            </a:r>
          </a:p>
          <a:p>
            <a:pPr marL="180000" lvl="2" indent="0">
              <a:lnSpc>
                <a:spcPct val="100000"/>
              </a:lnSpc>
              <a:spcBef>
                <a:spcPts val="0"/>
              </a:spcBef>
              <a:spcAft>
                <a:spcPts val="600"/>
              </a:spcAft>
              <a:buClr>
                <a:srgbClr val="FFC000"/>
              </a:buClr>
              <a:buSzPct val="100000"/>
              <a:buNone/>
            </a:pPr>
            <a:r>
              <a:rPr lang="en-GB" sz="2300" b="1" dirty="0" smtClean="0">
                <a:solidFill>
                  <a:srgbClr val="0070C0"/>
                </a:solidFill>
                <a:latin typeface="Calibri" pitchFamily="34" charset="0"/>
              </a:rPr>
              <a:t>Concept:</a:t>
            </a:r>
            <a:r>
              <a:rPr lang="en-GB" sz="2000" dirty="0" smtClean="0">
                <a:latin typeface="Calibri" pitchFamily="34" charset="0"/>
                <a:cs typeface="Calibri" pitchFamily="34" charset="0"/>
              </a:rPr>
              <a:t>  </a:t>
            </a:r>
            <a:r>
              <a:rPr lang="en-GB" sz="2000" b="1" dirty="0" smtClean="0">
                <a:latin typeface="Calibri" pitchFamily="34" charset="0"/>
                <a:cs typeface="Calibri" pitchFamily="34" charset="0"/>
              </a:rPr>
              <a:t>Production</a:t>
            </a:r>
            <a:r>
              <a:rPr lang="en-GB" sz="2000" dirty="0" smtClean="0">
                <a:latin typeface="Calibri" pitchFamily="34" charset="0"/>
                <a:cs typeface="Calibri" pitchFamily="34" charset="0"/>
              </a:rPr>
              <a:t> refers to the actual quantity of produce after drying and processing, ready for sale or consumption and after deducting pre-harvest, harvest and post-harvest losses.</a:t>
            </a:r>
          </a:p>
        </p:txBody>
      </p:sp>
      <p:sp>
        <p:nvSpPr>
          <p:cNvPr id="5" name="Slide Number Placeholder 4"/>
          <p:cNvSpPr>
            <a:spLocks noGrp="1"/>
          </p:cNvSpPr>
          <p:nvPr>
            <p:ph type="sldNum" sz="quarter" idx="12"/>
          </p:nvPr>
        </p:nvSpPr>
        <p:spPr>
          <a:xfrm>
            <a:off x="8469680" y="6305550"/>
            <a:ext cx="601168" cy="476250"/>
          </a:xfrm>
        </p:spPr>
        <p:txBody>
          <a:bodyPr/>
          <a:lstStyle/>
          <a:p>
            <a:fld id="{E5C7EF4D-DD50-400C-9F04-EB20CB99416E}" type="slidenum">
              <a:rPr lang="en-US" sz="2800" smtClean="0">
                <a:solidFill>
                  <a:schemeClr val="tx2"/>
                </a:solidFill>
              </a:rPr>
              <a:pPr/>
              <a:t>13</a:t>
            </a:fld>
            <a:endParaRPr lang="en-US"/>
          </a:p>
        </p:txBody>
      </p:sp>
      <p:sp>
        <p:nvSpPr>
          <p:cNvPr id="7" name="Cloud 6"/>
          <p:cNvSpPr/>
          <p:nvPr/>
        </p:nvSpPr>
        <p:spPr>
          <a:xfrm>
            <a:off x="6156176" y="2060848"/>
            <a:ext cx="2952328" cy="2664296"/>
          </a:xfrm>
          <a:prstGeom prst="cloud">
            <a:avLst/>
          </a:prstGeom>
          <a:blipFill>
            <a:blip r:embed="rId3" cstate="print"/>
            <a:stretch>
              <a:fillRect/>
            </a:stretch>
          </a:blip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effectLst>
                <a:outerShdw blurRad="50800" dist="38100" dir="5400000" algn="t" rotWithShape="0">
                  <a:prstClr val="black">
                    <a:alpha val="40000"/>
                  </a:prstClr>
                </a:outerShdw>
              </a:effectLst>
            </a:endParaRPr>
          </a:p>
        </p:txBody>
      </p:sp>
      <p:sp>
        <p:nvSpPr>
          <p:cNvPr id="6" name="Rectangle 5"/>
          <p:cNvSpPr/>
          <p:nvPr/>
        </p:nvSpPr>
        <p:spPr>
          <a:xfrm>
            <a:off x="971600" y="4509120"/>
            <a:ext cx="7416824" cy="1523494"/>
          </a:xfrm>
          <a:prstGeom prst="rect">
            <a:avLst/>
          </a:prstGeom>
        </p:spPr>
        <p:txBody>
          <a:bodyPr wrap="square">
            <a:spAutoFit/>
          </a:bodyPr>
          <a:lstStyle/>
          <a:p>
            <a:pPr marL="185738" lvl="2" indent="-185738">
              <a:lnSpc>
                <a:spcPct val="100000"/>
              </a:lnSpc>
              <a:spcBef>
                <a:spcPts val="0"/>
              </a:spcBef>
              <a:spcAft>
                <a:spcPts val="600"/>
              </a:spcAft>
              <a:buClr>
                <a:srgbClr val="FFC000"/>
              </a:buClr>
              <a:buSzPct val="100000"/>
              <a:buNone/>
            </a:pPr>
            <a:r>
              <a:rPr lang="en-GB" sz="2300" b="1" dirty="0" smtClean="0">
                <a:solidFill>
                  <a:srgbClr val="0070C0"/>
                </a:solidFill>
                <a:latin typeface="Calibri" pitchFamily="34" charset="0"/>
              </a:rPr>
              <a:t>Notes: </a:t>
            </a:r>
          </a:p>
          <a:p>
            <a:pPr marL="185738" lvl="3" indent="-185738">
              <a:spcBef>
                <a:spcPts val="0"/>
              </a:spcBef>
              <a:spcAft>
                <a:spcPts val="600"/>
              </a:spcAft>
              <a:buClr>
                <a:srgbClr val="0070C0"/>
              </a:buClr>
              <a:buSzPct val="100000"/>
              <a:buFont typeface="Wingdings" pitchFamily="2" charset="2"/>
              <a:buChar char="§"/>
            </a:pPr>
            <a:r>
              <a:rPr lang="en-GB" sz="2000" dirty="0" smtClean="0">
                <a:latin typeface="Calibri" pitchFamily="34" charset="0"/>
                <a:cs typeface="Calibri" pitchFamily="34" charset="0"/>
              </a:rPr>
              <a:t>Countries should select the crops according to their needs. </a:t>
            </a:r>
          </a:p>
          <a:p>
            <a:pPr marL="185738" lvl="3" indent="-185738">
              <a:spcBef>
                <a:spcPts val="0"/>
              </a:spcBef>
              <a:spcAft>
                <a:spcPts val="600"/>
              </a:spcAft>
              <a:buClr>
                <a:srgbClr val="0070C0"/>
              </a:buClr>
              <a:buSzPct val="100000"/>
              <a:buFont typeface="Wingdings" pitchFamily="2" charset="2"/>
              <a:buChar char="§"/>
            </a:pPr>
            <a:r>
              <a:rPr lang="en-GB" sz="2000" dirty="0" smtClean="0">
                <a:latin typeface="Calibri" pitchFamily="34" charset="0"/>
                <a:cs typeface="Calibri" pitchFamily="34" charset="0"/>
              </a:rPr>
              <a:t>Production data in an agricultural census are useful as benchmarks for current crop production statistics</a:t>
            </a:r>
            <a:r>
              <a:rPr lang="en-GB" dirty="0" smtClean="0">
                <a:latin typeface="Calibri" pitchFamily="34" charset="0"/>
                <a:cs typeface="Calibri" pitchFamily="34" charset="0"/>
              </a:rPr>
              <a:t>.</a:t>
            </a:r>
            <a:endParaRPr lang="en-US"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112" y="888780"/>
            <a:ext cx="8028384" cy="1388092"/>
          </a:xfrm>
        </p:spPr>
        <p:txBody>
          <a:bodyPr/>
          <a:lstStyle/>
          <a:p>
            <a:r>
              <a:rPr lang="en-US" sz="3000" b="1" dirty="0" smtClean="0">
                <a:effectLst/>
              </a:rPr>
              <a:t>Item 0405: Types of permanent crops on the holding and whether in compact plantation</a:t>
            </a:r>
            <a:endParaRPr lang="es-AR" sz="3000" b="1" dirty="0" smtClean="0">
              <a:effectLst/>
            </a:endParaRPr>
          </a:p>
        </p:txBody>
      </p:sp>
      <p:sp>
        <p:nvSpPr>
          <p:cNvPr id="4" name="2 Marcador de contenido"/>
          <p:cNvSpPr>
            <a:spLocks noGrp="1"/>
          </p:cNvSpPr>
          <p:nvPr>
            <p:ph idx="1"/>
          </p:nvPr>
        </p:nvSpPr>
        <p:spPr>
          <a:xfrm>
            <a:off x="827584" y="2564904"/>
            <a:ext cx="5472608" cy="2520280"/>
          </a:xfrm>
        </p:spPr>
        <p:txBody>
          <a:bodyPr>
            <a:normAutofit/>
          </a:bodyPr>
          <a:lstStyle/>
          <a:p>
            <a:pPr marL="180000" lvl="2" indent="0">
              <a:lnSpc>
                <a:spcPct val="100000"/>
              </a:lnSpc>
              <a:spcBef>
                <a:spcPts val="0"/>
              </a:spcBef>
              <a:spcAft>
                <a:spcPts val="600"/>
              </a:spcAft>
              <a:buClr>
                <a:srgbClr val="FFC000"/>
              </a:buClr>
              <a:buSzPct val="100000"/>
              <a:buNone/>
            </a:pPr>
            <a:r>
              <a:rPr lang="en-GB" sz="2300" b="1" dirty="0" smtClean="0">
                <a:solidFill>
                  <a:srgbClr val="0070C0"/>
                </a:solidFill>
                <a:latin typeface="Calibri" pitchFamily="34" charset="0"/>
              </a:rPr>
              <a:t>Type:</a:t>
            </a:r>
            <a:r>
              <a:rPr lang="en-GB" sz="2000" dirty="0" smtClean="0">
                <a:latin typeface="Calibri" pitchFamily="34" charset="0"/>
                <a:cs typeface="Calibri" pitchFamily="34" charset="0"/>
              </a:rPr>
              <a:t> </a:t>
            </a:r>
            <a:r>
              <a:rPr lang="en-GB" sz="2000" b="1" dirty="0" smtClean="0">
                <a:latin typeface="Calibri" pitchFamily="34" charset="0"/>
                <a:cs typeface="Calibri" pitchFamily="34" charset="0"/>
              </a:rPr>
              <a:t>Frame item</a:t>
            </a:r>
          </a:p>
          <a:p>
            <a:pPr marL="180000" lvl="2" indent="0">
              <a:lnSpc>
                <a:spcPct val="100000"/>
              </a:lnSpc>
              <a:spcBef>
                <a:spcPts val="0"/>
              </a:spcBef>
              <a:spcAft>
                <a:spcPts val="600"/>
              </a:spcAft>
              <a:buClr>
                <a:srgbClr val="FFC000"/>
              </a:buClr>
              <a:buSzPct val="100000"/>
              <a:buNone/>
            </a:pPr>
            <a:r>
              <a:rPr lang="en-GB" sz="2300" b="1" dirty="0" smtClean="0">
                <a:solidFill>
                  <a:srgbClr val="0070C0"/>
                </a:solidFill>
                <a:latin typeface="Calibri" pitchFamily="34" charset="0"/>
              </a:rPr>
              <a:t>Reference period: </a:t>
            </a:r>
            <a:r>
              <a:rPr lang="en-GB" sz="2000" dirty="0" smtClean="0">
                <a:latin typeface="Calibri" pitchFamily="34" charset="0"/>
                <a:cs typeface="Calibri" pitchFamily="34" charset="0"/>
              </a:rPr>
              <a:t>Census reference day</a:t>
            </a:r>
          </a:p>
          <a:p>
            <a:pPr marL="180000" lvl="2" indent="0">
              <a:lnSpc>
                <a:spcPct val="100000"/>
              </a:lnSpc>
              <a:spcBef>
                <a:spcPts val="0"/>
              </a:spcBef>
              <a:spcAft>
                <a:spcPts val="600"/>
              </a:spcAft>
              <a:buClr>
                <a:srgbClr val="FFC000"/>
              </a:buClr>
              <a:buSzPct val="100000"/>
              <a:buNone/>
            </a:pPr>
            <a:r>
              <a:rPr lang="en-GB" sz="2300" b="1" dirty="0" smtClean="0">
                <a:solidFill>
                  <a:srgbClr val="0070C0"/>
                </a:solidFill>
                <a:latin typeface="Calibri" pitchFamily="34" charset="0"/>
              </a:rPr>
              <a:t>Concept:  </a:t>
            </a:r>
            <a:r>
              <a:rPr lang="en-GB" sz="2000" dirty="0" smtClean="0">
                <a:latin typeface="Calibri" pitchFamily="34" charset="0"/>
                <a:cs typeface="Calibri" pitchFamily="34" charset="0"/>
              </a:rPr>
              <a:t>This item refers to whether each specific permanent crop is present on holding and which crops are grown in compact plantation.</a:t>
            </a:r>
          </a:p>
          <a:p>
            <a:pPr marL="180000" lvl="2" indent="0">
              <a:spcBef>
                <a:spcPts val="0"/>
              </a:spcBef>
              <a:spcAft>
                <a:spcPts val="600"/>
              </a:spcAft>
              <a:buClr>
                <a:srgbClr val="FFC000"/>
              </a:buClr>
              <a:buSzPct val="100000"/>
              <a:buNone/>
            </a:pPr>
            <a:endParaRPr lang="en-GB" dirty="0" smtClean="0">
              <a:latin typeface="Calibri" pitchFamily="34" charset="0"/>
            </a:endParaRPr>
          </a:p>
          <a:p>
            <a:pPr marL="180000" lvl="2" indent="0">
              <a:spcBef>
                <a:spcPts val="0"/>
              </a:spcBef>
              <a:spcAft>
                <a:spcPts val="600"/>
              </a:spcAft>
              <a:buClr>
                <a:srgbClr val="FFC000"/>
              </a:buClr>
              <a:buSzPct val="100000"/>
              <a:buNone/>
            </a:pPr>
            <a:endParaRPr lang="en-GB" dirty="0" smtClean="0">
              <a:latin typeface="Calibri" pitchFamily="34" charset="0"/>
            </a:endParaRPr>
          </a:p>
          <a:p>
            <a:pPr marL="180000" lvl="2" indent="0">
              <a:spcBef>
                <a:spcPts val="0"/>
              </a:spcBef>
              <a:spcAft>
                <a:spcPts val="600"/>
              </a:spcAft>
              <a:buClr>
                <a:srgbClr val="FFC000"/>
              </a:buClr>
              <a:buSzPct val="100000"/>
              <a:buNone/>
            </a:pPr>
            <a:endParaRPr lang="en-US" dirty="0"/>
          </a:p>
        </p:txBody>
      </p:sp>
      <p:sp>
        <p:nvSpPr>
          <p:cNvPr id="5" name="Slide Number Placeholder 4"/>
          <p:cNvSpPr>
            <a:spLocks noGrp="1"/>
          </p:cNvSpPr>
          <p:nvPr>
            <p:ph type="sldNum" sz="quarter" idx="12"/>
          </p:nvPr>
        </p:nvSpPr>
        <p:spPr>
          <a:xfrm>
            <a:off x="8460432" y="6305550"/>
            <a:ext cx="610416" cy="476250"/>
          </a:xfrm>
        </p:spPr>
        <p:txBody>
          <a:bodyPr/>
          <a:lstStyle/>
          <a:p>
            <a:fld id="{E5C7EF4D-DD50-400C-9F04-EB20CB99416E}" type="slidenum">
              <a:rPr lang="en-US" sz="2800" smtClean="0">
                <a:solidFill>
                  <a:schemeClr val="tx2"/>
                </a:solidFill>
              </a:rPr>
              <a:pPr/>
              <a:t>14</a:t>
            </a:fld>
            <a:endParaRPr lang="en-US"/>
          </a:p>
        </p:txBody>
      </p:sp>
      <p:sp>
        <p:nvSpPr>
          <p:cNvPr id="6" name="Cloud 5"/>
          <p:cNvSpPr/>
          <p:nvPr/>
        </p:nvSpPr>
        <p:spPr>
          <a:xfrm>
            <a:off x="5796136" y="2132856"/>
            <a:ext cx="3456384" cy="3168352"/>
          </a:xfrm>
          <a:prstGeom prst="cloud">
            <a:avLst/>
          </a:prstGeom>
          <a:blipFill>
            <a:blip r:embed="rId3" cstate="print"/>
            <a:stretch>
              <a:fillRect/>
            </a:stretch>
          </a:blip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effectLst>
                <a:outerShdw blurRad="50800" dist="38100" dir="5400000" algn="t" rotWithShape="0">
                  <a:prstClr val="black">
                    <a:alpha val="40000"/>
                  </a:prstClr>
                </a:outerShdw>
              </a:effectLst>
            </a:endParaRPr>
          </a:p>
        </p:txBody>
      </p:sp>
      <p:sp>
        <p:nvSpPr>
          <p:cNvPr id="7" name="Rectangle 6"/>
          <p:cNvSpPr/>
          <p:nvPr/>
        </p:nvSpPr>
        <p:spPr>
          <a:xfrm>
            <a:off x="899592" y="5229200"/>
            <a:ext cx="7560840" cy="754053"/>
          </a:xfrm>
          <a:prstGeom prst="rect">
            <a:avLst/>
          </a:prstGeom>
        </p:spPr>
        <p:txBody>
          <a:bodyPr wrap="square">
            <a:spAutoFit/>
          </a:bodyPr>
          <a:lstStyle/>
          <a:p>
            <a:pPr marL="180000" lvl="2" indent="0">
              <a:lnSpc>
                <a:spcPct val="100000"/>
              </a:lnSpc>
              <a:spcBef>
                <a:spcPts val="0"/>
              </a:spcBef>
              <a:spcAft>
                <a:spcPts val="600"/>
              </a:spcAft>
              <a:buClr>
                <a:srgbClr val="FFC000"/>
              </a:buClr>
              <a:buSzPct val="100000"/>
              <a:buNone/>
            </a:pPr>
            <a:r>
              <a:rPr lang="en-GB" sz="2300" b="1" dirty="0" smtClean="0">
                <a:solidFill>
                  <a:srgbClr val="0070C0"/>
                </a:solidFill>
                <a:latin typeface="Calibri" pitchFamily="34" charset="0"/>
              </a:rPr>
              <a:t>Note:  </a:t>
            </a:r>
            <a:r>
              <a:rPr lang="en-GB" sz="2000" dirty="0" smtClean="0">
                <a:latin typeface="Calibri" pitchFamily="34" charset="0"/>
                <a:cs typeface="Calibri" pitchFamily="34" charset="0"/>
              </a:rPr>
              <a:t>Countries should expand or abridge the crop list as appropriate taking into account their circumstances and data needs.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971600" y="845840"/>
            <a:ext cx="8352928" cy="1503040"/>
          </a:xfrm>
        </p:spPr>
        <p:txBody>
          <a:bodyPr anchor="t">
            <a:noAutofit/>
          </a:bodyPr>
          <a:lstStyle/>
          <a:p>
            <a:r>
              <a:rPr lang="en-US" sz="3000" b="1" dirty="0" smtClean="0">
                <a:effectLst/>
              </a:rPr>
              <a:t>Item 0406: Area of productive and non-productive permanent crops in compact plantations </a:t>
            </a:r>
            <a:r>
              <a:rPr lang="en-US" sz="2500" dirty="0" smtClean="0">
                <a:effectLst/>
              </a:rPr>
              <a:t>(for each permanent crop type)</a:t>
            </a:r>
            <a:endParaRPr lang="en-US" sz="2500" dirty="0">
              <a:effectLst/>
            </a:endParaRPr>
          </a:p>
        </p:txBody>
      </p:sp>
      <p:sp>
        <p:nvSpPr>
          <p:cNvPr id="5" name="2 Marcador de contenido"/>
          <p:cNvSpPr>
            <a:spLocks noGrp="1"/>
          </p:cNvSpPr>
          <p:nvPr>
            <p:ph idx="1"/>
          </p:nvPr>
        </p:nvSpPr>
        <p:spPr>
          <a:xfrm>
            <a:off x="971600" y="2420888"/>
            <a:ext cx="4680520" cy="2016224"/>
          </a:xfrm>
        </p:spPr>
        <p:txBody>
          <a:bodyPr>
            <a:normAutofit/>
          </a:bodyPr>
          <a:lstStyle/>
          <a:p>
            <a:pPr marL="0" lvl="2" indent="0">
              <a:lnSpc>
                <a:spcPct val="100000"/>
              </a:lnSpc>
              <a:spcBef>
                <a:spcPts val="0"/>
              </a:spcBef>
              <a:spcAft>
                <a:spcPts val="600"/>
              </a:spcAft>
              <a:buClr>
                <a:srgbClr val="FFC000"/>
              </a:buClr>
              <a:buSzPct val="100000"/>
              <a:buNone/>
            </a:pPr>
            <a:r>
              <a:rPr lang="en-GB" sz="2300" b="1" dirty="0" smtClean="0">
                <a:solidFill>
                  <a:srgbClr val="0070C0"/>
                </a:solidFill>
                <a:latin typeface="Calibri" pitchFamily="34" charset="0"/>
              </a:rPr>
              <a:t>Type:</a:t>
            </a:r>
            <a:r>
              <a:rPr lang="en-GB" sz="2300" dirty="0" smtClean="0">
                <a:latin typeface="Calibri" pitchFamily="34" charset="0"/>
                <a:cs typeface="Calibri" pitchFamily="34" charset="0"/>
              </a:rPr>
              <a:t> </a:t>
            </a:r>
            <a:r>
              <a:rPr lang="en-GB" sz="2000" b="1" dirty="0" smtClean="0">
                <a:latin typeface="Calibri" pitchFamily="34" charset="0"/>
                <a:cs typeface="Calibri" pitchFamily="34" charset="0"/>
              </a:rPr>
              <a:t>Essential item</a:t>
            </a:r>
            <a:br>
              <a:rPr lang="en-GB" sz="2000" b="1" dirty="0" smtClean="0">
                <a:latin typeface="Calibri" pitchFamily="34" charset="0"/>
                <a:cs typeface="Calibri" pitchFamily="34" charset="0"/>
              </a:rPr>
            </a:br>
            <a:r>
              <a:rPr lang="en-GB" sz="2300" b="1" dirty="0" smtClean="0">
                <a:solidFill>
                  <a:srgbClr val="0070C0"/>
                </a:solidFill>
                <a:latin typeface="Calibri" pitchFamily="34" charset="0"/>
              </a:rPr>
              <a:t>Reference period: </a:t>
            </a:r>
            <a:r>
              <a:rPr lang="en-GB" sz="2000" dirty="0" smtClean="0">
                <a:latin typeface="Calibri" pitchFamily="34" charset="0"/>
                <a:cs typeface="Calibri" pitchFamily="34" charset="0"/>
              </a:rPr>
              <a:t>Census reference day</a:t>
            </a:r>
            <a:br>
              <a:rPr lang="en-GB" sz="2000" dirty="0" smtClean="0">
                <a:latin typeface="Calibri" pitchFamily="34" charset="0"/>
                <a:cs typeface="Calibri" pitchFamily="34" charset="0"/>
              </a:rPr>
            </a:br>
            <a:r>
              <a:rPr lang="en-GB" sz="2300" b="1" dirty="0" smtClean="0">
                <a:solidFill>
                  <a:srgbClr val="0070C0"/>
                </a:solidFill>
                <a:latin typeface="Calibri" pitchFamily="34" charset="0"/>
              </a:rPr>
              <a:t>Concept:  </a:t>
            </a:r>
            <a:r>
              <a:rPr lang="en-GB" sz="2000" dirty="0" smtClean="0">
                <a:latin typeface="Calibri" pitchFamily="34" charset="0"/>
                <a:cs typeface="Calibri" pitchFamily="34" charset="0"/>
              </a:rPr>
              <a:t>This item refers to the </a:t>
            </a:r>
            <a:r>
              <a:rPr lang="en-GB" sz="2000" b="1" dirty="0" smtClean="0">
                <a:latin typeface="Calibri" pitchFamily="34" charset="0"/>
                <a:cs typeface="Calibri" pitchFamily="34" charset="0"/>
              </a:rPr>
              <a:t>area of the crop</a:t>
            </a:r>
            <a:r>
              <a:rPr lang="en-GB" sz="2000" dirty="0" smtClean="0">
                <a:latin typeface="Calibri" pitchFamily="34" charset="0"/>
                <a:cs typeface="Calibri" pitchFamily="34" charset="0"/>
              </a:rPr>
              <a:t> at a single point of time.</a:t>
            </a:r>
            <a:br>
              <a:rPr lang="en-GB" sz="2000" dirty="0" smtClean="0">
                <a:latin typeface="Calibri" pitchFamily="34" charset="0"/>
                <a:cs typeface="Calibri" pitchFamily="34" charset="0"/>
              </a:rPr>
            </a:br>
            <a:r>
              <a:rPr lang="en-GB" sz="2000" dirty="0" smtClean="0">
                <a:solidFill>
                  <a:srgbClr val="FF0000"/>
                </a:solidFill>
                <a:latin typeface="Calibri" pitchFamily="34" charset="0"/>
                <a:cs typeface="Calibri" pitchFamily="34" charset="0"/>
              </a:rPr>
              <a:t>(</a:t>
            </a:r>
            <a:r>
              <a:rPr lang="en-US" sz="2000" dirty="0" smtClean="0">
                <a:solidFill>
                  <a:srgbClr val="FF0000"/>
                </a:solidFill>
                <a:latin typeface="Calibri" pitchFamily="34" charset="0"/>
                <a:cs typeface="Calibri" pitchFamily="34" charset="0"/>
              </a:rPr>
              <a:t>does not include nurseries)</a:t>
            </a:r>
          </a:p>
        </p:txBody>
      </p:sp>
      <p:sp>
        <p:nvSpPr>
          <p:cNvPr id="6" name="Slide Number Placeholder 5"/>
          <p:cNvSpPr>
            <a:spLocks noGrp="1"/>
          </p:cNvSpPr>
          <p:nvPr>
            <p:ph type="sldNum" sz="quarter" idx="12"/>
          </p:nvPr>
        </p:nvSpPr>
        <p:spPr>
          <a:xfrm>
            <a:off x="8460432" y="6305550"/>
            <a:ext cx="610416" cy="476250"/>
          </a:xfrm>
        </p:spPr>
        <p:txBody>
          <a:bodyPr/>
          <a:lstStyle/>
          <a:p>
            <a:fld id="{E5C7EF4D-DD50-400C-9F04-EB20CB99416E}" type="slidenum">
              <a:rPr lang="en-US" sz="2800" smtClean="0">
                <a:solidFill>
                  <a:schemeClr val="tx2"/>
                </a:solidFill>
              </a:rPr>
              <a:pPr/>
              <a:t>15</a:t>
            </a:fld>
            <a:endParaRPr lang="en-US" dirty="0"/>
          </a:p>
        </p:txBody>
      </p:sp>
      <p:sp>
        <p:nvSpPr>
          <p:cNvPr id="7" name="Rectangle 6"/>
          <p:cNvSpPr/>
          <p:nvPr/>
        </p:nvSpPr>
        <p:spPr>
          <a:xfrm>
            <a:off x="827584" y="4530313"/>
            <a:ext cx="7848872" cy="2139047"/>
          </a:xfrm>
          <a:prstGeom prst="rect">
            <a:avLst/>
          </a:prstGeom>
        </p:spPr>
        <p:txBody>
          <a:bodyPr wrap="square">
            <a:spAutoFit/>
          </a:bodyPr>
          <a:lstStyle/>
          <a:p>
            <a:pPr marL="180000" lvl="2" indent="0">
              <a:spcBef>
                <a:spcPts val="0"/>
              </a:spcBef>
              <a:spcAft>
                <a:spcPts val="600"/>
              </a:spcAft>
              <a:buClr>
                <a:srgbClr val="FFC000"/>
              </a:buClr>
              <a:buSzPct val="100000"/>
              <a:buNone/>
            </a:pPr>
            <a:r>
              <a:rPr lang="en-GB" sz="2300" b="1" dirty="0" smtClean="0">
                <a:solidFill>
                  <a:srgbClr val="0070C0"/>
                </a:solidFill>
                <a:latin typeface="Calibri" pitchFamily="34" charset="0"/>
              </a:rPr>
              <a:t>Notes:</a:t>
            </a:r>
          </a:p>
          <a:p>
            <a:pPr marL="360363" lvl="3" indent="-185738">
              <a:buClr>
                <a:srgbClr val="0070C0"/>
              </a:buClr>
              <a:buSzPct val="100000"/>
              <a:buFont typeface="Wingdings" pitchFamily="2" charset="2"/>
              <a:buChar char="§"/>
            </a:pPr>
            <a:r>
              <a:rPr lang="en-GB" sz="1500" b="1" dirty="0" smtClean="0">
                <a:latin typeface="Calibri" pitchFamily="34" charset="0"/>
                <a:cs typeface="Calibri" pitchFamily="34" charset="0"/>
              </a:rPr>
              <a:t>Permanent crops of productive age - </a:t>
            </a:r>
            <a:r>
              <a:rPr lang="en-GB" sz="1500" dirty="0" smtClean="0">
                <a:latin typeface="Calibri" pitchFamily="34" charset="0"/>
                <a:cs typeface="Calibri" pitchFamily="34" charset="0"/>
              </a:rPr>
              <a:t>already bearing fruit or otherwise productive;</a:t>
            </a:r>
          </a:p>
          <a:p>
            <a:pPr marL="360363" lvl="3" indent="-185738">
              <a:buClr>
                <a:srgbClr val="0070C0"/>
              </a:buClr>
              <a:buSzPct val="100000"/>
              <a:buFont typeface="Wingdings" pitchFamily="2" charset="2"/>
              <a:buChar char="§"/>
            </a:pPr>
            <a:r>
              <a:rPr lang="en-GB" sz="1500" dirty="0" smtClean="0">
                <a:latin typeface="Calibri" pitchFamily="34" charset="0"/>
                <a:cs typeface="Calibri" pitchFamily="34" charset="0"/>
              </a:rPr>
              <a:t>Two or more permanent crops grown together in a compact plantation should be treated as in the previous case of temporary crops inter-planted or mixed: area is assigned to a particular crop proportionately to the area occupied by each crop;</a:t>
            </a:r>
          </a:p>
          <a:p>
            <a:pPr marL="360363" lvl="3" indent="-185738">
              <a:buClr>
                <a:srgbClr val="0070C0"/>
              </a:buClr>
              <a:buSzPct val="100000"/>
              <a:buFont typeface="Wingdings" pitchFamily="2" charset="2"/>
              <a:buChar char="§"/>
            </a:pPr>
            <a:r>
              <a:rPr lang="en-GB" sz="1500" dirty="0" smtClean="0">
                <a:latin typeface="Calibri" pitchFamily="34" charset="0"/>
                <a:cs typeface="Calibri" pitchFamily="34" charset="0"/>
              </a:rPr>
              <a:t>When </a:t>
            </a:r>
            <a:r>
              <a:rPr lang="en-GB" sz="1500" b="1" dirty="0" smtClean="0">
                <a:latin typeface="Calibri" pitchFamily="34" charset="0"/>
                <a:cs typeface="Calibri" pitchFamily="34" charset="0"/>
              </a:rPr>
              <a:t>permanent crops </a:t>
            </a:r>
            <a:r>
              <a:rPr lang="en-GB" sz="1500" dirty="0" smtClean="0">
                <a:latin typeface="Calibri" pitchFamily="34" charset="0"/>
                <a:cs typeface="Calibri" pitchFamily="34" charset="0"/>
              </a:rPr>
              <a:t>in compact plantation are in </a:t>
            </a:r>
            <a:r>
              <a:rPr lang="en-GB" sz="1500" b="1" dirty="0" smtClean="0">
                <a:latin typeface="Calibri" pitchFamily="34" charset="0"/>
                <a:cs typeface="Calibri" pitchFamily="34" charset="0"/>
              </a:rPr>
              <a:t>association</a:t>
            </a:r>
            <a:r>
              <a:rPr lang="en-GB" sz="1500" dirty="0" smtClean="0">
                <a:latin typeface="Calibri" pitchFamily="34" charset="0"/>
                <a:cs typeface="Calibri" pitchFamily="34" charset="0"/>
              </a:rPr>
              <a:t> with </a:t>
            </a:r>
            <a:r>
              <a:rPr lang="en-GB" sz="1500" b="1" dirty="0" smtClean="0">
                <a:latin typeface="Calibri" pitchFamily="34" charset="0"/>
                <a:cs typeface="Calibri" pitchFamily="34" charset="0"/>
              </a:rPr>
              <a:t>temporary crops </a:t>
            </a:r>
            <a:r>
              <a:rPr lang="en-GB" sz="1500" dirty="0" smtClean="0">
                <a:latin typeface="Calibri" pitchFamily="34" charset="0"/>
                <a:cs typeface="Calibri" pitchFamily="34" charset="0"/>
              </a:rPr>
              <a:t>(i.e. “growing in the compact plantation of permanent crops”), the area assigned to permanent crops usually is the whole area of the compact plantation.  </a:t>
            </a:r>
          </a:p>
        </p:txBody>
      </p:sp>
      <p:sp>
        <p:nvSpPr>
          <p:cNvPr id="8" name="Flowchart: Multidocument 7"/>
          <p:cNvSpPr/>
          <p:nvPr/>
        </p:nvSpPr>
        <p:spPr>
          <a:xfrm>
            <a:off x="5508104" y="2348880"/>
            <a:ext cx="2088232" cy="1800200"/>
          </a:xfrm>
          <a:prstGeom prst="flowChartMultidocumen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Flowchart: Multidocument 8"/>
          <p:cNvSpPr/>
          <p:nvPr/>
        </p:nvSpPr>
        <p:spPr>
          <a:xfrm>
            <a:off x="6804248" y="3068960"/>
            <a:ext cx="2304256" cy="1944216"/>
          </a:xfrm>
          <a:prstGeom prst="flowChartMultidocumen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89856"/>
            <a:ext cx="7498080" cy="1143000"/>
          </a:xfrm>
        </p:spPr>
        <p:txBody>
          <a:bodyPr/>
          <a:lstStyle/>
          <a:p>
            <a:r>
              <a:rPr lang="en-US" sz="3000" b="1" dirty="0" smtClean="0">
                <a:effectLst/>
              </a:rPr>
              <a:t>Item 0407: Number of crops trees in scattered planting </a:t>
            </a:r>
            <a:r>
              <a:rPr lang="en-US" sz="2500" dirty="0" smtClean="0">
                <a:effectLst/>
              </a:rPr>
              <a:t>(for each tree crop)</a:t>
            </a:r>
            <a:endParaRPr lang="es-AR" sz="2500" dirty="0" smtClean="0">
              <a:effectLst/>
            </a:endParaRPr>
          </a:p>
        </p:txBody>
      </p:sp>
      <p:sp>
        <p:nvSpPr>
          <p:cNvPr id="4" name="2 Marcador de contenido"/>
          <p:cNvSpPr>
            <a:spLocks noGrp="1"/>
          </p:cNvSpPr>
          <p:nvPr>
            <p:ph idx="1"/>
          </p:nvPr>
        </p:nvSpPr>
        <p:spPr>
          <a:xfrm>
            <a:off x="827584" y="2348880"/>
            <a:ext cx="5040560" cy="3672408"/>
          </a:xfrm>
        </p:spPr>
        <p:txBody>
          <a:bodyPr>
            <a:normAutofit/>
          </a:bodyPr>
          <a:lstStyle/>
          <a:p>
            <a:pPr marL="180000" lvl="2" indent="0">
              <a:lnSpc>
                <a:spcPct val="150000"/>
              </a:lnSpc>
              <a:spcBef>
                <a:spcPts val="0"/>
              </a:spcBef>
              <a:spcAft>
                <a:spcPts val="600"/>
              </a:spcAft>
              <a:buClr>
                <a:srgbClr val="FFC000"/>
              </a:buClr>
              <a:buSzPct val="100000"/>
              <a:buNone/>
            </a:pPr>
            <a:r>
              <a:rPr lang="en-GB" sz="2300" b="1" dirty="0" smtClean="0">
                <a:solidFill>
                  <a:srgbClr val="0070C0"/>
                </a:solidFill>
                <a:latin typeface="Calibri" pitchFamily="34" charset="0"/>
              </a:rPr>
              <a:t>Type: </a:t>
            </a:r>
            <a:r>
              <a:rPr lang="en-GB" sz="2300" b="1" dirty="0" smtClean="0">
                <a:latin typeface="Calibri" pitchFamily="34" charset="0"/>
              </a:rPr>
              <a:t>e</a:t>
            </a:r>
            <a:r>
              <a:rPr lang="en-GB" sz="2300" b="1" dirty="0" smtClean="0">
                <a:latin typeface="Calibri" pitchFamily="34" charset="0"/>
                <a:cs typeface="Calibri" pitchFamily="34" charset="0"/>
              </a:rPr>
              <a:t>ssential</a:t>
            </a:r>
            <a:r>
              <a:rPr lang="en-GB" sz="2300" dirty="0" smtClean="0">
                <a:latin typeface="Calibri" pitchFamily="34" charset="0"/>
                <a:cs typeface="Calibri" pitchFamily="34" charset="0"/>
              </a:rPr>
              <a:t> item.</a:t>
            </a:r>
          </a:p>
          <a:p>
            <a:pPr marL="180000" lvl="2" indent="0">
              <a:lnSpc>
                <a:spcPct val="100000"/>
              </a:lnSpc>
              <a:spcBef>
                <a:spcPts val="0"/>
              </a:spcBef>
              <a:spcAft>
                <a:spcPts val="600"/>
              </a:spcAft>
              <a:buClr>
                <a:srgbClr val="FFC000"/>
              </a:buClr>
              <a:buSzPct val="100000"/>
              <a:buNone/>
            </a:pPr>
            <a:r>
              <a:rPr lang="en-GB" sz="2300" b="1" dirty="0" smtClean="0">
                <a:solidFill>
                  <a:srgbClr val="0070C0"/>
                </a:solidFill>
                <a:latin typeface="Calibri" pitchFamily="34" charset="0"/>
              </a:rPr>
              <a:t>Reference period: </a:t>
            </a:r>
            <a:r>
              <a:rPr lang="en-GB" sz="2300" dirty="0" smtClean="0">
                <a:latin typeface="Calibri" pitchFamily="34" charset="0"/>
              </a:rPr>
              <a:t>c</a:t>
            </a:r>
            <a:r>
              <a:rPr lang="en-GB" sz="2300" dirty="0" smtClean="0">
                <a:latin typeface="Calibri" pitchFamily="34" charset="0"/>
                <a:cs typeface="Calibri" pitchFamily="34" charset="0"/>
              </a:rPr>
              <a:t>ensus reference day.</a:t>
            </a:r>
            <a:br>
              <a:rPr lang="en-GB" sz="2300" dirty="0" smtClean="0">
                <a:latin typeface="Calibri" pitchFamily="34" charset="0"/>
                <a:cs typeface="Calibri" pitchFamily="34" charset="0"/>
              </a:rPr>
            </a:br>
            <a:r>
              <a:rPr lang="en-GB" sz="900" dirty="0" smtClean="0">
                <a:latin typeface="Calibri" pitchFamily="34" charset="0"/>
                <a:cs typeface="Calibri" pitchFamily="34" charset="0"/>
              </a:rPr>
              <a:t/>
            </a:r>
            <a:br>
              <a:rPr lang="en-GB" sz="900" dirty="0" smtClean="0">
                <a:latin typeface="Calibri" pitchFamily="34" charset="0"/>
                <a:cs typeface="Calibri" pitchFamily="34" charset="0"/>
              </a:rPr>
            </a:br>
            <a:r>
              <a:rPr lang="en-GB" sz="2300" b="1" dirty="0" smtClean="0">
                <a:solidFill>
                  <a:srgbClr val="0070C0"/>
                </a:solidFill>
                <a:latin typeface="Calibri" pitchFamily="34" charset="0"/>
              </a:rPr>
              <a:t>Concept:  </a:t>
            </a:r>
            <a:r>
              <a:rPr lang="en-GB" sz="2300" b="1" dirty="0" smtClean="0">
                <a:latin typeface="Calibri" pitchFamily="34" charset="0"/>
                <a:cs typeface="Calibri" pitchFamily="34" charset="0"/>
              </a:rPr>
              <a:t>number  of  trees </a:t>
            </a:r>
            <a:r>
              <a:rPr lang="en-GB" sz="2300" dirty="0" smtClean="0">
                <a:latin typeface="Calibri" pitchFamily="34" charset="0"/>
                <a:cs typeface="Calibri" pitchFamily="34" charset="0"/>
              </a:rPr>
              <a:t>crops in scattered planting at a single point of time (nurseries are excluded).</a:t>
            </a:r>
          </a:p>
          <a:p>
            <a:pPr marL="180000" lvl="2" indent="0">
              <a:lnSpc>
                <a:spcPct val="110000"/>
              </a:lnSpc>
              <a:spcBef>
                <a:spcPts val="0"/>
              </a:spcBef>
              <a:spcAft>
                <a:spcPts val="600"/>
              </a:spcAft>
              <a:buClr>
                <a:srgbClr val="FFC000"/>
              </a:buClr>
              <a:buSzPct val="100000"/>
              <a:buNone/>
            </a:pPr>
            <a:r>
              <a:rPr lang="en-GB" sz="2300" b="1" dirty="0" smtClean="0">
                <a:solidFill>
                  <a:srgbClr val="0070C0"/>
                </a:solidFill>
                <a:latin typeface="Calibri" pitchFamily="34" charset="0"/>
              </a:rPr>
              <a:t>Note:  </a:t>
            </a:r>
            <a:r>
              <a:rPr lang="en-GB" sz="2300" dirty="0" smtClean="0">
                <a:latin typeface="Calibri" pitchFamily="34" charset="0"/>
              </a:rPr>
              <a:t>P</a:t>
            </a:r>
            <a:r>
              <a:rPr lang="en-GB" sz="2300" dirty="0" smtClean="0">
                <a:latin typeface="Calibri" pitchFamily="34" charset="0"/>
                <a:cs typeface="Calibri" pitchFamily="34" charset="0"/>
              </a:rPr>
              <a:t>lants scattered around the holding.</a:t>
            </a:r>
            <a:endParaRPr lang="en-GB" sz="2300" b="1" dirty="0" smtClean="0">
              <a:solidFill>
                <a:srgbClr val="FFC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Slide Number Placeholder 4"/>
          <p:cNvSpPr>
            <a:spLocks noGrp="1"/>
          </p:cNvSpPr>
          <p:nvPr>
            <p:ph type="sldNum" sz="quarter" idx="12"/>
          </p:nvPr>
        </p:nvSpPr>
        <p:spPr>
          <a:xfrm>
            <a:off x="8469680" y="6305550"/>
            <a:ext cx="601168" cy="476250"/>
          </a:xfrm>
        </p:spPr>
        <p:txBody>
          <a:bodyPr/>
          <a:lstStyle/>
          <a:p>
            <a:fld id="{E5C7EF4D-DD50-400C-9F04-EB20CB99416E}" type="slidenum">
              <a:rPr lang="en-US" sz="2800" smtClean="0">
                <a:solidFill>
                  <a:schemeClr val="tx2"/>
                </a:solidFill>
              </a:rPr>
              <a:pPr/>
              <a:t>16</a:t>
            </a:fld>
            <a:endParaRPr lang="en-US" dirty="0"/>
          </a:p>
        </p:txBody>
      </p:sp>
      <p:sp>
        <p:nvSpPr>
          <p:cNvPr id="6" name="Flowchart: Multidocument 5"/>
          <p:cNvSpPr/>
          <p:nvPr/>
        </p:nvSpPr>
        <p:spPr>
          <a:xfrm>
            <a:off x="5796136" y="2564904"/>
            <a:ext cx="3240360" cy="3168352"/>
          </a:xfrm>
          <a:prstGeom prst="flowChartMultidocumen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08720"/>
            <a:ext cx="7933238" cy="1316084"/>
          </a:xfrm>
        </p:spPr>
        <p:txBody>
          <a:bodyPr/>
          <a:lstStyle/>
          <a:p>
            <a:r>
              <a:rPr lang="en-US" sz="3000" b="1" dirty="0" smtClean="0">
                <a:effectLst/>
              </a:rPr>
              <a:t>Item 0408: Area of productive permanent crops in compact plantations according to end use </a:t>
            </a:r>
            <a:r>
              <a:rPr lang="en-US" sz="2500" dirty="0" smtClean="0">
                <a:effectLst/>
              </a:rPr>
              <a:t>(for each selected permanent crop type)</a:t>
            </a:r>
            <a:endParaRPr lang="es-AR" sz="2500" dirty="0" smtClean="0">
              <a:effectLst/>
            </a:endParaRPr>
          </a:p>
        </p:txBody>
      </p:sp>
      <p:sp>
        <p:nvSpPr>
          <p:cNvPr id="4" name="2 Marcador de contenido"/>
          <p:cNvSpPr>
            <a:spLocks noGrp="1"/>
          </p:cNvSpPr>
          <p:nvPr>
            <p:ph idx="1"/>
          </p:nvPr>
        </p:nvSpPr>
        <p:spPr>
          <a:xfrm>
            <a:off x="827584" y="2420888"/>
            <a:ext cx="4320480" cy="4248472"/>
          </a:xfrm>
        </p:spPr>
        <p:txBody>
          <a:bodyPr>
            <a:normAutofit fontScale="92500" lnSpcReduction="10000"/>
          </a:bodyPr>
          <a:lstStyle/>
          <a:p>
            <a:pPr marL="180000" lvl="2" indent="0">
              <a:lnSpc>
                <a:spcPct val="110000"/>
              </a:lnSpc>
              <a:spcBef>
                <a:spcPts val="0"/>
              </a:spcBef>
              <a:spcAft>
                <a:spcPts val="600"/>
              </a:spcAft>
              <a:buClr>
                <a:srgbClr val="FFC000"/>
              </a:buClr>
              <a:buSzPct val="100000"/>
              <a:buNone/>
            </a:pPr>
            <a:r>
              <a:rPr lang="en-GB" sz="2300" b="1" dirty="0" smtClean="0">
                <a:solidFill>
                  <a:srgbClr val="0070C0"/>
                </a:solidFill>
                <a:latin typeface="Calibri" pitchFamily="34" charset="0"/>
              </a:rPr>
              <a:t>Type:</a:t>
            </a:r>
            <a:r>
              <a:rPr lang="en-GB" sz="2300" dirty="0" smtClean="0">
                <a:latin typeface="Calibri" pitchFamily="34" charset="0"/>
                <a:cs typeface="Calibri" pitchFamily="34" charset="0"/>
              </a:rPr>
              <a:t> </a:t>
            </a:r>
            <a:r>
              <a:rPr lang="en-GB" sz="2000" b="1" dirty="0" smtClean="0">
                <a:latin typeface="Calibri" pitchFamily="34" charset="0"/>
                <a:cs typeface="Calibri" pitchFamily="34" charset="0"/>
              </a:rPr>
              <a:t>Additional</a:t>
            </a:r>
            <a:r>
              <a:rPr lang="en-GB" sz="2000" dirty="0" smtClean="0">
                <a:latin typeface="Calibri" pitchFamily="34" charset="0"/>
                <a:cs typeface="Calibri" pitchFamily="34" charset="0"/>
              </a:rPr>
              <a:t> item.</a:t>
            </a:r>
          </a:p>
          <a:p>
            <a:pPr marL="180000" lvl="2" indent="0">
              <a:lnSpc>
                <a:spcPct val="110000"/>
              </a:lnSpc>
              <a:spcBef>
                <a:spcPts val="0"/>
              </a:spcBef>
              <a:spcAft>
                <a:spcPts val="600"/>
              </a:spcAft>
              <a:buClr>
                <a:srgbClr val="FFC000"/>
              </a:buClr>
              <a:buSzPct val="100000"/>
              <a:buNone/>
            </a:pPr>
            <a:r>
              <a:rPr lang="en-GB" sz="2300" b="1" dirty="0" smtClean="0">
                <a:solidFill>
                  <a:srgbClr val="0070C0"/>
                </a:solidFill>
                <a:latin typeface="Calibri" pitchFamily="34" charset="0"/>
              </a:rPr>
              <a:t>Reference period: </a:t>
            </a:r>
            <a:r>
              <a:rPr lang="en-GB" sz="2000" dirty="0" smtClean="0">
                <a:latin typeface="Calibri" pitchFamily="34" charset="0"/>
                <a:cs typeface="Calibri" pitchFamily="34" charset="0"/>
              </a:rPr>
              <a:t>Census reference day.</a:t>
            </a:r>
          </a:p>
          <a:p>
            <a:pPr marL="180000" lvl="2" indent="0">
              <a:lnSpc>
                <a:spcPct val="110000"/>
              </a:lnSpc>
              <a:spcBef>
                <a:spcPts val="0"/>
              </a:spcBef>
              <a:buClr>
                <a:srgbClr val="FFC000"/>
              </a:buClr>
              <a:buSzPct val="100000"/>
              <a:buNone/>
            </a:pPr>
            <a:r>
              <a:rPr lang="en-GB" sz="2300" b="1" dirty="0" smtClean="0">
                <a:solidFill>
                  <a:srgbClr val="0070C0"/>
                </a:solidFill>
                <a:latin typeface="Calibri" pitchFamily="34" charset="0"/>
              </a:rPr>
              <a:t>Concept: </a:t>
            </a:r>
            <a:r>
              <a:rPr lang="en-GB" sz="2000" b="1" dirty="0" smtClean="0">
                <a:latin typeface="Calibri" pitchFamily="34" charset="0"/>
                <a:cs typeface="Calibri" pitchFamily="34" charset="0"/>
              </a:rPr>
              <a:t>End use-</a:t>
            </a:r>
            <a:r>
              <a:rPr lang="en-GB" sz="2000" dirty="0" smtClean="0">
                <a:latin typeface="Calibri" pitchFamily="34" charset="0"/>
                <a:cs typeface="Calibri" pitchFamily="34" charset="0"/>
              </a:rPr>
              <a:t>purpose of the crop. </a:t>
            </a:r>
          </a:p>
          <a:p>
            <a:pPr marL="180000" lvl="2" indent="0">
              <a:lnSpc>
                <a:spcPct val="110000"/>
              </a:lnSpc>
              <a:spcBef>
                <a:spcPts val="0"/>
              </a:spcBef>
              <a:buClr>
                <a:srgbClr val="FFC000"/>
              </a:buClr>
              <a:buSzPct val="100000"/>
              <a:buNone/>
            </a:pPr>
            <a:r>
              <a:rPr lang="en-GB" sz="2000" dirty="0" smtClean="0">
                <a:latin typeface="Calibri" pitchFamily="34" charset="0"/>
                <a:cs typeface="Calibri" pitchFamily="34" charset="0"/>
              </a:rPr>
              <a:t>Countries should collect these data specific to their national conditions and data requirements focusing on those crops with multiple uses.</a:t>
            </a:r>
            <a:endParaRPr lang="en-US" sz="2000" dirty="0" smtClean="0">
              <a:latin typeface="Calibri" pitchFamily="34" charset="0"/>
              <a:cs typeface="Calibri" pitchFamily="34" charset="0"/>
            </a:endParaRPr>
          </a:p>
          <a:p>
            <a:pPr marL="180000" lvl="2" indent="0">
              <a:lnSpc>
                <a:spcPct val="110000"/>
              </a:lnSpc>
              <a:spcBef>
                <a:spcPts val="0"/>
              </a:spcBef>
              <a:spcAft>
                <a:spcPts val="600"/>
              </a:spcAft>
              <a:buClr>
                <a:srgbClr val="FFC000"/>
              </a:buClr>
              <a:buSzPct val="100000"/>
              <a:buNone/>
            </a:pPr>
            <a:r>
              <a:rPr lang="en-GB" sz="2300" b="1" dirty="0" smtClean="0">
                <a:solidFill>
                  <a:srgbClr val="0070C0"/>
                </a:solidFill>
                <a:latin typeface="Calibri" pitchFamily="34" charset="0"/>
              </a:rPr>
              <a:t>Types of end-use suggested:</a:t>
            </a:r>
          </a:p>
          <a:p>
            <a:pPr marL="355600" lvl="3" indent="-173038">
              <a:lnSpc>
                <a:spcPct val="110000"/>
              </a:lnSpc>
              <a:spcBef>
                <a:spcPts val="0"/>
              </a:spcBef>
              <a:buClr>
                <a:srgbClr val="0070C0"/>
              </a:buClr>
              <a:buSzPct val="100000"/>
              <a:buFont typeface="Wingdings" pitchFamily="2" charset="2"/>
              <a:buChar char="§"/>
            </a:pPr>
            <a:r>
              <a:rPr lang="en-GB" sz="2300" dirty="0" smtClean="0">
                <a:latin typeface="Calibri" pitchFamily="34" charset="0"/>
                <a:cs typeface="Calibri" pitchFamily="34" charset="0"/>
              </a:rPr>
              <a:t> </a:t>
            </a:r>
            <a:r>
              <a:rPr lang="en-GB" sz="2100" dirty="0" smtClean="0">
                <a:latin typeface="Calibri" pitchFamily="34" charset="0"/>
                <a:cs typeface="Calibri" pitchFamily="34" charset="0"/>
              </a:rPr>
              <a:t>Food for human consumption;</a:t>
            </a:r>
          </a:p>
          <a:p>
            <a:pPr marL="355600" lvl="3" indent="-173038">
              <a:lnSpc>
                <a:spcPct val="110000"/>
              </a:lnSpc>
              <a:spcBef>
                <a:spcPts val="0"/>
              </a:spcBef>
              <a:buClr>
                <a:srgbClr val="0070C0"/>
              </a:buClr>
              <a:buSzPct val="100000"/>
              <a:buFont typeface="Wingdings" pitchFamily="2" charset="2"/>
              <a:buChar char="§"/>
            </a:pPr>
            <a:r>
              <a:rPr lang="en-GB" sz="2100" dirty="0" smtClean="0">
                <a:latin typeface="Calibri" pitchFamily="34" charset="0"/>
                <a:cs typeface="Calibri" pitchFamily="34" charset="0"/>
              </a:rPr>
              <a:t> Feed for animals;</a:t>
            </a:r>
          </a:p>
          <a:p>
            <a:pPr marL="355600" lvl="3" indent="-173038">
              <a:lnSpc>
                <a:spcPct val="110000"/>
              </a:lnSpc>
              <a:spcBef>
                <a:spcPts val="0"/>
              </a:spcBef>
              <a:buClr>
                <a:srgbClr val="0070C0"/>
              </a:buClr>
              <a:buSzPct val="100000"/>
              <a:buFont typeface="Wingdings" pitchFamily="2" charset="2"/>
              <a:buChar char="§"/>
            </a:pPr>
            <a:r>
              <a:rPr lang="en-GB" sz="2100" dirty="0" smtClean="0">
                <a:latin typeface="Calibri" pitchFamily="34" charset="0"/>
                <a:cs typeface="Calibri" pitchFamily="34" charset="0"/>
              </a:rPr>
              <a:t> </a:t>
            </a:r>
            <a:r>
              <a:rPr lang="en-GB" sz="2100" dirty="0" err="1" smtClean="0">
                <a:latin typeface="Calibri" pitchFamily="34" charset="0"/>
                <a:cs typeface="Calibri" pitchFamily="34" charset="0"/>
              </a:rPr>
              <a:t>Biofuels</a:t>
            </a:r>
            <a:r>
              <a:rPr lang="en-GB" sz="2100" dirty="0" smtClean="0">
                <a:latin typeface="Calibri" pitchFamily="34" charset="0"/>
                <a:cs typeface="Calibri" pitchFamily="34" charset="0"/>
              </a:rPr>
              <a:t>;</a:t>
            </a:r>
          </a:p>
          <a:p>
            <a:pPr marL="355600" lvl="3" indent="-173038">
              <a:lnSpc>
                <a:spcPct val="110000"/>
              </a:lnSpc>
              <a:spcBef>
                <a:spcPts val="0"/>
              </a:spcBef>
              <a:buClr>
                <a:srgbClr val="0070C0"/>
              </a:buClr>
              <a:buSzPct val="100000"/>
              <a:buFont typeface="Wingdings" pitchFamily="2" charset="2"/>
              <a:buChar char="§"/>
            </a:pPr>
            <a:r>
              <a:rPr lang="en-GB" sz="2100" dirty="0" smtClean="0">
                <a:latin typeface="Calibri" pitchFamily="34" charset="0"/>
                <a:cs typeface="Calibri" pitchFamily="34" charset="0"/>
              </a:rPr>
              <a:t> Other uses.</a:t>
            </a:r>
            <a:endParaRPr lang="en-GB" sz="2100" dirty="0">
              <a:latin typeface="Calibri" pitchFamily="34" charset="0"/>
              <a:cs typeface="Calibri" pitchFamily="34" charset="0"/>
            </a:endParaRPr>
          </a:p>
        </p:txBody>
      </p:sp>
      <p:sp>
        <p:nvSpPr>
          <p:cNvPr id="5" name="Slide Number Placeholder 4"/>
          <p:cNvSpPr>
            <a:spLocks noGrp="1"/>
          </p:cNvSpPr>
          <p:nvPr>
            <p:ph type="sldNum" sz="quarter" idx="12"/>
          </p:nvPr>
        </p:nvSpPr>
        <p:spPr>
          <a:xfrm>
            <a:off x="8399860" y="6305550"/>
            <a:ext cx="670988" cy="476250"/>
          </a:xfrm>
        </p:spPr>
        <p:txBody>
          <a:bodyPr/>
          <a:lstStyle/>
          <a:p>
            <a:fld id="{E5C7EF4D-DD50-400C-9F04-EB20CB99416E}" type="slidenum">
              <a:rPr lang="en-US" sz="2800" smtClean="0">
                <a:solidFill>
                  <a:schemeClr val="tx2"/>
                </a:solidFill>
              </a:rPr>
              <a:pPr/>
              <a:t>17</a:t>
            </a:fld>
            <a:endParaRPr lang="en-US" dirty="0"/>
          </a:p>
        </p:txBody>
      </p:sp>
      <p:grpSp>
        <p:nvGrpSpPr>
          <p:cNvPr id="6" name="Group 5"/>
          <p:cNvGrpSpPr/>
          <p:nvPr/>
        </p:nvGrpSpPr>
        <p:grpSpPr>
          <a:xfrm>
            <a:off x="4932040" y="2564905"/>
            <a:ext cx="4211960" cy="3600400"/>
            <a:chOff x="4636293" y="2566645"/>
            <a:chExt cx="4663241" cy="3310627"/>
          </a:xfrm>
        </p:grpSpPr>
        <p:sp>
          <p:nvSpPr>
            <p:cNvPr id="7" name="Flowchart: Connector 6"/>
            <p:cNvSpPr/>
            <p:nvPr/>
          </p:nvSpPr>
          <p:spPr>
            <a:xfrm>
              <a:off x="6230756" y="4653136"/>
              <a:ext cx="1509597" cy="1224136"/>
            </a:xfrm>
            <a:prstGeom prst="flowChartConnector">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angle 7"/>
            <p:cNvSpPr/>
            <p:nvPr/>
          </p:nvSpPr>
          <p:spPr>
            <a:xfrm>
              <a:off x="5076056" y="2566645"/>
              <a:ext cx="3816424" cy="594312"/>
            </a:xfrm>
            <a:prstGeom prst="rect">
              <a:avLst/>
            </a:prstGeom>
          </p:spPr>
          <p:txBody>
            <a:bodyPr wrap="square">
              <a:spAutoFit/>
            </a:bodyPr>
            <a:lstStyle/>
            <a:p>
              <a:pPr algn="ctr"/>
              <a:r>
                <a:rPr lang="en-GB" b="1" dirty="0" smtClean="0">
                  <a:latin typeface="Calibri" pitchFamily="34" charset="0"/>
                  <a:cs typeface="Calibri" pitchFamily="34" charset="0"/>
                </a:rPr>
                <a:t>A single permanent crop </a:t>
              </a:r>
              <a:r>
                <a:rPr lang="en-GB" dirty="0" smtClean="0">
                  <a:latin typeface="Calibri" pitchFamily="34" charset="0"/>
                  <a:cs typeface="Calibri" pitchFamily="34" charset="0"/>
                </a:rPr>
                <a:t>may have multiple uses </a:t>
              </a:r>
            </a:p>
          </p:txBody>
        </p:sp>
        <p:sp>
          <p:nvSpPr>
            <p:cNvPr id="9" name="Rectangle 8"/>
            <p:cNvSpPr/>
            <p:nvPr/>
          </p:nvSpPr>
          <p:spPr>
            <a:xfrm>
              <a:off x="6491654" y="3973661"/>
              <a:ext cx="1315167" cy="371445"/>
            </a:xfrm>
            <a:prstGeom prst="rect">
              <a:avLst/>
            </a:prstGeom>
            <a:solidFill>
              <a:schemeClr val="accent2">
                <a:lumMod val="20000"/>
                <a:lumOff val="80000"/>
              </a:schemeClr>
            </a:solidFill>
          </p:spPr>
          <p:txBody>
            <a:bodyPr wrap="square">
              <a:spAutoFit/>
            </a:bodyPr>
            <a:lstStyle/>
            <a:p>
              <a:r>
                <a:rPr lang="en-GB" sz="1500" b="1" i="1" dirty="0" smtClean="0">
                  <a:solidFill>
                    <a:srgbClr val="0070C0"/>
                  </a:solidFill>
                  <a:latin typeface="Calibri" pitchFamily="34" charset="0"/>
                  <a:cs typeface="Calibri" pitchFamily="34" charset="0"/>
                </a:rPr>
                <a:t>fodder crop </a:t>
              </a:r>
              <a:endParaRPr lang="es-AR" sz="1500" b="1" dirty="0"/>
            </a:p>
          </p:txBody>
        </p:sp>
        <p:sp>
          <p:nvSpPr>
            <p:cNvPr id="10" name="Flowchart: Connector 9"/>
            <p:cNvSpPr/>
            <p:nvPr/>
          </p:nvSpPr>
          <p:spPr>
            <a:xfrm>
              <a:off x="4636293" y="4581128"/>
              <a:ext cx="1519884" cy="1296144"/>
            </a:xfrm>
            <a:prstGeom prst="flowChartConnector">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angle 10"/>
            <p:cNvSpPr/>
            <p:nvPr/>
          </p:nvSpPr>
          <p:spPr>
            <a:xfrm>
              <a:off x="4810707" y="3808129"/>
              <a:ext cx="1536567" cy="636763"/>
            </a:xfrm>
            <a:prstGeom prst="rect">
              <a:avLst/>
            </a:prstGeom>
            <a:solidFill>
              <a:schemeClr val="accent2">
                <a:lumMod val="20000"/>
                <a:lumOff val="80000"/>
              </a:schemeClr>
            </a:solidFill>
          </p:spPr>
          <p:txBody>
            <a:bodyPr wrap="square">
              <a:spAutoFit/>
            </a:bodyPr>
            <a:lstStyle/>
            <a:p>
              <a:pPr algn="ctr"/>
              <a:r>
                <a:rPr lang="en-GB" sz="1500" b="1" i="1" dirty="0" smtClean="0">
                  <a:solidFill>
                    <a:srgbClr val="0070C0"/>
                  </a:solidFill>
                  <a:latin typeface="Calibri" pitchFamily="34" charset="0"/>
                  <a:cs typeface="Calibri" pitchFamily="34" charset="0"/>
                </a:rPr>
                <a:t>human consumption</a:t>
              </a:r>
              <a:endParaRPr lang="es-AR" sz="1500" b="1" dirty="0"/>
            </a:p>
          </p:txBody>
        </p:sp>
        <p:sp>
          <p:nvSpPr>
            <p:cNvPr id="12" name="Flowchart: Connector 11"/>
            <p:cNvSpPr/>
            <p:nvPr/>
          </p:nvSpPr>
          <p:spPr>
            <a:xfrm>
              <a:off x="7812360" y="4577966"/>
              <a:ext cx="1487174" cy="1296144"/>
            </a:xfrm>
            <a:prstGeom prst="flowChartConnector">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angle 12"/>
            <p:cNvSpPr/>
            <p:nvPr/>
          </p:nvSpPr>
          <p:spPr>
            <a:xfrm>
              <a:off x="7942528" y="3973661"/>
              <a:ext cx="1066272" cy="371445"/>
            </a:xfrm>
            <a:prstGeom prst="rect">
              <a:avLst/>
            </a:prstGeom>
            <a:solidFill>
              <a:schemeClr val="accent2">
                <a:lumMod val="20000"/>
                <a:lumOff val="80000"/>
              </a:schemeClr>
            </a:solidFill>
          </p:spPr>
          <p:txBody>
            <a:bodyPr wrap="square">
              <a:spAutoFit/>
            </a:bodyPr>
            <a:lstStyle/>
            <a:p>
              <a:r>
                <a:rPr lang="en-GB" sz="1500" b="1" i="1" dirty="0" smtClean="0">
                  <a:solidFill>
                    <a:srgbClr val="0070C0"/>
                  </a:solidFill>
                  <a:latin typeface="Calibri" pitchFamily="34" charset="0"/>
                  <a:cs typeface="Calibri" pitchFamily="34" charset="0"/>
                </a:rPr>
                <a:t>bio fuels</a:t>
              </a:r>
              <a:endParaRPr lang="es-AR" sz="1500" b="1" dirty="0"/>
            </a:p>
          </p:txBody>
        </p:sp>
        <p:cxnSp>
          <p:nvCxnSpPr>
            <p:cNvPr id="15" name="Straight Arrow Connector 14"/>
            <p:cNvCxnSpPr>
              <a:endCxn id="11" idx="0"/>
            </p:cNvCxnSpPr>
            <p:nvPr/>
          </p:nvCxnSpPr>
          <p:spPr>
            <a:xfrm flipH="1">
              <a:off x="5578990" y="3228769"/>
              <a:ext cx="1369274" cy="579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9" idx="0"/>
            </p:cNvCxnSpPr>
            <p:nvPr/>
          </p:nvCxnSpPr>
          <p:spPr>
            <a:xfrm>
              <a:off x="6948264" y="3228769"/>
              <a:ext cx="200974" cy="7448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3" idx="0"/>
            </p:cNvCxnSpPr>
            <p:nvPr/>
          </p:nvCxnSpPr>
          <p:spPr>
            <a:xfrm>
              <a:off x="6948264" y="3228769"/>
              <a:ext cx="1527401" cy="7448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17848"/>
            <a:ext cx="7933238" cy="1143000"/>
          </a:xfrm>
        </p:spPr>
        <p:txBody>
          <a:bodyPr/>
          <a:lstStyle/>
          <a:p>
            <a:r>
              <a:rPr lang="en-US" sz="3000" b="1" dirty="0" smtClean="0">
                <a:effectLst/>
              </a:rPr>
              <a:t>Item 0409: Production of permanent crops </a:t>
            </a:r>
            <a:r>
              <a:rPr lang="en-US" sz="2500" dirty="0" smtClean="0">
                <a:effectLst/>
              </a:rPr>
              <a:t>(for each selected permanent crop type)</a:t>
            </a:r>
            <a:endParaRPr lang="es-AR" sz="2500" dirty="0" smtClean="0">
              <a:effectLst/>
            </a:endParaRPr>
          </a:p>
        </p:txBody>
      </p:sp>
      <p:sp>
        <p:nvSpPr>
          <p:cNvPr id="4" name="Rectangle 3"/>
          <p:cNvSpPr/>
          <p:nvPr/>
        </p:nvSpPr>
        <p:spPr>
          <a:xfrm>
            <a:off x="827584" y="2060848"/>
            <a:ext cx="5400600" cy="4385816"/>
          </a:xfrm>
          <a:prstGeom prst="rect">
            <a:avLst/>
          </a:prstGeom>
        </p:spPr>
        <p:txBody>
          <a:bodyPr wrap="square">
            <a:spAutoFit/>
          </a:bodyPr>
          <a:lstStyle/>
          <a:p>
            <a:pPr marL="180000" lvl="2" indent="0">
              <a:spcBef>
                <a:spcPts val="0"/>
              </a:spcBef>
              <a:buClr>
                <a:srgbClr val="FFC000"/>
              </a:buClr>
              <a:buSzPct val="100000"/>
              <a:buNone/>
            </a:pPr>
            <a:r>
              <a:rPr lang="en-GB" sz="2300" b="1" dirty="0" smtClean="0">
                <a:solidFill>
                  <a:srgbClr val="0070C0"/>
                </a:solidFill>
                <a:latin typeface="Calibri" pitchFamily="34" charset="0"/>
              </a:rPr>
              <a:t>Type:</a:t>
            </a:r>
            <a:r>
              <a:rPr lang="en-GB" sz="2300" dirty="0" smtClean="0">
                <a:latin typeface="Calibri" pitchFamily="34" charset="0"/>
                <a:cs typeface="Calibri" pitchFamily="34" charset="0"/>
              </a:rPr>
              <a:t> </a:t>
            </a:r>
            <a:r>
              <a:rPr lang="en-GB" sz="2300" b="1" dirty="0" smtClean="0">
                <a:latin typeface="Calibri" pitchFamily="34" charset="0"/>
                <a:cs typeface="Calibri" pitchFamily="34" charset="0"/>
              </a:rPr>
              <a:t>Additional</a:t>
            </a:r>
            <a:r>
              <a:rPr lang="en-GB" sz="2300" dirty="0" smtClean="0">
                <a:latin typeface="Calibri" pitchFamily="34" charset="0"/>
                <a:cs typeface="Calibri" pitchFamily="34" charset="0"/>
              </a:rPr>
              <a:t> </a:t>
            </a:r>
            <a:r>
              <a:rPr lang="en-GB" sz="2300" b="1" dirty="0" smtClean="0">
                <a:latin typeface="Calibri" pitchFamily="34" charset="0"/>
                <a:cs typeface="Calibri" pitchFamily="34" charset="0"/>
              </a:rPr>
              <a:t>item.</a:t>
            </a:r>
          </a:p>
          <a:p>
            <a:pPr marL="180000" lvl="2" indent="0">
              <a:spcBef>
                <a:spcPts val="0"/>
              </a:spcBef>
              <a:buClr>
                <a:srgbClr val="FFC000"/>
              </a:buClr>
              <a:buSzPct val="100000"/>
              <a:buNone/>
            </a:pPr>
            <a:r>
              <a:rPr lang="en-GB" sz="2300" b="1" dirty="0" smtClean="0">
                <a:solidFill>
                  <a:srgbClr val="0070C0"/>
                </a:solidFill>
                <a:latin typeface="Calibri" pitchFamily="34" charset="0"/>
              </a:rPr>
              <a:t>Reference period: </a:t>
            </a:r>
            <a:r>
              <a:rPr lang="en-GB" sz="2300" dirty="0" smtClean="0">
                <a:latin typeface="Calibri" pitchFamily="34" charset="0"/>
                <a:cs typeface="Calibri" pitchFamily="34" charset="0"/>
              </a:rPr>
              <a:t>Census reference year.</a:t>
            </a:r>
          </a:p>
          <a:p>
            <a:pPr marL="180000" lvl="2" indent="0">
              <a:spcBef>
                <a:spcPts val="0"/>
              </a:spcBef>
              <a:buClr>
                <a:srgbClr val="FFC000"/>
              </a:buClr>
              <a:buSzPct val="100000"/>
              <a:buNone/>
            </a:pPr>
            <a:r>
              <a:rPr lang="en-GB" sz="2300" b="1" dirty="0" smtClean="0">
                <a:solidFill>
                  <a:srgbClr val="0070C0"/>
                </a:solidFill>
                <a:latin typeface="Calibri" pitchFamily="34" charset="0"/>
              </a:rPr>
              <a:t>Concept:  </a:t>
            </a:r>
            <a:r>
              <a:rPr lang="en-GB" sz="2300" b="1" dirty="0" smtClean="0">
                <a:latin typeface="Calibri" pitchFamily="34" charset="0"/>
                <a:cs typeface="Calibri" pitchFamily="34" charset="0"/>
              </a:rPr>
              <a:t>Production</a:t>
            </a:r>
            <a:r>
              <a:rPr lang="en-GB" sz="2300" dirty="0" smtClean="0">
                <a:latin typeface="Calibri" pitchFamily="34" charset="0"/>
                <a:cs typeface="Calibri" pitchFamily="34" charset="0"/>
              </a:rPr>
              <a:t> - actual quantity of produce ready for sale or consumption and after deducting the losses.</a:t>
            </a:r>
            <a:br>
              <a:rPr lang="en-GB" sz="2300" dirty="0" smtClean="0">
                <a:latin typeface="Calibri" pitchFamily="34" charset="0"/>
                <a:cs typeface="Calibri" pitchFamily="34" charset="0"/>
              </a:rPr>
            </a:br>
            <a:r>
              <a:rPr lang="en-GB" i="1" dirty="0" smtClean="0">
                <a:latin typeface="Calibri" pitchFamily="34" charset="0"/>
                <a:cs typeface="Calibri" pitchFamily="34" charset="0"/>
              </a:rPr>
              <a:t>(pre-harvest, harvest and post-harvest losses)</a:t>
            </a:r>
          </a:p>
          <a:p>
            <a:pPr marL="180000" lvl="2" indent="0">
              <a:spcBef>
                <a:spcPts val="0"/>
              </a:spcBef>
              <a:buClr>
                <a:srgbClr val="FFC000"/>
              </a:buClr>
              <a:buSzPct val="100000"/>
              <a:buNone/>
            </a:pPr>
            <a:endParaRPr lang="en-GB" sz="2300" b="1" dirty="0" smtClean="0">
              <a:solidFill>
                <a:srgbClr val="0070C0"/>
              </a:solidFill>
              <a:latin typeface="Calibri" pitchFamily="34" charset="0"/>
            </a:endParaRPr>
          </a:p>
          <a:p>
            <a:pPr marL="180000" lvl="2" indent="0">
              <a:spcBef>
                <a:spcPts val="0"/>
              </a:spcBef>
              <a:buClr>
                <a:srgbClr val="FFC000"/>
              </a:buClr>
              <a:buSzPct val="100000"/>
              <a:buNone/>
            </a:pPr>
            <a:r>
              <a:rPr lang="en-GB" sz="2300" b="1" dirty="0" smtClean="0">
                <a:solidFill>
                  <a:srgbClr val="0070C0"/>
                </a:solidFill>
                <a:latin typeface="Calibri" pitchFamily="34" charset="0"/>
              </a:rPr>
              <a:t>Notes: </a:t>
            </a:r>
          </a:p>
          <a:p>
            <a:pPr marL="355600" lvl="3" indent="-173038">
              <a:spcBef>
                <a:spcPts val="0"/>
              </a:spcBef>
              <a:buClr>
                <a:srgbClr val="0070C0"/>
              </a:buClr>
              <a:buSzPct val="100000"/>
              <a:buFont typeface="Wingdings" pitchFamily="2" charset="2"/>
              <a:buChar char="§"/>
            </a:pPr>
            <a:r>
              <a:rPr lang="en-GB" sz="2000" dirty="0" smtClean="0">
                <a:latin typeface="Calibri" pitchFamily="34" charset="0"/>
                <a:cs typeface="Calibri" pitchFamily="34" charset="0"/>
              </a:rPr>
              <a:t>Countries should select the crops according to their needs. </a:t>
            </a:r>
          </a:p>
          <a:p>
            <a:pPr marL="355600" lvl="3" indent="-173038">
              <a:spcBef>
                <a:spcPts val="0"/>
              </a:spcBef>
              <a:buClr>
                <a:srgbClr val="0070C0"/>
              </a:buClr>
              <a:buSzPct val="100000"/>
              <a:buFont typeface="Wingdings" pitchFamily="2" charset="2"/>
              <a:buChar char="§"/>
            </a:pPr>
            <a:r>
              <a:rPr lang="en-GB" sz="2000" dirty="0" smtClean="0">
                <a:latin typeface="Calibri" pitchFamily="34" charset="0"/>
                <a:cs typeface="Calibri" pitchFamily="34" charset="0"/>
              </a:rPr>
              <a:t>Production data in an agricultural census are useful as benchmarks for current crop production statistics.</a:t>
            </a:r>
            <a:endParaRPr lang="en-US" sz="2000" dirty="0"/>
          </a:p>
        </p:txBody>
      </p:sp>
      <p:sp>
        <p:nvSpPr>
          <p:cNvPr id="5" name="Slide Number Placeholder 4"/>
          <p:cNvSpPr>
            <a:spLocks noGrp="1"/>
          </p:cNvSpPr>
          <p:nvPr>
            <p:ph type="sldNum" sz="quarter" idx="12"/>
          </p:nvPr>
        </p:nvSpPr>
        <p:spPr>
          <a:xfrm>
            <a:off x="8553236" y="6340495"/>
            <a:ext cx="592125" cy="476250"/>
          </a:xfrm>
        </p:spPr>
        <p:txBody>
          <a:bodyPr/>
          <a:lstStyle/>
          <a:p>
            <a:fld id="{E5C7EF4D-DD50-400C-9F04-EB20CB99416E}" type="slidenum">
              <a:rPr lang="en-US" sz="2800" smtClean="0">
                <a:solidFill>
                  <a:schemeClr val="tx2"/>
                </a:solidFill>
              </a:rPr>
              <a:pPr/>
              <a:t>18</a:t>
            </a:fld>
            <a:endParaRPr lang="en-US" dirty="0"/>
          </a:p>
        </p:txBody>
      </p:sp>
      <p:grpSp>
        <p:nvGrpSpPr>
          <p:cNvPr id="7" name="Group 6"/>
          <p:cNvGrpSpPr/>
          <p:nvPr/>
        </p:nvGrpSpPr>
        <p:grpSpPr>
          <a:xfrm>
            <a:off x="6372200" y="1700808"/>
            <a:ext cx="2123728" cy="5112568"/>
            <a:chOff x="7236296" y="1556792"/>
            <a:chExt cx="1763688" cy="4320480"/>
          </a:xfrm>
        </p:grpSpPr>
        <p:sp>
          <p:nvSpPr>
            <p:cNvPr id="8" name="Horizontal Scroll 7"/>
            <p:cNvSpPr/>
            <p:nvPr/>
          </p:nvSpPr>
          <p:spPr>
            <a:xfrm>
              <a:off x="7236296" y="1556792"/>
              <a:ext cx="1763688" cy="1584176"/>
            </a:xfrm>
            <a:prstGeom prst="horizontalScroll">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Horizontal Scroll 8"/>
            <p:cNvSpPr/>
            <p:nvPr/>
          </p:nvSpPr>
          <p:spPr>
            <a:xfrm>
              <a:off x="7236296" y="2996952"/>
              <a:ext cx="1691680" cy="1440160"/>
            </a:xfrm>
            <a:prstGeom prst="horizontalScroll">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Horizontal Scroll 9"/>
            <p:cNvSpPr/>
            <p:nvPr/>
          </p:nvSpPr>
          <p:spPr>
            <a:xfrm>
              <a:off x="7236296" y="4437112"/>
              <a:ext cx="1691680" cy="1440160"/>
            </a:xfrm>
            <a:prstGeom prst="horizontalScroll">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17848"/>
            <a:ext cx="7933238" cy="1143000"/>
          </a:xfrm>
        </p:spPr>
        <p:txBody>
          <a:bodyPr/>
          <a:lstStyle/>
          <a:p>
            <a:r>
              <a:rPr lang="en-US" sz="3000" b="1" dirty="0" smtClean="0">
                <a:effectLst/>
              </a:rPr>
              <a:t>Item 0410: Area of land used to grow temporary crops as a secondary land use </a:t>
            </a:r>
            <a:r>
              <a:rPr lang="en-US" sz="2500" dirty="0" smtClean="0">
                <a:effectLst/>
              </a:rPr>
              <a:t>(for the holding)</a:t>
            </a:r>
            <a:endParaRPr lang="es-AR" sz="2500" dirty="0" smtClean="0">
              <a:effectLst/>
            </a:endParaRPr>
          </a:p>
        </p:txBody>
      </p:sp>
      <p:sp>
        <p:nvSpPr>
          <p:cNvPr id="4" name="2 Marcador de contenido"/>
          <p:cNvSpPr>
            <a:spLocks noGrp="1"/>
          </p:cNvSpPr>
          <p:nvPr>
            <p:ph idx="1"/>
          </p:nvPr>
        </p:nvSpPr>
        <p:spPr>
          <a:xfrm>
            <a:off x="1043608" y="2276872"/>
            <a:ext cx="5184576" cy="3024336"/>
          </a:xfrm>
        </p:spPr>
        <p:txBody>
          <a:bodyPr>
            <a:noAutofit/>
          </a:bodyPr>
          <a:lstStyle/>
          <a:p>
            <a:pPr marL="0" lvl="2" indent="0">
              <a:lnSpc>
                <a:spcPct val="100000"/>
              </a:lnSpc>
              <a:spcBef>
                <a:spcPts val="0"/>
              </a:spcBef>
              <a:spcAft>
                <a:spcPts val="600"/>
              </a:spcAft>
              <a:buClr>
                <a:srgbClr val="FFC000"/>
              </a:buClr>
              <a:buSzPct val="100000"/>
              <a:buNone/>
            </a:pPr>
            <a:r>
              <a:rPr lang="en-GB" sz="2300" b="1" dirty="0" smtClean="0">
                <a:solidFill>
                  <a:srgbClr val="0070C0"/>
                </a:solidFill>
                <a:latin typeface="Calibri" pitchFamily="34" charset="0"/>
              </a:rPr>
              <a:t>Type: </a:t>
            </a:r>
            <a:r>
              <a:rPr lang="en-GB" sz="2300" b="1" dirty="0" smtClean="0">
                <a:latin typeface="Calibri" pitchFamily="34" charset="0"/>
                <a:cs typeface="Calibri" pitchFamily="34" charset="0"/>
              </a:rPr>
              <a:t>Additional item.</a:t>
            </a:r>
          </a:p>
          <a:p>
            <a:pPr marL="0" lvl="2" indent="0">
              <a:lnSpc>
                <a:spcPct val="100000"/>
              </a:lnSpc>
              <a:spcBef>
                <a:spcPts val="0"/>
              </a:spcBef>
              <a:spcAft>
                <a:spcPts val="600"/>
              </a:spcAft>
              <a:buClr>
                <a:srgbClr val="FFC000"/>
              </a:buClr>
              <a:buSzPct val="100000"/>
              <a:buNone/>
            </a:pPr>
            <a:r>
              <a:rPr lang="en-GB" sz="2300" b="1" dirty="0" smtClean="0">
                <a:solidFill>
                  <a:srgbClr val="0070C0"/>
                </a:solidFill>
                <a:latin typeface="Calibri" pitchFamily="34" charset="0"/>
              </a:rPr>
              <a:t>Reference period: </a:t>
            </a:r>
            <a:r>
              <a:rPr lang="en-GB" sz="1800" dirty="0" smtClean="0">
                <a:latin typeface="Calibri" pitchFamily="34" charset="0"/>
                <a:cs typeface="Calibri" pitchFamily="34" charset="0"/>
              </a:rPr>
              <a:t>Census reference year.</a:t>
            </a:r>
          </a:p>
          <a:p>
            <a:pPr marL="0" lvl="2" indent="0" algn="just">
              <a:lnSpc>
                <a:spcPct val="100000"/>
              </a:lnSpc>
              <a:spcBef>
                <a:spcPts val="0"/>
              </a:spcBef>
              <a:buClr>
                <a:srgbClr val="FFC000"/>
              </a:buClr>
              <a:buSzPct val="100000"/>
              <a:buNone/>
            </a:pPr>
            <a:r>
              <a:rPr lang="en-GB" sz="2300" b="1" dirty="0" smtClean="0">
                <a:solidFill>
                  <a:srgbClr val="0070C0"/>
                </a:solidFill>
                <a:latin typeface="Calibri" pitchFamily="34" charset="0"/>
              </a:rPr>
              <a:t>Concept:</a:t>
            </a:r>
            <a:r>
              <a:rPr lang="en-GB" sz="2200" b="1" dirty="0" smtClean="0">
                <a:solidFill>
                  <a:srgbClr val="0070C0"/>
                </a:solidFill>
                <a:latin typeface="Calibri" pitchFamily="34" charset="0"/>
              </a:rPr>
              <a:t> </a:t>
            </a:r>
            <a:r>
              <a:rPr lang="en-GB" sz="1800" dirty="0" smtClean="0">
                <a:latin typeface="Calibri" pitchFamily="34" charset="0"/>
                <a:cs typeface="Calibri" pitchFamily="34" charset="0"/>
              </a:rPr>
              <a:t>temporary crops are grown on land classed as “other land uses type” and no under “land under temporary crops” in the land uses classification. It relates to area on the census reference day according to its main use during the census reference year.</a:t>
            </a:r>
          </a:p>
        </p:txBody>
      </p:sp>
      <p:sp>
        <p:nvSpPr>
          <p:cNvPr id="5" name="Slide Number Placeholder 4"/>
          <p:cNvSpPr>
            <a:spLocks noGrp="1"/>
          </p:cNvSpPr>
          <p:nvPr>
            <p:ph type="sldNum" sz="quarter" idx="12"/>
          </p:nvPr>
        </p:nvSpPr>
        <p:spPr>
          <a:xfrm>
            <a:off x="8460432" y="6305550"/>
            <a:ext cx="610416" cy="476250"/>
          </a:xfrm>
        </p:spPr>
        <p:txBody>
          <a:bodyPr/>
          <a:lstStyle/>
          <a:p>
            <a:fld id="{E5C7EF4D-DD50-400C-9F04-EB20CB99416E}" type="slidenum">
              <a:rPr lang="en-US" sz="2800" smtClean="0">
                <a:solidFill>
                  <a:schemeClr val="tx2"/>
                </a:solidFill>
              </a:rPr>
              <a:pPr/>
              <a:t>19</a:t>
            </a:fld>
            <a:endParaRPr lang="en-US" dirty="0"/>
          </a:p>
        </p:txBody>
      </p:sp>
      <p:sp>
        <p:nvSpPr>
          <p:cNvPr id="6" name="Rectangle 5"/>
          <p:cNvSpPr/>
          <p:nvPr/>
        </p:nvSpPr>
        <p:spPr>
          <a:xfrm>
            <a:off x="827584" y="5085184"/>
            <a:ext cx="8316416" cy="1431161"/>
          </a:xfrm>
          <a:prstGeom prst="rect">
            <a:avLst/>
          </a:prstGeom>
        </p:spPr>
        <p:txBody>
          <a:bodyPr wrap="square">
            <a:spAutoFit/>
          </a:bodyPr>
          <a:lstStyle/>
          <a:p>
            <a:pPr marL="180000" lvl="2" indent="0">
              <a:lnSpc>
                <a:spcPct val="100000"/>
              </a:lnSpc>
              <a:spcBef>
                <a:spcPts val="0"/>
              </a:spcBef>
              <a:spcAft>
                <a:spcPts val="600"/>
              </a:spcAft>
              <a:buClr>
                <a:srgbClr val="FFC000"/>
              </a:buClr>
              <a:buSzPct val="100000"/>
              <a:buNone/>
            </a:pPr>
            <a:r>
              <a:rPr lang="en-GB" sz="2300" b="1" dirty="0" smtClean="0">
                <a:solidFill>
                  <a:srgbClr val="0070C0"/>
                </a:solidFill>
                <a:latin typeface="Calibri" pitchFamily="34" charset="0"/>
              </a:rPr>
              <a:t>Examples: </a:t>
            </a:r>
          </a:p>
          <a:p>
            <a:pPr marL="355600" lvl="3" indent="-173038">
              <a:spcBef>
                <a:spcPts val="0"/>
              </a:spcBef>
              <a:spcAft>
                <a:spcPts val="600"/>
              </a:spcAft>
              <a:buClr>
                <a:srgbClr val="0070C0"/>
              </a:buClr>
              <a:buSzPct val="100000"/>
              <a:buFont typeface="Wingdings" pitchFamily="2" charset="2"/>
              <a:buChar char="§"/>
            </a:pPr>
            <a:r>
              <a:rPr lang="en-GB" dirty="0" smtClean="0">
                <a:latin typeface="Calibri" pitchFamily="34" charset="0"/>
                <a:cs typeface="Calibri" pitchFamily="34" charset="0"/>
              </a:rPr>
              <a:t>Temporary crops grown in association with permanent tree crops in compact plantation. It means temporary crops planted in “land under permanent crops” </a:t>
            </a:r>
          </a:p>
          <a:p>
            <a:pPr marL="355600" lvl="3" indent="-173038">
              <a:spcBef>
                <a:spcPts val="0"/>
              </a:spcBef>
              <a:spcAft>
                <a:spcPts val="600"/>
              </a:spcAft>
              <a:buClr>
                <a:srgbClr val="0070C0"/>
              </a:buClr>
              <a:buSzPct val="100000"/>
              <a:buFont typeface="Wingdings" pitchFamily="2" charset="2"/>
              <a:buChar char="§"/>
            </a:pPr>
            <a:r>
              <a:rPr lang="en-GB" dirty="0" smtClean="0">
                <a:latin typeface="Calibri" pitchFamily="34" charset="0"/>
                <a:cs typeface="Calibri" pitchFamily="34" charset="0"/>
              </a:rPr>
              <a:t>Temporary crops planted in “forest or wooded land”.</a:t>
            </a:r>
            <a:endParaRPr lang="en-US" dirty="0"/>
          </a:p>
        </p:txBody>
      </p:sp>
      <p:sp>
        <p:nvSpPr>
          <p:cNvPr id="8" name="Flowchart: Multidocument 7"/>
          <p:cNvSpPr/>
          <p:nvPr/>
        </p:nvSpPr>
        <p:spPr>
          <a:xfrm>
            <a:off x="6300192" y="2564904"/>
            <a:ext cx="2808312" cy="2808312"/>
          </a:xfrm>
          <a:prstGeom prst="flowChartMultidocumen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58" y="1104804"/>
            <a:ext cx="7498080" cy="740020"/>
          </a:xfrm>
        </p:spPr>
        <p:txBody>
          <a:bodyPr/>
          <a:lstStyle/>
          <a:p>
            <a:r>
              <a:rPr lang="es-AR" b="1" dirty="0" err="1" smtClean="0"/>
              <a:t>Outline</a:t>
            </a:r>
            <a:r>
              <a:rPr lang="es-AR" b="1" dirty="0" smtClean="0"/>
              <a:t/>
            </a:r>
            <a:br>
              <a:rPr lang="es-AR" b="1" dirty="0" smtClean="0"/>
            </a:br>
            <a:endParaRPr lang="es-AR" b="1" dirty="0"/>
          </a:p>
        </p:txBody>
      </p:sp>
      <p:sp>
        <p:nvSpPr>
          <p:cNvPr id="3" name="Content Placeholder 2"/>
          <p:cNvSpPr>
            <a:spLocks noGrp="1"/>
          </p:cNvSpPr>
          <p:nvPr>
            <p:ph idx="1"/>
          </p:nvPr>
        </p:nvSpPr>
        <p:spPr>
          <a:xfrm>
            <a:off x="1371617" y="2204864"/>
            <a:ext cx="7498080" cy="3720244"/>
          </a:xfrm>
        </p:spPr>
        <p:txBody>
          <a:bodyPr/>
          <a:lstStyle/>
          <a:p>
            <a:pPr>
              <a:lnSpc>
                <a:spcPct val="100000"/>
              </a:lnSpc>
            </a:pPr>
            <a:r>
              <a:rPr lang="en-US" sz="3000" b="1" dirty="0" smtClean="0">
                <a:solidFill>
                  <a:schemeClr val="tx2">
                    <a:satMod val="130000"/>
                  </a:schemeClr>
                </a:solidFill>
                <a:latin typeface="Calibri" pitchFamily="34" charset="0"/>
                <a:ea typeface="+mj-ea"/>
                <a:cs typeface="+mj-cs"/>
              </a:rPr>
              <a:t>Background</a:t>
            </a:r>
          </a:p>
          <a:p>
            <a:pPr>
              <a:lnSpc>
                <a:spcPct val="100000"/>
              </a:lnSpc>
            </a:pPr>
            <a:r>
              <a:rPr lang="en-US" sz="3000" b="1" dirty="0" smtClean="0">
                <a:solidFill>
                  <a:schemeClr val="tx2">
                    <a:satMod val="130000"/>
                  </a:schemeClr>
                </a:solidFill>
                <a:latin typeface="Calibri" pitchFamily="34" charset="0"/>
                <a:ea typeface="+mj-ea"/>
                <a:cs typeface="+mj-cs"/>
              </a:rPr>
              <a:t>Importance of the theme</a:t>
            </a:r>
          </a:p>
          <a:p>
            <a:pPr>
              <a:lnSpc>
                <a:spcPct val="100000"/>
              </a:lnSpc>
            </a:pPr>
            <a:r>
              <a:rPr lang="en-US" sz="3000" b="1" dirty="0" smtClean="0">
                <a:solidFill>
                  <a:schemeClr val="tx2">
                    <a:satMod val="130000"/>
                  </a:schemeClr>
                </a:solidFill>
                <a:latin typeface="Calibri" pitchFamily="34" charset="0"/>
                <a:ea typeface="+mj-ea"/>
                <a:cs typeface="+mj-cs"/>
              </a:rPr>
              <a:t>Main concepts and definitions</a:t>
            </a:r>
          </a:p>
          <a:p>
            <a:pPr>
              <a:lnSpc>
                <a:spcPct val="100000"/>
              </a:lnSpc>
            </a:pPr>
            <a:r>
              <a:rPr lang="en-US" sz="3000" b="1" dirty="0" smtClean="0">
                <a:solidFill>
                  <a:schemeClr val="tx2">
                    <a:satMod val="130000"/>
                  </a:schemeClr>
                </a:solidFill>
                <a:latin typeface="Calibri" pitchFamily="34" charset="0"/>
                <a:ea typeface="+mj-ea"/>
                <a:cs typeface="+mj-cs"/>
              </a:rPr>
              <a:t>Items: </a:t>
            </a:r>
            <a:r>
              <a:rPr lang="en-US" sz="3000" dirty="0" smtClean="0">
                <a:solidFill>
                  <a:schemeClr val="tx2">
                    <a:satMod val="130000"/>
                  </a:schemeClr>
                </a:solidFill>
                <a:latin typeface="Calibri" pitchFamily="34" charset="0"/>
                <a:ea typeface="+mj-ea"/>
                <a:cs typeface="+mj-cs"/>
              </a:rPr>
              <a:t>type, reference periods, concepts and special characteristics</a:t>
            </a:r>
          </a:p>
          <a:p>
            <a:pPr>
              <a:lnSpc>
                <a:spcPct val="100000"/>
              </a:lnSpc>
            </a:pPr>
            <a:r>
              <a:rPr lang="en-US" sz="3000" b="1" smtClean="0">
                <a:solidFill>
                  <a:schemeClr val="tx2">
                    <a:satMod val="130000"/>
                  </a:schemeClr>
                </a:solidFill>
                <a:latin typeface="Calibri" pitchFamily="34" charset="0"/>
                <a:ea typeface="+mj-ea"/>
                <a:cs typeface="+mj-cs"/>
              </a:rPr>
              <a:t>Country </a:t>
            </a:r>
            <a:r>
              <a:rPr lang="en-US" sz="3000" b="1" smtClean="0">
                <a:solidFill>
                  <a:schemeClr val="tx2">
                    <a:satMod val="130000"/>
                  </a:schemeClr>
                </a:solidFill>
                <a:latin typeface="Calibri" pitchFamily="34" charset="0"/>
                <a:ea typeface="+mj-ea"/>
                <a:cs typeface="+mj-cs"/>
              </a:rPr>
              <a:t>experience</a:t>
            </a:r>
            <a:endParaRPr lang="en-US" sz="3000" b="1" dirty="0" smtClean="0">
              <a:solidFill>
                <a:schemeClr val="tx2">
                  <a:satMod val="130000"/>
                </a:schemeClr>
              </a:solidFill>
              <a:latin typeface="Calibri" pitchFamily="34" charset="0"/>
              <a:ea typeface="+mj-ea"/>
              <a:cs typeface="+mj-cs"/>
            </a:endParaRPr>
          </a:p>
          <a:p>
            <a:pPr>
              <a:buNone/>
            </a:pPr>
            <a:endParaRPr lang="es-AR" dirty="0"/>
          </a:p>
        </p:txBody>
      </p:sp>
      <p:sp>
        <p:nvSpPr>
          <p:cNvPr id="4" name="Cloud 3"/>
          <p:cNvSpPr/>
          <p:nvPr/>
        </p:nvSpPr>
        <p:spPr>
          <a:xfrm>
            <a:off x="6372200" y="908720"/>
            <a:ext cx="2736304" cy="2520280"/>
          </a:xfrm>
          <a:prstGeom prst="cloud">
            <a:avLst/>
          </a:prstGeom>
          <a:blipFill>
            <a:blip r:embed="rId3" cstate="print">
              <a:duotone>
                <a:schemeClr val="accent2">
                  <a:shade val="45000"/>
                  <a:satMod val="135000"/>
                </a:schemeClr>
                <a:prstClr val="white"/>
              </a:duotone>
              <a:lum bright="11000"/>
            </a:blip>
            <a:stretch>
              <a:fillRect/>
            </a:stretch>
          </a:blip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effectLst>
                <a:outerShdw blurRad="50800" dist="38100" dir="5400000" algn="t" rotWithShape="0">
                  <a:prstClr val="black">
                    <a:alpha val="40000"/>
                  </a:prstClr>
                </a:outerShdw>
              </a:effectLst>
            </a:endParaRPr>
          </a:p>
        </p:txBody>
      </p:sp>
      <p:sp>
        <p:nvSpPr>
          <p:cNvPr id="5" name="Slide Number Placeholder 4"/>
          <p:cNvSpPr>
            <a:spLocks noGrp="1"/>
          </p:cNvSpPr>
          <p:nvPr>
            <p:ph type="sldNum" sz="quarter" idx="12"/>
          </p:nvPr>
        </p:nvSpPr>
        <p:spPr/>
        <p:txBody>
          <a:bodyPr/>
          <a:lstStyle/>
          <a:p>
            <a:fld id="{E5C7EF4D-DD50-400C-9F04-EB20CB99416E}" type="slidenum">
              <a:rPr lang="en-US" sz="2800" smtClean="0">
                <a:solidFill>
                  <a:schemeClr val="tx2"/>
                </a:solidFill>
              </a: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34360" y="917848"/>
            <a:ext cx="7498080" cy="1143000"/>
          </a:xfrm>
        </p:spPr>
        <p:txBody>
          <a:bodyPr anchor="t">
            <a:noAutofit/>
          </a:bodyPr>
          <a:lstStyle/>
          <a:p>
            <a:r>
              <a:rPr lang="en-US" sz="3000" b="1" dirty="0" smtClean="0">
                <a:effectLst/>
              </a:rPr>
              <a:t>Item 0411: Use of each type of fertilizer </a:t>
            </a:r>
            <a:r>
              <a:rPr lang="en-US" sz="2500" dirty="0" smtClean="0">
                <a:effectLst/>
              </a:rPr>
              <a:t>(for the holding)</a:t>
            </a:r>
            <a:r>
              <a:rPr lang="en-US" sz="3000" b="1" dirty="0" smtClean="0">
                <a:effectLst/>
              </a:rPr>
              <a:t/>
            </a:r>
            <a:br>
              <a:rPr lang="en-US" sz="3000" b="1" dirty="0" smtClean="0">
                <a:effectLst/>
              </a:rPr>
            </a:br>
            <a:endParaRPr lang="en-US" sz="3000" b="1" dirty="0">
              <a:effectLst/>
            </a:endParaRPr>
          </a:p>
        </p:txBody>
      </p:sp>
      <p:sp>
        <p:nvSpPr>
          <p:cNvPr id="5" name="2 Marcador de contenido"/>
          <p:cNvSpPr>
            <a:spLocks noGrp="1"/>
          </p:cNvSpPr>
          <p:nvPr>
            <p:ph idx="1"/>
          </p:nvPr>
        </p:nvSpPr>
        <p:spPr>
          <a:xfrm>
            <a:off x="971600" y="1916832"/>
            <a:ext cx="5400600" cy="4896544"/>
          </a:xfrm>
        </p:spPr>
        <p:txBody>
          <a:bodyPr>
            <a:normAutofit fontScale="62500" lnSpcReduction="20000"/>
          </a:bodyPr>
          <a:lstStyle/>
          <a:p>
            <a:pPr marL="180000" lvl="2" indent="0">
              <a:lnSpc>
                <a:spcPct val="120000"/>
              </a:lnSpc>
              <a:spcBef>
                <a:spcPts val="0"/>
              </a:spcBef>
              <a:spcAft>
                <a:spcPts val="600"/>
              </a:spcAft>
              <a:buClr>
                <a:srgbClr val="FFC000"/>
              </a:buClr>
              <a:buSzPct val="100000"/>
              <a:buNone/>
            </a:pPr>
            <a:r>
              <a:rPr lang="en-GB" sz="3300" b="1" dirty="0" smtClean="0">
                <a:solidFill>
                  <a:srgbClr val="0070C0"/>
                </a:solidFill>
                <a:latin typeface="Calibri" pitchFamily="34" charset="0"/>
              </a:rPr>
              <a:t>Type: </a:t>
            </a:r>
            <a:r>
              <a:rPr lang="en-GB" sz="2800" b="1" dirty="0" smtClean="0">
                <a:latin typeface="Calibri" pitchFamily="34" charset="0"/>
                <a:cs typeface="Calibri" pitchFamily="34" charset="0"/>
              </a:rPr>
              <a:t>Essential item</a:t>
            </a:r>
          </a:p>
          <a:p>
            <a:pPr marL="180000" lvl="2" indent="0">
              <a:lnSpc>
                <a:spcPct val="120000"/>
              </a:lnSpc>
              <a:spcBef>
                <a:spcPts val="0"/>
              </a:spcBef>
              <a:spcAft>
                <a:spcPts val="600"/>
              </a:spcAft>
              <a:buClr>
                <a:srgbClr val="FFC000"/>
              </a:buClr>
              <a:buSzPct val="100000"/>
              <a:buNone/>
            </a:pPr>
            <a:r>
              <a:rPr lang="en-GB" sz="3300" b="1" dirty="0" smtClean="0">
                <a:solidFill>
                  <a:srgbClr val="0070C0"/>
                </a:solidFill>
                <a:latin typeface="Calibri" pitchFamily="34" charset="0"/>
              </a:rPr>
              <a:t>Reference period: </a:t>
            </a:r>
            <a:r>
              <a:rPr lang="en-GB" sz="2800" dirty="0" smtClean="0">
                <a:latin typeface="Calibri" pitchFamily="34" charset="0"/>
                <a:cs typeface="Calibri" pitchFamily="34" charset="0"/>
              </a:rPr>
              <a:t>Census reference year.</a:t>
            </a:r>
          </a:p>
          <a:p>
            <a:pPr marL="180000" lvl="2" indent="0">
              <a:lnSpc>
                <a:spcPct val="120000"/>
              </a:lnSpc>
              <a:spcBef>
                <a:spcPts val="0"/>
              </a:spcBef>
              <a:spcAft>
                <a:spcPts val="600"/>
              </a:spcAft>
              <a:buClr>
                <a:srgbClr val="FFC000"/>
              </a:buClr>
              <a:buSzPct val="100000"/>
              <a:buNone/>
            </a:pPr>
            <a:r>
              <a:rPr lang="en-GB" sz="3300" b="1" dirty="0" smtClean="0">
                <a:solidFill>
                  <a:srgbClr val="0070C0"/>
                </a:solidFill>
                <a:latin typeface="Calibri" pitchFamily="34" charset="0"/>
              </a:rPr>
              <a:t>Concept: </a:t>
            </a:r>
            <a:r>
              <a:rPr lang="en-GB" sz="2800" b="1" dirty="0" smtClean="0">
                <a:latin typeface="Calibri" pitchFamily="34" charset="0"/>
                <a:cs typeface="Calibri" pitchFamily="34" charset="0"/>
              </a:rPr>
              <a:t>Fertilizers</a:t>
            </a:r>
            <a:r>
              <a:rPr lang="en-GB" sz="2800" dirty="0" smtClean="0">
                <a:latin typeface="Calibri" pitchFamily="34" charset="0"/>
                <a:cs typeface="Calibri" pitchFamily="34" charset="0"/>
              </a:rPr>
              <a:t> refers to mineral or organic substances, natural or manufactured, which are applied to soil, irrigation water or hydroponic medium, to supply plants with nutrients or to enhance plant growth.</a:t>
            </a:r>
          </a:p>
          <a:p>
            <a:pPr marL="180000" lvl="2" indent="0">
              <a:lnSpc>
                <a:spcPct val="120000"/>
              </a:lnSpc>
              <a:spcBef>
                <a:spcPts val="0"/>
              </a:spcBef>
              <a:spcAft>
                <a:spcPts val="600"/>
              </a:spcAft>
              <a:buClr>
                <a:srgbClr val="FFC000"/>
              </a:buClr>
              <a:buSzPct val="100000"/>
              <a:buNone/>
            </a:pPr>
            <a:r>
              <a:rPr lang="en-GB" sz="3300" b="1" dirty="0" smtClean="0">
                <a:solidFill>
                  <a:srgbClr val="0070C0"/>
                </a:solidFill>
                <a:latin typeface="Calibri" pitchFamily="34" charset="0"/>
              </a:rPr>
              <a:t>Types: </a:t>
            </a:r>
          </a:p>
          <a:p>
            <a:pPr marL="636588" lvl="3" indent="-458788">
              <a:lnSpc>
                <a:spcPct val="120000"/>
              </a:lnSpc>
              <a:spcBef>
                <a:spcPts val="0"/>
              </a:spcBef>
              <a:spcAft>
                <a:spcPts val="600"/>
              </a:spcAft>
              <a:buClr>
                <a:srgbClr val="FFC000"/>
              </a:buClr>
              <a:buSzPct val="100000"/>
              <a:buNone/>
            </a:pPr>
            <a:r>
              <a:rPr lang="en-GB" sz="2800" b="1" dirty="0" smtClean="0">
                <a:solidFill>
                  <a:srgbClr val="002060"/>
                </a:solidFill>
                <a:latin typeface="Calibri" pitchFamily="34" charset="0"/>
                <a:cs typeface="Calibri" pitchFamily="34" charset="0"/>
              </a:rPr>
              <a:t>Fertilizers:</a:t>
            </a:r>
          </a:p>
          <a:p>
            <a:pPr marL="534988" lvl="4" indent="-179388">
              <a:lnSpc>
                <a:spcPct val="120000"/>
              </a:lnSpc>
              <a:spcBef>
                <a:spcPts val="0"/>
              </a:spcBef>
              <a:buClr>
                <a:srgbClr val="002060"/>
              </a:buClr>
              <a:buSzPct val="100000"/>
              <a:buFont typeface="Arial" pitchFamily="34" charset="0"/>
              <a:buChar char="•"/>
            </a:pPr>
            <a:r>
              <a:rPr lang="en-GB" sz="2800" dirty="0" smtClean="0">
                <a:latin typeface="Calibri" pitchFamily="34" charset="0"/>
                <a:cs typeface="Calibri" pitchFamily="34" charset="0"/>
              </a:rPr>
              <a:t> Mineral fertilizers </a:t>
            </a:r>
          </a:p>
          <a:p>
            <a:pPr marL="534988" lvl="4" indent="-179388">
              <a:lnSpc>
                <a:spcPct val="120000"/>
              </a:lnSpc>
              <a:spcBef>
                <a:spcPts val="0"/>
              </a:spcBef>
              <a:buClr>
                <a:srgbClr val="002060"/>
              </a:buClr>
              <a:buSzPct val="100000"/>
              <a:buFont typeface="Arial" pitchFamily="34" charset="0"/>
              <a:buChar char="•"/>
            </a:pPr>
            <a:r>
              <a:rPr lang="en-GB" sz="2800" dirty="0" smtClean="0">
                <a:latin typeface="Calibri" pitchFamily="34" charset="0"/>
                <a:cs typeface="Calibri" pitchFamily="34" charset="0"/>
              </a:rPr>
              <a:t> </a:t>
            </a:r>
            <a:r>
              <a:rPr lang="en-GB" sz="2800" dirty="0" err="1" smtClean="0">
                <a:latin typeface="Calibri" pitchFamily="34" charset="0"/>
                <a:cs typeface="Calibri" pitchFamily="34" charset="0"/>
              </a:rPr>
              <a:t>Organo</a:t>
            </a:r>
            <a:r>
              <a:rPr lang="en-GB" sz="2800" dirty="0" smtClean="0">
                <a:latin typeface="Calibri" pitchFamily="34" charset="0"/>
                <a:cs typeface="Calibri" pitchFamily="34" charset="0"/>
              </a:rPr>
              <a:t>-mineral fertilizers </a:t>
            </a:r>
          </a:p>
          <a:p>
            <a:pPr marL="534988" lvl="4" indent="-179388">
              <a:lnSpc>
                <a:spcPct val="120000"/>
              </a:lnSpc>
              <a:spcBef>
                <a:spcPts val="0"/>
              </a:spcBef>
              <a:buClr>
                <a:srgbClr val="002060"/>
              </a:buClr>
              <a:buSzPct val="100000"/>
              <a:buFont typeface="Arial" pitchFamily="34" charset="0"/>
              <a:buChar char="•"/>
            </a:pPr>
            <a:r>
              <a:rPr lang="en-GB" sz="2800" dirty="0" smtClean="0">
                <a:latin typeface="Calibri" pitchFamily="34" charset="0"/>
                <a:cs typeface="Calibri" pitchFamily="34" charset="0"/>
              </a:rPr>
              <a:t> Organic fertilizers </a:t>
            </a:r>
          </a:p>
          <a:p>
            <a:pPr marL="534988" lvl="4" indent="-179388">
              <a:lnSpc>
                <a:spcPct val="120000"/>
              </a:lnSpc>
              <a:spcBef>
                <a:spcPts val="0"/>
              </a:spcBef>
              <a:buClr>
                <a:srgbClr val="002060"/>
              </a:buClr>
              <a:buSzPct val="100000"/>
              <a:buFont typeface="Arial" pitchFamily="34" charset="0"/>
              <a:buChar char="•"/>
            </a:pPr>
            <a:r>
              <a:rPr lang="en-GB" sz="2800" dirty="0" smtClean="0">
                <a:latin typeface="Calibri" pitchFamily="34" charset="0"/>
                <a:cs typeface="Calibri" pitchFamily="34" charset="0"/>
              </a:rPr>
              <a:t> </a:t>
            </a:r>
            <a:r>
              <a:rPr lang="en-GB" sz="2800" dirty="0" err="1" smtClean="0">
                <a:latin typeface="Calibri" pitchFamily="34" charset="0"/>
                <a:cs typeface="Calibri" pitchFamily="34" charset="0"/>
              </a:rPr>
              <a:t>Biofertilizers</a:t>
            </a:r>
            <a:endParaRPr lang="en-GB" sz="2800" dirty="0" smtClean="0">
              <a:latin typeface="Calibri" pitchFamily="34" charset="0"/>
              <a:cs typeface="Calibri" pitchFamily="34" charset="0"/>
            </a:endParaRPr>
          </a:p>
          <a:p>
            <a:pPr marL="534988" lvl="4" indent="-179388">
              <a:lnSpc>
                <a:spcPct val="120000"/>
              </a:lnSpc>
              <a:spcBef>
                <a:spcPts val="0"/>
              </a:spcBef>
              <a:buClr>
                <a:srgbClr val="002060"/>
              </a:buClr>
              <a:buSzPct val="100000"/>
              <a:buFont typeface="Arial" pitchFamily="34" charset="0"/>
              <a:buChar char="•"/>
            </a:pPr>
            <a:r>
              <a:rPr lang="en-GB" sz="2800" dirty="0" smtClean="0">
                <a:latin typeface="Calibri" pitchFamily="34" charset="0"/>
                <a:cs typeface="Calibri" pitchFamily="34" charset="0"/>
              </a:rPr>
              <a:t> Manure</a:t>
            </a:r>
          </a:p>
          <a:p>
            <a:pPr marL="636588" lvl="3" indent="-458788">
              <a:lnSpc>
                <a:spcPct val="120000"/>
              </a:lnSpc>
              <a:spcBef>
                <a:spcPts val="0"/>
              </a:spcBef>
              <a:spcAft>
                <a:spcPts val="600"/>
              </a:spcAft>
              <a:buClr>
                <a:srgbClr val="FFC000"/>
              </a:buClr>
              <a:buSzPct val="100000"/>
              <a:buNone/>
            </a:pPr>
            <a:r>
              <a:rPr lang="en-GB" sz="2700" b="1" dirty="0" smtClean="0">
                <a:solidFill>
                  <a:srgbClr val="002060"/>
                </a:solidFill>
                <a:latin typeface="Calibri" pitchFamily="34" charset="0"/>
                <a:cs typeface="Calibri" pitchFamily="34" charset="0"/>
              </a:rPr>
              <a:t>Other organic materials</a:t>
            </a:r>
            <a:r>
              <a:rPr lang="en-GB" sz="2700" dirty="0" smtClean="0">
                <a:solidFill>
                  <a:schemeClr val="accent6">
                    <a:lumMod val="75000"/>
                  </a:schemeClr>
                </a:solidFill>
                <a:latin typeface="Calibri" pitchFamily="34" charset="0"/>
                <a:cs typeface="Calibri" pitchFamily="34" charset="0"/>
              </a:rPr>
              <a:t> </a:t>
            </a:r>
            <a:r>
              <a:rPr lang="en-GB" sz="2700" dirty="0" smtClean="0">
                <a:latin typeface="Calibri" pitchFamily="34" charset="0"/>
                <a:cs typeface="Calibri" pitchFamily="34" charset="0"/>
              </a:rPr>
              <a:t>to enhance plant growth</a:t>
            </a:r>
          </a:p>
          <a:p>
            <a:pPr marL="180000" lvl="2" indent="0">
              <a:spcBef>
                <a:spcPts val="0"/>
              </a:spcBef>
              <a:spcAft>
                <a:spcPts val="600"/>
              </a:spcAft>
              <a:buClr>
                <a:srgbClr val="FFC000"/>
              </a:buClr>
              <a:buSzPct val="100000"/>
              <a:buFont typeface="Wingdings" pitchFamily="2" charset="2"/>
              <a:buChar char="v"/>
            </a:pPr>
            <a:endParaRPr lang="en-GB" dirty="0" smtClean="0">
              <a:latin typeface="Calibri" pitchFamily="34" charset="0"/>
              <a:cs typeface="Calibri" pitchFamily="34" charset="0"/>
            </a:endParaRPr>
          </a:p>
        </p:txBody>
      </p:sp>
      <p:sp>
        <p:nvSpPr>
          <p:cNvPr id="6" name="Slide Number Placeholder 5"/>
          <p:cNvSpPr>
            <a:spLocks noGrp="1"/>
          </p:cNvSpPr>
          <p:nvPr>
            <p:ph type="sldNum" sz="quarter" idx="12"/>
          </p:nvPr>
        </p:nvSpPr>
        <p:spPr>
          <a:xfrm>
            <a:off x="8495928" y="6305550"/>
            <a:ext cx="574920" cy="476250"/>
          </a:xfrm>
        </p:spPr>
        <p:txBody>
          <a:bodyPr/>
          <a:lstStyle/>
          <a:p>
            <a:fld id="{E5C7EF4D-DD50-400C-9F04-EB20CB99416E}" type="slidenum">
              <a:rPr lang="en-US" sz="2800" smtClean="0">
                <a:solidFill>
                  <a:schemeClr val="tx2"/>
                </a:solidFill>
              </a:rPr>
              <a:pPr/>
              <a:t>20</a:t>
            </a:fld>
            <a:endParaRPr lang="en-US" dirty="0"/>
          </a:p>
        </p:txBody>
      </p:sp>
      <p:grpSp>
        <p:nvGrpSpPr>
          <p:cNvPr id="10" name="Group 9"/>
          <p:cNvGrpSpPr/>
          <p:nvPr/>
        </p:nvGrpSpPr>
        <p:grpSpPr>
          <a:xfrm>
            <a:off x="6372200" y="1700808"/>
            <a:ext cx="2123728" cy="5112568"/>
            <a:chOff x="7236296" y="1556792"/>
            <a:chExt cx="1763688" cy="4320480"/>
          </a:xfrm>
        </p:grpSpPr>
        <p:sp>
          <p:nvSpPr>
            <p:cNvPr id="7" name="Horizontal Scroll 6"/>
            <p:cNvSpPr/>
            <p:nvPr/>
          </p:nvSpPr>
          <p:spPr>
            <a:xfrm>
              <a:off x="7236296" y="1556792"/>
              <a:ext cx="1763688" cy="1584176"/>
            </a:xfrm>
            <a:prstGeom prst="horizontalScroll">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Horizontal Scroll 7"/>
            <p:cNvSpPr/>
            <p:nvPr/>
          </p:nvSpPr>
          <p:spPr>
            <a:xfrm>
              <a:off x="7236296" y="2996952"/>
              <a:ext cx="1691680" cy="1440160"/>
            </a:xfrm>
            <a:prstGeom prst="horizontalScroll">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Horizontal Scroll 8"/>
            <p:cNvSpPr/>
            <p:nvPr/>
          </p:nvSpPr>
          <p:spPr>
            <a:xfrm>
              <a:off x="7236296" y="4437112"/>
              <a:ext cx="1691680" cy="1440160"/>
            </a:xfrm>
            <a:prstGeom prst="horizontalScroll">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80728"/>
            <a:ext cx="8172400" cy="936104"/>
          </a:xfrm>
        </p:spPr>
        <p:txBody>
          <a:bodyPr/>
          <a:lstStyle/>
          <a:p>
            <a:r>
              <a:rPr lang="en-US" sz="2500" b="1" dirty="0" smtClean="0">
                <a:effectLst/>
              </a:rPr>
              <a:t>Item 0412: Area fertilized for each type of fertilizer and major crop type </a:t>
            </a:r>
            <a:r>
              <a:rPr lang="en-US" sz="2000" dirty="0" smtClean="0">
                <a:effectLst/>
              </a:rPr>
              <a:t>(for the holding)</a:t>
            </a:r>
            <a:endParaRPr lang="es-AR" sz="2000" dirty="0" smtClean="0">
              <a:effectLst/>
            </a:endParaRPr>
          </a:p>
        </p:txBody>
      </p:sp>
      <p:sp>
        <p:nvSpPr>
          <p:cNvPr id="4" name="2 Marcador de contenido"/>
          <p:cNvSpPr>
            <a:spLocks noGrp="1"/>
          </p:cNvSpPr>
          <p:nvPr>
            <p:ph idx="1"/>
          </p:nvPr>
        </p:nvSpPr>
        <p:spPr>
          <a:xfrm>
            <a:off x="899592" y="1988840"/>
            <a:ext cx="7848872" cy="4608512"/>
          </a:xfrm>
        </p:spPr>
        <p:txBody>
          <a:bodyPr>
            <a:normAutofit fontScale="77500" lnSpcReduction="20000"/>
          </a:bodyPr>
          <a:lstStyle/>
          <a:p>
            <a:pPr marL="180000" lvl="2" indent="0">
              <a:lnSpc>
                <a:spcPct val="120000"/>
              </a:lnSpc>
              <a:spcBef>
                <a:spcPts val="600"/>
              </a:spcBef>
              <a:spcAft>
                <a:spcPts val="600"/>
              </a:spcAft>
              <a:buClr>
                <a:srgbClr val="FFC000"/>
              </a:buClr>
              <a:buSzPct val="100000"/>
              <a:buNone/>
            </a:pPr>
            <a:r>
              <a:rPr lang="en-GB" sz="3000" b="1" dirty="0" smtClean="0">
                <a:solidFill>
                  <a:srgbClr val="0070C0"/>
                </a:solidFill>
                <a:latin typeface="Calibri" pitchFamily="34" charset="0"/>
              </a:rPr>
              <a:t>Type:</a:t>
            </a:r>
            <a:r>
              <a:rPr lang="en-GB" sz="2800" dirty="0" smtClean="0">
                <a:latin typeface="Calibri" pitchFamily="34" charset="0"/>
                <a:cs typeface="Calibri" pitchFamily="34" charset="0"/>
              </a:rPr>
              <a:t> </a:t>
            </a:r>
            <a:r>
              <a:rPr lang="en-GB" sz="2800" b="1" dirty="0" smtClean="0">
                <a:latin typeface="Calibri" pitchFamily="34" charset="0"/>
                <a:cs typeface="Calibri" pitchFamily="34" charset="0"/>
              </a:rPr>
              <a:t>Additional</a:t>
            </a:r>
            <a:r>
              <a:rPr lang="en-GB" sz="2800" dirty="0" smtClean="0">
                <a:latin typeface="Calibri" pitchFamily="34" charset="0"/>
                <a:cs typeface="Calibri" pitchFamily="34" charset="0"/>
              </a:rPr>
              <a:t> item.</a:t>
            </a:r>
            <a:br>
              <a:rPr lang="en-GB" sz="2800" dirty="0" smtClean="0">
                <a:latin typeface="Calibri" pitchFamily="34" charset="0"/>
                <a:cs typeface="Calibri" pitchFamily="34" charset="0"/>
              </a:rPr>
            </a:br>
            <a:r>
              <a:rPr lang="en-GB" sz="3000" b="1" dirty="0" smtClean="0">
                <a:solidFill>
                  <a:srgbClr val="0070C0"/>
                </a:solidFill>
                <a:latin typeface="Calibri" pitchFamily="34" charset="0"/>
              </a:rPr>
              <a:t>Reference period: </a:t>
            </a:r>
            <a:r>
              <a:rPr lang="en-GB" sz="2800" dirty="0" smtClean="0">
                <a:latin typeface="Calibri" pitchFamily="34" charset="0"/>
                <a:cs typeface="Calibri" pitchFamily="34" charset="0"/>
              </a:rPr>
              <a:t>Census reference year.</a:t>
            </a:r>
            <a:br>
              <a:rPr lang="en-GB" sz="2800" dirty="0" smtClean="0">
                <a:latin typeface="Calibri" pitchFamily="34" charset="0"/>
                <a:cs typeface="Calibri" pitchFamily="34" charset="0"/>
              </a:rPr>
            </a:br>
            <a:r>
              <a:rPr lang="en-GB" sz="3000" b="1" dirty="0" smtClean="0">
                <a:solidFill>
                  <a:srgbClr val="0070C0"/>
                </a:solidFill>
                <a:latin typeface="Calibri" pitchFamily="34" charset="0"/>
              </a:rPr>
              <a:t>Concept:</a:t>
            </a:r>
            <a:r>
              <a:rPr lang="en-GB" sz="2800" b="1" dirty="0" smtClean="0">
                <a:solidFill>
                  <a:srgbClr val="FFC000"/>
                </a:solidFill>
                <a:effectLst>
                  <a:outerShdw blurRad="38100" dist="38100" dir="2700000" algn="tl">
                    <a:srgbClr val="000000">
                      <a:alpha val="43137"/>
                    </a:srgbClr>
                  </a:outerShdw>
                </a:effectLst>
                <a:latin typeface="Calibri" pitchFamily="34" charset="0"/>
                <a:cs typeface="Calibri" pitchFamily="34" charset="0"/>
              </a:rPr>
              <a:t> </a:t>
            </a:r>
            <a:r>
              <a:rPr lang="en-GB" sz="2800" dirty="0" smtClean="0">
                <a:latin typeface="Calibri" pitchFamily="34" charset="0"/>
                <a:cs typeface="Calibri" pitchFamily="34" charset="0"/>
              </a:rPr>
              <a:t>This item refers to the </a:t>
            </a:r>
            <a:r>
              <a:rPr lang="en-GB" sz="2800" b="1" dirty="0" smtClean="0">
                <a:latin typeface="Calibri" pitchFamily="34" charset="0"/>
                <a:cs typeface="Calibri" pitchFamily="34" charset="0"/>
              </a:rPr>
              <a:t>area</a:t>
            </a:r>
            <a:r>
              <a:rPr lang="en-GB" sz="2800" dirty="0" smtClean="0">
                <a:latin typeface="Calibri" pitchFamily="34" charset="0"/>
                <a:cs typeface="Calibri" pitchFamily="34" charset="0"/>
              </a:rPr>
              <a:t> of crops fertilized. </a:t>
            </a:r>
          </a:p>
          <a:p>
            <a:pPr marL="637200" lvl="3" indent="0">
              <a:lnSpc>
                <a:spcPct val="120000"/>
              </a:lnSpc>
              <a:spcBef>
                <a:spcPts val="600"/>
              </a:spcBef>
              <a:spcAft>
                <a:spcPts val="600"/>
              </a:spcAft>
              <a:buClr>
                <a:srgbClr val="FFC000"/>
              </a:buClr>
              <a:buSzPct val="100000"/>
              <a:buNone/>
            </a:pPr>
            <a:r>
              <a:rPr lang="en-GB" b="1" dirty="0" smtClean="0">
                <a:latin typeface="Calibri" pitchFamily="34" charset="0"/>
                <a:cs typeface="Calibri" pitchFamily="34" charset="0"/>
              </a:rPr>
              <a:t>For temporary crops - </a:t>
            </a:r>
            <a:r>
              <a:rPr lang="en-GB" dirty="0" smtClean="0">
                <a:latin typeface="Calibri" pitchFamily="34" charset="0"/>
                <a:cs typeface="Calibri" pitchFamily="34" charset="0"/>
              </a:rPr>
              <a:t>the part of the area harvested to which fertilizers were applied some time during the census reference year. </a:t>
            </a:r>
          </a:p>
          <a:p>
            <a:pPr marL="637200" lvl="3" indent="0">
              <a:lnSpc>
                <a:spcPct val="120000"/>
              </a:lnSpc>
              <a:spcBef>
                <a:spcPts val="600"/>
              </a:spcBef>
              <a:spcAft>
                <a:spcPts val="600"/>
              </a:spcAft>
              <a:buClr>
                <a:srgbClr val="FFC000"/>
              </a:buClr>
              <a:buSzPct val="100000"/>
              <a:buNone/>
            </a:pPr>
            <a:r>
              <a:rPr lang="en-GB" b="1" dirty="0" smtClean="0">
                <a:latin typeface="Calibri" pitchFamily="34" charset="0"/>
                <a:cs typeface="Calibri" pitchFamily="34" charset="0"/>
              </a:rPr>
              <a:t>For permanent crops- </a:t>
            </a:r>
            <a:r>
              <a:rPr lang="en-GB" dirty="0" smtClean="0">
                <a:latin typeface="Calibri" pitchFamily="34" charset="0"/>
                <a:cs typeface="Calibri" pitchFamily="34" charset="0"/>
              </a:rPr>
              <a:t>the part of the current area of permanent crops (i.e. the area with permanent crops at the census reference day) fertilized at some time during the census reference year. </a:t>
            </a:r>
            <a:endParaRPr lang="en-GB" b="1" dirty="0" smtClean="0">
              <a:latin typeface="Calibri" pitchFamily="34" charset="0"/>
              <a:cs typeface="Calibri" pitchFamily="34" charset="0"/>
            </a:endParaRPr>
          </a:p>
          <a:p>
            <a:pPr marL="180000" lvl="2" indent="0">
              <a:lnSpc>
                <a:spcPct val="120000"/>
              </a:lnSpc>
              <a:spcBef>
                <a:spcPts val="600"/>
              </a:spcBef>
              <a:spcAft>
                <a:spcPts val="600"/>
              </a:spcAft>
              <a:buClr>
                <a:srgbClr val="FFC000"/>
              </a:buClr>
              <a:buSzPct val="100000"/>
              <a:buNone/>
            </a:pPr>
            <a:r>
              <a:rPr lang="en-GB" sz="3000" b="1" dirty="0" smtClean="0">
                <a:solidFill>
                  <a:srgbClr val="0070C0"/>
                </a:solidFill>
                <a:latin typeface="Calibri" pitchFamily="34" charset="0"/>
              </a:rPr>
              <a:t>Caveat: </a:t>
            </a:r>
            <a:r>
              <a:rPr lang="en-GB" sz="2600" dirty="0" smtClean="0">
                <a:latin typeface="Calibri" pitchFamily="34" charset="0"/>
                <a:cs typeface="Calibri" pitchFamily="34" charset="0"/>
              </a:rPr>
              <a:t>This item relates to </a:t>
            </a:r>
            <a:r>
              <a:rPr lang="en-GB" sz="2600" b="1" dirty="0" smtClean="0">
                <a:latin typeface="Calibri" pitchFamily="34" charset="0"/>
                <a:cs typeface="Calibri" pitchFamily="34" charset="0"/>
              </a:rPr>
              <a:t>crops fertilized not to the land fertilized</a:t>
            </a:r>
            <a:r>
              <a:rPr lang="en-GB" sz="2600" dirty="0" smtClean="0">
                <a:latin typeface="Calibri" pitchFamily="34" charset="0"/>
                <a:cs typeface="Calibri" pitchFamily="34" charset="0"/>
              </a:rPr>
              <a:t>, therefore if fertilizer is used in two crops grown successively  on the same land in two seasons, the fertilized area </a:t>
            </a:r>
            <a:r>
              <a:rPr lang="en-GB" sz="2600" u="sng" dirty="0" smtClean="0">
                <a:latin typeface="Calibri" pitchFamily="34" charset="0"/>
                <a:cs typeface="Calibri" pitchFamily="34" charset="0"/>
              </a:rPr>
              <a:t>should be counted twice</a:t>
            </a:r>
            <a:r>
              <a:rPr lang="en-GB" sz="2600" dirty="0" smtClean="0">
                <a:latin typeface="Calibri" pitchFamily="34" charset="0"/>
                <a:cs typeface="Calibri" pitchFamily="34" charset="0"/>
              </a:rPr>
              <a:t>.</a:t>
            </a:r>
            <a:br>
              <a:rPr lang="en-GB" sz="2600" dirty="0" smtClean="0">
                <a:latin typeface="Calibri" pitchFamily="34" charset="0"/>
                <a:cs typeface="Calibri" pitchFamily="34" charset="0"/>
              </a:rPr>
            </a:br>
            <a:r>
              <a:rPr lang="en-GB" sz="3000" b="1" dirty="0" smtClean="0">
                <a:solidFill>
                  <a:srgbClr val="0070C0"/>
                </a:solidFill>
                <a:latin typeface="Calibri" pitchFamily="34" charset="0"/>
              </a:rPr>
              <a:t>Note:</a:t>
            </a:r>
            <a:r>
              <a:rPr lang="en-GB" sz="2800" b="1" dirty="0" smtClean="0">
                <a:solidFill>
                  <a:srgbClr val="FFC000"/>
                </a:solidFill>
                <a:effectLst>
                  <a:outerShdw blurRad="38100" dist="38100" dir="2700000" algn="tl">
                    <a:srgbClr val="000000">
                      <a:alpha val="43137"/>
                    </a:srgbClr>
                  </a:outerShdw>
                </a:effectLst>
                <a:latin typeface="Calibri" pitchFamily="34" charset="0"/>
                <a:cs typeface="Calibri" pitchFamily="34" charset="0"/>
              </a:rPr>
              <a:t> </a:t>
            </a:r>
            <a:r>
              <a:rPr lang="en-GB" sz="2800" dirty="0" smtClean="0">
                <a:latin typeface="Calibri" pitchFamily="34" charset="0"/>
                <a:cs typeface="Calibri" pitchFamily="34" charset="0"/>
              </a:rPr>
              <a:t>Countries will wish to limit this item to the most important national crops.</a:t>
            </a:r>
            <a:endParaRPr lang="en-GB" dirty="0" smtClean="0">
              <a:latin typeface="Calibri" pitchFamily="34" charset="0"/>
              <a:cs typeface="Calibri" pitchFamily="34" charset="0"/>
            </a:endParaRPr>
          </a:p>
        </p:txBody>
      </p:sp>
      <p:sp>
        <p:nvSpPr>
          <p:cNvPr id="5" name="Slide Number Placeholder 4"/>
          <p:cNvSpPr>
            <a:spLocks noGrp="1"/>
          </p:cNvSpPr>
          <p:nvPr>
            <p:ph type="sldNum" sz="quarter" idx="12"/>
          </p:nvPr>
        </p:nvSpPr>
        <p:spPr>
          <a:xfrm>
            <a:off x="8460432" y="6305550"/>
            <a:ext cx="610416" cy="476250"/>
          </a:xfrm>
        </p:spPr>
        <p:txBody>
          <a:bodyPr/>
          <a:lstStyle/>
          <a:p>
            <a:fld id="{E5C7EF4D-DD50-400C-9F04-EB20CB99416E}" type="slidenum">
              <a:rPr lang="en-US" sz="2800" smtClean="0">
                <a:solidFill>
                  <a:schemeClr val="tx2"/>
                </a:solidFill>
              </a: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08720"/>
            <a:ext cx="8496944" cy="782960"/>
          </a:xfrm>
        </p:spPr>
        <p:txBody>
          <a:bodyPr/>
          <a:lstStyle/>
          <a:p>
            <a:r>
              <a:rPr lang="en-US" sz="2500" b="1" dirty="0" smtClean="0">
                <a:effectLst/>
              </a:rPr>
              <a:t>Item 0413:Presence of nurseries</a:t>
            </a:r>
            <a:r>
              <a:rPr lang="en-US" sz="2000" dirty="0" smtClean="0">
                <a:effectLst/>
              </a:rPr>
              <a:t>(for the holding)</a:t>
            </a:r>
            <a:r>
              <a:rPr lang="en-US" sz="2500" b="1" dirty="0" smtClean="0">
                <a:effectLst/>
              </a:rPr>
              <a:t/>
            </a:r>
            <a:br>
              <a:rPr lang="en-US" sz="2500" b="1" dirty="0" smtClean="0">
                <a:effectLst/>
              </a:rPr>
            </a:br>
            <a:r>
              <a:rPr lang="en-US" sz="2500" b="1" dirty="0" smtClean="0">
                <a:effectLst/>
              </a:rPr>
              <a:t>Item 0414:Area of nurseries</a:t>
            </a:r>
            <a:r>
              <a:rPr lang="en-US" sz="2000" dirty="0" smtClean="0">
                <a:effectLst/>
              </a:rPr>
              <a:t>(for the holding)</a:t>
            </a:r>
            <a:endParaRPr lang="es-AR" sz="2000" dirty="0" smtClean="0">
              <a:effectLst/>
            </a:endParaRPr>
          </a:p>
        </p:txBody>
      </p:sp>
      <p:sp>
        <p:nvSpPr>
          <p:cNvPr id="4" name="2 Marcador de contenido"/>
          <p:cNvSpPr>
            <a:spLocks noGrp="1"/>
          </p:cNvSpPr>
          <p:nvPr>
            <p:ph idx="1"/>
          </p:nvPr>
        </p:nvSpPr>
        <p:spPr>
          <a:xfrm>
            <a:off x="827584" y="1988840"/>
            <a:ext cx="4104456" cy="2808312"/>
          </a:xfrm>
        </p:spPr>
        <p:txBody>
          <a:bodyPr>
            <a:normAutofit fontScale="77500" lnSpcReduction="20000"/>
          </a:bodyPr>
          <a:lstStyle/>
          <a:p>
            <a:pPr marL="180000" lvl="2" indent="0">
              <a:lnSpc>
                <a:spcPct val="120000"/>
              </a:lnSpc>
              <a:spcBef>
                <a:spcPts val="0"/>
              </a:spcBef>
              <a:spcAft>
                <a:spcPts val="600"/>
              </a:spcAft>
              <a:buClr>
                <a:srgbClr val="FFC000"/>
              </a:buClr>
              <a:buSzPct val="100000"/>
              <a:buNone/>
            </a:pPr>
            <a:r>
              <a:rPr lang="en-GB" sz="2700" b="1" dirty="0" smtClean="0">
                <a:solidFill>
                  <a:srgbClr val="0070C0"/>
                </a:solidFill>
                <a:latin typeface="Calibri" pitchFamily="34" charset="0"/>
              </a:rPr>
              <a:t>Types: </a:t>
            </a:r>
            <a:br>
              <a:rPr lang="en-GB" sz="2700" b="1" dirty="0" smtClean="0">
                <a:solidFill>
                  <a:srgbClr val="0070C0"/>
                </a:solidFill>
                <a:latin typeface="Calibri" pitchFamily="34" charset="0"/>
              </a:rPr>
            </a:br>
            <a:r>
              <a:rPr lang="en-GB" sz="2800" b="1" dirty="0" smtClean="0">
                <a:latin typeface="Calibri" pitchFamily="34" charset="0"/>
                <a:cs typeface="Calibri" pitchFamily="34" charset="0"/>
              </a:rPr>
              <a:t>0413 :Frame item </a:t>
            </a:r>
            <a:br>
              <a:rPr lang="en-GB" sz="2800" b="1" dirty="0" smtClean="0">
                <a:latin typeface="Calibri" pitchFamily="34" charset="0"/>
                <a:cs typeface="Calibri" pitchFamily="34" charset="0"/>
              </a:rPr>
            </a:br>
            <a:r>
              <a:rPr lang="en-GB" sz="2800" b="1" dirty="0" smtClean="0">
                <a:latin typeface="Calibri" pitchFamily="34" charset="0"/>
                <a:cs typeface="Calibri" pitchFamily="34" charset="0"/>
              </a:rPr>
              <a:t>0414: Additional item</a:t>
            </a:r>
          </a:p>
          <a:p>
            <a:pPr marL="180000" lvl="2" indent="0">
              <a:lnSpc>
                <a:spcPct val="120000"/>
              </a:lnSpc>
              <a:spcBef>
                <a:spcPts val="0"/>
              </a:spcBef>
              <a:spcAft>
                <a:spcPts val="600"/>
              </a:spcAft>
              <a:buClr>
                <a:srgbClr val="FFC000"/>
              </a:buClr>
              <a:buSzPct val="100000"/>
              <a:buNone/>
            </a:pPr>
            <a:r>
              <a:rPr lang="en-GB" sz="2700" b="1" dirty="0" smtClean="0">
                <a:solidFill>
                  <a:srgbClr val="0070C0"/>
                </a:solidFill>
                <a:latin typeface="Calibri" pitchFamily="34" charset="0"/>
              </a:rPr>
              <a:t>Reference period: </a:t>
            </a:r>
            <a:r>
              <a:rPr lang="en-GB" sz="2600" dirty="0" smtClean="0">
                <a:latin typeface="Calibri" pitchFamily="34" charset="0"/>
              </a:rPr>
              <a:t>c</a:t>
            </a:r>
            <a:r>
              <a:rPr lang="en-GB" sz="2600" dirty="0" smtClean="0">
                <a:latin typeface="Calibri" pitchFamily="34" charset="0"/>
                <a:cs typeface="Calibri" pitchFamily="34" charset="0"/>
              </a:rPr>
              <a:t>ensus reference year.</a:t>
            </a:r>
          </a:p>
          <a:p>
            <a:pPr marL="180000" lvl="2" indent="0">
              <a:lnSpc>
                <a:spcPct val="120000"/>
              </a:lnSpc>
              <a:spcBef>
                <a:spcPts val="0"/>
              </a:spcBef>
              <a:buClr>
                <a:srgbClr val="FFC000"/>
              </a:buClr>
              <a:buSzPct val="100000"/>
              <a:buNone/>
            </a:pPr>
            <a:r>
              <a:rPr lang="en-GB" sz="2700" b="1" dirty="0" smtClean="0">
                <a:solidFill>
                  <a:srgbClr val="0070C0"/>
                </a:solidFill>
                <a:latin typeface="Calibri" pitchFamily="34" charset="0"/>
              </a:rPr>
              <a:t>Concept:  </a:t>
            </a:r>
            <a:r>
              <a:rPr lang="en-GB" sz="2600" dirty="0" smtClean="0">
                <a:latin typeface="Calibri" pitchFamily="34" charset="0"/>
                <a:cs typeface="Calibri" pitchFamily="34" charset="0"/>
              </a:rPr>
              <a:t>area where young plants, trees or vines are propagated for the purpose of transplanting.</a:t>
            </a:r>
          </a:p>
        </p:txBody>
      </p:sp>
      <p:sp>
        <p:nvSpPr>
          <p:cNvPr id="5" name="Slide Number Placeholder 4"/>
          <p:cNvSpPr>
            <a:spLocks noGrp="1"/>
          </p:cNvSpPr>
          <p:nvPr>
            <p:ph type="sldNum" sz="quarter" idx="12"/>
          </p:nvPr>
        </p:nvSpPr>
        <p:spPr>
          <a:xfrm>
            <a:off x="8460432" y="6305550"/>
            <a:ext cx="610416" cy="476250"/>
          </a:xfrm>
        </p:spPr>
        <p:txBody>
          <a:bodyPr/>
          <a:lstStyle/>
          <a:p>
            <a:fld id="{E5C7EF4D-DD50-400C-9F04-EB20CB99416E}" type="slidenum">
              <a:rPr lang="en-US" sz="2800" smtClean="0">
                <a:solidFill>
                  <a:schemeClr val="tx2"/>
                </a:solidFill>
              </a:rPr>
              <a:pPr/>
              <a:t>22</a:t>
            </a:fld>
            <a:endParaRPr lang="en-US" dirty="0"/>
          </a:p>
        </p:txBody>
      </p:sp>
      <p:sp>
        <p:nvSpPr>
          <p:cNvPr id="7" name="Rectangle 6"/>
          <p:cNvSpPr/>
          <p:nvPr/>
        </p:nvSpPr>
        <p:spPr>
          <a:xfrm>
            <a:off x="792088" y="4853266"/>
            <a:ext cx="7668344" cy="1960110"/>
          </a:xfrm>
          <a:prstGeom prst="rect">
            <a:avLst/>
          </a:prstGeom>
        </p:spPr>
        <p:txBody>
          <a:bodyPr wrap="square">
            <a:spAutoFit/>
          </a:bodyPr>
          <a:lstStyle/>
          <a:p>
            <a:pPr marL="180000" lvl="2" indent="0">
              <a:spcBef>
                <a:spcPts val="0"/>
              </a:spcBef>
              <a:spcAft>
                <a:spcPts val="600"/>
              </a:spcAft>
              <a:buClr>
                <a:srgbClr val="FFC000"/>
              </a:buClr>
              <a:buSzPct val="100000"/>
              <a:buNone/>
            </a:pPr>
            <a:r>
              <a:rPr lang="en-GB" sz="1900" b="1" dirty="0" smtClean="0">
                <a:solidFill>
                  <a:srgbClr val="0070C0"/>
                </a:solidFill>
                <a:latin typeface="Calibri" pitchFamily="34" charset="0"/>
              </a:rPr>
              <a:t>Notes:</a:t>
            </a:r>
          </a:p>
          <a:p>
            <a:pPr marL="355600" lvl="3" indent="-173038">
              <a:spcBef>
                <a:spcPts val="0"/>
              </a:spcBef>
              <a:buClr>
                <a:schemeClr val="accent2"/>
              </a:buClr>
              <a:buSzPct val="100000"/>
              <a:buFont typeface="Arial" pitchFamily="34" charset="0"/>
              <a:buChar char="•"/>
            </a:pPr>
            <a:r>
              <a:rPr lang="en-GB" sz="1500" dirty="0" smtClean="0">
                <a:latin typeface="Calibri" pitchFamily="34" charset="0"/>
                <a:cs typeface="Calibri" pitchFamily="34" charset="0"/>
              </a:rPr>
              <a:t> </a:t>
            </a:r>
            <a:r>
              <a:rPr lang="en-GB" sz="1500" b="1" dirty="0" smtClean="0">
                <a:latin typeface="Calibri" pitchFamily="34" charset="0"/>
                <a:cs typeface="Calibri" pitchFamily="34" charset="0"/>
              </a:rPr>
              <a:t>Nurseries</a:t>
            </a:r>
            <a:r>
              <a:rPr lang="en-GB" sz="1500" dirty="0" smtClean="0">
                <a:latin typeface="Calibri" pitchFamily="34" charset="0"/>
                <a:cs typeface="Calibri" pitchFamily="34" charset="0"/>
              </a:rPr>
              <a:t> do not include </a:t>
            </a:r>
            <a:r>
              <a:rPr lang="en-GB" sz="1500" dirty="0" err="1" smtClean="0">
                <a:latin typeface="Calibri" pitchFamily="34" charset="0"/>
                <a:cs typeface="Calibri" pitchFamily="34" charset="0"/>
              </a:rPr>
              <a:t>seedfields</a:t>
            </a:r>
            <a:r>
              <a:rPr lang="en-GB" sz="1500" dirty="0" smtClean="0">
                <a:latin typeface="Calibri" pitchFamily="34" charset="0"/>
                <a:cs typeface="Calibri" pitchFamily="34" charset="0"/>
              </a:rPr>
              <a:t>.</a:t>
            </a:r>
          </a:p>
          <a:p>
            <a:pPr marL="355600" lvl="3" indent="-173038">
              <a:spcBef>
                <a:spcPts val="0"/>
              </a:spcBef>
              <a:spcAft>
                <a:spcPts val="600"/>
              </a:spcAft>
              <a:buClr>
                <a:schemeClr val="accent2"/>
              </a:buClr>
              <a:buSzPct val="100000"/>
              <a:buFont typeface="Arial" pitchFamily="34" charset="0"/>
              <a:buChar char="•"/>
            </a:pPr>
            <a:r>
              <a:rPr lang="en-GB" sz="1500" dirty="0" smtClean="0">
                <a:latin typeface="Calibri" pitchFamily="34" charset="0"/>
                <a:cs typeface="Calibri" pitchFamily="34" charset="0"/>
              </a:rPr>
              <a:t> </a:t>
            </a:r>
            <a:r>
              <a:rPr lang="en-GB" sz="1500" b="1" dirty="0" smtClean="0">
                <a:latin typeface="Calibri" pitchFamily="34" charset="0"/>
                <a:cs typeface="Calibri" pitchFamily="34" charset="0"/>
              </a:rPr>
              <a:t>Plants</a:t>
            </a:r>
            <a:r>
              <a:rPr lang="en-GB" sz="1500" dirty="0" smtClean="0">
                <a:latin typeface="Calibri" pitchFamily="34" charset="0"/>
                <a:cs typeface="Calibri" pitchFamily="34" charset="0"/>
              </a:rPr>
              <a:t> in a nursery are not harvested</a:t>
            </a:r>
            <a:br>
              <a:rPr lang="en-GB" sz="1500" dirty="0" smtClean="0">
                <a:latin typeface="Calibri" pitchFamily="34" charset="0"/>
                <a:cs typeface="Calibri" pitchFamily="34" charset="0"/>
              </a:rPr>
            </a:br>
            <a:r>
              <a:rPr lang="en-GB" sz="1500" dirty="0" smtClean="0">
                <a:latin typeface="Calibri" pitchFamily="34" charset="0"/>
                <a:cs typeface="Calibri" pitchFamily="34" charset="0"/>
              </a:rPr>
              <a:t>(so its area is not included in the area of temporary crops or permanent crops)</a:t>
            </a:r>
          </a:p>
          <a:p>
            <a:pPr marL="355600" lvl="3" indent="-173038">
              <a:spcBef>
                <a:spcPts val="0"/>
              </a:spcBef>
              <a:spcAft>
                <a:spcPts val="600"/>
              </a:spcAft>
              <a:buClr>
                <a:schemeClr val="accent2"/>
              </a:buClr>
              <a:buSzPct val="100000"/>
              <a:buFont typeface="Arial" pitchFamily="34" charset="0"/>
              <a:buChar char="•"/>
            </a:pPr>
            <a:r>
              <a:rPr lang="en-GB" sz="1500" b="1" dirty="0" smtClean="0">
                <a:latin typeface="Calibri" pitchFamily="34" charset="0"/>
                <a:cs typeface="Calibri" pitchFamily="34" charset="0"/>
              </a:rPr>
              <a:t>0414</a:t>
            </a:r>
            <a:r>
              <a:rPr lang="en-GB" sz="1500" dirty="0" smtClean="0">
                <a:latin typeface="Calibri" pitchFamily="34" charset="0"/>
                <a:cs typeface="Calibri" pitchFamily="34" charset="0"/>
              </a:rPr>
              <a:t> - </a:t>
            </a:r>
            <a:r>
              <a:rPr lang="en-GB" sz="1500" b="1" dirty="0" smtClean="0">
                <a:latin typeface="Calibri" pitchFamily="34" charset="0"/>
                <a:cs typeface="Calibri" pitchFamily="34" charset="0"/>
              </a:rPr>
              <a:t>the area of land used for nurseries  and no the total area of the nursery crops</a:t>
            </a:r>
            <a:br>
              <a:rPr lang="en-GB" sz="1500" b="1" dirty="0" smtClean="0">
                <a:latin typeface="Calibri" pitchFamily="34" charset="0"/>
                <a:cs typeface="Calibri" pitchFamily="34" charset="0"/>
              </a:rPr>
            </a:br>
            <a:r>
              <a:rPr lang="en-GB" sz="1500" dirty="0" smtClean="0">
                <a:latin typeface="Calibri" pitchFamily="34" charset="0"/>
                <a:cs typeface="Calibri" pitchFamily="34" charset="0"/>
              </a:rPr>
              <a:t>(if piece of land was used during the census reference year for nurseries of two crops </a:t>
            </a:r>
            <a:r>
              <a:rPr lang="en-GB" sz="1500" b="1" u="sng" dirty="0" smtClean="0">
                <a:latin typeface="Calibri" pitchFamily="34" charset="0"/>
                <a:cs typeface="Calibri" pitchFamily="34" charset="0"/>
              </a:rPr>
              <a:t>should be counted only once)</a:t>
            </a:r>
          </a:p>
        </p:txBody>
      </p:sp>
      <p:grpSp>
        <p:nvGrpSpPr>
          <p:cNvPr id="67" name="Group 66"/>
          <p:cNvGrpSpPr/>
          <p:nvPr/>
        </p:nvGrpSpPr>
        <p:grpSpPr>
          <a:xfrm>
            <a:off x="5148064" y="1793428"/>
            <a:ext cx="3887416" cy="3697724"/>
            <a:chOff x="5148064" y="1794302"/>
            <a:chExt cx="3887416" cy="3628856"/>
          </a:xfrm>
        </p:grpSpPr>
        <p:grpSp>
          <p:nvGrpSpPr>
            <p:cNvPr id="49" name="Group 48"/>
            <p:cNvGrpSpPr/>
            <p:nvPr/>
          </p:nvGrpSpPr>
          <p:grpSpPr>
            <a:xfrm>
              <a:off x="5148064" y="2407821"/>
              <a:ext cx="3887416" cy="3015337"/>
              <a:chOff x="5256584" y="1881699"/>
              <a:chExt cx="3887416" cy="3015337"/>
            </a:xfrm>
          </p:grpSpPr>
          <p:sp>
            <p:nvSpPr>
              <p:cNvPr id="8" name="Rounded Rectangle 7"/>
              <p:cNvSpPr/>
              <p:nvPr/>
            </p:nvSpPr>
            <p:spPr>
              <a:xfrm>
                <a:off x="7236296" y="2276872"/>
                <a:ext cx="1584176" cy="1656184"/>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Rounded Rectangle 8"/>
              <p:cNvSpPr/>
              <p:nvPr/>
            </p:nvSpPr>
            <p:spPr>
              <a:xfrm>
                <a:off x="5256584" y="2276872"/>
                <a:ext cx="1475656" cy="1656184"/>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TextBox 9"/>
              <p:cNvSpPr txBox="1"/>
              <p:nvPr/>
            </p:nvSpPr>
            <p:spPr>
              <a:xfrm>
                <a:off x="6839744" y="1881699"/>
                <a:ext cx="2304256" cy="323165"/>
              </a:xfrm>
              <a:prstGeom prst="rect">
                <a:avLst/>
              </a:prstGeom>
              <a:solidFill>
                <a:schemeClr val="bg1">
                  <a:lumMod val="95000"/>
                </a:schemeClr>
              </a:solidFill>
              <a:ln>
                <a:noFill/>
              </a:ln>
            </p:spPr>
            <p:txBody>
              <a:bodyPr wrap="square" rtlCol="0">
                <a:spAutoFit/>
              </a:bodyPr>
              <a:lstStyle/>
              <a:p>
                <a:pPr algn="ctr"/>
                <a:r>
                  <a:rPr lang="es-AR" sz="1500" dirty="0" err="1" smtClean="0">
                    <a:ln>
                      <a:solidFill>
                        <a:schemeClr val="tx2"/>
                      </a:solidFill>
                    </a:ln>
                    <a:solidFill>
                      <a:srgbClr val="00B0F0"/>
                    </a:solidFill>
                  </a:rPr>
                  <a:t>under</a:t>
                </a:r>
                <a:r>
                  <a:rPr lang="es-AR" sz="1500" dirty="0" smtClean="0">
                    <a:ln>
                      <a:solidFill>
                        <a:schemeClr val="tx2"/>
                      </a:solidFill>
                    </a:ln>
                    <a:solidFill>
                      <a:srgbClr val="00B0F0"/>
                    </a:solidFill>
                  </a:rPr>
                  <a:t> </a:t>
                </a:r>
                <a:r>
                  <a:rPr lang="es-AR" sz="1500" dirty="0" err="1" smtClean="0">
                    <a:ln>
                      <a:solidFill>
                        <a:schemeClr val="tx2"/>
                      </a:solidFill>
                    </a:ln>
                    <a:solidFill>
                      <a:srgbClr val="00B0F0"/>
                    </a:solidFill>
                  </a:rPr>
                  <a:t>protected</a:t>
                </a:r>
                <a:r>
                  <a:rPr lang="es-AR" sz="1500" dirty="0" smtClean="0">
                    <a:ln>
                      <a:solidFill>
                        <a:schemeClr val="tx2"/>
                      </a:solidFill>
                    </a:ln>
                    <a:solidFill>
                      <a:srgbClr val="00B0F0"/>
                    </a:solidFill>
                  </a:rPr>
                  <a:t> </a:t>
                </a:r>
                <a:r>
                  <a:rPr lang="es-AR" sz="1500" dirty="0" err="1" smtClean="0">
                    <a:ln>
                      <a:solidFill>
                        <a:schemeClr val="tx2"/>
                      </a:solidFill>
                    </a:ln>
                    <a:solidFill>
                      <a:srgbClr val="00B0F0"/>
                    </a:solidFill>
                  </a:rPr>
                  <a:t>cover</a:t>
                </a:r>
                <a:endParaRPr lang="es-AR" sz="1500" dirty="0">
                  <a:ln>
                    <a:solidFill>
                      <a:schemeClr val="tx2"/>
                    </a:solidFill>
                  </a:ln>
                  <a:solidFill>
                    <a:srgbClr val="00B0F0"/>
                  </a:solidFill>
                </a:endParaRPr>
              </a:p>
            </p:txBody>
          </p:sp>
          <p:sp>
            <p:nvSpPr>
              <p:cNvPr id="11" name="TextBox 10"/>
              <p:cNvSpPr txBox="1"/>
              <p:nvPr/>
            </p:nvSpPr>
            <p:spPr>
              <a:xfrm>
                <a:off x="5292080" y="1881699"/>
                <a:ext cx="1440160" cy="323165"/>
              </a:xfrm>
              <a:prstGeom prst="rect">
                <a:avLst/>
              </a:prstGeom>
              <a:solidFill>
                <a:schemeClr val="bg1">
                  <a:lumMod val="95000"/>
                </a:schemeClr>
              </a:solidFill>
            </p:spPr>
            <p:txBody>
              <a:bodyPr wrap="square" rtlCol="0">
                <a:spAutoFit/>
              </a:bodyPr>
              <a:lstStyle/>
              <a:p>
                <a:pPr algn="ctr"/>
                <a:r>
                  <a:rPr lang="es-AR" sz="1500" dirty="0" smtClean="0">
                    <a:ln>
                      <a:solidFill>
                        <a:schemeClr val="tx2"/>
                      </a:solidFill>
                    </a:ln>
                    <a:solidFill>
                      <a:srgbClr val="00B0F0"/>
                    </a:solidFill>
                  </a:rPr>
                  <a:t>open </a:t>
                </a:r>
                <a:endParaRPr lang="es-AR" sz="1500" dirty="0">
                  <a:ln>
                    <a:solidFill>
                      <a:schemeClr val="tx2"/>
                    </a:solidFill>
                  </a:ln>
                  <a:solidFill>
                    <a:srgbClr val="00B0F0"/>
                  </a:solidFill>
                </a:endParaRPr>
              </a:p>
            </p:txBody>
          </p:sp>
          <p:cxnSp>
            <p:nvCxnSpPr>
              <p:cNvPr id="13" name="Straight Arrow Connector 12"/>
              <p:cNvCxnSpPr>
                <a:stCxn id="8" idx="2"/>
                <a:endCxn id="23" idx="0"/>
              </p:cNvCxnSpPr>
              <p:nvPr/>
            </p:nvCxnSpPr>
            <p:spPr>
              <a:xfrm flipH="1">
                <a:off x="6983760" y="3933056"/>
                <a:ext cx="1044624" cy="409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2"/>
                <a:endCxn id="23" idx="0"/>
              </p:cNvCxnSpPr>
              <p:nvPr/>
            </p:nvCxnSpPr>
            <p:spPr>
              <a:xfrm>
                <a:off x="5994412" y="3933056"/>
                <a:ext cx="989348" cy="409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59624" y="4343038"/>
                <a:ext cx="2448272" cy="553998"/>
              </a:xfrm>
              <a:prstGeom prst="rect">
                <a:avLst/>
              </a:prstGeom>
              <a:solidFill>
                <a:schemeClr val="bg1">
                  <a:lumMod val="95000"/>
                </a:schemeClr>
              </a:solidFill>
            </p:spPr>
            <p:txBody>
              <a:bodyPr wrap="square" rtlCol="0">
                <a:spAutoFit/>
              </a:bodyPr>
              <a:lstStyle/>
              <a:p>
                <a:pPr algn="ctr"/>
                <a:r>
                  <a:rPr lang="es-AR" sz="1500" dirty="0" smtClean="0">
                    <a:ln>
                      <a:solidFill>
                        <a:schemeClr val="tx2"/>
                      </a:solidFill>
                    </a:ln>
                    <a:solidFill>
                      <a:srgbClr val="00B0F0"/>
                    </a:solidFill>
                  </a:rPr>
                  <a:t>PLANTS FOR:</a:t>
                </a:r>
              </a:p>
              <a:p>
                <a:pPr algn="ctr"/>
                <a:r>
                  <a:rPr lang="es-AR" sz="1500" dirty="0" smtClean="0">
                    <a:ln>
                      <a:solidFill>
                        <a:schemeClr val="tx2"/>
                      </a:solidFill>
                    </a:ln>
                    <a:solidFill>
                      <a:srgbClr val="00B0F0"/>
                    </a:solidFill>
                  </a:rPr>
                  <a:t>Holding </a:t>
                </a:r>
                <a:r>
                  <a:rPr lang="es-AR" sz="1500" dirty="0" err="1" smtClean="0">
                    <a:ln>
                      <a:solidFill>
                        <a:schemeClr val="tx2"/>
                      </a:solidFill>
                    </a:ln>
                    <a:solidFill>
                      <a:srgbClr val="00B0F0"/>
                    </a:solidFill>
                  </a:rPr>
                  <a:t>or</a:t>
                </a:r>
                <a:r>
                  <a:rPr lang="es-AR" sz="1500" dirty="0" smtClean="0">
                    <a:ln>
                      <a:solidFill>
                        <a:schemeClr val="tx2"/>
                      </a:solidFill>
                    </a:ln>
                    <a:solidFill>
                      <a:srgbClr val="00B0F0"/>
                    </a:solidFill>
                  </a:rPr>
                  <a:t> Sale </a:t>
                </a:r>
                <a:endParaRPr lang="es-AR" sz="1500" dirty="0">
                  <a:ln>
                    <a:solidFill>
                      <a:schemeClr val="tx2"/>
                    </a:solidFill>
                  </a:ln>
                  <a:solidFill>
                    <a:srgbClr val="00B0F0"/>
                  </a:solidFill>
                </a:endParaRPr>
              </a:p>
            </p:txBody>
          </p:sp>
        </p:grpSp>
        <p:sp>
          <p:nvSpPr>
            <p:cNvPr id="51" name="TextBox 50"/>
            <p:cNvSpPr txBox="1"/>
            <p:nvPr/>
          </p:nvSpPr>
          <p:spPr>
            <a:xfrm>
              <a:off x="6084168" y="1794302"/>
              <a:ext cx="1584176" cy="338554"/>
            </a:xfrm>
            <a:prstGeom prst="rect">
              <a:avLst/>
            </a:prstGeom>
            <a:solidFill>
              <a:schemeClr val="bg1">
                <a:lumMod val="95000"/>
              </a:schemeClr>
            </a:solidFill>
          </p:spPr>
          <p:txBody>
            <a:bodyPr wrap="square" rtlCol="0">
              <a:spAutoFit/>
            </a:bodyPr>
            <a:lstStyle/>
            <a:p>
              <a:pPr algn="ctr"/>
              <a:r>
                <a:rPr lang="es-AR" sz="1600" dirty="0" err="1" smtClean="0">
                  <a:ln>
                    <a:solidFill>
                      <a:schemeClr val="tx2"/>
                    </a:solidFill>
                  </a:ln>
                  <a:solidFill>
                    <a:srgbClr val="00B0F0"/>
                  </a:solidFill>
                </a:rPr>
                <a:t>Nursery</a:t>
              </a:r>
              <a:r>
                <a:rPr lang="es-AR" sz="1600" dirty="0" smtClean="0">
                  <a:ln>
                    <a:solidFill>
                      <a:schemeClr val="tx2"/>
                    </a:solidFill>
                  </a:ln>
                  <a:solidFill>
                    <a:srgbClr val="00B0F0"/>
                  </a:solidFill>
                </a:rPr>
                <a:t> in:</a:t>
              </a:r>
            </a:p>
          </p:txBody>
        </p:sp>
        <p:cxnSp>
          <p:nvCxnSpPr>
            <p:cNvPr id="63" name="Straight Arrow Connector 62"/>
            <p:cNvCxnSpPr>
              <a:stCxn id="51" idx="2"/>
              <a:endCxn id="11" idx="0"/>
            </p:cNvCxnSpPr>
            <p:nvPr/>
          </p:nvCxnSpPr>
          <p:spPr>
            <a:xfrm flipH="1">
              <a:off x="5903640" y="2132856"/>
              <a:ext cx="972616" cy="2749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1" idx="2"/>
              <a:endCxn id="10" idx="0"/>
            </p:cNvCxnSpPr>
            <p:nvPr/>
          </p:nvCxnSpPr>
          <p:spPr>
            <a:xfrm>
              <a:off x="6876256" y="2132856"/>
              <a:ext cx="1007096" cy="2749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3131840" y="2276872"/>
            <a:ext cx="1008112" cy="369332"/>
          </a:xfrm>
          <a:prstGeom prst="rect">
            <a:avLst/>
          </a:prstGeom>
          <a:noFill/>
        </p:spPr>
        <p:txBody>
          <a:bodyPr wrap="square" rtlCol="0">
            <a:spAutoFit/>
          </a:bodyPr>
          <a:lstStyle/>
          <a:p>
            <a:endParaRPr lang="es-AR" dirty="0"/>
          </a:p>
        </p:txBody>
      </p:sp>
      <p:grpSp>
        <p:nvGrpSpPr>
          <p:cNvPr id="77" name="Group 76"/>
          <p:cNvGrpSpPr/>
          <p:nvPr/>
        </p:nvGrpSpPr>
        <p:grpSpPr>
          <a:xfrm>
            <a:off x="3018489" y="2060848"/>
            <a:ext cx="1049455" cy="572640"/>
            <a:chOff x="2966532" y="2039189"/>
            <a:chExt cx="1049455" cy="572640"/>
          </a:xfrm>
        </p:grpSpPr>
        <p:sp>
          <p:nvSpPr>
            <p:cNvPr id="78" name="AutoShape 8"/>
            <p:cNvSpPr>
              <a:spLocks noChangeArrowheads="1"/>
            </p:cNvSpPr>
            <p:nvPr/>
          </p:nvSpPr>
          <p:spPr bwMode="auto">
            <a:xfrm rot="1234270">
              <a:off x="3154069" y="2039189"/>
              <a:ext cx="730870" cy="462309"/>
            </a:xfrm>
            <a:prstGeom prst="wedgeEllipseCallout">
              <a:avLst>
                <a:gd name="adj1" fmla="val -40685"/>
                <a:gd name="adj2" fmla="val 70847"/>
              </a:avLst>
            </a:prstGeom>
            <a:solidFill>
              <a:srgbClr val="FFFFFF"/>
            </a:solidFill>
            <a:ln w="63500" cmpd="thickThin">
              <a:solidFill>
                <a:srgbClr val="974706"/>
              </a:solidFill>
              <a:miter lim="800000"/>
              <a:headEnd/>
              <a:tailEnd/>
            </a:ln>
          </p:spPr>
          <p:txBody>
            <a:bodyPr/>
            <a:lstStyle/>
            <a:p>
              <a:endParaRPr lang="en-US">
                <a:ln>
                  <a:solidFill>
                    <a:srgbClr val="FF0000"/>
                  </a:solidFill>
                </a:ln>
              </a:endParaRPr>
            </a:p>
          </p:txBody>
        </p:sp>
        <p:sp>
          <p:nvSpPr>
            <p:cNvPr id="79" name="Text Box 9"/>
            <p:cNvSpPr txBox="1">
              <a:spLocks noChangeArrowheads="1"/>
            </p:cNvSpPr>
            <p:nvPr/>
          </p:nvSpPr>
          <p:spPr bwMode="auto">
            <a:xfrm rot="1234270" flipH="1">
              <a:off x="2966532" y="2132709"/>
              <a:ext cx="1049455" cy="479120"/>
            </a:xfrm>
            <a:prstGeom prst="rect">
              <a:avLst/>
            </a:prstGeom>
            <a:solidFill>
              <a:srgbClr val="FFFFFF">
                <a:alpha val="0"/>
              </a:srgbClr>
            </a:solidFill>
            <a:ln w="9525">
              <a:noFill/>
              <a:miter lim="800000"/>
              <a:headEnd/>
              <a:tailEnd/>
            </a:ln>
          </p:spPr>
          <p:txBody>
            <a:bodyPr/>
            <a:lstStyle/>
            <a:p>
              <a:pPr algn="ctr">
                <a:spcAft>
                  <a:spcPts val="1000"/>
                </a:spcAft>
              </a:pPr>
              <a:r>
                <a:rPr lang="en-US" sz="1200" b="1" dirty="0" smtClean="0">
                  <a:solidFill>
                    <a:srgbClr val="C00000"/>
                  </a:solidFill>
                  <a:latin typeface="Calibri" pitchFamily="34" charset="0"/>
                </a:rPr>
                <a:t>NEW ITEM </a:t>
              </a:r>
              <a:r>
                <a:rPr lang="en-US" sz="1000" b="1" dirty="0" smtClean="0">
                  <a:solidFill>
                    <a:srgbClr val="C00000"/>
                  </a:solidFill>
                  <a:latin typeface="Calibri" pitchFamily="34" charset="0"/>
                </a:rPr>
                <a:t> </a:t>
              </a:r>
            </a:p>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additive="base">
                                        <p:cTn id="25" dur="500" fill="hold"/>
                                        <p:tgtEl>
                                          <p:spTgt spid="67"/>
                                        </p:tgtEl>
                                        <p:attrNameLst>
                                          <p:attrName>ppt_x</p:attrName>
                                        </p:attrNameLst>
                                      </p:cBhvr>
                                      <p:tavLst>
                                        <p:tav tm="0">
                                          <p:val>
                                            <p:strVal val="#ppt_x"/>
                                          </p:val>
                                        </p:tav>
                                        <p:tav tm="100000">
                                          <p:val>
                                            <p:strVal val="#ppt_x"/>
                                          </p:val>
                                        </p:tav>
                                      </p:tavLst>
                                    </p:anim>
                                    <p:anim calcmode="lin" valueType="num">
                                      <p:cBhvr additive="base">
                                        <p:cTn id="26"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360" y="980728"/>
            <a:ext cx="7498080" cy="1440160"/>
          </a:xfrm>
        </p:spPr>
        <p:txBody>
          <a:bodyPr/>
          <a:lstStyle/>
          <a:p>
            <a:r>
              <a:rPr lang="en-US" sz="2500" b="1" dirty="0" smtClean="0">
                <a:effectLst/>
              </a:rPr>
              <a:t>Item 0415 and Item 0416: </a:t>
            </a:r>
            <a:r>
              <a:rPr lang="en-US" sz="2500" b="1" u="sng" dirty="0" smtClean="0">
                <a:effectLst/>
              </a:rPr>
              <a:t>Presence </a:t>
            </a:r>
            <a:r>
              <a:rPr lang="en-US" sz="2500" b="1" dirty="0" smtClean="0">
                <a:effectLst/>
              </a:rPr>
              <a:t>and </a:t>
            </a:r>
            <a:r>
              <a:rPr lang="en-US" sz="2500" b="1" u="sng" dirty="0" smtClean="0">
                <a:effectLst/>
              </a:rPr>
              <a:t>area</a:t>
            </a:r>
            <a:r>
              <a:rPr lang="en-US" sz="2500" b="1" dirty="0" smtClean="0">
                <a:effectLst/>
              </a:rPr>
              <a:t> of cropped land under protective cover </a:t>
            </a:r>
            <a:r>
              <a:rPr lang="en-US" sz="2500" dirty="0" smtClean="0">
                <a:effectLst/>
              </a:rPr>
              <a:t>(for the holding)</a:t>
            </a:r>
            <a:r>
              <a:rPr lang="en-US" sz="3000" b="1" dirty="0" smtClean="0">
                <a:effectLst/>
              </a:rPr>
              <a:t/>
            </a:r>
            <a:br>
              <a:rPr lang="en-US" sz="3000" b="1" dirty="0" smtClean="0">
                <a:effectLst/>
              </a:rPr>
            </a:br>
            <a:endParaRPr lang="es-AR" sz="3000" b="1" dirty="0" smtClean="0">
              <a:effectLst/>
            </a:endParaRPr>
          </a:p>
        </p:txBody>
      </p:sp>
      <p:sp>
        <p:nvSpPr>
          <p:cNvPr id="4" name="2 Marcador de contenido"/>
          <p:cNvSpPr>
            <a:spLocks noGrp="1"/>
          </p:cNvSpPr>
          <p:nvPr>
            <p:ph idx="1"/>
          </p:nvPr>
        </p:nvSpPr>
        <p:spPr>
          <a:xfrm>
            <a:off x="827584" y="2204864"/>
            <a:ext cx="4680520" cy="3168352"/>
          </a:xfrm>
        </p:spPr>
        <p:txBody>
          <a:bodyPr>
            <a:normAutofit fontScale="62500" lnSpcReduction="20000"/>
          </a:bodyPr>
          <a:lstStyle/>
          <a:p>
            <a:pPr marL="180000" lvl="2" indent="0">
              <a:lnSpc>
                <a:spcPct val="120000"/>
              </a:lnSpc>
              <a:spcBef>
                <a:spcPts val="0"/>
              </a:spcBef>
              <a:spcAft>
                <a:spcPts val="600"/>
              </a:spcAft>
              <a:buClr>
                <a:srgbClr val="FFC000"/>
              </a:buClr>
              <a:buSzPct val="100000"/>
              <a:buNone/>
            </a:pPr>
            <a:r>
              <a:rPr lang="en-GB" sz="3000" b="1" dirty="0" smtClean="0">
                <a:solidFill>
                  <a:srgbClr val="0070C0"/>
                </a:solidFill>
                <a:latin typeface="Calibri" pitchFamily="34" charset="0"/>
              </a:rPr>
              <a:t>Types: </a:t>
            </a:r>
          </a:p>
          <a:p>
            <a:pPr marL="636588" lvl="3" indent="-454025">
              <a:lnSpc>
                <a:spcPct val="120000"/>
              </a:lnSpc>
              <a:spcBef>
                <a:spcPts val="0"/>
              </a:spcBef>
              <a:buClr>
                <a:srgbClr val="FFC000"/>
              </a:buClr>
              <a:buSzPct val="100000"/>
              <a:buNone/>
            </a:pPr>
            <a:r>
              <a:rPr lang="en-GB" sz="2800" b="1" dirty="0" smtClean="0">
                <a:latin typeface="Calibri" pitchFamily="34" charset="0"/>
                <a:cs typeface="Calibri" pitchFamily="34" charset="0"/>
              </a:rPr>
              <a:t>0415: Frame item. </a:t>
            </a:r>
          </a:p>
          <a:p>
            <a:pPr marL="636588" lvl="3" indent="-454025">
              <a:lnSpc>
                <a:spcPct val="120000"/>
              </a:lnSpc>
              <a:spcBef>
                <a:spcPts val="0"/>
              </a:spcBef>
              <a:buClr>
                <a:srgbClr val="FFC000"/>
              </a:buClr>
              <a:buSzPct val="100000"/>
              <a:buNone/>
            </a:pPr>
            <a:r>
              <a:rPr lang="en-GB" sz="2800" b="1" dirty="0" smtClean="0">
                <a:latin typeface="Calibri" pitchFamily="34" charset="0"/>
                <a:cs typeface="Calibri" pitchFamily="34" charset="0"/>
              </a:rPr>
              <a:t>0416: Additional item</a:t>
            </a:r>
          </a:p>
          <a:p>
            <a:pPr marL="180000" lvl="2" indent="0">
              <a:lnSpc>
                <a:spcPct val="120000"/>
              </a:lnSpc>
              <a:spcBef>
                <a:spcPts val="0"/>
              </a:spcBef>
              <a:spcAft>
                <a:spcPts val="600"/>
              </a:spcAft>
              <a:buClr>
                <a:srgbClr val="FFC000"/>
              </a:buClr>
              <a:buSzPct val="100000"/>
              <a:buNone/>
            </a:pPr>
            <a:r>
              <a:rPr lang="en-GB" sz="3000" b="1" dirty="0" smtClean="0">
                <a:solidFill>
                  <a:srgbClr val="0070C0"/>
                </a:solidFill>
                <a:latin typeface="Calibri" pitchFamily="34" charset="0"/>
              </a:rPr>
              <a:t>Reference period: </a:t>
            </a:r>
            <a:r>
              <a:rPr lang="en-GB" sz="3000" dirty="0" smtClean="0">
                <a:latin typeface="Calibri" pitchFamily="34" charset="0"/>
              </a:rPr>
              <a:t>c</a:t>
            </a:r>
            <a:r>
              <a:rPr lang="en-GB" sz="2800" dirty="0" smtClean="0">
                <a:latin typeface="Calibri" pitchFamily="34" charset="0"/>
                <a:cs typeface="Calibri" pitchFamily="34" charset="0"/>
              </a:rPr>
              <a:t>ensus reference year.</a:t>
            </a:r>
          </a:p>
          <a:p>
            <a:pPr marL="180000" lvl="2" indent="0">
              <a:lnSpc>
                <a:spcPct val="120000"/>
              </a:lnSpc>
              <a:spcBef>
                <a:spcPts val="0"/>
              </a:spcBef>
              <a:buClr>
                <a:srgbClr val="FFC000"/>
              </a:buClr>
              <a:buSzPct val="100000"/>
              <a:buNone/>
            </a:pPr>
            <a:r>
              <a:rPr lang="en-GB" sz="3000" b="1" dirty="0" smtClean="0">
                <a:solidFill>
                  <a:srgbClr val="0070C0"/>
                </a:solidFill>
                <a:latin typeface="Calibri" pitchFamily="34" charset="0"/>
              </a:rPr>
              <a:t>Concept: </a:t>
            </a:r>
            <a:r>
              <a:rPr lang="en-US" sz="2800" dirty="0" smtClean="0">
                <a:latin typeface="Calibri" pitchFamily="34" charset="0"/>
                <a:cs typeface="Calibri" pitchFamily="34" charset="0"/>
              </a:rPr>
              <a:t>Cropped land under protective cover is land under permanent </a:t>
            </a:r>
            <a:r>
              <a:rPr lang="en-GB" sz="2800" dirty="0" smtClean="0">
                <a:latin typeface="Calibri" pitchFamily="34" charset="0"/>
                <a:cs typeface="Calibri" pitchFamily="34" charset="0"/>
              </a:rPr>
              <a:t>structure with a roof of glass, plastic or other material (“greenhouse”) used for protecting crops against the weather, pest or diseases.</a:t>
            </a:r>
          </a:p>
          <a:p>
            <a:pPr marL="180000" lvl="2" indent="0">
              <a:lnSpc>
                <a:spcPct val="120000"/>
              </a:lnSpc>
              <a:spcBef>
                <a:spcPts val="0"/>
              </a:spcBef>
              <a:spcAft>
                <a:spcPts val="600"/>
              </a:spcAft>
              <a:buClr>
                <a:srgbClr val="FFC000"/>
              </a:buClr>
              <a:buSzPct val="100000"/>
              <a:buNone/>
            </a:pPr>
            <a:endParaRPr lang="en-GB" sz="3000" b="1" dirty="0" smtClean="0">
              <a:solidFill>
                <a:srgbClr val="0070C0"/>
              </a:solidFill>
              <a:latin typeface="Calibri" pitchFamily="34" charset="0"/>
            </a:endParaRPr>
          </a:p>
        </p:txBody>
      </p:sp>
      <p:sp>
        <p:nvSpPr>
          <p:cNvPr id="5" name="Horizontal Scroll 4"/>
          <p:cNvSpPr/>
          <p:nvPr/>
        </p:nvSpPr>
        <p:spPr>
          <a:xfrm>
            <a:off x="5580112" y="1916832"/>
            <a:ext cx="2843808" cy="3240360"/>
          </a:xfrm>
          <a:prstGeom prst="horizontalScroll">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angle 5"/>
          <p:cNvSpPr/>
          <p:nvPr/>
        </p:nvSpPr>
        <p:spPr>
          <a:xfrm>
            <a:off x="864096" y="5248652"/>
            <a:ext cx="8172400" cy="1215717"/>
          </a:xfrm>
          <a:prstGeom prst="rect">
            <a:avLst/>
          </a:prstGeom>
        </p:spPr>
        <p:txBody>
          <a:bodyPr wrap="square">
            <a:spAutoFit/>
          </a:bodyPr>
          <a:lstStyle/>
          <a:p>
            <a:pPr marL="180000" lvl="2" indent="0">
              <a:spcBef>
                <a:spcPts val="0"/>
              </a:spcBef>
              <a:buClr>
                <a:srgbClr val="FFC000"/>
              </a:buClr>
              <a:buSzPct val="100000"/>
              <a:buNone/>
            </a:pPr>
            <a:r>
              <a:rPr lang="en-GB" sz="1900" b="1" dirty="0" smtClean="0">
                <a:solidFill>
                  <a:srgbClr val="0070C0"/>
                </a:solidFill>
                <a:latin typeface="Calibri" pitchFamily="34" charset="0"/>
              </a:rPr>
              <a:t>Notes:</a:t>
            </a:r>
          </a:p>
          <a:p>
            <a:pPr marL="273050" lvl="3" indent="-190500">
              <a:spcBef>
                <a:spcPts val="0"/>
              </a:spcBef>
              <a:buClr>
                <a:schemeClr val="bg2">
                  <a:lumMod val="90000"/>
                </a:schemeClr>
              </a:buClr>
              <a:buSzPct val="100000"/>
              <a:buFont typeface="Arial" pitchFamily="34" charset="0"/>
              <a:buChar char="•"/>
            </a:pPr>
            <a:r>
              <a:rPr lang="en-GB" dirty="0" smtClean="0">
                <a:latin typeface="Calibri" pitchFamily="34" charset="0"/>
                <a:cs typeface="Calibri" pitchFamily="34" charset="0"/>
              </a:rPr>
              <a:t>Temporary devices for short-term protection and netting to protect against insect and animals should not be included;</a:t>
            </a:r>
          </a:p>
          <a:p>
            <a:pPr marL="273050" lvl="3" indent="-190500">
              <a:spcBef>
                <a:spcPts val="0"/>
              </a:spcBef>
              <a:buClr>
                <a:schemeClr val="bg2">
                  <a:lumMod val="90000"/>
                </a:schemeClr>
              </a:buClr>
              <a:buSzPct val="100000"/>
              <a:buFont typeface="Arial" pitchFamily="34" charset="0"/>
              <a:buChar char="•"/>
            </a:pPr>
            <a:r>
              <a:rPr lang="en-GB" b="1" dirty="0" smtClean="0">
                <a:latin typeface="Calibri" pitchFamily="34" charset="0"/>
                <a:cs typeface="Calibri" pitchFamily="34" charset="0"/>
              </a:rPr>
              <a:t>0416 </a:t>
            </a:r>
            <a:r>
              <a:rPr lang="en-GB" dirty="0" smtClean="0">
                <a:latin typeface="Calibri" pitchFamily="34" charset="0"/>
                <a:cs typeface="Calibri" pitchFamily="34" charset="0"/>
              </a:rPr>
              <a:t>- </a:t>
            </a:r>
            <a:r>
              <a:rPr lang="en-GB" b="1" dirty="0" smtClean="0">
                <a:latin typeface="Calibri" pitchFamily="34" charset="0"/>
                <a:cs typeface="Calibri" pitchFamily="34" charset="0"/>
              </a:rPr>
              <a:t>the area of land used for growing crops under protective cover</a:t>
            </a:r>
            <a:endParaRPr lang="en-GB" u="sng" dirty="0" smtClean="0">
              <a:latin typeface="Calibri" pitchFamily="34" charset="0"/>
              <a:cs typeface="Calibri" pitchFamily="34" charset="0"/>
            </a:endParaRPr>
          </a:p>
        </p:txBody>
      </p:sp>
      <p:sp>
        <p:nvSpPr>
          <p:cNvPr id="7" name="Slide Number Placeholder 6"/>
          <p:cNvSpPr>
            <a:spLocks noGrp="1"/>
          </p:cNvSpPr>
          <p:nvPr>
            <p:ph type="sldNum" sz="quarter" idx="12"/>
          </p:nvPr>
        </p:nvSpPr>
        <p:spPr>
          <a:xfrm>
            <a:off x="8423920" y="6305550"/>
            <a:ext cx="646928" cy="476250"/>
          </a:xfrm>
        </p:spPr>
        <p:txBody>
          <a:bodyPr/>
          <a:lstStyle/>
          <a:p>
            <a:fld id="{E5C7EF4D-DD50-400C-9F04-EB20CB99416E}" type="slidenum">
              <a:rPr lang="en-US" sz="2800" smtClean="0">
                <a:solidFill>
                  <a:schemeClr val="tx2"/>
                </a:solidFill>
              </a:rPr>
              <a:pPr/>
              <a:t>23</a:t>
            </a:fld>
            <a:endParaRPr lang="en-US" dirty="0"/>
          </a:p>
        </p:txBody>
      </p:sp>
      <p:grpSp>
        <p:nvGrpSpPr>
          <p:cNvPr id="8" name="Group 7"/>
          <p:cNvGrpSpPr/>
          <p:nvPr/>
        </p:nvGrpSpPr>
        <p:grpSpPr>
          <a:xfrm>
            <a:off x="2730457" y="2352304"/>
            <a:ext cx="1049455" cy="572640"/>
            <a:chOff x="2966532" y="2039189"/>
            <a:chExt cx="1049455" cy="572640"/>
          </a:xfrm>
        </p:grpSpPr>
        <p:sp>
          <p:nvSpPr>
            <p:cNvPr id="9" name="AutoShape 8"/>
            <p:cNvSpPr>
              <a:spLocks noChangeArrowheads="1"/>
            </p:cNvSpPr>
            <p:nvPr/>
          </p:nvSpPr>
          <p:spPr bwMode="auto">
            <a:xfrm rot="1234270">
              <a:off x="3154069" y="2039189"/>
              <a:ext cx="730870" cy="462309"/>
            </a:xfrm>
            <a:prstGeom prst="wedgeEllipseCallout">
              <a:avLst>
                <a:gd name="adj1" fmla="val -40685"/>
                <a:gd name="adj2" fmla="val 70847"/>
              </a:avLst>
            </a:prstGeom>
            <a:solidFill>
              <a:srgbClr val="FFFFFF"/>
            </a:solidFill>
            <a:ln w="63500" cmpd="thickThin">
              <a:solidFill>
                <a:srgbClr val="974706"/>
              </a:solidFill>
              <a:miter lim="800000"/>
              <a:headEnd/>
              <a:tailEnd/>
            </a:ln>
          </p:spPr>
          <p:txBody>
            <a:bodyPr/>
            <a:lstStyle/>
            <a:p>
              <a:endParaRPr lang="en-US">
                <a:ln>
                  <a:solidFill>
                    <a:srgbClr val="FF0000"/>
                  </a:solidFill>
                </a:ln>
              </a:endParaRPr>
            </a:p>
          </p:txBody>
        </p:sp>
        <p:sp>
          <p:nvSpPr>
            <p:cNvPr id="10" name="Text Box 9"/>
            <p:cNvSpPr txBox="1">
              <a:spLocks noChangeArrowheads="1"/>
            </p:cNvSpPr>
            <p:nvPr/>
          </p:nvSpPr>
          <p:spPr bwMode="auto">
            <a:xfrm rot="1234270" flipH="1">
              <a:off x="2966532" y="2132709"/>
              <a:ext cx="1049455" cy="479120"/>
            </a:xfrm>
            <a:prstGeom prst="rect">
              <a:avLst/>
            </a:prstGeom>
            <a:solidFill>
              <a:srgbClr val="FFFFFF">
                <a:alpha val="0"/>
              </a:srgbClr>
            </a:solidFill>
            <a:ln w="9525">
              <a:noFill/>
              <a:miter lim="800000"/>
              <a:headEnd/>
              <a:tailEnd/>
            </a:ln>
          </p:spPr>
          <p:txBody>
            <a:bodyPr/>
            <a:lstStyle/>
            <a:p>
              <a:pPr algn="ctr">
                <a:spcAft>
                  <a:spcPts val="1000"/>
                </a:spcAft>
              </a:pPr>
              <a:r>
                <a:rPr lang="en-US" sz="1200" b="1" dirty="0" smtClean="0">
                  <a:solidFill>
                    <a:srgbClr val="C00000"/>
                  </a:solidFill>
                  <a:latin typeface="Calibri" pitchFamily="34" charset="0"/>
                </a:rPr>
                <a:t>NEW ITEM </a:t>
              </a:r>
              <a:r>
                <a:rPr lang="en-US" sz="1000" b="1" dirty="0" smtClean="0">
                  <a:solidFill>
                    <a:srgbClr val="C00000"/>
                  </a:solidFill>
                  <a:latin typeface="Calibri" pitchFamily="34" charset="0"/>
                </a:rPr>
                <a:t> </a:t>
              </a:r>
            </a:p>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C7EF4D-DD50-400C-9F04-EB20CB99416E}" type="slidenum">
              <a:rPr lang="en-US" sz="1500" smtClean="0">
                <a:solidFill>
                  <a:schemeClr val="tx2"/>
                </a:solidFill>
              </a:rPr>
              <a:pPr/>
              <a:t>24</a:t>
            </a:fld>
            <a:endParaRPr lang="en-US" sz="1500" dirty="0"/>
          </a:p>
        </p:txBody>
      </p:sp>
      <p:sp>
        <p:nvSpPr>
          <p:cNvPr id="5" name="Rectangle 4"/>
          <p:cNvSpPr/>
          <p:nvPr/>
        </p:nvSpPr>
        <p:spPr>
          <a:xfrm>
            <a:off x="1043608" y="3429000"/>
            <a:ext cx="4204768" cy="2862322"/>
          </a:xfrm>
          <a:prstGeom prst="rect">
            <a:avLst/>
          </a:prstGeom>
          <a:solidFill>
            <a:schemeClr val="bg1">
              <a:lumMod val="95000"/>
            </a:schemeClr>
          </a:solidFill>
        </p:spPr>
        <p:txBody>
          <a:bodyPr wrap="square">
            <a:spAutoFit/>
          </a:bodyPr>
          <a:lstStyle/>
          <a:p>
            <a:pPr indent="-179388">
              <a:buNone/>
            </a:pPr>
            <a:r>
              <a:rPr lang="es-ES" sz="1500" b="1" dirty="0" smtClean="0"/>
              <a:t>SECTION E: PERMANENT CR</a:t>
            </a:r>
            <a:r>
              <a:rPr lang="es-ES" sz="1500" b="1" dirty="0"/>
              <a:t>OPS</a:t>
            </a:r>
            <a:r>
              <a:rPr lang="es-ES" sz="1500" b="1" dirty="0" smtClean="0"/>
              <a:t>      </a:t>
            </a:r>
          </a:p>
          <a:p>
            <a:pPr indent="-179388">
              <a:buNone/>
            </a:pPr>
            <a:r>
              <a:rPr lang="es-ES" sz="1500" b="1" dirty="0" smtClean="0">
                <a:solidFill>
                  <a:srgbClr val="0070C0"/>
                </a:solidFill>
              </a:rPr>
              <a:t>Q 24. </a:t>
            </a:r>
            <a:r>
              <a:rPr lang="es-ES" sz="1500" b="1" dirty="0" err="1" smtClean="0">
                <a:solidFill>
                  <a:srgbClr val="0070C0"/>
                </a:solidFill>
              </a:rPr>
              <a:t>For</a:t>
            </a:r>
            <a:r>
              <a:rPr lang="es-ES" sz="1500" b="1" dirty="0" smtClean="0">
                <a:solidFill>
                  <a:srgbClr val="0070C0"/>
                </a:solidFill>
              </a:rPr>
              <a:t> </a:t>
            </a:r>
            <a:r>
              <a:rPr lang="es-ES" sz="1500" b="1" dirty="0" err="1" smtClean="0">
                <a:solidFill>
                  <a:srgbClr val="0070C0"/>
                </a:solidFill>
              </a:rPr>
              <a:t>each</a:t>
            </a:r>
            <a:r>
              <a:rPr lang="es-ES" sz="1500" b="1" dirty="0" smtClean="0">
                <a:solidFill>
                  <a:srgbClr val="0070C0"/>
                </a:solidFill>
              </a:rPr>
              <a:t> </a:t>
            </a:r>
            <a:r>
              <a:rPr lang="es-ES" sz="1500" b="1" dirty="0" err="1" smtClean="0">
                <a:solidFill>
                  <a:srgbClr val="0070C0"/>
                </a:solidFill>
              </a:rPr>
              <a:t>parcel</a:t>
            </a:r>
            <a:r>
              <a:rPr lang="es-ES" sz="1500" b="1" dirty="0" smtClean="0">
                <a:solidFill>
                  <a:srgbClr val="0070C0"/>
                </a:solidFill>
              </a:rPr>
              <a:t>, </a:t>
            </a:r>
            <a:r>
              <a:rPr lang="es-ES" sz="1500" b="1" dirty="0" err="1" smtClean="0">
                <a:solidFill>
                  <a:srgbClr val="0070C0"/>
                </a:solidFill>
              </a:rPr>
              <a:t>the</a:t>
            </a:r>
            <a:r>
              <a:rPr lang="es-ES" sz="1500" b="1" dirty="0" smtClean="0">
                <a:solidFill>
                  <a:srgbClr val="0070C0"/>
                </a:solidFill>
              </a:rPr>
              <a:t> </a:t>
            </a:r>
            <a:r>
              <a:rPr lang="es-ES" sz="1500" b="1" dirty="0" err="1" smtClean="0">
                <a:solidFill>
                  <a:srgbClr val="0070C0"/>
                </a:solidFill>
              </a:rPr>
              <a:t>following</a:t>
            </a:r>
            <a:r>
              <a:rPr lang="es-ES" sz="1500" b="1" dirty="0" smtClean="0">
                <a:solidFill>
                  <a:srgbClr val="0070C0"/>
                </a:solidFill>
              </a:rPr>
              <a:t> </a:t>
            </a:r>
            <a:r>
              <a:rPr lang="es-ES" sz="1500" b="1" dirty="0" err="1" smtClean="0">
                <a:solidFill>
                  <a:srgbClr val="0070C0"/>
                </a:solidFill>
              </a:rPr>
              <a:t>information</a:t>
            </a:r>
            <a:r>
              <a:rPr lang="es-ES" sz="1500" b="1" dirty="0" smtClean="0">
                <a:solidFill>
                  <a:srgbClr val="0070C0"/>
                </a:solidFill>
              </a:rPr>
              <a:t> </a:t>
            </a:r>
            <a:r>
              <a:rPr lang="es-ES" sz="1500" b="1" dirty="0" err="1" smtClean="0">
                <a:solidFill>
                  <a:srgbClr val="0070C0"/>
                </a:solidFill>
              </a:rPr>
              <a:t>for</a:t>
            </a:r>
            <a:r>
              <a:rPr lang="es-ES" sz="1500" b="1" dirty="0" smtClean="0">
                <a:solidFill>
                  <a:srgbClr val="0070C0"/>
                </a:solidFill>
              </a:rPr>
              <a:t> </a:t>
            </a:r>
            <a:r>
              <a:rPr lang="es-ES" sz="1500" b="1" dirty="0" err="1" smtClean="0">
                <a:solidFill>
                  <a:srgbClr val="0070C0"/>
                </a:solidFill>
              </a:rPr>
              <a:t>coconut</a:t>
            </a:r>
            <a:r>
              <a:rPr lang="es-ES" sz="1500" b="1" dirty="0" smtClean="0">
                <a:solidFill>
                  <a:srgbClr val="0070C0"/>
                </a:solidFill>
              </a:rPr>
              <a:t>, banana and </a:t>
            </a:r>
            <a:r>
              <a:rPr lang="es-ES" sz="1500" b="1" dirty="0" err="1" smtClean="0">
                <a:solidFill>
                  <a:srgbClr val="0070C0"/>
                </a:solidFill>
              </a:rPr>
              <a:t>plantain</a:t>
            </a:r>
            <a:r>
              <a:rPr lang="es-ES" sz="1500" b="1" dirty="0" smtClean="0">
                <a:solidFill>
                  <a:srgbClr val="0070C0"/>
                </a:solidFill>
              </a:rPr>
              <a:t> in compact </a:t>
            </a:r>
            <a:r>
              <a:rPr lang="es-ES" sz="1500" b="1" dirty="0" err="1" smtClean="0">
                <a:solidFill>
                  <a:srgbClr val="0070C0"/>
                </a:solidFill>
              </a:rPr>
              <a:t>plantation</a:t>
            </a:r>
            <a:r>
              <a:rPr lang="es-ES" sz="1500" b="1" dirty="0" smtClean="0">
                <a:solidFill>
                  <a:srgbClr val="0070C0"/>
                </a:solidFill>
              </a:rPr>
              <a:t>, </a:t>
            </a:r>
            <a:r>
              <a:rPr lang="es-ES" sz="1500" b="1" dirty="0" err="1" smtClean="0">
                <a:solidFill>
                  <a:srgbClr val="0070C0"/>
                </a:solidFill>
              </a:rPr>
              <a:t>were</a:t>
            </a:r>
            <a:r>
              <a:rPr lang="es-ES" sz="1500" b="1" dirty="0" smtClean="0">
                <a:solidFill>
                  <a:srgbClr val="0070C0"/>
                </a:solidFill>
              </a:rPr>
              <a:t> </a:t>
            </a:r>
            <a:r>
              <a:rPr lang="es-ES" sz="1500" b="1" dirty="0" err="1" smtClean="0">
                <a:solidFill>
                  <a:srgbClr val="0070C0"/>
                </a:solidFill>
              </a:rPr>
              <a:t>collected</a:t>
            </a:r>
            <a:r>
              <a:rPr lang="es-ES" sz="1500" b="1" dirty="0" smtClean="0">
                <a:solidFill>
                  <a:srgbClr val="0070C0"/>
                </a:solidFill>
              </a:rPr>
              <a:t>:</a:t>
            </a:r>
          </a:p>
          <a:p>
            <a:pPr marL="106362" indent="-285750">
              <a:buFontTx/>
              <a:buChar char="-"/>
            </a:pPr>
            <a:r>
              <a:rPr lang="es-ES" sz="1500" dirty="0" err="1"/>
              <a:t>a</a:t>
            </a:r>
            <a:r>
              <a:rPr lang="es-ES" sz="1500" dirty="0" err="1" smtClean="0"/>
              <a:t>rea</a:t>
            </a:r>
            <a:r>
              <a:rPr lang="es-ES" sz="1500" dirty="0" smtClean="0"/>
              <a:t> </a:t>
            </a:r>
            <a:r>
              <a:rPr lang="es-ES" sz="1500" dirty="0" err="1" smtClean="0"/>
              <a:t>under</a:t>
            </a:r>
            <a:r>
              <a:rPr lang="es-ES" sz="1500" dirty="0" smtClean="0"/>
              <a:t> </a:t>
            </a:r>
            <a:r>
              <a:rPr lang="es-ES" sz="1500" dirty="0" err="1" smtClean="0"/>
              <a:t>production</a:t>
            </a:r>
            <a:endParaRPr lang="es-ES" sz="1500" dirty="0" smtClean="0"/>
          </a:p>
          <a:p>
            <a:pPr marL="106362" indent="-285750">
              <a:buFontTx/>
              <a:buChar char="-"/>
            </a:pPr>
            <a:r>
              <a:rPr lang="es-ES" sz="1500" dirty="0" err="1" smtClean="0"/>
              <a:t>crop</a:t>
            </a:r>
            <a:r>
              <a:rPr lang="es-ES" sz="1500" dirty="0" smtClean="0"/>
              <a:t> status </a:t>
            </a:r>
            <a:r>
              <a:rPr lang="es-ES" sz="1100" dirty="0" smtClean="0"/>
              <a:t>(in use/</a:t>
            </a:r>
            <a:r>
              <a:rPr lang="es-ES" sz="1100" dirty="0" err="1" smtClean="0"/>
              <a:t>abandoned</a:t>
            </a:r>
            <a:r>
              <a:rPr lang="es-ES" sz="1100" dirty="0" smtClean="0"/>
              <a:t>)</a:t>
            </a:r>
          </a:p>
          <a:p>
            <a:pPr marL="106362" indent="-285750">
              <a:buFontTx/>
              <a:buChar char="-"/>
            </a:pPr>
            <a:r>
              <a:rPr lang="es-ES" sz="1500" dirty="0" err="1" smtClean="0"/>
              <a:t>interplanted</a:t>
            </a:r>
            <a:r>
              <a:rPr lang="es-ES" sz="1500" dirty="0" smtClean="0"/>
              <a:t> </a:t>
            </a:r>
          </a:p>
          <a:p>
            <a:pPr indent="-179388">
              <a:buNone/>
            </a:pPr>
            <a:r>
              <a:rPr lang="es-ES" sz="1500" b="1" dirty="0">
                <a:solidFill>
                  <a:srgbClr val="0070C0"/>
                </a:solidFill>
              </a:rPr>
              <a:t>Q </a:t>
            </a:r>
            <a:r>
              <a:rPr lang="es-ES" sz="1500" b="1" dirty="0" smtClean="0">
                <a:solidFill>
                  <a:srgbClr val="0070C0"/>
                </a:solidFill>
              </a:rPr>
              <a:t>25. </a:t>
            </a:r>
            <a:r>
              <a:rPr lang="es-ES" sz="1500" b="1" dirty="0" err="1">
                <a:solidFill>
                  <a:srgbClr val="0070C0"/>
                </a:solidFill>
              </a:rPr>
              <a:t>For</a:t>
            </a:r>
            <a:r>
              <a:rPr lang="es-ES" sz="1500" b="1" dirty="0">
                <a:solidFill>
                  <a:srgbClr val="0070C0"/>
                </a:solidFill>
              </a:rPr>
              <a:t> </a:t>
            </a:r>
            <a:r>
              <a:rPr lang="es-ES" sz="1500" b="1" dirty="0" err="1">
                <a:solidFill>
                  <a:srgbClr val="0070C0"/>
                </a:solidFill>
              </a:rPr>
              <a:t>other</a:t>
            </a:r>
            <a:r>
              <a:rPr lang="es-ES" sz="1500" b="1" dirty="0">
                <a:solidFill>
                  <a:srgbClr val="0070C0"/>
                </a:solidFill>
              </a:rPr>
              <a:t> </a:t>
            </a:r>
            <a:r>
              <a:rPr lang="es-ES" sz="1500" b="1" dirty="0" err="1">
                <a:solidFill>
                  <a:srgbClr val="0070C0"/>
                </a:solidFill>
              </a:rPr>
              <a:t>permanent</a:t>
            </a:r>
            <a:r>
              <a:rPr lang="es-ES" sz="1500" b="1" dirty="0">
                <a:solidFill>
                  <a:srgbClr val="0070C0"/>
                </a:solidFill>
              </a:rPr>
              <a:t> </a:t>
            </a:r>
            <a:r>
              <a:rPr lang="es-ES" sz="1500" b="1" dirty="0" err="1">
                <a:solidFill>
                  <a:srgbClr val="0070C0"/>
                </a:solidFill>
              </a:rPr>
              <a:t>crops</a:t>
            </a:r>
            <a:r>
              <a:rPr lang="es-ES" sz="1500" b="1" dirty="0">
                <a:solidFill>
                  <a:srgbClr val="0070C0"/>
                </a:solidFill>
              </a:rPr>
              <a:t> at holding </a:t>
            </a:r>
            <a:r>
              <a:rPr lang="es-ES" sz="1500" b="1" dirty="0" err="1">
                <a:solidFill>
                  <a:srgbClr val="0070C0"/>
                </a:solidFill>
              </a:rPr>
              <a:t>level</a:t>
            </a:r>
            <a:r>
              <a:rPr lang="es-ES" sz="1500" b="1" dirty="0">
                <a:solidFill>
                  <a:srgbClr val="0070C0"/>
                </a:solidFill>
              </a:rPr>
              <a:t> </a:t>
            </a:r>
            <a:r>
              <a:rPr lang="es-ES" sz="1500" b="1" dirty="0" err="1">
                <a:solidFill>
                  <a:srgbClr val="0070C0"/>
                </a:solidFill>
              </a:rPr>
              <a:t>the</a:t>
            </a:r>
            <a:r>
              <a:rPr lang="es-ES" sz="1500" b="1" dirty="0">
                <a:solidFill>
                  <a:srgbClr val="0070C0"/>
                </a:solidFill>
              </a:rPr>
              <a:t> </a:t>
            </a:r>
            <a:r>
              <a:rPr lang="es-ES" sz="1500" b="1" dirty="0" err="1">
                <a:solidFill>
                  <a:srgbClr val="0070C0"/>
                </a:solidFill>
              </a:rPr>
              <a:t>following</a:t>
            </a:r>
            <a:r>
              <a:rPr lang="es-ES" sz="1500" b="1" dirty="0">
                <a:solidFill>
                  <a:srgbClr val="0070C0"/>
                </a:solidFill>
              </a:rPr>
              <a:t> </a:t>
            </a:r>
            <a:r>
              <a:rPr lang="es-ES" sz="1500" b="1" dirty="0" err="1" smtClean="0">
                <a:solidFill>
                  <a:srgbClr val="0070C0"/>
                </a:solidFill>
              </a:rPr>
              <a:t>information</a:t>
            </a:r>
            <a:r>
              <a:rPr lang="es-ES" sz="1500" b="1" dirty="0" smtClean="0">
                <a:solidFill>
                  <a:srgbClr val="0070C0"/>
                </a:solidFill>
              </a:rPr>
              <a:t> </a:t>
            </a:r>
            <a:r>
              <a:rPr lang="es-ES" sz="1500" b="1" dirty="0" err="1">
                <a:solidFill>
                  <a:srgbClr val="0070C0"/>
                </a:solidFill>
              </a:rPr>
              <a:t>were</a:t>
            </a:r>
            <a:r>
              <a:rPr lang="es-ES" sz="1500" b="1" dirty="0">
                <a:solidFill>
                  <a:srgbClr val="0070C0"/>
                </a:solidFill>
              </a:rPr>
              <a:t> </a:t>
            </a:r>
            <a:r>
              <a:rPr lang="es-ES" sz="1500" b="1" dirty="0" err="1">
                <a:solidFill>
                  <a:srgbClr val="0070C0"/>
                </a:solidFill>
              </a:rPr>
              <a:t>collected</a:t>
            </a:r>
            <a:r>
              <a:rPr lang="es-ES" sz="1500" b="1" dirty="0">
                <a:solidFill>
                  <a:srgbClr val="0070C0"/>
                </a:solidFill>
              </a:rPr>
              <a:t>:</a:t>
            </a:r>
          </a:p>
          <a:p>
            <a:pPr marL="106362" indent="-285750">
              <a:buFontTx/>
              <a:buChar char="-"/>
            </a:pPr>
            <a:r>
              <a:rPr lang="es-ES" sz="1500" dirty="0" err="1"/>
              <a:t>number</a:t>
            </a:r>
            <a:r>
              <a:rPr lang="es-ES" sz="1500" dirty="0"/>
              <a:t> of </a:t>
            </a:r>
            <a:r>
              <a:rPr lang="es-ES" sz="1500" dirty="0" err="1"/>
              <a:t>trees</a:t>
            </a:r>
            <a:r>
              <a:rPr lang="es-ES" sz="1500" dirty="0"/>
              <a:t>/</a:t>
            </a:r>
            <a:r>
              <a:rPr lang="es-ES" sz="1500" dirty="0" err="1"/>
              <a:t>plants</a:t>
            </a:r>
            <a:r>
              <a:rPr lang="es-ES" sz="1500" dirty="0"/>
              <a:t> </a:t>
            </a:r>
            <a:r>
              <a:rPr lang="es-ES" sz="1100" dirty="0" smtClean="0"/>
              <a:t>(</a:t>
            </a:r>
            <a:r>
              <a:rPr lang="es-ES" sz="1100" dirty="0"/>
              <a:t>of </a:t>
            </a:r>
            <a:r>
              <a:rPr lang="es-ES" sz="1100" dirty="0" err="1"/>
              <a:t>which</a:t>
            </a:r>
            <a:r>
              <a:rPr lang="es-ES" sz="1100" dirty="0"/>
              <a:t> </a:t>
            </a:r>
            <a:r>
              <a:rPr lang="es-ES" sz="1100" dirty="0" err="1" smtClean="0"/>
              <a:t>bearing</a:t>
            </a:r>
            <a:r>
              <a:rPr lang="es-ES" sz="1100" dirty="0" smtClean="0"/>
              <a:t>/</a:t>
            </a:r>
            <a:r>
              <a:rPr lang="es-ES" sz="1100" dirty="0" err="1" smtClean="0"/>
              <a:t>abandoned</a:t>
            </a:r>
            <a:r>
              <a:rPr lang="es-ES" sz="1100" dirty="0"/>
              <a:t>)</a:t>
            </a:r>
          </a:p>
          <a:p>
            <a:pPr marL="106362" indent="-285750">
              <a:buFontTx/>
              <a:buChar char="-"/>
            </a:pPr>
            <a:r>
              <a:rPr lang="es-ES" sz="1500" dirty="0" err="1"/>
              <a:t>interplanted</a:t>
            </a:r>
            <a:r>
              <a:rPr lang="es-ES" sz="1500" dirty="0"/>
              <a:t> </a:t>
            </a:r>
          </a:p>
        </p:txBody>
      </p:sp>
      <p:sp>
        <p:nvSpPr>
          <p:cNvPr id="7" name="2 Marcador de contenido"/>
          <p:cNvSpPr>
            <a:spLocks noGrp="1"/>
          </p:cNvSpPr>
          <p:nvPr>
            <p:ph idx="1"/>
          </p:nvPr>
        </p:nvSpPr>
        <p:spPr>
          <a:xfrm>
            <a:off x="1115616" y="908720"/>
            <a:ext cx="7667200" cy="576064"/>
          </a:xfrm>
        </p:spPr>
        <p:txBody>
          <a:bodyPr>
            <a:noAutofit/>
          </a:bodyPr>
          <a:lstStyle/>
          <a:p>
            <a:pPr marL="0" indent="0">
              <a:lnSpc>
                <a:spcPct val="100000"/>
              </a:lnSpc>
              <a:spcBef>
                <a:spcPts val="0"/>
              </a:spcBef>
              <a:buNone/>
            </a:pPr>
            <a:r>
              <a:rPr lang="en-GB" sz="2400" b="1" dirty="0" smtClean="0">
                <a:solidFill>
                  <a:srgbClr val="0070C0"/>
                </a:solidFill>
              </a:rPr>
              <a:t>Saint Lucia, 2007 Agricultural Census:</a:t>
            </a:r>
            <a:endParaRPr lang="en-GB" sz="2400" b="1" dirty="0">
              <a:solidFill>
                <a:srgbClr val="0070C0"/>
              </a:solidFill>
            </a:endParaRPr>
          </a:p>
          <a:p>
            <a:pPr marL="82296" indent="0">
              <a:lnSpc>
                <a:spcPct val="100000"/>
              </a:lnSpc>
              <a:buNone/>
            </a:pPr>
            <a:endParaRPr lang="en-US" sz="2400" dirty="0" smtClean="0"/>
          </a:p>
          <a:p>
            <a:pPr marL="106362" indent="-285750">
              <a:lnSpc>
                <a:spcPct val="100000"/>
              </a:lnSpc>
              <a:buFontTx/>
              <a:buChar char="-"/>
            </a:pPr>
            <a:endParaRPr lang="en-US" sz="1500" dirty="0"/>
          </a:p>
          <a:p>
            <a:pPr marL="106362" indent="-285750">
              <a:lnSpc>
                <a:spcPct val="100000"/>
              </a:lnSpc>
              <a:buFontTx/>
              <a:buChar char="-"/>
            </a:pPr>
            <a:endParaRPr lang="en-US" sz="1500" dirty="0"/>
          </a:p>
        </p:txBody>
      </p:sp>
      <p:sp>
        <p:nvSpPr>
          <p:cNvPr id="8" name="1 Título"/>
          <p:cNvSpPr>
            <a:spLocks noGrp="1"/>
          </p:cNvSpPr>
          <p:nvPr>
            <p:ph type="title"/>
          </p:nvPr>
        </p:nvSpPr>
        <p:spPr>
          <a:xfrm>
            <a:off x="3833116" y="168144"/>
            <a:ext cx="5059364" cy="812584"/>
          </a:xfrm>
        </p:spPr>
        <p:txBody>
          <a:bodyPr anchor="t">
            <a:normAutofit/>
          </a:bodyPr>
          <a:lstStyle/>
          <a:p>
            <a:r>
              <a:rPr lang="en-US" sz="3000" b="1" dirty="0" smtClean="0">
                <a:solidFill>
                  <a:schemeClr val="tx1"/>
                </a:solidFill>
                <a:effectLst/>
              </a:rPr>
              <a:t>Country </a:t>
            </a:r>
            <a:r>
              <a:rPr lang="en-US" sz="3000" b="1" dirty="0" smtClean="0">
                <a:solidFill>
                  <a:schemeClr val="tx1"/>
                </a:solidFill>
                <a:effectLst/>
              </a:rPr>
              <a:t>experience</a:t>
            </a:r>
            <a:endParaRPr lang="en-US" sz="3000" b="1" dirty="0">
              <a:solidFill>
                <a:schemeClr val="tx1"/>
              </a:solidFill>
              <a:effectLst/>
            </a:endParaRPr>
          </a:p>
        </p:txBody>
      </p:sp>
      <p:sp>
        <p:nvSpPr>
          <p:cNvPr id="9" name="Rectangle 8"/>
          <p:cNvSpPr/>
          <p:nvPr/>
        </p:nvSpPr>
        <p:spPr>
          <a:xfrm>
            <a:off x="5392392" y="3498681"/>
            <a:ext cx="3572096" cy="3016210"/>
          </a:xfrm>
          <a:prstGeom prst="rect">
            <a:avLst/>
          </a:prstGeom>
          <a:solidFill>
            <a:schemeClr val="bg1">
              <a:lumMod val="95000"/>
            </a:schemeClr>
          </a:solidFill>
        </p:spPr>
        <p:txBody>
          <a:bodyPr wrap="square">
            <a:spAutoFit/>
          </a:bodyPr>
          <a:lstStyle/>
          <a:p>
            <a:pPr indent="-179388">
              <a:buNone/>
            </a:pPr>
            <a:r>
              <a:rPr lang="es-ES" sz="1500" b="1" dirty="0" smtClean="0"/>
              <a:t>SECTION </a:t>
            </a:r>
            <a:r>
              <a:rPr lang="es-ES" sz="1500" b="1" dirty="0"/>
              <a:t>F: TEMPORARY CROPS    </a:t>
            </a:r>
          </a:p>
          <a:p>
            <a:pPr indent="-179388">
              <a:buNone/>
            </a:pPr>
            <a:r>
              <a:rPr lang="es-ES" sz="1500" b="1" dirty="0">
                <a:solidFill>
                  <a:srgbClr val="0070C0"/>
                </a:solidFill>
              </a:rPr>
              <a:t>Q26. </a:t>
            </a:r>
            <a:r>
              <a:rPr lang="es-ES" sz="1500" b="1" dirty="0" err="1">
                <a:solidFill>
                  <a:srgbClr val="0070C0"/>
                </a:solidFill>
              </a:rPr>
              <a:t>The</a:t>
            </a:r>
            <a:r>
              <a:rPr lang="es-ES" sz="1500" b="1" dirty="0">
                <a:solidFill>
                  <a:srgbClr val="0070C0"/>
                </a:solidFill>
              </a:rPr>
              <a:t> </a:t>
            </a:r>
            <a:r>
              <a:rPr lang="es-ES" sz="1500" b="1" dirty="0" err="1">
                <a:solidFill>
                  <a:srgbClr val="0070C0"/>
                </a:solidFill>
              </a:rPr>
              <a:t>following</a:t>
            </a:r>
            <a:r>
              <a:rPr lang="es-ES" sz="1500" b="1" dirty="0">
                <a:solidFill>
                  <a:srgbClr val="0070C0"/>
                </a:solidFill>
              </a:rPr>
              <a:t> Information </a:t>
            </a:r>
            <a:r>
              <a:rPr lang="es-ES" sz="1500" b="1" dirty="0" err="1">
                <a:solidFill>
                  <a:srgbClr val="0070C0"/>
                </a:solidFill>
              </a:rPr>
              <a:t>were</a:t>
            </a:r>
            <a:r>
              <a:rPr lang="es-ES" sz="1500" b="1" dirty="0">
                <a:solidFill>
                  <a:srgbClr val="0070C0"/>
                </a:solidFill>
              </a:rPr>
              <a:t> </a:t>
            </a:r>
            <a:r>
              <a:rPr lang="es-ES" sz="1500" b="1" dirty="0" err="1">
                <a:solidFill>
                  <a:srgbClr val="0070C0"/>
                </a:solidFill>
              </a:rPr>
              <a:t>collected</a:t>
            </a:r>
            <a:r>
              <a:rPr lang="es-ES" sz="1500" b="1" dirty="0">
                <a:solidFill>
                  <a:srgbClr val="0070C0"/>
                </a:solidFill>
              </a:rPr>
              <a:t>:</a:t>
            </a:r>
          </a:p>
          <a:p>
            <a:pPr marL="106362" indent="-285750">
              <a:buFontTx/>
              <a:buChar char="-"/>
            </a:pPr>
            <a:r>
              <a:rPr lang="es-ES" sz="1500" dirty="0" err="1"/>
              <a:t>is</a:t>
            </a:r>
            <a:r>
              <a:rPr lang="es-ES" sz="1500" dirty="0"/>
              <a:t> </a:t>
            </a:r>
            <a:r>
              <a:rPr lang="es-ES" sz="1500" dirty="0" err="1"/>
              <a:t>this</a:t>
            </a:r>
            <a:r>
              <a:rPr lang="es-ES" sz="1500" dirty="0"/>
              <a:t> </a:t>
            </a:r>
            <a:r>
              <a:rPr lang="es-ES" sz="1500" dirty="0" err="1"/>
              <a:t>crop</a:t>
            </a:r>
            <a:r>
              <a:rPr lang="es-ES" sz="1500" dirty="0"/>
              <a:t> </a:t>
            </a:r>
            <a:r>
              <a:rPr lang="es-ES" sz="1500" dirty="0" err="1"/>
              <a:t>growing</a:t>
            </a:r>
            <a:r>
              <a:rPr lang="es-ES" sz="1500" dirty="0"/>
              <a:t> </a:t>
            </a:r>
            <a:r>
              <a:rPr lang="es-ES" sz="1500" dirty="0" err="1"/>
              <a:t>today</a:t>
            </a:r>
            <a:r>
              <a:rPr lang="es-ES" sz="1500" dirty="0"/>
              <a:t> </a:t>
            </a:r>
          </a:p>
          <a:p>
            <a:pPr marL="106362" indent="-285750">
              <a:buFontTx/>
              <a:buChar char="-"/>
            </a:pPr>
            <a:r>
              <a:rPr lang="es-ES" sz="1500" dirty="0" err="1"/>
              <a:t>if</a:t>
            </a:r>
            <a:r>
              <a:rPr lang="es-ES" sz="1500" dirty="0"/>
              <a:t> </a:t>
            </a:r>
            <a:r>
              <a:rPr lang="es-ES" sz="1500" dirty="0" err="1"/>
              <a:t>not</a:t>
            </a:r>
            <a:r>
              <a:rPr lang="es-ES" sz="1500" dirty="0"/>
              <a:t> </a:t>
            </a:r>
            <a:r>
              <a:rPr lang="es-ES" sz="1500" dirty="0" err="1"/>
              <a:t>growing</a:t>
            </a:r>
            <a:r>
              <a:rPr lang="es-ES" sz="1500" dirty="0"/>
              <a:t> </a:t>
            </a:r>
            <a:r>
              <a:rPr lang="es-ES" sz="1500" dirty="0" err="1"/>
              <a:t>today</a:t>
            </a:r>
            <a:r>
              <a:rPr lang="es-ES" sz="1500" dirty="0"/>
              <a:t>, </a:t>
            </a:r>
            <a:r>
              <a:rPr lang="es-ES" sz="1500" dirty="0" err="1"/>
              <a:t>was</a:t>
            </a:r>
            <a:r>
              <a:rPr lang="es-ES" sz="1500" dirty="0"/>
              <a:t> </a:t>
            </a:r>
            <a:r>
              <a:rPr lang="es-ES" sz="1500" dirty="0" err="1"/>
              <a:t>it</a:t>
            </a:r>
            <a:r>
              <a:rPr lang="es-ES" sz="1500" dirty="0"/>
              <a:t> </a:t>
            </a:r>
            <a:r>
              <a:rPr lang="es-ES" sz="1500" dirty="0" err="1"/>
              <a:t>grown</a:t>
            </a:r>
            <a:r>
              <a:rPr lang="es-ES" sz="1500" dirty="0"/>
              <a:t> </a:t>
            </a:r>
            <a:r>
              <a:rPr lang="es-ES" sz="1500" dirty="0" err="1"/>
              <a:t>during</a:t>
            </a:r>
            <a:r>
              <a:rPr lang="es-ES" sz="1500" dirty="0"/>
              <a:t> </a:t>
            </a:r>
            <a:r>
              <a:rPr lang="es-ES" sz="1500" dirty="0" smtClean="0"/>
              <a:t>2006?</a:t>
            </a:r>
          </a:p>
          <a:p>
            <a:pPr marL="106362" indent="-285750">
              <a:buFontTx/>
              <a:buChar char="-"/>
            </a:pPr>
            <a:r>
              <a:rPr lang="es-ES" sz="1500" dirty="0" err="1" smtClean="0"/>
              <a:t>end</a:t>
            </a:r>
            <a:r>
              <a:rPr lang="es-ES" sz="1500" dirty="0" smtClean="0"/>
              <a:t>-use </a:t>
            </a:r>
            <a:r>
              <a:rPr lang="es-ES" sz="1500" dirty="0"/>
              <a:t>of </a:t>
            </a:r>
            <a:r>
              <a:rPr lang="es-ES" sz="1500" dirty="0" err="1"/>
              <a:t>the</a:t>
            </a:r>
            <a:r>
              <a:rPr lang="es-ES" sz="1500" dirty="0"/>
              <a:t> </a:t>
            </a:r>
            <a:r>
              <a:rPr lang="es-ES" sz="1500" dirty="0" err="1"/>
              <a:t>crop</a:t>
            </a:r>
            <a:r>
              <a:rPr lang="es-ES" sz="1500" dirty="0"/>
              <a:t> </a:t>
            </a:r>
            <a:r>
              <a:rPr lang="es-ES" sz="1100" dirty="0"/>
              <a:t>(</a:t>
            </a:r>
            <a:r>
              <a:rPr lang="es-ES" sz="1100" dirty="0" err="1"/>
              <a:t>for</a:t>
            </a:r>
            <a:r>
              <a:rPr lang="es-ES" sz="1100" dirty="0"/>
              <a:t> home use, </a:t>
            </a:r>
            <a:r>
              <a:rPr lang="es-ES" sz="1100" dirty="0" err="1"/>
              <a:t>for</a:t>
            </a:r>
            <a:r>
              <a:rPr lang="es-ES" sz="1100" dirty="0"/>
              <a:t> home and sale, and </a:t>
            </a:r>
            <a:r>
              <a:rPr lang="es-ES" sz="1100" dirty="0" err="1"/>
              <a:t>for</a:t>
            </a:r>
            <a:r>
              <a:rPr lang="es-ES" sz="1100" dirty="0"/>
              <a:t> sale)</a:t>
            </a:r>
          </a:p>
          <a:p>
            <a:endParaRPr lang="es-ES" sz="2200" dirty="0"/>
          </a:p>
          <a:p>
            <a:pPr indent="-179388"/>
            <a:r>
              <a:rPr lang="es-ES" sz="1500" b="1" dirty="0">
                <a:solidFill>
                  <a:srgbClr val="0070C0"/>
                </a:solidFill>
              </a:rPr>
              <a:t>Q27. </a:t>
            </a:r>
            <a:r>
              <a:rPr lang="es-ES" sz="1500" b="1" dirty="0" err="1">
                <a:solidFill>
                  <a:srgbClr val="0070C0"/>
                </a:solidFill>
              </a:rPr>
              <a:t>If</a:t>
            </a:r>
            <a:r>
              <a:rPr lang="es-ES" sz="1500" b="1" dirty="0">
                <a:solidFill>
                  <a:srgbClr val="0070C0"/>
                </a:solidFill>
              </a:rPr>
              <a:t> </a:t>
            </a:r>
            <a:r>
              <a:rPr lang="es-ES" sz="1500" b="1" dirty="0" err="1">
                <a:solidFill>
                  <a:srgbClr val="0070C0"/>
                </a:solidFill>
              </a:rPr>
              <a:t>there</a:t>
            </a:r>
            <a:r>
              <a:rPr lang="es-ES" sz="1500" b="1" dirty="0">
                <a:solidFill>
                  <a:srgbClr val="0070C0"/>
                </a:solidFill>
              </a:rPr>
              <a:t> are </a:t>
            </a:r>
            <a:r>
              <a:rPr lang="es-ES" sz="1500" b="1" dirty="0" err="1">
                <a:solidFill>
                  <a:srgbClr val="0070C0"/>
                </a:solidFill>
              </a:rPr>
              <a:t>greenhouses</a:t>
            </a:r>
            <a:r>
              <a:rPr lang="es-ES" sz="1500" b="1" dirty="0">
                <a:solidFill>
                  <a:srgbClr val="0070C0"/>
                </a:solidFill>
              </a:rPr>
              <a:t> </a:t>
            </a:r>
            <a:r>
              <a:rPr lang="es-ES" sz="1500" b="1" dirty="0" err="1">
                <a:solidFill>
                  <a:srgbClr val="0070C0"/>
                </a:solidFill>
              </a:rPr>
              <a:t>on</a:t>
            </a:r>
            <a:r>
              <a:rPr lang="es-ES" sz="1500" b="1" dirty="0">
                <a:solidFill>
                  <a:srgbClr val="0070C0"/>
                </a:solidFill>
              </a:rPr>
              <a:t> holding, </a:t>
            </a:r>
            <a:r>
              <a:rPr lang="es-ES" sz="1500" b="1" dirty="0" err="1">
                <a:solidFill>
                  <a:srgbClr val="0070C0"/>
                </a:solidFill>
              </a:rPr>
              <a:t>for</a:t>
            </a:r>
            <a:r>
              <a:rPr lang="es-ES" sz="1500" b="1" dirty="0">
                <a:solidFill>
                  <a:srgbClr val="0070C0"/>
                </a:solidFill>
              </a:rPr>
              <a:t> </a:t>
            </a:r>
            <a:r>
              <a:rPr lang="es-ES" sz="1500" b="1" dirty="0" err="1">
                <a:solidFill>
                  <a:srgbClr val="0070C0"/>
                </a:solidFill>
              </a:rPr>
              <a:t>each</a:t>
            </a:r>
            <a:r>
              <a:rPr lang="es-ES" sz="1500" b="1" dirty="0">
                <a:solidFill>
                  <a:srgbClr val="0070C0"/>
                </a:solidFill>
              </a:rPr>
              <a:t> </a:t>
            </a:r>
            <a:r>
              <a:rPr lang="es-ES" sz="1500" b="1" dirty="0" err="1">
                <a:solidFill>
                  <a:srgbClr val="0070C0"/>
                </a:solidFill>
              </a:rPr>
              <a:t>please</a:t>
            </a:r>
            <a:r>
              <a:rPr lang="es-ES" sz="1500" b="1" dirty="0">
                <a:solidFill>
                  <a:srgbClr val="0070C0"/>
                </a:solidFill>
              </a:rPr>
              <a:t> </a:t>
            </a:r>
            <a:r>
              <a:rPr lang="es-ES" sz="1500" b="1" dirty="0" err="1">
                <a:solidFill>
                  <a:srgbClr val="0070C0"/>
                </a:solidFill>
              </a:rPr>
              <a:t>state</a:t>
            </a:r>
            <a:r>
              <a:rPr lang="es-ES" sz="1500" b="1" dirty="0">
                <a:solidFill>
                  <a:srgbClr val="0070C0"/>
                </a:solidFill>
              </a:rPr>
              <a:t> </a:t>
            </a:r>
            <a:r>
              <a:rPr lang="es-ES" sz="1500" b="1" dirty="0" err="1">
                <a:solidFill>
                  <a:srgbClr val="0070C0"/>
                </a:solidFill>
              </a:rPr>
              <a:t>the</a:t>
            </a:r>
            <a:r>
              <a:rPr lang="es-ES" sz="1500" b="1" dirty="0">
                <a:solidFill>
                  <a:srgbClr val="0070C0"/>
                </a:solidFill>
              </a:rPr>
              <a:t> </a:t>
            </a:r>
            <a:r>
              <a:rPr lang="es-ES" sz="1500" b="1" dirty="0" err="1">
                <a:solidFill>
                  <a:srgbClr val="0070C0"/>
                </a:solidFill>
              </a:rPr>
              <a:t>area</a:t>
            </a:r>
            <a:r>
              <a:rPr lang="es-ES" b="1" dirty="0" smtClean="0">
                <a:solidFill>
                  <a:srgbClr val="0070C0"/>
                </a:solidFill>
              </a:rPr>
              <a:t>.</a:t>
            </a:r>
          </a:p>
        </p:txBody>
      </p:sp>
      <p:sp>
        <p:nvSpPr>
          <p:cNvPr id="2" name="Rectangle 1"/>
          <p:cNvSpPr/>
          <p:nvPr/>
        </p:nvSpPr>
        <p:spPr>
          <a:xfrm>
            <a:off x="1259632" y="1412776"/>
            <a:ext cx="7628284" cy="1723549"/>
          </a:xfrm>
          <a:prstGeom prst="rect">
            <a:avLst/>
          </a:prstGeom>
          <a:solidFill>
            <a:schemeClr val="bg1">
              <a:lumMod val="95000"/>
            </a:schemeClr>
          </a:solidFill>
        </p:spPr>
        <p:txBody>
          <a:bodyPr wrap="square">
            <a:spAutoFit/>
          </a:bodyPr>
          <a:lstStyle/>
          <a:p>
            <a:pPr indent="-179388">
              <a:buNone/>
            </a:pPr>
            <a:r>
              <a:rPr lang="es-ES" b="1" dirty="0"/>
              <a:t>SECTION D: </a:t>
            </a:r>
            <a:r>
              <a:rPr lang="es-ES" b="1" dirty="0" err="1"/>
              <a:t>Land</a:t>
            </a:r>
            <a:r>
              <a:rPr lang="es-ES" b="1" dirty="0"/>
              <a:t> </a:t>
            </a:r>
          </a:p>
          <a:p>
            <a:pPr indent="-179388">
              <a:buNone/>
            </a:pPr>
            <a:r>
              <a:rPr lang="es-ES" b="1" dirty="0">
                <a:solidFill>
                  <a:srgbClr val="0070C0"/>
                </a:solidFill>
              </a:rPr>
              <a:t>Q 21. </a:t>
            </a:r>
            <a:r>
              <a:rPr lang="es-ES" b="1" dirty="0" err="1">
                <a:solidFill>
                  <a:srgbClr val="0070C0"/>
                </a:solidFill>
              </a:rPr>
              <a:t>For</a:t>
            </a:r>
            <a:r>
              <a:rPr lang="es-ES" b="1" dirty="0">
                <a:solidFill>
                  <a:srgbClr val="0070C0"/>
                </a:solidFill>
              </a:rPr>
              <a:t> </a:t>
            </a:r>
            <a:r>
              <a:rPr lang="es-ES" b="1" dirty="0" err="1">
                <a:solidFill>
                  <a:srgbClr val="0070C0"/>
                </a:solidFill>
              </a:rPr>
              <a:t>each</a:t>
            </a:r>
            <a:r>
              <a:rPr lang="es-ES" b="1" dirty="0">
                <a:solidFill>
                  <a:srgbClr val="0070C0"/>
                </a:solidFill>
              </a:rPr>
              <a:t> </a:t>
            </a:r>
            <a:r>
              <a:rPr lang="es-ES" b="1" dirty="0" err="1">
                <a:solidFill>
                  <a:srgbClr val="0070C0"/>
                </a:solidFill>
              </a:rPr>
              <a:t>parcel</a:t>
            </a:r>
            <a:r>
              <a:rPr lang="es-ES" b="1" dirty="0">
                <a:solidFill>
                  <a:srgbClr val="0070C0"/>
                </a:solidFill>
              </a:rPr>
              <a:t> </a:t>
            </a:r>
            <a:r>
              <a:rPr lang="es-ES" b="1" dirty="0" err="1">
                <a:solidFill>
                  <a:srgbClr val="0070C0"/>
                </a:solidFill>
              </a:rPr>
              <a:t>the</a:t>
            </a:r>
            <a:r>
              <a:rPr lang="es-ES" b="1" dirty="0">
                <a:solidFill>
                  <a:srgbClr val="0070C0"/>
                </a:solidFill>
              </a:rPr>
              <a:t> </a:t>
            </a:r>
            <a:r>
              <a:rPr lang="es-ES" b="1" dirty="0" err="1">
                <a:solidFill>
                  <a:srgbClr val="0070C0"/>
                </a:solidFill>
              </a:rPr>
              <a:t>following</a:t>
            </a:r>
            <a:r>
              <a:rPr lang="es-ES" b="1" dirty="0">
                <a:solidFill>
                  <a:srgbClr val="0070C0"/>
                </a:solidFill>
              </a:rPr>
              <a:t> Information </a:t>
            </a:r>
            <a:r>
              <a:rPr lang="es-ES" b="1" dirty="0" err="1">
                <a:solidFill>
                  <a:srgbClr val="0070C0"/>
                </a:solidFill>
              </a:rPr>
              <a:t>were</a:t>
            </a:r>
            <a:r>
              <a:rPr lang="es-ES" b="1" dirty="0">
                <a:solidFill>
                  <a:srgbClr val="0070C0"/>
                </a:solidFill>
              </a:rPr>
              <a:t> </a:t>
            </a:r>
            <a:r>
              <a:rPr lang="es-ES" b="1" dirty="0" err="1">
                <a:solidFill>
                  <a:srgbClr val="0070C0"/>
                </a:solidFill>
              </a:rPr>
              <a:t>collected</a:t>
            </a:r>
            <a:r>
              <a:rPr lang="es-ES" b="1" dirty="0">
                <a:solidFill>
                  <a:srgbClr val="0070C0"/>
                </a:solidFill>
              </a:rPr>
              <a:t>:</a:t>
            </a:r>
          </a:p>
          <a:p>
            <a:pPr marL="106362" indent="-285750">
              <a:buFontTx/>
              <a:buChar char="-"/>
            </a:pPr>
            <a:r>
              <a:rPr lang="es-ES" sz="1400" dirty="0"/>
              <a:t>Total </a:t>
            </a:r>
            <a:r>
              <a:rPr lang="es-ES" sz="1400" dirty="0" err="1"/>
              <a:t>area</a:t>
            </a:r>
            <a:r>
              <a:rPr lang="es-ES" sz="1400" dirty="0"/>
              <a:t> of </a:t>
            </a:r>
            <a:r>
              <a:rPr lang="es-ES" sz="1400" dirty="0" err="1"/>
              <a:t>each</a:t>
            </a:r>
            <a:r>
              <a:rPr lang="es-ES" sz="1400" dirty="0"/>
              <a:t> </a:t>
            </a:r>
            <a:r>
              <a:rPr lang="es-ES" sz="1400" dirty="0" err="1"/>
              <a:t>parcel</a:t>
            </a:r>
            <a:endParaRPr lang="es-ES" sz="1400" dirty="0"/>
          </a:p>
          <a:p>
            <a:pPr marL="106362" indent="-285750">
              <a:buFontTx/>
              <a:buChar char="-"/>
            </a:pPr>
            <a:r>
              <a:rPr lang="es-ES" sz="1400" dirty="0" err="1"/>
              <a:t>Area</a:t>
            </a:r>
            <a:r>
              <a:rPr lang="es-ES" sz="1400" dirty="0"/>
              <a:t> </a:t>
            </a:r>
            <a:r>
              <a:rPr lang="es-ES" sz="1400" dirty="0" err="1"/>
              <a:t>under</a:t>
            </a:r>
            <a:r>
              <a:rPr lang="es-ES" sz="1400" dirty="0"/>
              <a:t> </a:t>
            </a:r>
            <a:r>
              <a:rPr lang="es-ES" sz="1400" dirty="0" err="1"/>
              <a:t>permanent</a:t>
            </a:r>
            <a:r>
              <a:rPr lang="es-ES" sz="1400" dirty="0"/>
              <a:t>/médium </a:t>
            </a:r>
            <a:r>
              <a:rPr lang="es-ES" sz="1400" dirty="0" err="1"/>
              <a:t>term</a:t>
            </a:r>
            <a:r>
              <a:rPr lang="es-ES" sz="1400" dirty="0"/>
              <a:t> </a:t>
            </a:r>
            <a:r>
              <a:rPr lang="es-ES" sz="1400" dirty="0" err="1"/>
              <a:t>crops</a:t>
            </a:r>
            <a:r>
              <a:rPr lang="es-ES" sz="1400" dirty="0"/>
              <a:t> (</a:t>
            </a:r>
            <a:r>
              <a:rPr lang="es-ES" sz="1400" dirty="0" err="1"/>
              <a:t>pure</a:t>
            </a:r>
            <a:r>
              <a:rPr lang="es-ES" sz="1400" dirty="0"/>
              <a:t> stand </a:t>
            </a:r>
            <a:r>
              <a:rPr lang="es-ES" sz="1400" dirty="0" err="1"/>
              <a:t>or</a:t>
            </a:r>
            <a:r>
              <a:rPr lang="es-ES" sz="1400" dirty="0"/>
              <a:t> </a:t>
            </a:r>
            <a:r>
              <a:rPr lang="es-ES" sz="1400" dirty="0" err="1"/>
              <a:t>interplanted</a:t>
            </a:r>
            <a:r>
              <a:rPr lang="es-ES" sz="1400" dirty="0"/>
              <a:t> </a:t>
            </a:r>
            <a:r>
              <a:rPr lang="es-ES" sz="1400" dirty="0" err="1"/>
              <a:t>with</a:t>
            </a:r>
            <a:r>
              <a:rPr lang="es-ES" sz="1400" dirty="0"/>
              <a:t> </a:t>
            </a:r>
            <a:r>
              <a:rPr lang="es-ES" sz="1400" dirty="0" err="1"/>
              <a:t>temporary</a:t>
            </a:r>
            <a:r>
              <a:rPr lang="es-ES" sz="1400" dirty="0"/>
              <a:t> </a:t>
            </a:r>
            <a:r>
              <a:rPr lang="es-ES" sz="1400" dirty="0" err="1"/>
              <a:t>crops</a:t>
            </a:r>
            <a:r>
              <a:rPr lang="es-ES" sz="1400" dirty="0"/>
              <a:t>)</a:t>
            </a:r>
          </a:p>
          <a:p>
            <a:pPr marL="106362" indent="-285750">
              <a:buFontTx/>
              <a:buChar char="-"/>
            </a:pPr>
            <a:r>
              <a:rPr lang="es-ES" sz="1400" dirty="0" err="1"/>
              <a:t>Area</a:t>
            </a:r>
            <a:r>
              <a:rPr lang="es-ES" sz="1400" dirty="0"/>
              <a:t> </a:t>
            </a:r>
            <a:r>
              <a:rPr lang="es-ES" sz="1400" dirty="0" err="1"/>
              <a:t>under</a:t>
            </a:r>
            <a:r>
              <a:rPr lang="es-ES" sz="1400" dirty="0"/>
              <a:t> </a:t>
            </a:r>
            <a:r>
              <a:rPr lang="es-ES" sz="1400" dirty="0" err="1"/>
              <a:t>temporary</a:t>
            </a:r>
            <a:r>
              <a:rPr lang="es-ES" sz="1400" dirty="0"/>
              <a:t> </a:t>
            </a:r>
            <a:r>
              <a:rPr lang="es-ES" sz="1400" dirty="0" err="1"/>
              <a:t>crops</a:t>
            </a:r>
            <a:r>
              <a:rPr lang="es-ES" sz="1400" dirty="0"/>
              <a:t> </a:t>
            </a:r>
            <a:r>
              <a:rPr lang="es-ES" sz="1400" dirty="0" err="1"/>
              <a:t>only</a:t>
            </a:r>
            <a:endParaRPr lang="es-ES" sz="1400" dirty="0"/>
          </a:p>
          <a:p>
            <a:pPr marL="106362" indent="-285750">
              <a:buFontTx/>
              <a:buChar char="-"/>
            </a:pPr>
            <a:r>
              <a:rPr lang="es-ES" sz="1400" dirty="0" err="1"/>
              <a:t>Area</a:t>
            </a:r>
            <a:r>
              <a:rPr lang="es-ES" sz="1400" dirty="0"/>
              <a:t> </a:t>
            </a:r>
            <a:r>
              <a:rPr lang="es-ES" sz="1400" dirty="0" err="1"/>
              <a:t>under</a:t>
            </a:r>
            <a:r>
              <a:rPr lang="es-ES" sz="1400" dirty="0"/>
              <a:t> </a:t>
            </a:r>
            <a:r>
              <a:rPr lang="es-ES" sz="1400" dirty="0" err="1"/>
              <a:t>permanent</a:t>
            </a:r>
            <a:r>
              <a:rPr lang="es-ES" sz="1400" dirty="0"/>
              <a:t> </a:t>
            </a:r>
            <a:r>
              <a:rPr lang="es-ES" sz="1400" dirty="0" err="1"/>
              <a:t>meadows</a:t>
            </a:r>
            <a:r>
              <a:rPr lang="es-ES" sz="1400" dirty="0"/>
              <a:t> and pastures</a:t>
            </a:r>
          </a:p>
          <a:p>
            <a:pPr marL="106362" indent="-285750">
              <a:buFontTx/>
              <a:buChar char="-"/>
            </a:pPr>
            <a:r>
              <a:rPr lang="es-ES" sz="1400" dirty="0" err="1"/>
              <a:t>Area</a:t>
            </a:r>
            <a:r>
              <a:rPr lang="es-ES" sz="1400" dirty="0"/>
              <a:t> </a:t>
            </a:r>
            <a:r>
              <a:rPr lang="es-ES" sz="1400" dirty="0" err="1"/>
              <a:t>under</a:t>
            </a:r>
            <a:r>
              <a:rPr lang="es-ES" sz="1400" dirty="0"/>
              <a:t> </a:t>
            </a:r>
            <a:r>
              <a:rPr lang="es-ES" sz="1400" dirty="0" err="1"/>
              <a:t>temporary</a:t>
            </a:r>
            <a:r>
              <a:rPr lang="es-ES" sz="1400" dirty="0"/>
              <a:t> </a:t>
            </a:r>
            <a:r>
              <a:rPr lang="es-ES" sz="1400" dirty="0" err="1"/>
              <a:t>meadows</a:t>
            </a:r>
            <a:r>
              <a:rPr lang="es-ES" sz="1400" dirty="0"/>
              <a:t> </a:t>
            </a:r>
          </a:p>
        </p:txBody>
      </p:sp>
    </p:spTree>
    <p:extLst>
      <p:ext uri="{BB962C8B-B14F-4D97-AF65-F5344CB8AC3E}">
        <p14:creationId xmlns:p14="http://schemas.microsoft.com/office/powerpoint/2010/main" val="2260510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080" y="2753052"/>
            <a:ext cx="8172400" cy="1107996"/>
          </a:xfrm>
          <a:prstGeom prst="rect">
            <a:avLst/>
          </a:prstGeom>
        </p:spPr>
        <p:txBody>
          <a:bodyPr wrap="square">
            <a:spAutoFit/>
          </a:bodyPr>
          <a:lstStyle/>
          <a:p>
            <a:pPr algn="ctr"/>
            <a:r>
              <a:rPr lang="en-US" sz="3000" b="1" dirty="0" smtClean="0"/>
              <a:t>THANK YOU!</a:t>
            </a:r>
          </a:p>
          <a:p>
            <a:pPr algn="ctr"/>
            <a:endParaRPr lang="en-US" b="1" dirty="0" smtClean="0">
              <a:hlinkClick r:id="rId3"/>
            </a:endParaRPr>
          </a:p>
          <a:p>
            <a:pPr algn="ctr"/>
            <a:r>
              <a:rPr lang="en-US" dirty="0" smtClean="0">
                <a:hlinkClick r:id="rId3"/>
              </a:rPr>
              <a:t>http://www.fao.org/economic/ess/ess-wca/en/</a:t>
            </a:r>
            <a:endParaRPr lang="es-AR" dirty="0"/>
          </a:p>
        </p:txBody>
      </p:sp>
      <p:sp>
        <p:nvSpPr>
          <p:cNvPr id="5" name="Slide Number Placeholder 4"/>
          <p:cNvSpPr>
            <a:spLocks noGrp="1"/>
          </p:cNvSpPr>
          <p:nvPr>
            <p:ph type="sldNum" sz="quarter" idx="12"/>
          </p:nvPr>
        </p:nvSpPr>
        <p:spPr>
          <a:xfrm>
            <a:off x="8388424" y="6305550"/>
            <a:ext cx="682424" cy="476250"/>
          </a:xfrm>
        </p:spPr>
        <p:txBody>
          <a:bodyPr/>
          <a:lstStyle/>
          <a:p>
            <a:fld id="{E5C7EF4D-DD50-400C-9F04-EB20CB99416E}" type="slidenum">
              <a:rPr lang="en-US" sz="2800" smtClean="0">
                <a:solidFill>
                  <a:schemeClr val="tx2"/>
                </a:solidFill>
              </a:rPr>
              <a:pPr/>
              <a:t>25</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1043608" y="1484784"/>
            <a:ext cx="3816424" cy="1296144"/>
          </a:xfrm>
        </p:spPr>
        <p:txBody>
          <a:bodyPr>
            <a:normAutofit/>
          </a:bodyPr>
          <a:lstStyle/>
          <a:p>
            <a:pPr marL="0" indent="0">
              <a:lnSpc>
                <a:spcPct val="100000"/>
              </a:lnSpc>
              <a:spcBef>
                <a:spcPts val="600"/>
              </a:spcBef>
              <a:spcAft>
                <a:spcPts val="600"/>
              </a:spcAft>
              <a:buNone/>
            </a:pPr>
            <a:r>
              <a:rPr lang="en-GB" sz="3000" b="1" dirty="0" smtClean="0">
                <a:solidFill>
                  <a:srgbClr val="0070C0"/>
                </a:solidFill>
                <a:latin typeface="Calibri" pitchFamily="34" charset="0"/>
                <a:cs typeface="Calibri" pitchFamily="34" charset="0"/>
              </a:rPr>
              <a:t>Four (4) frame </a:t>
            </a:r>
            <a:r>
              <a:rPr lang="en-GB" sz="3000" dirty="0" smtClean="0">
                <a:latin typeface="Calibri" pitchFamily="34" charset="0"/>
                <a:cs typeface="Calibri" pitchFamily="34" charset="0"/>
              </a:rPr>
              <a:t>items</a:t>
            </a:r>
            <a:r>
              <a:rPr lang="en-GB" sz="2800" dirty="0" smtClean="0">
                <a:latin typeface="Calibri" pitchFamily="34" charset="0"/>
                <a:cs typeface="Calibri" pitchFamily="34" charset="0"/>
              </a:rPr>
              <a:t>:</a:t>
            </a:r>
          </a:p>
        </p:txBody>
      </p:sp>
      <p:sp>
        <p:nvSpPr>
          <p:cNvPr id="5" name="Rectangle 4"/>
          <p:cNvSpPr/>
          <p:nvPr/>
        </p:nvSpPr>
        <p:spPr>
          <a:xfrm>
            <a:off x="5004048" y="2393880"/>
            <a:ext cx="4139952" cy="3133037"/>
          </a:xfrm>
          <a:prstGeom prst="rect">
            <a:avLst/>
          </a:prstGeom>
        </p:spPr>
        <p:txBody>
          <a:bodyPr wrap="square">
            <a:spAutoFit/>
          </a:bodyPr>
          <a:lstStyle/>
          <a:p>
            <a:pPr>
              <a:spcBef>
                <a:spcPts val="600"/>
              </a:spcBef>
              <a:spcAft>
                <a:spcPts val="600"/>
              </a:spcAft>
              <a:buNone/>
            </a:pPr>
            <a:r>
              <a:rPr lang="en-GB" sz="2000" b="1" dirty="0" smtClean="0">
                <a:solidFill>
                  <a:srgbClr val="0070C0"/>
                </a:solidFill>
                <a:latin typeface="Calibri" pitchFamily="34" charset="0"/>
                <a:cs typeface="Calibri" pitchFamily="34" charset="0"/>
              </a:rPr>
              <a:t>0402-</a:t>
            </a:r>
            <a:r>
              <a:rPr lang="en-GB" sz="2200" dirty="0" smtClean="0">
                <a:latin typeface="Calibri" pitchFamily="34" charset="0"/>
                <a:cs typeface="Calibri" pitchFamily="34" charset="0"/>
              </a:rPr>
              <a:t>area of temporary crops harvested</a:t>
            </a:r>
          </a:p>
          <a:p>
            <a:pPr marL="0" lvl="2">
              <a:buClr>
                <a:schemeClr val="tx1"/>
              </a:buClr>
            </a:pPr>
            <a:r>
              <a:rPr lang="en-GB" sz="2000" b="1" dirty="0" smtClean="0">
                <a:solidFill>
                  <a:srgbClr val="0070C0"/>
                </a:solidFill>
                <a:latin typeface="Calibri" pitchFamily="34" charset="0"/>
                <a:cs typeface="Calibri" pitchFamily="34" charset="0"/>
              </a:rPr>
              <a:t>0406-</a:t>
            </a:r>
            <a:r>
              <a:rPr lang="en-GB" sz="2200" dirty="0" smtClean="0">
                <a:latin typeface="Calibri" pitchFamily="34" charset="0"/>
                <a:cs typeface="Calibri" pitchFamily="34" charset="0"/>
              </a:rPr>
              <a:t>area of productive and non-productive permanent crops in compact plantations</a:t>
            </a:r>
          </a:p>
          <a:p>
            <a:pPr marL="0" lvl="2">
              <a:buClr>
                <a:schemeClr val="tx1"/>
              </a:buClr>
            </a:pPr>
            <a:endParaRPr lang="en-GB" sz="900" dirty="0" smtClean="0">
              <a:latin typeface="Calibri" pitchFamily="34" charset="0"/>
              <a:cs typeface="Calibri" pitchFamily="34" charset="0"/>
            </a:endParaRPr>
          </a:p>
          <a:p>
            <a:pPr marL="0" lvl="2">
              <a:buClr>
                <a:schemeClr val="tx1"/>
              </a:buClr>
            </a:pPr>
            <a:r>
              <a:rPr lang="en-GB" sz="2000" b="1" dirty="0" smtClean="0">
                <a:solidFill>
                  <a:srgbClr val="0070C0"/>
                </a:solidFill>
                <a:latin typeface="Calibri" pitchFamily="34" charset="0"/>
                <a:cs typeface="Calibri" pitchFamily="34" charset="0"/>
              </a:rPr>
              <a:t>0407</a:t>
            </a:r>
            <a:r>
              <a:rPr lang="en-GB" sz="2000" b="1" dirty="0" smtClean="0">
                <a:latin typeface="Calibri" pitchFamily="34" charset="0"/>
                <a:cs typeface="Calibri" pitchFamily="34" charset="0"/>
              </a:rPr>
              <a:t>-</a:t>
            </a:r>
            <a:r>
              <a:rPr lang="en-GB" sz="2200" dirty="0" smtClean="0">
                <a:latin typeface="Calibri" pitchFamily="34" charset="0"/>
                <a:cs typeface="Calibri" pitchFamily="34" charset="0"/>
              </a:rPr>
              <a:t>number of permanent crop trees in scattered plantings</a:t>
            </a:r>
          </a:p>
          <a:p>
            <a:pPr marL="273050" lvl="2" indent="-273050">
              <a:lnSpc>
                <a:spcPct val="150000"/>
              </a:lnSpc>
              <a:buClr>
                <a:schemeClr val="tx1"/>
              </a:buClr>
            </a:pPr>
            <a:r>
              <a:rPr lang="en-GB" sz="2000" b="1" dirty="0" smtClean="0">
                <a:solidFill>
                  <a:srgbClr val="0070C0"/>
                </a:solidFill>
                <a:latin typeface="Calibri" pitchFamily="34" charset="0"/>
                <a:cs typeface="Calibri" pitchFamily="34" charset="0"/>
              </a:rPr>
              <a:t>0411</a:t>
            </a:r>
            <a:r>
              <a:rPr lang="en-GB" sz="2000" b="1" dirty="0" smtClean="0">
                <a:latin typeface="Calibri" pitchFamily="34" charset="0"/>
                <a:cs typeface="Calibri" pitchFamily="34" charset="0"/>
              </a:rPr>
              <a:t>-</a:t>
            </a:r>
            <a:r>
              <a:rPr lang="en-GB" sz="2200" dirty="0" smtClean="0">
                <a:latin typeface="Calibri" pitchFamily="34" charset="0"/>
                <a:cs typeface="Calibri" pitchFamily="34" charset="0"/>
              </a:rPr>
              <a:t>use of each type of fertilizer</a:t>
            </a:r>
            <a:endParaRPr lang="en-US" sz="2200" dirty="0" smtClean="0">
              <a:latin typeface="Calibri" pitchFamily="34" charset="0"/>
              <a:cs typeface="Calibri" pitchFamily="34" charset="0"/>
            </a:endParaRPr>
          </a:p>
        </p:txBody>
      </p:sp>
      <p:sp>
        <p:nvSpPr>
          <p:cNvPr id="6" name="Title 1"/>
          <p:cNvSpPr>
            <a:spLocks noGrp="1"/>
          </p:cNvSpPr>
          <p:nvPr>
            <p:ph type="title"/>
          </p:nvPr>
        </p:nvSpPr>
        <p:spPr>
          <a:xfrm>
            <a:off x="3635896" y="168700"/>
            <a:ext cx="4883420" cy="740020"/>
          </a:xfrm>
        </p:spPr>
        <p:txBody>
          <a:bodyPr/>
          <a:lstStyle/>
          <a:p>
            <a:r>
              <a:rPr lang="es-AR" b="1" dirty="0" err="1" smtClean="0"/>
              <a:t>Background</a:t>
            </a:r>
            <a:r>
              <a:rPr lang="es-AR" b="1" dirty="0" smtClean="0"/>
              <a:t> </a:t>
            </a:r>
            <a:br>
              <a:rPr lang="es-AR" b="1" dirty="0" smtClean="0"/>
            </a:br>
            <a:endParaRPr lang="es-AR" b="1" dirty="0"/>
          </a:p>
        </p:txBody>
      </p:sp>
      <p:sp>
        <p:nvSpPr>
          <p:cNvPr id="11" name="Wave 10"/>
          <p:cNvSpPr/>
          <p:nvPr/>
        </p:nvSpPr>
        <p:spPr>
          <a:xfrm>
            <a:off x="1043608" y="6048672"/>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Wave 6"/>
          <p:cNvSpPr/>
          <p:nvPr/>
        </p:nvSpPr>
        <p:spPr>
          <a:xfrm>
            <a:off x="2627784" y="6021288"/>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Wave 7"/>
          <p:cNvSpPr/>
          <p:nvPr/>
        </p:nvSpPr>
        <p:spPr>
          <a:xfrm>
            <a:off x="4283968" y="6021288"/>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Wave 8"/>
          <p:cNvSpPr/>
          <p:nvPr/>
        </p:nvSpPr>
        <p:spPr>
          <a:xfrm>
            <a:off x="6695728" y="6021288"/>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3" name="Group 7"/>
          <p:cNvGrpSpPr>
            <a:grpSpLocks/>
          </p:cNvGrpSpPr>
          <p:nvPr/>
        </p:nvGrpSpPr>
        <p:grpSpPr bwMode="auto">
          <a:xfrm rot="1234270" flipH="1">
            <a:off x="4174877" y="2110863"/>
            <a:ext cx="1049455" cy="576065"/>
            <a:chOff x="1305" y="3420"/>
            <a:chExt cx="1680" cy="1028"/>
          </a:xfrm>
        </p:grpSpPr>
        <p:sp>
          <p:nvSpPr>
            <p:cNvPr id="14" name="AutoShape 8"/>
            <p:cNvSpPr>
              <a:spLocks noChangeArrowheads="1"/>
            </p:cNvSpPr>
            <p:nvPr/>
          </p:nvSpPr>
          <p:spPr bwMode="auto">
            <a:xfrm flipH="1">
              <a:off x="1575" y="3420"/>
              <a:ext cx="1170" cy="825"/>
            </a:xfrm>
            <a:prstGeom prst="wedgeEllipseCallout">
              <a:avLst>
                <a:gd name="adj1" fmla="val -40685"/>
                <a:gd name="adj2" fmla="val 70847"/>
              </a:avLst>
            </a:prstGeom>
            <a:solidFill>
              <a:srgbClr val="FFFFFF"/>
            </a:solidFill>
            <a:ln w="63500" cmpd="thickThin">
              <a:solidFill>
                <a:srgbClr val="974706"/>
              </a:solidFill>
              <a:miter lim="800000"/>
              <a:headEnd/>
              <a:tailEnd/>
            </a:ln>
          </p:spPr>
          <p:txBody>
            <a:bodyPr/>
            <a:lstStyle/>
            <a:p>
              <a:endParaRPr lang="en-US">
                <a:ln>
                  <a:solidFill>
                    <a:srgbClr val="FF0000"/>
                  </a:solidFill>
                </a:ln>
              </a:endParaRPr>
            </a:p>
          </p:txBody>
        </p:sp>
        <p:sp>
          <p:nvSpPr>
            <p:cNvPr id="15" name="Text Box 9"/>
            <p:cNvSpPr txBox="1">
              <a:spLocks noChangeArrowheads="1"/>
            </p:cNvSpPr>
            <p:nvPr/>
          </p:nvSpPr>
          <p:spPr bwMode="auto">
            <a:xfrm>
              <a:off x="1305" y="3593"/>
              <a:ext cx="1680" cy="855"/>
            </a:xfrm>
            <a:prstGeom prst="rect">
              <a:avLst/>
            </a:prstGeom>
            <a:solidFill>
              <a:srgbClr val="FFFFFF">
                <a:alpha val="0"/>
              </a:srgbClr>
            </a:solidFill>
            <a:ln w="9525">
              <a:noFill/>
              <a:miter lim="800000"/>
              <a:headEnd/>
              <a:tailEnd/>
            </a:ln>
          </p:spPr>
          <p:txBody>
            <a:bodyPr/>
            <a:lstStyle/>
            <a:p>
              <a:pPr algn="ctr">
                <a:spcAft>
                  <a:spcPts val="1000"/>
                </a:spcAft>
              </a:pPr>
              <a:r>
                <a:rPr lang="en-US" sz="1200" b="1" dirty="0" smtClean="0">
                  <a:solidFill>
                    <a:srgbClr val="C00000"/>
                  </a:solidFill>
                  <a:latin typeface="Calibri" pitchFamily="34" charset="0"/>
                </a:rPr>
                <a:t>NEW ITEM </a:t>
              </a:r>
              <a:r>
                <a:rPr lang="en-US" sz="1000" b="1" dirty="0" smtClean="0">
                  <a:solidFill>
                    <a:srgbClr val="C00000"/>
                  </a:solidFill>
                  <a:latin typeface="Calibri" pitchFamily="34" charset="0"/>
                </a:rPr>
                <a:t> </a:t>
              </a:r>
              <a:endParaRPr lang="en-US" sz="1000" b="1" dirty="0">
                <a:solidFill>
                  <a:srgbClr val="C00000"/>
                </a:solidFill>
                <a:latin typeface="Calibri" pitchFamily="34" charset="0"/>
              </a:endParaRPr>
            </a:p>
            <a:p>
              <a:endParaRPr lang="en-US" dirty="0"/>
            </a:p>
          </p:txBody>
        </p:sp>
      </p:grpSp>
      <p:grpSp>
        <p:nvGrpSpPr>
          <p:cNvPr id="16" name="Group 7"/>
          <p:cNvGrpSpPr>
            <a:grpSpLocks/>
          </p:cNvGrpSpPr>
          <p:nvPr/>
        </p:nvGrpSpPr>
        <p:grpSpPr bwMode="auto">
          <a:xfrm rot="1381084" flipH="1">
            <a:off x="4128591" y="2760680"/>
            <a:ext cx="1006187" cy="641138"/>
            <a:chOff x="1419" y="3420"/>
            <a:chExt cx="1565" cy="1017"/>
          </a:xfrm>
        </p:grpSpPr>
        <p:sp>
          <p:nvSpPr>
            <p:cNvPr id="17" name="AutoShape 8"/>
            <p:cNvSpPr>
              <a:spLocks noChangeArrowheads="1"/>
            </p:cNvSpPr>
            <p:nvPr/>
          </p:nvSpPr>
          <p:spPr bwMode="auto">
            <a:xfrm flipH="1">
              <a:off x="1575" y="3420"/>
              <a:ext cx="1170" cy="825"/>
            </a:xfrm>
            <a:prstGeom prst="wedgeEllipseCallout">
              <a:avLst>
                <a:gd name="adj1" fmla="val -40685"/>
                <a:gd name="adj2" fmla="val 70847"/>
              </a:avLst>
            </a:prstGeom>
            <a:solidFill>
              <a:srgbClr val="FFFFFF"/>
            </a:solidFill>
            <a:ln w="63500" cmpd="thickThin">
              <a:solidFill>
                <a:srgbClr val="974706"/>
              </a:solidFill>
              <a:miter lim="800000"/>
              <a:headEnd/>
              <a:tailEnd/>
            </a:ln>
          </p:spPr>
          <p:txBody>
            <a:bodyPr/>
            <a:lstStyle/>
            <a:p>
              <a:endParaRPr lang="en-US">
                <a:ln>
                  <a:solidFill>
                    <a:srgbClr val="FF0000"/>
                  </a:solidFill>
                </a:ln>
              </a:endParaRPr>
            </a:p>
          </p:txBody>
        </p:sp>
        <p:sp>
          <p:nvSpPr>
            <p:cNvPr id="18" name="Text Box 9"/>
            <p:cNvSpPr txBox="1">
              <a:spLocks noChangeArrowheads="1"/>
            </p:cNvSpPr>
            <p:nvPr/>
          </p:nvSpPr>
          <p:spPr bwMode="auto">
            <a:xfrm rot="20929006">
              <a:off x="1419" y="3582"/>
              <a:ext cx="1565" cy="855"/>
            </a:xfrm>
            <a:prstGeom prst="rect">
              <a:avLst/>
            </a:prstGeom>
            <a:solidFill>
              <a:srgbClr val="FFFFFF">
                <a:alpha val="0"/>
              </a:srgbClr>
            </a:solidFill>
            <a:ln w="9525">
              <a:noFill/>
              <a:miter lim="800000"/>
              <a:headEnd/>
              <a:tailEnd/>
            </a:ln>
          </p:spPr>
          <p:txBody>
            <a:bodyPr/>
            <a:lstStyle/>
            <a:p>
              <a:pPr algn="ctr">
                <a:spcAft>
                  <a:spcPts val="1000"/>
                </a:spcAft>
              </a:pPr>
              <a:r>
                <a:rPr lang="en-US" sz="1200" b="1" dirty="0" smtClean="0">
                  <a:solidFill>
                    <a:srgbClr val="C00000"/>
                  </a:solidFill>
                  <a:latin typeface="Calibri" pitchFamily="34" charset="0"/>
                </a:rPr>
                <a:t>NEW ITEM </a:t>
              </a:r>
              <a:r>
                <a:rPr lang="en-US" sz="1000" b="1" dirty="0" smtClean="0">
                  <a:solidFill>
                    <a:srgbClr val="C00000"/>
                  </a:solidFill>
                  <a:latin typeface="Calibri" pitchFamily="34" charset="0"/>
                </a:rPr>
                <a:t> </a:t>
              </a:r>
              <a:endParaRPr lang="en-US" sz="1000" b="1" dirty="0">
                <a:solidFill>
                  <a:srgbClr val="C00000"/>
                </a:solidFill>
                <a:latin typeface="Calibri" pitchFamily="34" charset="0"/>
              </a:endParaRPr>
            </a:p>
            <a:p>
              <a:endParaRPr lang="en-US" dirty="0"/>
            </a:p>
          </p:txBody>
        </p:sp>
      </p:grpSp>
      <p:sp>
        <p:nvSpPr>
          <p:cNvPr id="19" name="Rectangle 18"/>
          <p:cNvSpPr/>
          <p:nvPr/>
        </p:nvSpPr>
        <p:spPr>
          <a:xfrm>
            <a:off x="1043608" y="2225184"/>
            <a:ext cx="3528392" cy="3724096"/>
          </a:xfrm>
          <a:prstGeom prst="rect">
            <a:avLst/>
          </a:prstGeom>
        </p:spPr>
        <p:txBody>
          <a:bodyPr wrap="square">
            <a:spAutoFit/>
          </a:bodyPr>
          <a:lstStyle/>
          <a:p>
            <a:pPr marL="273050" lvl="2" indent="-273050">
              <a:lnSpc>
                <a:spcPct val="150000"/>
              </a:lnSpc>
              <a:spcBef>
                <a:spcPts val="0"/>
              </a:spcBef>
            </a:pPr>
            <a:r>
              <a:rPr lang="en-GB" sz="2000" b="1" dirty="0" smtClean="0">
                <a:solidFill>
                  <a:srgbClr val="0070C0"/>
                </a:solidFill>
                <a:latin typeface="Calibri" pitchFamily="34" charset="0"/>
                <a:cs typeface="Calibri" pitchFamily="34" charset="0"/>
              </a:rPr>
              <a:t>0413</a:t>
            </a:r>
            <a:r>
              <a:rPr lang="en-GB" sz="2000" dirty="0" smtClean="0">
                <a:latin typeface="Calibri" pitchFamily="34" charset="0"/>
                <a:cs typeface="Calibri" pitchFamily="34" charset="0"/>
              </a:rPr>
              <a:t>-</a:t>
            </a:r>
            <a:r>
              <a:rPr lang="en-GB" sz="2200" b="1" dirty="0" smtClean="0">
                <a:latin typeface="Calibri" pitchFamily="34" charset="0"/>
                <a:cs typeface="Calibri" pitchFamily="34" charset="0"/>
              </a:rPr>
              <a:t>presence of nurseries</a:t>
            </a:r>
          </a:p>
          <a:p>
            <a:pPr marL="0" lvl="2">
              <a:spcBef>
                <a:spcPts val="0"/>
              </a:spcBef>
            </a:pPr>
            <a:r>
              <a:rPr lang="en-GB" sz="900" b="1" dirty="0" smtClean="0">
                <a:latin typeface="Calibri" pitchFamily="34" charset="0"/>
                <a:cs typeface="Calibri" pitchFamily="34" charset="0"/>
              </a:rPr>
              <a:t/>
            </a:r>
            <a:br>
              <a:rPr lang="en-GB" sz="900" b="1" dirty="0" smtClean="0">
                <a:latin typeface="Calibri" pitchFamily="34" charset="0"/>
                <a:cs typeface="Calibri" pitchFamily="34" charset="0"/>
              </a:rPr>
            </a:br>
            <a:r>
              <a:rPr lang="en-GB" sz="2000" b="1" dirty="0" smtClean="0">
                <a:solidFill>
                  <a:srgbClr val="0070C0"/>
                </a:solidFill>
                <a:latin typeface="Calibri" pitchFamily="34" charset="0"/>
                <a:cs typeface="Calibri" pitchFamily="34" charset="0"/>
              </a:rPr>
              <a:t>0415</a:t>
            </a:r>
            <a:r>
              <a:rPr lang="en-GB" sz="2000" dirty="0" smtClean="0">
                <a:latin typeface="Calibri" pitchFamily="34" charset="0"/>
                <a:cs typeface="Calibri" pitchFamily="34" charset="0"/>
              </a:rPr>
              <a:t>-</a:t>
            </a:r>
            <a:r>
              <a:rPr lang="en-GB" sz="2200" b="1" dirty="0" smtClean="0">
                <a:latin typeface="Calibri" pitchFamily="34" charset="0"/>
                <a:cs typeface="Calibri" pitchFamily="34" charset="0"/>
              </a:rPr>
              <a:t>presence of cropped land under protective cover</a:t>
            </a:r>
            <a:endParaRPr lang="en-GB" sz="2000" dirty="0" smtClean="0">
              <a:latin typeface="Calibri" pitchFamily="34" charset="0"/>
              <a:cs typeface="Calibri" pitchFamily="34" charset="0"/>
            </a:endParaRPr>
          </a:p>
          <a:p>
            <a:pPr marL="0" lvl="2">
              <a:spcBef>
                <a:spcPts val="0"/>
              </a:spcBef>
            </a:pPr>
            <a:r>
              <a:rPr lang="en-GB" sz="900" b="1" dirty="0" smtClean="0">
                <a:latin typeface="Calibri" pitchFamily="34" charset="0"/>
                <a:cs typeface="Calibri" pitchFamily="34" charset="0"/>
              </a:rPr>
              <a:t/>
            </a:r>
            <a:br>
              <a:rPr lang="en-GB" sz="900" b="1" dirty="0" smtClean="0">
                <a:latin typeface="Calibri" pitchFamily="34" charset="0"/>
                <a:cs typeface="Calibri" pitchFamily="34" charset="0"/>
              </a:rPr>
            </a:br>
            <a:r>
              <a:rPr lang="en-GB" sz="2000" b="1" dirty="0" smtClean="0">
                <a:solidFill>
                  <a:srgbClr val="0070C0"/>
                </a:solidFill>
                <a:latin typeface="Calibri" pitchFamily="34" charset="0"/>
                <a:cs typeface="Calibri" pitchFamily="34" charset="0"/>
              </a:rPr>
              <a:t>0401</a:t>
            </a:r>
            <a:r>
              <a:rPr lang="en-GB" sz="2000" b="1" dirty="0" smtClean="0">
                <a:latin typeface="Calibri" pitchFamily="34" charset="0"/>
                <a:cs typeface="Calibri" pitchFamily="34" charset="0"/>
              </a:rPr>
              <a:t>-</a:t>
            </a:r>
            <a:r>
              <a:rPr lang="en-GB" sz="2200" dirty="0" smtClean="0">
                <a:latin typeface="Calibri" pitchFamily="34" charset="0"/>
                <a:cs typeface="Calibri" pitchFamily="34" charset="0"/>
              </a:rPr>
              <a:t>types of temporary crops on holding</a:t>
            </a:r>
            <a:br>
              <a:rPr lang="en-GB" sz="2200" dirty="0" smtClean="0">
                <a:latin typeface="Calibri" pitchFamily="34" charset="0"/>
                <a:cs typeface="Calibri" pitchFamily="34" charset="0"/>
              </a:rPr>
            </a:br>
            <a:endParaRPr lang="en-GB" sz="900" dirty="0" smtClean="0">
              <a:latin typeface="Calibri" pitchFamily="34" charset="0"/>
              <a:cs typeface="Calibri" pitchFamily="34" charset="0"/>
            </a:endParaRPr>
          </a:p>
          <a:p>
            <a:pPr marL="0" lvl="2">
              <a:spcBef>
                <a:spcPts val="0"/>
              </a:spcBef>
            </a:pPr>
            <a:r>
              <a:rPr lang="en-GB" sz="2000" b="1" dirty="0" smtClean="0">
                <a:solidFill>
                  <a:srgbClr val="0070C0"/>
                </a:solidFill>
                <a:latin typeface="Calibri" pitchFamily="34" charset="0"/>
                <a:cs typeface="Calibri" pitchFamily="34" charset="0"/>
              </a:rPr>
              <a:t>0405</a:t>
            </a:r>
            <a:r>
              <a:rPr lang="en-GB" sz="2000" dirty="0" smtClean="0">
                <a:latin typeface="Calibri" pitchFamily="34" charset="0"/>
                <a:cs typeface="Calibri" pitchFamily="34" charset="0"/>
              </a:rPr>
              <a:t>-</a:t>
            </a:r>
            <a:r>
              <a:rPr lang="en-GB" sz="2200" dirty="0" smtClean="0">
                <a:latin typeface="Calibri" pitchFamily="34" charset="0"/>
                <a:cs typeface="Calibri" pitchFamily="34" charset="0"/>
              </a:rPr>
              <a:t>types of permanent crops on holding and whether they are in compact plantation. </a:t>
            </a:r>
          </a:p>
        </p:txBody>
      </p:sp>
      <p:sp>
        <p:nvSpPr>
          <p:cNvPr id="20" name="Slide Number Placeholder 19"/>
          <p:cNvSpPr>
            <a:spLocks noGrp="1"/>
          </p:cNvSpPr>
          <p:nvPr>
            <p:ph type="sldNum" sz="quarter" idx="12"/>
          </p:nvPr>
        </p:nvSpPr>
        <p:spPr/>
        <p:txBody>
          <a:bodyPr/>
          <a:lstStyle/>
          <a:p>
            <a:fld id="{E5C7EF4D-DD50-400C-9F04-EB20CB99416E}" type="slidenum">
              <a:rPr lang="en-US" sz="2800" smtClean="0">
                <a:solidFill>
                  <a:schemeClr val="tx2"/>
                </a:solidFill>
              </a:rPr>
              <a:pPr/>
              <a:t>3</a:t>
            </a:fld>
            <a:endParaRPr lang="en-US"/>
          </a:p>
        </p:txBody>
      </p:sp>
      <p:sp>
        <p:nvSpPr>
          <p:cNvPr id="21" name="Rectangle 20"/>
          <p:cNvSpPr/>
          <p:nvPr/>
        </p:nvSpPr>
        <p:spPr>
          <a:xfrm>
            <a:off x="5076056" y="1484784"/>
            <a:ext cx="4067944" cy="553998"/>
          </a:xfrm>
          <a:prstGeom prst="rect">
            <a:avLst/>
          </a:prstGeom>
        </p:spPr>
        <p:txBody>
          <a:bodyPr wrap="square">
            <a:spAutoFit/>
          </a:bodyPr>
          <a:lstStyle/>
          <a:p>
            <a:pPr>
              <a:spcBef>
                <a:spcPts val="600"/>
              </a:spcBef>
              <a:spcAft>
                <a:spcPts val="600"/>
              </a:spcAft>
              <a:buClr>
                <a:schemeClr val="accent1"/>
              </a:buClr>
              <a:buSzPct val="80000"/>
            </a:pPr>
            <a:r>
              <a:rPr lang="en-GB" sz="3000" b="1" dirty="0" smtClean="0">
                <a:solidFill>
                  <a:srgbClr val="0070C0"/>
                </a:solidFill>
                <a:latin typeface="Calibri" pitchFamily="34" charset="0"/>
                <a:cs typeface="Calibri" pitchFamily="34" charset="0"/>
              </a:rPr>
              <a:t>Four (4) essential </a:t>
            </a:r>
            <a:r>
              <a:rPr lang="en-GB" sz="3000" dirty="0" smtClean="0">
                <a:latin typeface="Calibri" pitchFamily="34" charset="0"/>
                <a:cs typeface="Calibri" pitchFamily="34" charset="0"/>
              </a:rPr>
              <a:t>items:</a:t>
            </a:r>
            <a:endParaRPr lang="es-AR" sz="3000" dirty="0" smtClean="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952872" y="2060849"/>
            <a:ext cx="7867600" cy="3744415"/>
          </a:xfrm>
        </p:spPr>
        <p:txBody>
          <a:bodyPr>
            <a:normAutofit fontScale="70000" lnSpcReduction="20000"/>
          </a:bodyPr>
          <a:lstStyle/>
          <a:p>
            <a:pPr algn="just">
              <a:lnSpc>
                <a:spcPct val="120000"/>
              </a:lnSpc>
              <a:spcBef>
                <a:spcPts val="0"/>
              </a:spcBef>
              <a:buFont typeface="Wingdings" pitchFamily="2" charset="2"/>
              <a:buChar char="§"/>
            </a:pPr>
            <a:r>
              <a:rPr lang="en-US" sz="3900" b="1" dirty="0" smtClean="0">
                <a:solidFill>
                  <a:srgbClr val="0070C0"/>
                </a:solidFill>
                <a:latin typeface="Calibri" pitchFamily="34" charset="0"/>
              </a:rPr>
              <a:t>Defining agriculture according to ISIC</a:t>
            </a:r>
            <a:r>
              <a:rPr lang="en-US" sz="3900" b="1" baseline="30000" dirty="0" smtClean="0">
                <a:solidFill>
                  <a:srgbClr val="0070C0"/>
                </a:solidFill>
                <a:latin typeface="Calibri" pitchFamily="34" charset="0"/>
              </a:rPr>
              <a:t>*</a:t>
            </a:r>
            <a:r>
              <a:rPr lang="en-US" sz="3900" b="1" dirty="0" smtClean="0">
                <a:solidFill>
                  <a:srgbClr val="0070C0"/>
                </a:solidFill>
                <a:latin typeface="Calibri" pitchFamily="34" charset="0"/>
              </a:rPr>
              <a:t> </a:t>
            </a:r>
          </a:p>
          <a:p>
            <a:pPr>
              <a:lnSpc>
                <a:spcPct val="120000"/>
              </a:lnSpc>
              <a:spcBef>
                <a:spcPts val="0"/>
              </a:spcBef>
              <a:buNone/>
            </a:pPr>
            <a:r>
              <a:rPr lang="en-US" sz="3900" b="1" dirty="0" smtClean="0">
                <a:solidFill>
                  <a:srgbClr val="0070C0"/>
                </a:solidFill>
                <a:latin typeface="Calibri" pitchFamily="34" charset="0"/>
              </a:rPr>
              <a:t>	</a:t>
            </a:r>
            <a:r>
              <a:rPr lang="en-US" dirty="0" smtClean="0">
                <a:latin typeface="Calibri" pitchFamily="34" charset="0"/>
              </a:rPr>
              <a:t>(Cultivation of crops and raising of livestock).</a:t>
            </a:r>
            <a:br>
              <a:rPr lang="en-US" dirty="0" smtClean="0">
                <a:latin typeface="Calibri" pitchFamily="34" charset="0"/>
              </a:rPr>
            </a:br>
            <a:endParaRPr lang="en-US" sz="1400" dirty="0" smtClean="0">
              <a:latin typeface="Calibri" pitchFamily="34" charset="0"/>
            </a:endParaRPr>
          </a:p>
          <a:p>
            <a:pPr>
              <a:buFont typeface="Wingdings" pitchFamily="2" charset="2"/>
              <a:buChar char="§"/>
            </a:pPr>
            <a:r>
              <a:rPr lang="en-US" sz="3900" b="1" dirty="0" smtClean="0">
                <a:solidFill>
                  <a:srgbClr val="0070C0"/>
                </a:solidFill>
                <a:latin typeface="Calibri" pitchFamily="34" charset="0"/>
              </a:rPr>
              <a:t>Paramount for understanding agriculture </a:t>
            </a:r>
            <a:r>
              <a:rPr lang="en-US" dirty="0" smtClean="0">
                <a:latin typeface="Calibri" pitchFamily="34" charset="0"/>
              </a:rPr>
              <a:t>in a country (structural data on types of crops, area, their spatial distribution, their end-use and seasonality)</a:t>
            </a:r>
            <a:br>
              <a:rPr lang="en-US" dirty="0" smtClean="0">
                <a:latin typeface="Calibri" pitchFamily="34" charset="0"/>
              </a:rPr>
            </a:br>
            <a:endParaRPr lang="en-US" dirty="0" smtClean="0">
              <a:latin typeface="Calibri" pitchFamily="34" charset="0"/>
            </a:endParaRPr>
          </a:p>
          <a:p>
            <a:pPr algn="just">
              <a:buFont typeface="Wingdings" pitchFamily="2" charset="2"/>
              <a:buChar char="§"/>
            </a:pPr>
            <a:r>
              <a:rPr lang="en-US" sz="3900" b="1" dirty="0" smtClean="0">
                <a:solidFill>
                  <a:srgbClr val="0070C0"/>
                </a:solidFill>
                <a:latin typeface="Calibri" pitchFamily="34" charset="0"/>
              </a:rPr>
              <a:t>Extensive and intensive use of data</a:t>
            </a:r>
            <a:r>
              <a:rPr lang="en-US" b="1" dirty="0" smtClean="0">
                <a:solidFill>
                  <a:srgbClr val="0070C0"/>
                </a:solidFill>
                <a:latin typeface="Calibri" pitchFamily="34" charset="0"/>
              </a:rPr>
              <a:t> </a:t>
            </a:r>
            <a:r>
              <a:rPr lang="en-US" sz="3900" b="1" dirty="0" smtClean="0">
                <a:solidFill>
                  <a:srgbClr val="0070C0"/>
                </a:solidFill>
                <a:latin typeface="Calibri" pitchFamily="34" charset="0"/>
              </a:rPr>
              <a:t>about crops </a:t>
            </a:r>
            <a:r>
              <a:rPr lang="en-US" dirty="0" smtClean="0">
                <a:latin typeface="Calibri" pitchFamily="34" charset="0"/>
              </a:rPr>
              <a:t>(Decision-makers, researchers and other stakeholders)</a:t>
            </a:r>
            <a:endParaRPr lang="en-US" dirty="0">
              <a:latin typeface="Calibri" pitchFamily="34" charset="0"/>
            </a:endParaRPr>
          </a:p>
        </p:txBody>
      </p:sp>
      <p:grpSp>
        <p:nvGrpSpPr>
          <p:cNvPr id="15" name="Group 14"/>
          <p:cNvGrpSpPr/>
          <p:nvPr/>
        </p:nvGrpSpPr>
        <p:grpSpPr>
          <a:xfrm>
            <a:off x="971600" y="6021288"/>
            <a:ext cx="8172400" cy="1196752"/>
            <a:chOff x="971600" y="6048672"/>
            <a:chExt cx="8172400" cy="1196752"/>
          </a:xfrm>
        </p:grpSpPr>
        <p:sp>
          <p:nvSpPr>
            <p:cNvPr id="5" name="Wave 4"/>
            <p:cNvSpPr/>
            <p:nvPr/>
          </p:nvSpPr>
          <p:spPr>
            <a:xfrm>
              <a:off x="971600" y="6048672"/>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Wave 11"/>
            <p:cNvSpPr/>
            <p:nvPr/>
          </p:nvSpPr>
          <p:spPr>
            <a:xfrm>
              <a:off x="2555776" y="6048672"/>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Wave 12"/>
            <p:cNvSpPr/>
            <p:nvPr/>
          </p:nvSpPr>
          <p:spPr>
            <a:xfrm>
              <a:off x="4572000" y="6048672"/>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Wave 13"/>
            <p:cNvSpPr/>
            <p:nvPr/>
          </p:nvSpPr>
          <p:spPr>
            <a:xfrm>
              <a:off x="6695728" y="6120680"/>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10" name="TextBox 9"/>
          <p:cNvSpPr txBox="1"/>
          <p:nvPr/>
        </p:nvSpPr>
        <p:spPr>
          <a:xfrm>
            <a:off x="1187624" y="5651956"/>
            <a:ext cx="7776864" cy="369332"/>
          </a:xfrm>
          <a:prstGeom prst="rect">
            <a:avLst/>
          </a:prstGeom>
          <a:noFill/>
        </p:spPr>
        <p:txBody>
          <a:bodyPr wrap="square" rtlCol="0">
            <a:spAutoFit/>
          </a:bodyPr>
          <a:lstStyle/>
          <a:p>
            <a:r>
              <a:rPr lang="en-US" dirty="0" smtClean="0"/>
              <a:t>*</a:t>
            </a:r>
            <a:r>
              <a:rPr lang="en-US" sz="1100" dirty="0" smtClean="0"/>
              <a:t>International Standard Industrial Classification of all Economic Activities (ISIC Rev. 4) </a:t>
            </a:r>
            <a:endParaRPr lang="en-US" sz="1100" dirty="0"/>
          </a:p>
        </p:txBody>
      </p:sp>
      <p:sp>
        <p:nvSpPr>
          <p:cNvPr id="17" name="Title 5"/>
          <p:cNvSpPr>
            <a:spLocks noGrp="1"/>
          </p:cNvSpPr>
          <p:nvPr>
            <p:ph type="title"/>
          </p:nvPr>
        </p:nvSpPr>
        <p:spPr>
          <a:xfrm>
            <a:off x="1043608" y="908720"/>
            <a:ext cx="7498080" cy="812028"/>
          </a:xfrm>
        </p:spPr>
        <p:txBody>
          <a:bodyPr/>
          <a:lstStyle/>
          <a:p>
            <a:r>
              <a:rPr lang="es-AR" b="1" dirty="0" err="1" smtClean="0"/>
              <a:t>Importance</a:t>
            </a:r>
            <a:r>
              <a:rPr lang="es-AR" b="1" dirty="0" smtClean="0"/>
              <a:t> of </a:t>
            </a:r>
            <a:r>
              <a:rPr lang="es-AR" b="1" dirty="0" err="1" smtClean="0"/>
              <a:t>the</a:t>
            </a:r>
            <a:r>
              <a:rPr lang="es-AR" b="1" dirty="0" smtClean="0"/>
              <a:t> </a:t>
            </a:r>
            <a:r>
              <a:rPr lang="es-AR" b="1" dirty="0" err="1" smtClean="0"/>
              <a:t>theme</a:t>
            </a:r>
            <a:endParaRPr lang="es-AR" b="1" dirty="0"/>
          </a:p>
        </p:txBody>
      </p:sp>
      <p:sp>
        <p:nvSpPr>
          <p:cNvPr id="4" name="Slide Number Placeholder 3"/>
          <p:cNvSpPr>
            <a:spLocks noGrp="1"/>
          </p:cNvSpPr>
          <p:nvPr>
            <p:ph type="sldNum" sz="quarter" idx="12"/>
          </p:nvPr>
        </p:nvSpPr>
        <p:spPr/>
        <p:txBody>
          <a:bodyPr/>
          <a:lstStyle/>
          <a:p>
            <a:fld id="{E5C7EF4D-DD50-400C-9F04-EB20CB99416E}" type="slidenum">
              <a:rPr lang="en-US" sz="2800" smtClean="0">
                <a:solidFill>
                  <a:srgbClr val="FF0000"/>
                </a:solidFill>
              </a:rPr>
              <a:pPr/>
              <a:t>4</a:t>
            </a:fld>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 calcmode="lin" valueType="num">
                                      <p:cBhvr additive="base">
                                        <p:cTn id="2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08720"/>
            <a:ext cx="8496944" cy="956044"/>
          </a:xfrm>
        </p:spPr>
        <p:txBody>
          <a:bodyPr/>
          <a:lstStyle/>
          <a:p>
            <a:r>
              <a:rPr lang="es-AR" b="1" dirty="0" err="1" smtClean="0"/>
              <a:t>Main</a:t>
            </a:r>
            <a:r>
              <a:rPr lang="es-AR" b="1" dirty="0" smtClean="0"/>
              <a:t> </a:t>
            </a:r>
            <a:r>
              <a:rPr lang="es-AR" b="1" dirty="0" err="1" smtClean="0"/>
              <a:t>concepts</a:t>
            </a:r>
            <a:r>
              <a:rPr lang="es-AR" b="1" dirty="0" smtClean="0"/>
              <a:t> and </a:t>
            </a:r>
            <a:r>
              <a:rPr lang="es-AR" b="1" dirty="0" err="1" smtClean="0"/>
              <a:t>defintions</a:t>
            </a:r>
            <a:r>
              <a:rPr lang="es-AR" b="1" dirty="0" smtClean="0"/>
              <a:t> </a:t>
            </a:r>
            <a:endParaRPr lang="es-AR" b="1" dirty="0"/>
          </a:p>
        </p:txBody>
      </p:sp>
      <p:graphicFrame>
        <p:nvGraphicFramePr>
          <p:cNvPr id="5" name="Table 4"/>
          <p:cNvGraphicFramePr>
            <a:graphicFrameLocks noGrp="1"/>
          </p:cNvGraphicFramePr>
          <p:nvPr/>
        </p:nvGraphicFramePr>
        <p:xfrm>
          <a:off x="1331640" y="1844824"/>
          <a:ext cx="7416824" cy="1402080"/>
        </p:xfrm>
        <a:graphic>
          <a:graphicData uri="http://schemas.openxmlformats.org/drawingml/2006/table">
            <a:tbl>
              <a:tblPr firstRow="1" bandRow="1">
                <a:tableStyleId>{5C22544A-7EE6-4342-B048-85BDC9FD1C3A}</a:tableStyleId>
              </a:tblPr>
              <a:tblGrid>
                <a:gridCol w="3708412"/>
                <a:gridCol w="3708412"/>
              </a:tblGrid>
              <a:tr h="6120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1" kern="1200" dirty="0" smtClean="0">
                          <a:solidFill>
                            <a:srgbClr val="0070C0"/>
                          </a:solidFill>
                          <a:latin typeface="Calibri" pitchFamily="34" charset="0"/>
                          <a:ea typeface="+mn-ea"/>
                          <a:cs typeface="+mn-cs"/>
                        </a:rPr>
                        <a:t>Temporary crops:</a:t>
                      </a:r>
                    </a:p>
                  </a:txBody>
                  <a:tcPr>
                    <a:solidFill>
                      <a:schemeClr val="bg1">
                        <a:lumMod val="95000"/>
                      </a:schemeClr>
                    </a:solidFill>
                  </a:tcPr>
                </a:tc>
                <a:tc>
                  <a:txBody>
                    <a:bodyPr/>
                    <a:lstStyle/>
                    <a:p>
                      <a:r>
                        <a:rPr lang="en-US" sz="2000" b="0" kern="1200" dirty="0" smtClean="0">
                          <a:solidFill>
                            <a:schemeClr val="tx1"/>
                          </a:solidFill>
                          <a:latin typeface="Calibri" pitchFamily="34" charset="0"/>
                          <a:ea typeface="+mn-ea"/>
                          <a:cs typeface="+mn-cs"/>
                        </a:rPr>
                        <a:t>crops with less than one-year growing cycle.</a:t>
                      </a:r>
                      <a:endParaRPr lang="es-AR" sz="2000" b="0" kern="1200" dirty="0" smtClean="0">
                        <a:solidFill>
                          <a:schemeClr val="tx1"/>
                        </a:solidFill>
                        <a:latin typeface="Calibri" pitchFamily="34" charset="0"/>
                        <a:ea typeface="+mn-ea"/>
                        <a:cs typeface="+mn-cs"/>
                      </a:endParaRPr>
                    </a:p>
                  </a:txBody>
                  <a:tcPr>
                    <a:solidFill>
                      <a:schemeClr val="bg1">
                        <a:lumMod val="95000"/>
                      </a:schemeClr>
                    </a:solidFill>
                  </a:tcPr>
                </a:tc>
              </a:tr>
              <a:tr h="6120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1" kern="1200" dirty="0" smtClean="0">
                          <a:solidFill>
                            <a:srgbClr val="0070C0"/>
                          </a:solidFill>
                          <a:latin typeface="Calibri" pitchFamily="34" charset="0"/>
                          <a:ea typeface="+mn-ea"/>
                          <a:cs typeface="+mn-cs"/>
                        </a:rPr>
                        <a:t>Permanent crops:</a:t>
                      </a:r>
                    </a:p>
                  </a:txBody>
                  <a:tcPr/>
                </a:tc>
                <a:tc>
                  <a:txBody>
                    <a:bodyPr/>
                    <a:lstStyle/>
                    <a:p>
                      <a:r>
                        <a:rPr lang="en-US" sz="2000" b="0" kern="1200" dirty="0" smtClean="0">
                          <a:solidFill>
                            <a:schemeClr val="tx1"/>
                          </a:solidFill>
                          <a:latin typeface="Calibri" pitchFamily="34" charset="0"/>
                          <a:ea typeface="+mn-ea"/>
                          <a:cs typeface="+mn-cs"/>
                        </a:rPr>
                        <a:t>crops with a more than one-year growing cycle.</a:t>
                      </a:r>
                      <a:endParaRPr lang="es-AR" sz="2000" b="0" kern="1200" dirty="0" smtClean="0">
                        <a:solidFill>
                          <a:schemeClr val="tx1"/>
                        </a:solidFill>
                        <a:latin typeface="Calibri" pitchFamily="34" charset="0"/>
                        <a:ea typeface="+mn-ea"/>
                        <a:cs typeface="+mn-cs"/>
                      </a:endParaRPr>
                    </a:p>
                  </a:txBody>
                  <a:tcPr/>
                </a:tc>
              </a:tr>
            </a:tbl>
          </a:graphicData>
        </a:graphic>
      </p:graphicFrame>
      <p:graphicFrame>
        <p:nvGraphicFramePr>
          <p:cNvPr id="6" name="Table 5"/>
          <p:cNvGraphicFramePr>
            <a:graphicFrameLocks noGrp="1"/>
          </p:cNvGraphicFramePr>
          <p:nvPr/>
        </p:nvGraphicFramePr>
        <p:xfrm>
          <a:off x="1331640" y="3212976"/>
          <a:ext cx="7416824" cy="2712720"/>
        </p:xfrm>
        <a:graphic>
          <a:graphicData uri="http://schemas.openxmlformats.org/drawingml/2006/table">
            <a:tbl>
              <a:tblPr firstRow="1" bandRow="1">
                <a:tableStyleId>{5C22544A-7EE6-4342-B048-85BDC9FD1C3A}</a:tableStyleId>
              </a:tblPr>
              <a:tblGrid>
                <a:gridCol w="3708412"/>
                <a:gridCol w="3708412"/>
              </a:tblGrid>
              <a:tr h="8810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1" kern="1200" dirty="0" smtClean="0">
                          <a:solidFill>
                            <a:srgbClr val="0070C0"/>
                          </a:solidFill>
                          <a:latin typeface="Calibri" pitchFamily="34" charset="0"/>
                          <a:ea typeface="+mn-ea"/>
                          <a:cs typeface="+mn-cs"/>
                        </a:rPr>
                        <a:t>Successive crops: </a:t>
                      </a:r>
                      <a:endParaRPr lang="es-AR" sz="2700" b="1" kern="1200" dirty="0" smtClean="0">
                        <a:solidFill>
                          <a:srgbClr val="0070C0"/>
                        </a:solidFill>
                        <a:latin typeface="Calibri" pitchFamily="34" charset="0"/>
                        <a:ea typeface="+mn-ea"/>
                        <a:cs typeface="+mn-cs"/>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latin typeface="Calibri" pitchFamily="34" charset="0"/>
                          <a:ea typeface="+mn-ea"/>
                          <a:cs typeface="+mn-cs"/>
                        </a:rPr>
                        <a:t>temporary crops that grow more than once on the same land in the same agricultural year.</a:t>
                      </a:r>
                    </a:p>
                  </a:txBody>
                  <a:tcPr>
                    <a:solidFill>
                      <a:schemeClr val="accent4">
                        <a:lumMod val="20000"/>
                        <a:lumOff val="80000"/>
                      </a:schemeClr>
                    </a:solidFill>
                  </a:tcPr>
                </a:tc>
              </a:tr>
              <a:tr h="6140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1" kern="1200" dirty="0" smtClean="0">
                          <a:solidFill>
                            <a:srgbClr val="0070C0"/>
                          </a:solidFill>
                          <a:latin typeface="Calibri" pitchFamily="34" charset="0"/>
                          <a:ea typeface="+mn-ea"/>
                          <a:cs typeface="+mn-cs"/>
                        </a:rPr>
                        <a:t>Inter-planted crop: </a:t>
                      </a:r>
                      <a:endParaRPr lang="es-AR" sz="2700" b="1" kern="1200" dirty="0" smtClean="0">
                        <a:solidFill>
                          <a:srgbClr val="0070C0"/>
                        </a:solidFill>
                        <a:latin typeface="Calibri"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latin typeface="Calibri" pitchFamily="34" charset="0"/>
                          <a:ea typeface="+mn-ea"/>
                          <a:cs typeface="+mn-cs"/>
                        </a:rPr>
                        <a:t>temporary crop planted between rows of another crop.</a:t>
                      </a:r>
                      <a:endParaRPr lang="es-AR" sz="2000" b="0" kern="1200" dirty="0" smtClean="0">
                        <a:solidFill>
                          <a:schemeClr val="tx1"/>
                        </a:solidFill>
                        <a:latin typeface="Calibri" pitchFamily="34" charset="0"/>
                        <a:ea typeface="+mn-ea"/>
                        <a:cs typeface="+mn-cs"/>
                      </a:endParaRPr>
                    </a:p>
                  </a:txBody>
                  <a:tcPr/>
                </a:tc>
              </a:tr>
              <a:tr h="8810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1" kern="1200" dirty="0" smtClean="0">
                          <a:solidFill>
                            <a:srgbClr val="0070C0"/>
                          </a:solidFill>
                          <a:latin typeface="Calibri" pitchFamily="34" charset="0"/>
                          <a:ea typeface="+mn-ea"/>
                          <a:cs typeface="+mn-cs"/>
                        </a:rPr>
                        <a:t>Mixed crops:</a:t>
                      </a:r>
                      <a:endParaRPr lang="es-AR" sz="2700" b="1" kern="1200" dirty="0" smtClean="0">
                        <a:solidFill>
                          <a:srgbClr val="0070C0"/>
                        </a:solidFill>
                        <a:latin typeface="Calibri"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latin typeface="Calibri" pitchFamily="34" charset="0"/>
                          <a:ea typeface="+mn-ea"/>
                          <a:cs typeface="+mn-cs"/>
                        </a:rPr>
                        <a:t>more than one temporary crop is grown  unsystematically in a plot or field.</a:t>
                      </a:r>
                    </a:p>
                  </a:txBody>
                  <a:tcPr/>
                </a:tc>
              </a:tr>
            </a:tbl>
          </a:graphicData>
        </a:graphic>
      </p:graphicFrame>
      <p:grpSp>
        <p:nvGrpSpPr>
          <p:cNvPr id="11" name="Group 10"/>
          <p:cNvGrpSpPr/>
          <p:nvPr/>
        </p:nvGrpSpPr>
        <p:grpSpPr>
          <a:xfrm>
            <a:off x="971600" y="6049772"/>
            <a:ext cx="8172400" cy="1224136"/>
            <a:chOff x="971600" y="6021288"/>
            <a:chExt cx="8172400" cy="1224136"/>
          </a:xfrm>
        </p:grpSpPr>
        <p:sp>
          <p:nvSpPr>
            <p:cNvPr id="7" name="Wave 6"/>
            <p:cNvSpPr/>
            <p:nvPr/>
          </p:nvSpPr>
          <p:spPr>
            <a:xfrm>
              <a:off x="971600" y="6048672"/>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Wave 7"/>
            <p:cNvSpPr/>
            <p:nvPr/>
          </p:nvSpPr>
          <p:spPr>
            <a:xfrm>
              <a:off x="2843808" y="6021288"/>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Wave 8"/>
            <p:cNvSpPr/>
            <p:nvPr/>
          </p:nvSpPr>
          <p:spPr>
            <a:xfrm>
              <a:off x="4427984" y="6048672"/>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Wave 9"/>
            <p:cNvSpPr/>
            <p:nvPr/>
          </p:nvSpPr>
          <p:spPr>
            <a:xfrm>
              <a:off x="6695728" y="6120680"/>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4" name="Slide Number Placeholder 3"/>
          <p:cNvSpPr>
            <a:spLocks noGrp="1"/>
          </p:cNvSpPr>
          <p:nvPr>
            <p:ph type="sldNum" sz="quarter" idx="12"/>
          </p:nvPr>
        </p:nvSpPr>
        <p:spPr/>
        <p:txBody>
          <a:bodyPr/>
          <a:lstStyle/>
          <a:p>
            <a:fld id="{E5C7EF4D-DD50-400C-9F04-EB20CB99416E}" type="slidenum">
              <a:rPr lang="en-US" sz="2800" smtClean="0">
                <a:solidFill>
                  <a:schemeClr val="tx2"/>
                </a:solidFill>
              </a:rPr>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15616" y="980728"/>
            <a:ext cx="8352928" cy="1296144"/>
          </a:xfrm>
        </p:spPr>
        <p:txBody>
          <a:bodyPr/>
          <a:lstStyle/>
          <a:p>
            <a:r>
              <a:rPr lang="es-AR" b="1" dirty="0" err="1" smtClean="0"/>
              <a:t>Main</a:t>
            </a:r>
            <a:r>
              <a:rPr lang="es-AR" b="1" dirty="0" smtClean="0"/>
              <a:t> </a:t>
            </a:r>
            <a:r>
              <a:rPr lang="es-AR" b="1" dirty="0" err="1" smtClean="0"/>
              <a:t>concepts</a:t>
            </a:r>
            <a:r>
              <a:rPr lang="es-AR" b="1" dirty="0" smtClean="0"/>
              <a:t> and </a:t>
            </a:r>
            <a:r>
              <a:rPr lang="es-AR" b="1" dirty="0" err="1" smtClean="0"/>
              <a:t>defintions</a:t>
            </a:r>
            <a:r>
              <a:rPr lang="es-AR" b="1" dirty="0" smtClean="0"/>
              <a:t> </a:t>
            </a:r>
            <a:r>
              <a:rPr lang="es-AR" sz="3500" dirty="0" err="1" smtClean="0"/>
              <a:t>cont.d</a:t>
            </a:r>
            <a:r>
              <a:rPr lang="es-AR" sz="3500" dirty="0" smtClean="0"/>
              <a:t>’ </a:t>
            </a:r>
            <a:endParaRPr lang="es-AR" sz="3500" dirty="0"/>
          </a:p>
        </p:txBody>
      </p:sp>
      <p:graphicFrame>
        <p:nvGraphicFramePr>
          <p:cNvPr id="7" name="Content Placeholder 4"/>
          <p:cNvGraphicFramePr>
            <a:graphicFrameLocks noGrp="1"/>
          </p:cNvGraphicFramePr>
          <p:nvPr>
            <p:ph idx="1"/>
          </p:nvPr>
        </p:nvGraphicFramePr>
        <p:xfrm>
          <a:off x="1259632" y="2410936"/>
          <a:ext cx="7497764" cy="3322320"/>
        </p:xfrm>
        <a:graphic>
          <a:graphicData uri="http://schemas.openxmlformats.org/drawingml/2006/table">
            <a:tbl>
              <a:tblPr firstRow="1" bandRow="1">
                <a:tableStyleId>{5C22544A-7EE6-4342-B048-85BDC9FD1C3A}</a:tableStyleId>
              </a:tblPr>
              <a:tblGrid>
                <a:gridCol w="3748882"/>
                <a:gridCol w="374888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1" kern="1200" dirty="0" smtClean="0">
                          <a:solidFill>
                            <a:srgbClr val="0070C0"/>
                          </a:solidFill>
                          <a:latin typeface="Calibri" pitchFamily="34" charset="0"/>
                          <a:ea typeface="+mn-ea"/>
                          <a:cs typeface="+mn-cs"/>
                        </a:rPr>
                        <a:t>Permanent crops in compact plantation:</a:t>
                      </a:r>
                      <a:endParaRPr lang="es-AR" sz="2700" b="1" kern="1200" dirty="0" smtClean="0">
                        <a:solidFill>
                          <a:srgbClr val="0070C0"/>
                        </a:solidFill>
                        <a:latin typeface="Calibri" pitchFamily="34" charset="0"/>
                        <a:ea typeface="+mn-ea"/>
                        <a:cs typeface="+mn-cs"/>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latin typeface="Calibri" pitchFamily="34" charset="0"/>
                          <a:ea typeface="+mn-ea"/>
                          <a:cs typeface="+mn-cs"/>
                        </a:rPr>
                        <a:t>plants, trees and shrubs planted in a regular and systematic manner.</a:t>
                      </a:r>
                    </a:p>
                    <a:p>
                      <a:endParaRPr lang="es-AR" sz="2000" b="0" kern="1200" dirty="0" smtClean="0">
                        <a:solidFill>
                          <a:schemeClr val="tx1"/>
                        </a:solidFill>
                        <a:latin typeface="Calibri" pitchFamily="34" charset="0"/>
                        <a:ea typeface="+mn-ea"/>
                        <a:cs typeface="+mn-cs"/>
                      </a:endParaRPr>
                    </a:p>
                  </a:txBody>
                  <a:tcPr>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1" kern="1200" dirty="0" smtClean="0">
                          <a:solidFill>
                            <a:srgbClr val="0070C0"/>
                          </a:solidFill>
                          <a:latin typeface="Calibri" pitchFamily="34" charset="0"/>
                          <a:ea typeface="+mn-ea"/>
                          <a:cs typeface="+mn-cs"/>
                        </a:rPr>
                        <a:t>Scattered plants:</a:t>
                      </a:r>
                      <a:endParaRPr lang="es-AR" sz="2700" b="1" kern="1200" dirty="0" smtClean="0">
                        <a:solidFill>
                          <a:srgbClr val="0070C0"/>
                        </a:solidFill>
                        <a:latin typeface="Calibri"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latin typeface="Calibri" pitchFamily="34" charset="0"/>
                          <a:ea typeface="+mn-ea"/>
                          <a:cs typeface="+mn-cs"/>
                        </a:rPr>
                        <a:t>permanent crops planted in such a manner that it is not possible to estimate the area.</a:t>
                      </a:r>
                    </a:p>
                    <a:p>
                      <a:pPr marL="0" algn="l" rtl="0" eaLnBrk="1" hangingPunct="1"/>
                      <a:endParaRPr lang="es-AR" sz="2000" b="0" kern="1200" dirty="0" smtClean="0">
                        <a:solidFill>
                          <a:schemeClr val="tx1"/>
                        </a:solidFill>
                        <a:latin typeface="Calibri" pitchFamily="34" charset="0"/>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1" kern="1200" dirty="0" smtClean="0">
                          <a:solidFill>
                            <a:srgbClr val="0070C0"/>
                          </a:solidFill>
                          <a:latin typeface="Calibri" pitchFamily="34" charset="0"/>
                          <a:ea typeface="+mn-ea"/>
                          <a:cs typeface="+mn-cs"/>
                        </a:rPr>
                        <a:t>Associate crop:</a:t>
                      </a:r>
                      <a:endParaRPr lang="es-AR" sz="2700" b="1" kern="1200" dirty="0">
                        <a:solidFill>
                          <a:srgbClr val="0070C0"/>
                        </a:solidFill>
                        <a:latin typeface="Calibri"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latin typeface="Calibri" pitchFamily="34" charset="0"/>
                          <a:ea typeface="+mn-ea"/>
                          <a:cs typeface="+mn-cs"/>
                        </a:rPr>
                        <a:t>a temporary crop grown in a compact plantation of permanent crops</a:t>
                      </a:r>
                      <a:endParaRPr lang="es-AR" sz="2000" b="0" kern="1200" dirty="0" smtClean="0">
                        <a:solidFill>
                          <a:schemeClr val="tx1"/>
                        </a:solidFill>
                        <a:latin typeface="Calibri" pitchFamily="34" charset="0"/>
                        <a:ea typeface="+mn-ea"/>
                        <a:cs typeface="+mn-cs"/>
                      </a:endParaRPr>
                    </a:p>
                  </a:txBody>
                  <a:tcPr/>
                </a:tc>
              </a:tr>
            </a:tbl>
          </a:graphicData>
        </a:graphic>
      </p:graphicFrame>
      <p:grpSp>
        <p:nvGrpSpPr>
          <p:cNvPr id="8" name="Group 7"/>
          <p:cNvGrpSpPr/>
          <p:nvPr/>
        </p:nvGrpSpPr>
        <p:grpSpPr>
          <a:xfrm>
            <a:off x="971600" y="5931607"/>
            <a:ext cx="8172400" cy="1224136"/>
            <a:chOff x="971600" y="6021288"/>
            <a:chExt cx="8172400" cy="1224136"/>
          </a:xfrm>
        </p:grpSpPr>
        <p:sp>
          <p:nvSpPr>
            <p:cNvPr id="9" name="Wave 8"/>
            <p:cNvSpPr/>
            <p:nvPr/>
          </p:nvSpPr>
          <p:spPr>
            <a:xfrm>
              <a:off x="971600" y="6048672"/>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Wave 9"/>
            <p:cNvSpPr/>
            <p:nvPr/>
          </p:nvSpPr>
          <p:spPr>
            <a:xfrm>
              <a:off x="2843808" y="6021288"/>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Wave 10"/>
            <p:cNvSpPr/>
            <p:nvPr/>
          </p:nvSpPr>
          <p:spPr>
            <a:xfrm>
              <a:off x="4427984" y="6048672"/>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Wave 11"/>
            <p:cNvSpPr/>
            <p:nvPr/>
          </p:nvSpPr>
          <p:spPr>
            <a:xfrm>
              <a:off x="6695728" y="6120680"/>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5" name="Slide Number Placeholder 4"/>
          <p:cNvSpPr>
            <a:spLocks noGrp="1"/>
          </p:cNvSpPr>
          <p:nvPr>
            <p:ph type="sldNum" sz="quarter" idx="12"/>
          </p:nvPr>
        </p:nvSpPr>
        <p:spPr/>
        <p:txBody>
          <a:bodyPr/>
          <a:lstStyle/>
          <a:p>
            <a:fld id="{E5C7EF4D-DD50-400C-9F04-EB20CB99416E}" type="slidenum">
              <a:rPr lang="en-US" sz="2800" smtClean="0">
                <a:solidFill>
                  <a:schemeClr val="tx2"/>
                </a:solidFill>
              </a:rPr>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63888" y="188640"/>
            <a:ext cx="4320480" cy="884036"/>
          </a:xfrm>
        </p:spPr>
        <p:txBody>
          <a:bodyPr/>
          <a:lstStyle/>
          <a:p>
            <a:r>
              <a:rPr lang="es-AR" b="1" dirty="0" err="1" smtClean="0"/>
              <a:t>Items</a:t>
            </a:r>
            <a:r>
              <a:rPr lang="es-AR" b="1" dirty="0" smtClean="0"/>
              <a:t> </a:t>
            </a:r>
            <a:r>
              <a:rPr lang="es-AR" dirty="0" smtClean="0"/>
              <a:t> </a:t>
            </a:r>
            <a:endParaRPr lang="es-AR" dirty="0"/>
          </a:p>
        </p:txBody>
      </p:sp>
      <p:sp>
        <p:nvSpPr>
          <p:cNvPr id="6" name="Rectangle 5"/>
          <p:cNvSpPr/>
          <p:nvPr/>
        </p:nvSpPr>
        <p:spPr>
          <a:xfrm>
            <a:off x="827584" y="1268760"/>
            <a:ext cx="7056784" cy="477054"/>
          </a:xfrm>
          <a:prstGeom prst="rect">
            <a:avLst/>
          </a:prstGeom>
        </p:spPr>
        <p:txBody>
          <a:bodyPr wrap="square">
            <a:spAutoFit/>
          </a:bodyPr>
          <a:lstStyle/>
          <a:p>
            <a:pPr marL="180000" indent="0">
              <a:spcBef>
                <a:spcPts val="0"/>
              </a:spcBef>
              <a:spcAft>
                <a:spcPts val="600"/>
              </a:spcAft>
              <a:buNone/>
            </a:pPr>
            <a:r>
              <a:rPr lang="en-US" sz="2500" b="1" dirty="0" smtClean="0">
                <a:solidFill>
                  <a:srgbClr val="0070C0"/>
                </a:solidFill>
                <a:cs typeface="Calibri" pitchFamily="34" charset="0"/>
              </a:rPr>
              <a:t>Theme 4 Crops, comprises 16 items:</a:t>
            </a:r>
          </a:p>
        </p:txBody>
      </p:sp>
      <p:sp>
        <p:nvSpPr>
          <p:cNvPr id="8" name="Rectangle 7"/>
          <p:cNvSpPr/>
          <p:nvPr/>
        </p:nvSpPr>
        <p:spPr>
          <a:xfrm>
            <a:off x="4644008" y="2158692"/>
            <a:ext cx="4320480" cy="3862596"/>
          </a:xfrm>
          <a:prstGeom prst="rect">
            <a:avLst/>
          </a:prstGeom>
          <a:solidFill>
            <a:schemeClr val="bg1">
              <a:lumMod val="95000"/>
            </a:schemeClr>
          </a:solidFill>
        </p:spPr>
        <p:txBody>
          <a:bodyPr wrap="square">
            <a:spAutoFit/>
          </a:bodyPr>
          <a:lstStyle/>
          <a:p>
            <a:pPr marL="400050" lvl="2" indent="-400050">
              <a:spcBef>
                <a:spcPts val="0"/>
              </a:spcBef>
              <a:spcAft>
                <a:spcPts val="600"/>
              </a:spcAft>
              <a:buNone/>
            </a:pPr>
            <a:r>
              <a:rPr lang="en-US" sz="2400" b="1" dirty="0" smtClean="0">
                <a:latin typeface="Calibri" pitchFamily="34" charset="0"/>
                <a:cs typeface="Calibri" pitchFamily="34" charset="0"/>
              </a:rPr>
              <a:t>Permanent crops (5)</a:t>
            </a:r>
          </a:p>
          <a:p>
            <a:pPr marL="0" lvl="2">
              <a:lnSpc>
                <a:spcPct val="100000"/>
              </a:lnSpc>
              <a:spcBef>
                <a:spcPts val="0"/>
              </a:spcBef>
            </a:pPr>
            <a:r>
              <a:rPr lang="en-US" b="1" dirty="0" smtClean="0">
                <a:latin typeface="Calibri" pitchFamily="34" charset="0"/>
                <a:cs typeface="Calibri" pitchFamily="34" charset="0"/>
              </a:rPr>
              <a:t>0405 </a:t>
            </a:r>
            <a:r>
              <a:rPr lang="en-US" dirty="0" smtClean="0">
                <a:latin typeface="Calibri" pitchFamily="34" charset="0"/>
                <a:cs typeface="Calibri" pitchFamily="34" charset="0"/>
              </a:rPr>
              <a:t>-Types of permanent crops on holding and whether in compact plantations;</a:t>
            </a:r>
          </a:p>
          <a:p>
            <a:pPr marL="0" lvl="2">
              <a:lnSpc>
                <a:spcPct val="100000"/>
              </a:lnSpc>
              <a:spcBef>
                <a:spcPts val="0"/>
              </a:spcBef>
            </a:pPr>
            <a:r>
              <a:rPr lang="en-US" b="1" dirty="0" smtClean="0">
                <a:latin typeface="Calibri" pitchFamily="34" charset="0"/>
                <a:cs typeface="Calibri" pitchFamily="34" charset="0"/>
              </a:rPr>
              <a:t>0406</a:t>
            </a:r>
            <a:r>
              <a:rPr lang="en-US" dirty="0" smtClean="0">
                <a:latin typeface="Calibri" pitchFamily="34" charset="0"/>
                <a:cs typeface="Calibri" pitchFamily="34" charset="0"/>
              </a:rPr>
              <a:t> -Area of productive and non-productive permanent crops in compact plantations </a:t>
            </a:r>
            <a:r>
              <a:rPr lang="en-US" sz="1500" i="1" dirty="0" smtClean="0">
                <a:latin typeface="Calibri" pitchFamily="34" charset="0"/>
                <a:cs typeface="Calibri" pitchFamily="34" charset="0"/>
              </a:rPr>
              <a:t>(for each permanent crop type);</a:t>
            </a:r>
          </a:p>
          <a:p>
            <a:pPr marL="0" lvl="2">
              <a:lnSpc>
                <a:spcPct val="100000"/>
              </a:lnSpc>
              <a:spcBef>
                <a:spcPts val="0"/>
              </a:spcBef>
            </a:pPr>
            <a:r>
              <a:rPr lang="en-US" b="1" dirty="0" smtClean="0">
                <a:latin typeface="Calibri" pitchFamily="34" charset="0"/>
                <a:cs typeface="Calibri" pitchFamily="34" charset="0"/>
              </a:rPr>
              <a:t>0407 </a:t>
            </a:r>
            <a:r>
              <a:rPr lang="en-US" dirty="0" smtClean="0">
                <a:latin typeface="Calibri" pitchFamily="34" charset="0"/>
                <a:cs typeface="Calibri" pitchFamily="34" charset="0"/>
              </a:rPr>
              <a:t>- Number of permanent crop trees in scattering planting </a:t>
            </a:r>
            <a:r>
              <a:rPr lang="en-US" sz="1500" i="1" dirty="0" smtClean="0">
                <a:latin typeface="Calibri" pitchFamily="34" charset="0"/>
                <a:cs typeface="Calibri" pitchFamily="34" charset="0"/>
              </a:rPr>
              <a:t>(for each tree crop);</a:t>
            </a:r>
          </a:p>
          <a:p>
            <a:pPr marL="0" lvl="2">
              <a:lnSpc>
                <a:spcPct val="100000"/>
              </a:lnSpc>
              <a:spcBef>
                <a:spcPts val="0"/>
              </a:spcBef>
            </a:pPr>
            <a:r>
              <a:rPr lang="en-US" b="1" dirty="0" smtClean="0">
                <a:latin typeface="Calibri" pitchFamily="34" charset="0"/>
                <a:cs typeface="Calibri" pitchFamily="34" charset="0"/>
              </a:rPr>
              <a:t>0408</a:t>
            </a:r>
            <a:r>
              <a:rPr lang="en-US" dirty="0" smtClean="0">
                <a:latin typeface="Calibri" pitchFamily="34" charset="0"/>
                <a:cs typeface="Calibri" pitchFamily="34" charset="0"/>
              </a:rPr>
              <a:t> - Area of productive permanent crops in compact plantations according to end </a:t>
            </a:r>
            <a:r>
              <a:rPr lang="en-US" sz="1500" dirty="0" smtClean="0">
                <a:latin typeface="Calibri" pitchFamily="34" charset="0"/>
                <a:cs typeface="Calibri" pitchFamily="34" charset="0"/>
              </a:rPr>
              <a:t>use </a:t>
            </a:r>
            <a:r>
              <a:rPr lang="en-US" sz="1500" i="1" dirty="0" smtClean="0">
                <a:latin typeface="Calibri" pitchFamily="34" charset="0"/>
                <a:cs typeface="Calibri" pitchFamily="34" charset="0"/>
              </a:rPr>
              <a:t>(for each selected permanent crop type);</a:t>
            </a:r>
          </a:p>
          <a:p>
            <a:pPr marL="0" lvl="2">
              <a:lnSpc>
                <a:spcPct val="100000"/>
              </a:lnSpc>
              <a:spcBef>
                <a:spcPts val="0"/>
              </a:spcBef>
            </a:pPr>
            <a:r>
              <a:rPr lang="en-US" b="1" dirty="0" smtClean="0">
                <a:latin typeface="Calibri" pitchFamily="34" charset="0"/>
                <a:cs typeface="Calibri" pitchFamily="34" charset="0"/>
              </a:rPr>
              <a:t>0409</a:t>
            </a:r>
            <a:r>
              <a:rPr lang="en-US" dirty="0" smtClean="0">
                <a:latin typeface="Calibri" pitchFamily="34" charset="0"/>
                <a:cs typeface="Calibri" pitchFamily="34" charset="0"/>
              </a:rPr>
              <a:t> - Production of permanent crops </a:t>
            </a:r>
            <a:r>
              <a:rPr lang="en-US" sz="1500" i="1" dirty="0" smtClean="0">
                <a:latin typeface="Calibri" pitchFamily="34" charset="0"/>
                <a:cs typeface="Calibri" pitchFamily="34" charset="0"/>
              </a:rPr>
              <a:t>(for each selected permanent crop type);</a:t>
            </a:r>
          </a:p>
        </p:txBody>
      </p:sp>
      <p:sp>
        <p:nvSpPr>
          <p:cNvPr id="11" name="TextBox 10"/>
          <p:cNvSpPr txBox="1"/>
          <p:nvPr/>
        </p:nvSpPr>
        <p:spPr>
          <a:xfrm>
            <a:off x="1187624" y="2132856"/>
            <a:ext cx="3384376" cy="3893374"/>
          </a:xfrm>
          <a:prstGeom prst="rect">
            <a:avLst/>
          </a:prstGeom>
          <a:solidFill>
            <a:schemeClr val="bg1">
              <a:lumMod val="95000"/>
            </a:schemeClr>
          </a:solidFill>
        </p:spPr>
        <p:txBody>
          <a:bodyPr wrap="square" rtlCol="0">
            <a:spAutoFit/>
          </a:bodyPr>
          <a:lstStyle/>
          <a:p>
            <a:pPr>
              <a:spcAft>
                <a:spcPts val="600"/>
              </a:spcAft>
            </a:pPr>
            <a:r>
              <a:rPr lang="en-US" sz="2400" b="1" dirty="0" smtClean="0">
                <a:latin typeface="Calibri" pitchFamily="34" charset="0"/>
                <a:cs typeface="Calibri" pitchFamily="34" charset="0"/>
              </a:rPr>
              <a:t>Temporary crops (4)</a:t>
            </a:r>
          </a:p>
          <a:p>
            <a:pPr marL="0" lvl="2" indent="0">
              <a:lnSpc>
                <a:spcPct val="100000"/>
              </a:lnSpc>
              <a:spcBef>
                <a:spcPts val="0"/>
              </a:spcBef>
              <a:buNone/>
            </a:pPr>
            <a:r>
              <a:rPr lang="en-US" b="1" dirty="0" smtClean="0">
                <a:latin typeface="Calibri" pitchFamily="34" charset="0"/>
                <a:cs typeface="Calibri" pitchFamily="34" charset="0"/>
              </a:rPr>
              <a:t>0401</a:t>
            </a:r>
            <a:r>
              <a:rPr lang="en-US" dirty="0" smtClean="0">
                <a:latin typeface="Calibri" pitchFamily="34" charset="0"/>
                <a:cs typeface="Calibri" pitchFamily="34" charset="0"/>
              </a:rPr>
              <a:t> - Types of temporary crops on holding;</a:t>
            </a:r>
          </a:p>
          <a:p>
            <a:pPr marL="0" lvl="2" indent="0">
              <a:lnSpc>
                <a:spcPct val="100000"/>
              </a:lnSpc>
              <a:spcBef>
                <a:spcPts val="0"/>
              </a:spcBef>
              <a:buNone/>
            </a:pPr>
            <a:r>
              <a:rPr lang="en-US" b="1" dirty="0" smtClean="0">
                <a:latin typeface="Calibri" pitchFamily="34" charset="0"/>
                <a:cs typeface="Calibri" pitchFamily="34" charset="0"/>
              </a:rPr>
              <a:t>0402</a:t>
            </a:r>
            <a:r>
              <a:rPr lang="en-US" dirty="0" smtClean="0">
                <a:latin typeface="Calibri" pitchFamily="34" charset="0"/>
                <a:cs typeface="Calibri" pitchFamily="34" charset="0"/>
              </a:rPr>
              <a:t> - Area of temporary crops harvested </a:t>
            </a:r>
            <a:r>
              <a:rPr lang="en-US" sz="1500" i="1" dirty="0" smtClean="0">
                <a:latin typeface="Calibri" pitchFamily="34" charset="0"/>
                <a:cs typeface="Calibri" pitchFamily="34" charset="0"/>
              </a:rPr>
              <a:t>(for each temporary crop type)</a:t>
            </a:r>
            <a:r>
              <a:rPr lang="en-US" sz="2000" dirty="0" smtClean="0">
                <a:latin typeface="Calibri" pitchFamily="34" charset="0"/>
                <a:cs typeface="Calibri" pitchFamily="34" charset="0"/>
              </a:rPr>
              <a:t>;</a:t>
            </a:r>
          </a:p>
          <a:p>
            <a:pPr marL="0" lvl="2" indent="0">
              <a:lnSpc>
                <a:spcPct val="100000"/>
              </a:lnSpc>
              <a:spcBef>
                <a:spcPts val="0"/>
              </a:spcBef>
              <a:buNone/>
            </a:pPr>
            <a:r>
              <a:rPr lang="en-US" b="1" dirty="0" smtClean="0">
                <a:latin typeface="Calibri" pitchFamily="34" charset="0"/>
                <a:cs typeface="Calibri" pitchFamily="34" charset="0"/>
              </a:rPr>
              <a:t>0403</a:t>
            </a:r>
            <a:r>
              <a:rPr lang="en-US" dirty="0" smtClean="0">
                <a:latin typeface="Calibri" pitchFamily="34" charset="0"/>
                <a:cs typeface="Calibri" pitchFamily="34" charset="0"/>
              </a:rPr>
              <a:t> - Area of temporary crops harvested according to end use;</a:t>
            </a:r>
          </a:p>
          <a:p>
            <a:pPr marL="0" lvl="2" indent="0">
              <a:lnSpc>
                <a:spcPct val="100000"/>
              </a:lnSpc>
              <a:spcBef>
                <a:spcPts val="0"/>
              </a:spcBef>
              <a:buNone/>
            </a:pPr>
            <a:r>
              <a:rPr lang="en-US" b="1" dirty="0" smtClean="0">
                <a:latin typeface="Calibri" pitchFamily="34" charset="0"/>
                <a:cs typeface="Calibri" pitchFamily="34" charset="0"/>
              </a:rPr>
              <a:t>0404</a:t>
            </a:r>
            <a:r>
              <a:rPr lang="en-US" dirty="0" smtClean="0">
                <a:latin typeface="Calibri" pitchFamily="34" charset="0"/>
                <a:cs typeface="Calibri" pitchFamily="34" charset="0"/>
              </a:rPr>
              <a:t> - Production of temporary crops harvested;</a:t>
            </a:r>
          </a:p>
          <a:p>
            <a:pPr marL="0" lvl="2" indent="0">
              <a:lnSpc>
                <a:spcPct val="100000"/>
              </a:lnSpc>
              <a:spcBef>
                <a:spcPts val="0"/>
              </a:spcBef>
              <a:buNone/>
            </a:pPr>
            <a:endParaRPr lang="en-US" dirty="0" smtClean="0">
              <a:latin typeface="Calibri" pitchFamily="34" charset="0"/>
              <a:cs typeface="Calibri" pitchFamily="34" charset="0"/>
            </a:endParaRPr>
          </a:p>
          <a:p>
            <a:pPr marL="0" lvl="2" indent="0">
              <a:lnSpc>
                <a:spcPct val="100000"/>
              </a:lnSpc>
              <a:spcBef>
                <a:spcPts val="0"/>
              </a:spcBef>
              <a:buNone/>
            </a:pPr>
            <a:endParaRPr lang="en-US" dirty="0" smtClean="0">
              <a:latin typeface="Calibri" pitchFamily="34" charset="0"/>
              <a:cs typeface="Calibri" pitchFamily="34" charset="0"/>
            </a:endParaRPr>
          </a:p>
          <a:p>
            <a:endParaRPr lang="es-AR" dirty="0"/>
          </a:p>
        </p:txBody>
      </p:sp>
      <p:grpSp>
        <p:nvGrpSpPr>
          <p:cNvPr id="17" name="Group 16"/>
          <p:cNvGrpSpPr/>
          <p:nvPr/>
        </p:nvGrpSpPr>
        <p:grpSpPr>
          <a:xfrm>
            <a:off x="971600" y="6048672"/>
            <a:ext cx="8172400" cy="1196752"/>
            <a:chOff x="971600" y="6048672"/>
            <a:chExt cx="8172400" cy="1196752"/>
          </a:xfrm>
        </p:grpSpPr>
        <p:sp>
          <p:nvSpPr>
            <p:cNvPr id="18" name="Wave 17"/>
            <p:cNvSpPr/>
            <p:nvPr/>
          </p:nvSpPr>
          <p:spPr>
            <a:xfrm>
              <a:off x="971600" y="6048672"/>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Wave 18"/>
            <p:cNvSpPr/>
            <p:nvPr/>
          </p:nvSpPr>
          <p:spPr>
            <a:xfrm>
              <a:off x="2555776" y="6048672"/>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Wave 19"/>
            <p:cNvSpPr/>
            <p:nvPr/>
          </p:nvSpPr>
          <p:spPr>
            <a:xfrm>
              <a:off x="4572000" y="6048672"/>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Wave 20"/>
            <p:cNvSpPr/>
            <p:nvPr/>
          </p:nvSpPr>
          <p:spPr>
            <a:xfrm>
              <a:off x="6695728" y="6120680"/>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7" name="Slide Number Placeholder 6"/>
          <p:cNvSpPr>
            <a:spLocks noGrp="1"/>
          </p:cNvSpPr>
          <p:nvPr>
            <p:ph type="sldNum" sz="quarter" idx="12"/>
          </p:nvPr>
        </p:nvSpPr>
        <p:spPr/>
        <p:txBody>
          <a:bodyPr/>
          <a:lstStyle/>
          <a:p>
            <a:fld id="{E5C7EF4D-DD50-400C-9F04-EB20CB99416E}" type="slidenum">
              <a:rPr lang="en-US" sz="2800" smtClean="0">
                <a:solidFill>
                  <a:srgbClr val="FF0000"/>
                </a:solidFill>
              </a:rPr>
              <a:pPr/>
              <a:t>7</a:t>
            </a:fld>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51920" y="188640"/>
            <a:ext cx="4320480" cy="884036"/>
          </a:xfrm>
        </p:spPr>
        <p:txBody>
          <a:bodyPr/>
          <a:lstStyle/>
          <a:p>
            <a:r>
              <a:rPr lang="es-AR" b="1" dirty="0" err="1" smtClean="0"/>
              <a:t>Items</a:t>
            </a:r>
            <a:r>
              <a:rPr lang="es-AR" b="1" dirty="0" smtClean="0"/>
              <a:t> </a:t>
            </a:r>
            <a:r>
              <a:rPr lang="es-AR" dirty="0" err="1" smtClean="0"/>
              <a:t>cont.d</a:t>
            </a:r>
            <a:r>
              <a:rPr lang="es-AR" dirty="0" smtClean="0"/>
              <a:t>’  </a:t>
            </a:r>
            <a:endParaRPr lang="es-AR" dirty="0"/>
          </a:p>
        </p:txBody>
      </p:sp>
      <p:sp>
        <p:nvSpPr>
          <p:cNvPr id="5" name="2 Marcador de contenido"/>
          <p:cNvSpPr>
            <a:spLocks noGrp="1"/>
          </p:cNvSpPr>
          <p:nvPr>
            <p:ph idx="1"/>
          </p:nvPr>
        </p:nvSpPr>
        <p:spPr>
          <a:xfrm>
            <a:off x="1331640" y="1340768"/>
            <a:ext cx="7200800" cy="4824536"/>
          </a:xfrm>
          <a:solidFill>
            <a:schemeClr val="accent2">
              <a:lumMod val="20000"/>
              <a:lumOff val="80000"/>
            </a:schemeClr>
          </a:solidFill>
        </p:spPr>
        <p:txBody>
          <a:bodyPr>
            <a:noAutofit/>
          </a:bodyPr>
          <a:lstStyle/>
          <a:p>
            <a:pPr marL="177800" lvl="2" indent="0">
              <a:spcBef>
                <a:spcPts val="0"/>
              </a:spcBef>
              <a:spcAft>
                <a:spcPts val="600"/>
              </a:spcAft>
              <a:buNone/>
            </a:pPr>
            <a:r>
              <a:rPr lang="en-US" b="1" dirty="0" smtClean="0">
                <a:latin typeface="Calibri" pitchFamily="34" charset="0"/>
                <a:cs typeface="Calibri" pitchFamily="34" charset="0"/>
              </a:rPr>
              <a:t>For the holding (7)</a:t>
            </a:r>
          </a:p>
          <a:p>
            <a:pPr marL="177800" lvl="2" indent="0">
              <a:lnSpc>
                <a:spcPct val="100000"/>
              </a:lnSpc>
              <a:spcBef>
                <a:spcPts val="0"/>
              </a:spcBef>
              <a:spcAft>
                <a:spcPts val="600"/>
              </a:spcAft>
              <a:buNone/>
            </a:pPr>
            <a:r>
              <a:rPr lang="en-US" sz="2000" b="1" dirty="0" smtClean="0">
                <a:solidFill>
                  <a:schemeClr val="tx1"/>
                </a:solidFill>
                <a:latin typeface="Calibri" pitchFamily="34" charset="0"/>
                <a:cs typeface="Calibri" pitchFamily="34" charset="0"/>
              </a:rPr>
              <a:t>0410 </a:t>
            </a:r>
            <a:r>
              <a:rPr lang="en-US" sz="2000" dirty="0" smtClean="0">
                <a:solidFill>
                  <a:schemeClr val="tx1"/>
                </a:solidFill>
                <a:latin typeface="Calibri" pitchFamily="34" charset="0"/>
                <a:cs typeface="Calibri" pitchFamily="34" charset="0"/>
              </a:rPr>
              <a:t>- Area of land used to grow temporary crops as a secondary land use (for the holding);</a:t>
            </a:r>
          </a:p>
          <a:p>
            <a:pPr marL="177800" lvl="2" indent="0">
              <a:lnSpc>
                <a:spcPct val="100000"/>
              </a:lnSpc>
              <a:spcBef>
                <a:spcPts val="0"/>
              </a:spcBef>
              <a:spcAft>
                <a:spcPts val="600"/>
              </a:spcAft>
              <a:buNone/>
            </a:pPr>
            <a:r>
              <a:rPr lang="en-US" sz="2000" b="1" dirty="0" smtClean="0">
                <a:solidFill>
                  <a:schemeClr val="tx1"/>
                </a:solidFill>
                <a:latin typeface="Calibri" pitchFamily="34" charset="0"/>
                <a:cs typeface="Calibri" pitchFamily="34" charset="0"/>
              </a:rPr>
              <a:t>0411</a:t>
            </a:r>
            <a:r>
              <a:rPr lang="en-US" sz="2000" dirty="0" smtClean="0">
                <a:solidFill>
                  <a:schemeClr val="tx1"/>
                </a:solidFill>
                <a:latin typeface="Calibri" pitchFamily="34" charset="0"/>
                <a:cs typeface="Calibri" pitchFamily="34" charset="0"/>
              </a:rPr>
              <a:t> - Use of each type of fertilizer (for the holding);</a:t>
            </a:r>
          </a:p>
          <a:p>
            <a:pPr marL="177800" lvl="2" indent="0">
              <a:lnSpc>
                <a:spcPct val="100000"/>
              </a:lnSpc>
              <a:spcBef>
                <a:spcPts val="0"/>
              </a:spcBef>
              <a:spcAft>
                <a:spcPts val="600"/>
              </a:spcAft>
              <a:buNone/>
            </a:pPr>
            <a:r>
              <a:rPr lang="en-US" sz="2000" b="1" dirty="0" smtClean="0">
                <a:solidFill>
                  <a:schemeClr val="tx1"/>
                </a:solidFill>
                <a:latin typeface="Calibri" pitchFamily="34" charset="0"/>
                <a:cs typeface="Calibri" pitchFamily="34" charset="0"/>
              </a:rPr>
              <a:t>0412</a:t>
            </a:r>
            <a:r>
              <a:rPr lang="en-US" sz="2000" dirty="0" smtClean="0">
                <a:solidFill>
                  <a:schemeClr val="tx1"/>
                </a:solidFill>
                <a:latin typeface="Calibri" pitchFamily="34" charset="0"/>
                <a:cs typeface="Calibri" pitchFamily="34" charset="0"/>
              </a:rPr>
              <a:t> - Area fertilized for each type of fertilizer and major crop type;</a:t>
            </a:r>
          </a:p>
          <a:p>
            <a:pPr marL="177800" lvl="2" indent="0">
              <a:lnSpc>
                <a:spcPct val="100000"/>
              </a:lnSpc>
              <a:spcBef>
                <a:spcPts val="0"/>
              </a:spcBef>
              <a:spcAft>
                <a:spcPts val="600"/>
              </a:spcAft>
              <a:buNone/>
            </a:pPr>
            <a:r>
              <a:rPr lang="en-US" sz="2000" b="1" dirty="0" smtClean="0">
                <a:solidFill>
                  <a:srgbClr val="FF0000"/>
                </a:solidFill>
                <a:latin typeface="Calibri" pitchFamily="34" charset="0"/>
                <a:cs typeface="Calibri" pitchFamily="34" charset="0"/>
              </a:rPr>
              <a:t>0413</a:t>
            </a:r>
            <a:r>
              <a:rPr lang="en-US" sz="2000" dirty="0" smtClean="0">
                <a:solidFill>
                  <a:srgbClr val="FF0000"/>
                </a:solidFill>
                <a:latin typeface="Calibri" pitchFamily="34" charset="0"/>
                <a:cs typeface="Calibri" pitchFamily="34" charset="0"/>
              </a:rPr>
              <a:t> - </a:t>
            </a:r>
            <a:r>
              <a:rPr lang="en-US" sz="2000" b="1" dirty="0" smtClean="0">
                <a:solidFill>
                  <a:srgbClr val="FF0000"/>
                </a:solidFill>
                <a:latin typeface="Calibri" pitchFamily="34" charset="0"/>
                <a:cs typeface="Calibri" pitchFamily="34" charset="0"/>
              </a:rPr>
              <a:t>Presence of nurseries </a:t>
            </a:r>
            <a:r>
              <a:rPr lang="en-US" sz="2000" dirty="0" smtClean="0">
                <a:solidFill>
                  <a:schemeClr val="tx1"/>
                </a:solidFill>
                <a:latin typeface="Calibri" pitchFamily="34" charset="0"/>
                <a:cs typeface="Calibri" pitchFamily="34" charset="0"/>
              </a:rPr>
              <a:t>(for the holding)</a:t>
            </a:r>
          </a:p>
          <a:p>
            <a:pPr marL="177800" lvl="2" indent="0">
              <a:lnSpc>
                <a:spcPct val="100000"/>
              </a:lnSpc>
              <a:spcBef>
                <a:spcPts val="0"/>
              </a:spcBef>
              <a:spcAft>
                <a:spcPts val="600"/>
              </a:spcAft>
              <a:buNone/>
            </a:pPr>
            <a:r>
              <a:rPr lang="en-US" sz="2000" b="1" dirty="0" smtClean="0">
                <a:solidFill>
                  <a:schemeClr val="tx1"/>
                </a:solidFill>
                <a:latin typeface="Calibri" pitchFamily="34" charset="0"/>
                <a:cs typeface="Calibri" pitchFamily="34" charset="0"/>
              </a:rPr>
              <a:t>0414</a:t>
            </a:r>
            <a:r>
              <a:rPr lang="en-US" sz="2000" dirty="0" smtClean="0">
                <a:solidFill>
                  <a:schemeClr val="tx1"/>
                </a:solidFill>
                <a:latin typeface="Calibri" pitchFamily="34" charset="0"/>
                <a:cs typeface="Calibri" pitchFamily="34" charset="0"/>
              </a:rPr>
              <a:t> – Area of nurseries</a:t>
            </a:r>
          </a:p>
          <a:p>
            <a:pPr marL="177800" lvl="2" indent="0">
              <a:lnSpc>
                <a:spcPct val="100000"/>
              </a:lnSpc>
              <a:spcBef>
                <a:spcPts val="0"/>
              </a:spcBef>
              <a:spcAft>
                <a:spcPts val="600"/>
              </a:spcAft>
              <a:buNone/>
            </a:pPr>
            <a:r>
              <a:rPr lang="en-US" sz="2000" b="1" dirty="0" smtClean="0">
                <a:solidFill>
                  <a:srgbClr val="FF0000"/>
                </a:solidFill>
                <a:latin typeface="Calibri" pitchFamily="34" charset="0"/>
                <a:cs typeface="Calibri" pitchFamily="34" charset="0"/>
              </a:rPr>
              <a:t>0415</a:t>
            </a:r>
            <a:r>
              <a:rPr lang="en-US" sz="2000" dirty="0" smtClean="0">
                <a:solidFill>
                  <a:srgbClr val="FF0000"/>
                </a:solidFill>
                <a:latin typeface="Calibri" pitchFamily="34" charset="0"/>
                <a:cs typeface="Calibri" pitchFamily="34" charset="0"/>
              </a:rPr>
              <a:t> - </a:t>
            </a:r>
            <a:r>
              <a:rPr lang="en-US" sz="2000" b="1" dirty="0" smtClean="0">
                <a:solidFill>
                  <a:srgbClr val="FF0000"/>
                </a:solidFill>
                <a:latin typeface="Calibri" pitchFamily="34" charset="0"/>
                <a:cs typeface="Calibri" pitchFamily="34" charset="0"/>
              </a:rPr>
              <a:t>Presence of cropped land under protective cover</a:t>
            </a:r>
            <a:r>
              <a:rPr lang="en-US" sz="2000" b="1" dirty="0" smtClean="0">
                <a:solidFill>
                  <a:schemeClr val="tx1"/>
                </a:solidFill>
                <a:latin typeface="Calibri" pitchFamily="34" charset="0"/>
                <a:cs typeface="Calibri" pitchFamily="34" charset="0"/>
              </a:rPr>
              <a:t> </a:t>
            </a:r>
            <a:r>
              <a:rPr lang="en-US" sz="2000" dirty="0" smtClean="0">
                <a:solidFill>
                  <a:schemeClr val="tx1"/>
                </a:solidFill>
                <a:latin typeface="Calibri" pitchFamily="34" charset="0"/>
                <a:cs typeface="Calibri" pitchFamily="34" charset="0"/>
              </a:rPr>
              <a:t>(for the holding);</a:t>
            </a:r>
          </a:p>
          <a:p>
            <a:pPr marL="177800" lvl="2" indent="0">
              <a:lnSpc>
                <a:spcPct val="100000"/>
              </a:lnSpc>
              <a:spcBef>
                <a:spcPts val="0"/>
              </a:spcBef>
              <a:spcAft>
                <a:spcPts val="600"/>
              </a:spcAft>
              <a:buNone/>
            </a:pPr>
            <a:r>
              <a:rPr lang="en-US" sz="2000" b="1" dirty="0" smtClean="0">
                <a:solidFill>
                  <a:schemeClr val="tx1"/>
                </a:solidFill>
                <a:latin typeface="Calibri" pitchFamily="34" charset="0"/>
                <a:cs typeface="Calibri" pitchFamily="34" charset="0"/>
              </a:rPr>
              <a:t>0416</a:t>
            </a:r>
            <a:r>
              <a:rPr lang="en-US" sz="2000" dirty="0" smtClean="0">
                <a:solidFill>
                  <a:schemeClr val="tx1"/>
                </a:solidFill>
                <a:latin typeface="Calibri" pitchFamily="34" charset="0"/>
                <a:cs typeface="Calibri" pitchFamily="34" charset="0"/>
              </a:rPr>
              <a:t> - Area of cropped land under protective cover (for the holding)</a:t>
            </a:r>
          </a:p>
        </p:txBody>
      </p:sp>
      <p:grpSp>
        <p:nvGrpSpPr>
          <p:cNvPr id="7" name="Group 7"/>
          <p:cNvGrpSpPr>
            <a:grpSpLocks/>
          </p:cNvGrpSpPr>
          <p:nvPr/>
        </p:nvGrpSpPr>
        <p:grpSpPr bwMode="auto">
          <a:xfrm rot="1234270" flipH="1">
            <a:off x="6223924" y="3234968"/>
            <a:ext cx="1049455" cy="576065"/>
            <a:chOff x="1305" y="3420"/>
            <a:chExt cx="1680" cy="1028"/>
          </a:xfrm>
        </p:grpSpPr>
        <p:sp>
          <p:nvSpPr>
            <p:cNvPr id="8" name="AutoShape 8"/>
            <p:cNvSpPr>
              <a:spLocks noChangeArrowheads="1"/>
            </p:cNvSpPr>
            <p:nvPr/>
          </p:nvSpPr>
          <p:spPr bwMode="auto">
            <a:xfrm flipH="1">
              <a:off x="1575" y="3420"/>
              <a:ext cx="1170" cy="825"/>
            </a:xfrm>
            <a:prstGeom prst="wedgeEllipseCallout">
              <a:avLst>
                <a:gd name="adj1" fmla="val -40685"/>
                <a:gd name="adj2" fmla="val 70847"/>
              </a:avLst>
            </a:prstGeom>
            <a:solidFill>
              <a:srgbClr val="FFFFFF"/>
            </a:solidFill>
            <a:ln w="63500" cmpd="thickThin">
              <a:solidFill>
                <a:srgbClr val="974706"/>
              </a:solidFill>
              <a:miter lim="800000"/>
              <a:headEnd/>
              <a:tailEnd/>
            </a:ln>
          </p:spPr>
          <p:txBody>
            <a:bodyPr/>
            <a:lstStyle/>
            <a:p>
              <a:endParaRPr lang="en-US">
                <a:ln>
                  <a:solidFill>
                    <a:srgbClr val="FF0000"/>
                  </a:solidFill>
                </a:ln>
              </a:endParaRPr>
            </a:p>
          </p:txBody>
        </p:sp>
        <p:sp>
          <p:nvSpPr>
            <p:cNvPr id="9" name="Text Box 9"/>
            <p:cNvSpPr txBox="1">
              <a:spLocks noChangeArrowheads="1"/>
            </p:cNvSpPr>
            <p:nvPr/>
          </p:nvSpPr>
          <p:spPr bwMode="auto">
            <a:xfrm>
              <a:off x="1305" y="3593"/>
              <a:ext cx="1680" cy="855"/>
            </a:xfrm>
            <a:prstGeom prst="rect">
              <a:avLst/>
            </a:prstGeom>
            <a:solidFill>
              <a:srgbClr val="FFFFFF">
                <a:alpha val="0"/>
              </a:srgbClr>
            </a:solidFill>
            <a:ln w="9525">
              <a:noFill/>
              <a:miter lim="800000"/>
              <a:headEnd/>
              <a:tailEnd/>
            </a:ln>
          </p:spPr>
          <p:txBody>
            <a:bodyPr/>
            <a:lstStyle/>
            <a:p>
              <a:pPr algn="ctr">
                <a:spcAft>
                  <a:spcPts val="1000"/>
                </a:spcAft>
              </a:pPr>
              <a:r>
                <a:rPr lang="en-US" sz="1200" b="1" dirty="0" smtClean="0">
                  <a:solidFill>
                    <a:srgbClr val="C00000"/>
                  </a:solidFill>
                  <a:latin typeface="Calibri" pitchFamily="34" charset="0"/>
                </a:rPr>
                <a:t>NEW ITEM </a:t>
              </a:r>
              <a:r>
                <a:rPr lang="en-US" sz="1000" b="1" dirty="0" smtClean="0">
                  <a:solidFill>
                    <a:srgbClr val="C00000"/>
                  </a:solidFill>
                  <a:latin typeface="Calibri" pitchFamily="34" charset="0"/>
                </a:rPr>
                <a:t> </a:t>
              </a:r>
              <a:endParaRPr lang="en-US" sz="1000" b="1" dirty="0">
                <a:solidFill>
                  <a:srgbClr val="C00000"/>
                </a:solidFill>
                <a:latin typeface="Calibri" pitchFamily="34" charset="0"/>
              </a:endParaRPr>
            </a:p>
            <a:p>
              <a:endParaRPr lang="en-US" dirty="0"/>
            </a:p>
          </p:txBody>
        </p:sp>
      </p:grpSp>
      <p:grpSp>
        <p:nvGrpSpPr>
          <p:cNvPr id="10" name="Group 7"/>
          <p:cNvGrpSpPr>
            <a:grpSpLocks/>
          </p:cNvGrpSpPr>
          <p:nvPr/>
        </p:nvGrpSpPr>
        <p:grpSpPr bwMode="auto">
          <a:xfrm rot="1234270" flipH="1">
            <a:off x="7016011" y="3955048"/>
            <a:ext cx="1049455" cy="576065"/>
            <a:chOff x="1305" y="3420"/>
            <a:chExt cx="1680" cy="1028"/>
          </a:xfrm>
        </p:grpSpPr>
        <p:sp>
          <p:nvSpPr>
            <p:cNvPr id="11" name="AutoShape 8"/>
            <p:cNvSpPr>
              <a:spLocks noChangeArrowheads="1"/>
            </p:cNvSpPr>
            <p:nvPr/>
          </p:nvSpPr>
          <p:spPr bwMode="auto">
            <a:xfrm flipH="1">
              <a:off x="1575" y="3420"/>
              <a:ext cx="1170" cy="825"/>
            </a:xfrm>
            <a:prstGeom prst="wedgeEllipseCallout">
              <a:avLst>
                <a:gd name="adj1" fmla="val -40685"/>
                <a:gd name="adj2" fmla="val 70847"/>
              </a:avLst>
            </a:prstGeom>
            <a:solidFill>
              <a:srgbClr val="FFFFFF"/>
            </a:solidFill>
            <a:ln w="63500" cmpd="thickThin">
              <a:solidFill>
                <a:srgbClr val="974706"/>
              </a:solidFill>
              <a:miter lim="800000"/>
              <a:headEnd/>
              <a:tailEnd/>
            </a:ln>
          </p:spPr>
          <p:txBody>
            <a:bodyPr/>
            <a:lstStyle/>
            <a:p>
              <a:endParaRPr lang="en-US">
                <a:ln>
                  <a:solidFill>
                    <a:srgbClr val="FF0000"/>
                  </a:solidFill>
                </a:ln>
              </a:endParaRPr>
            </a:p>
          </p:txBody>
        </p:sp>
        <p:sp>
          <p:nvSpPr>
            <p:cNvPr id="12" name="Text Box 9"/>
            <p:cNvSpPr txBox="1">
              <a:spLocks noChangeArrowheads="1"/>
            </p:cNvSpPr>
            <p:nvPr/>
          </p:nvSpPr>
          <p:spPr bwMode="auto">
            <a:xfrm>
              <a:off x="1305" y="3593"/>
              <a:ext cx="1680" cy="855"/>
            </a:xfrm>
            <a:prstGeom prst="rect">
              <a:avLst/>
            </a:prstGeom>
            <a:solidFill>
              <a:srgbClr val="FFFFFF">
                <a:alpha val="0"/>
              </a:srgbClr>
            </a:solidFill>
            <a:ln w="9525">
              <a:noFill/>
              <a:miter lim="800000"/>
              <a:headEnd/>
              <a:tailEnd/>
            </a:ln>
          </p:spPr>
          <p:txBody>
            <a:bodyPr/>
            <a:lstStyle/>
            <a:p>
              <a:pPr algn="ctr">
                <a:spcAft>
                  <a:spcPts val="1000"/>
                </a:spcAft>
              </a:pPr>
              <a:r>
                <a:rPr lang="en-US" sz="1200" b="1" dirty="0" smtClean="0">
                  <a:solidFill>
                    <a:srgbClr val="C00000"/>
                  </a:solidFill>
                  <a:latin typeface="Calibri" pitchFamily="34" charset="0"/>
                </a:rPr>
                <a:t>NEW ITEM </a:t>
              </a:r>
              <a:r>
                <a:rPr lang="en-US" sz="1000" b="1" dirty="0" smtClean="0">
                  <a:solidFill>
                    <a:srgbClr val="C00000"/>
                  </a:solidFill>
                  <a:latin typeface="Calibri" pitchFamily="34" charset="0"/>
                </a:rPr>
                <a:t> </a:t>
              </a:r>
              <a:endParaRPr lang="en-US" sz="1000" b="1" dirty="0">
                <a:solidFill>
                  <a:srgbClr val="C00000"/>
                </a:solidFill>
                <a:latin typeface="Calibri" pitchFamily="34" charset="0"/>
              </a:endParaRPr>
            </a:p>
            <a:p>
              <a:endParaRPr lang="en-US" dirty="0"/>
            </a:p>
          </p:txBody>
        </p:sp>
      </p:grpSp>
      <p:grpSp>
        <p:nvGrpSpPr>
          <p:cNvPr id="18" name="Group 17"/>
          <p:cNvGrpSpPr/>
          <p:nvPr/>
        </p:nvGrpSpPr>
        <p:grpSpPr>
          <a:xfrm>
            <a:off x="990653" y="5976664"/>
            <a:ext cx="8172400" cy="1196752"/>
            <a:chOff x="971600" y="6048672"/>
            <a:chExt cx="8172400" cy="1196752"/>
          </a:xfrm>
        </p:grpSpPr>
        <p:sp>
          <p:nvSpPr>
            <p:cNvPr id="19" name="Wave 18"/>
            <p:cNvSpPr/>
            <p:nvPr/>
          </p:nvSpPr>
          <p:spPr>
            <a:xfrm>
              <a:off x="971600" y="6048672"/>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Wave 19"/>
            <p:cNvSpPr/>
            <p:nvPr/>
          </p:nvSpPr>
          <p:spPr>
            <a:xfrm>
              <a:off x="2555776" y="6048672"/>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Wave 20"/>
            <p:cNvSpPr/>
            <p:nvPr/>
          </p:nvSpPr>
          <p:spPr>
            <a:xfrm>
              <a:off x="4572000" y="6048672"/>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Wave 21"/>
            <p:cNvSpPr/>
            <p:nvPr/>
          </p:nvSpPr>
          <p:spPr>
            <a:xfrm>
              <a:off x="6695728" y="6120680"/>
              <a:ext cx="2448272" cy="1124744"/>
            </a:xfrm>
            <a:prstGeom prst="wave">
              <a:avLst/>
            </a:prstGeom>
            <a:blipFill>
              <a:blip r:embed="rId3" cstate="prin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6" name="Slide Number Placeholder 5"/>
          <p:cNvSpPr>
            <a:spLocks noGrp="1"/>
          </p:cNvSpPr>
          <p:nvPr>
            <p:ph type="sldNum" sz="quarter" idx="12"/>
          </p:nvPr>
        </p:nvSpPr>
        <p:spPr/>
        <p:txBody>
          <a:bodyPr/>
          <a:lstStyle/>
          <a:p>
            <a:fld id="{E5C7EF4D-DD50-400C-9F04-EB20CB99416E}" type="slidenum">
              <a:rPr lang="en-US" sz="2800" smtClean="0">
                <a:solidFill>
                  <a:srgbClr val="FF0000"/>
                </a:solidFill>
              </a:rPr>
              <a:pPr/>
              <a:t>8</a:t>
            </a:fld>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43608" y="908720"/>
            <a:ext cx="7498080" cy="1143000"/>
          </a:xfrm>
        </p:spPr>
        <p:txBody>
          <a:bodyPr anchor="t">
            <a:noAutofit/>
          </a:bodyPr>
          <a:lstStyle/>
          <a:p>
            <a:r>
              <a:rPr lang="en-US" sz="3000" b="1" dirty="0" smtClean="0">
                <a:effectLst/>
              </a:rPr>
              <a:t>Item 0401: Types of temporary crops on holding</a:t>
            </a:r>
            <a:endParaRPr lang="en-US" sz="3000" b="1" dirty="0">
              <a:effectLst/>
            </a:endParaRPr>
          </a:p>
        </p:txBody>
      </p:sp>
      <p:sp>
        <p:nvSpPr>
          <p:cNvPr id="5" name="2 Marcador de contenido"/>
          <p:cNvSpPr>
            <a:spLocks noGrp="1"/>
          </p:cNvSpPr>
          <p:nvPr>
            <p:ph idx="1"/>
          </p:nvPr>
        </p:nvSpPr>
        <p:spPr>
          <a:xfrm>
            <a:off x="971600" y="1988840"/>
            <a:ext cx="5184576" cy="3096344"/>
          </a:xfrm>
        </p:spPr>
        <p:txBody>
          <a:bodyPr>
            <a:normAutofit fontScale="85000" lnSpcReduction="20000"/>
          </a:bodyPr>
          <a:lstStyle/>
          <a:p>
            <a:pPr marL="36000" lvl="2" indent="0">
              <a:lnSpc>
                <a:spcPct val="110000"/>
              </a:lnSpc>
              <a:spcBef>
                <a:spcPts val="0"/>
              </a:spcBef>
              <a:spcAft>
                <a:spcPts val="600"/>
              </a:spcAft>
              <a:buClr>
                <a:srgbClr val="FFC000"/>
              </a:buClr>
              <a:buSzPct val="100000"/>
              <a:buNone/>
            </a:pPr>
            <a:r>
              <a:rPr lang="en-GB" sz="2700" b="1" dirty="0" smtClean="0">
                <a:solidFill>
                  <a:srgbClr val="0070C0"/>
                </a:solidFill>
                <a:latin typeface="Calibri" pitchFamily="34" charset="0"/>
              </a:rPr>
              <a:t>Type:</a:t>
            </a:r>
            <a:r>
              <a:rPr lang="en-GB" sz="2800" dirty="0" smtClean="0">
                <a:latin typeface="Calibri" pitchFamily="34" charset="0"/>
                <a:cs typeface="Calibri" pitchFamily="34" charset="0"/>
              </a:rPr>
              <a:t> </a:t>
            </a:r>
            <a:r>
              <a:rPr lang="en-GB" b="1" dirty="0" smtClean="0">
                <a:latin typeface="Calibri" pitchFamily="34" charset="0"/>
                <a:cs typeface="Calibri" pitchFamily="34" charset="0"/>
              </a:rPr>
              <a:t>Frame item.</a:t>
            </a:r>
            <a:endParaRPr lang="en-GB" sz="2800" b="1" dirty="0" smtClean="0">
              <a:latin typeface="Calibri" pitchFamily="34" charset="0"/>
              <a:cs typeface="Calibri" pitchFamily="34" charset="0"/>
            </a:endParaRPr>
          </a:p>
          <a:p>
            <a:pPr marL="36000" lvl="2" indent="0">
              <a:lnSpc>
                <a:spcPct val="110000"/>
              </a:lnSpc>
              <a:spcBef>
                <a:spcPts val="0"/>
              </a:spcBef>
              <a:spcAft>
                <a:spcPts val="600"/>
              </a:spcAft>
              <a:buClr>
                <a:srgbClr val="FFC000"/>
              </a:buClr>
              <a:buSzPct val="100000"/>
              <a:buNone/>
            </a:pPr>
            <a:r>
              <a:rPr lang="en-GB" sz="2700" b="1" dirty="0" smtClean="0">
                <a:solidFill>
                  <a:srgbClr val="0070C0"/>
                </a:solidFill>
                <a:latin typeface="Calibri" pitchFamily="34" charset="0"/>
              </a:rPr>
              <a:t>Reference period: </a:t>
            </a:r>
            <a:r>
              <a:rPr lang="en-GB" dirty="0" smtClean="0">
                <a:latin typeface="Calibri" pitchFamily="34" charset="0"/>
                <a:cs typeface="Calibri" pitchFamily="34" charset="0"/>
              </a:rPr>
              <a:t>Census reference year.</a:t>
            </a:r>
            <a:endParaRPr lang="en-GB" sz="2800" dirty="0" smtClean="0">
              <a:latin typeface="Calibri" pitchFamily="34" charset="0"/>
              <a:cs typeface="Calibri" pitchFamily="34" charset="0"/>
            </a:endParaRPr>
          </a:p>
          <a:p>
            <a:pPr marL="36000" lvl="2" indent="0">
              <a:lnSpc>
                <a:spcPct val="110000"/>
              </a:lnSpc>
              <a:spcBef>
                <a:spcPts val="0"/>
              </a:spcBef>
              <a:spcAft>
                <a:spcPts val="600"/>
              </a:spcAft>
              <a:buClr>
                <a:srgbClr val="FFC000"/>
              </a:buClr>
              <a:buSzPct val="100000"/>
              <a:buNone/>
            </a:pPr>
            <a:r>
              <a:rPr lang="en-GB" sz="2700" b="1" dirty="0" smtClean="0">
                <a:solidFill>
                  <a:srgbClr val="0070C0"/>
                </a:solidFill>
                <a:latin typeface="Calibri" pitchFamily="34" charset="0"/>
              </a:rPr>
              <a:t>Concept: </a:t>
            </a:r>
            <a:r>
              <a:rPr lang="en-GB" dirty="0" smtClean="0">
                <a:latin typeface="Calibri" pitchFamily="34" charset="0"/>
                <a:cs typeface="Calibri" pitchFamily="34" charset="0"/>
              </a:rPr>
              <a:t>Whether the holding grew each specific type of crop. Area data would be collected as item 0402.</a:t>
            </a:r>
            <a:endParaRPr lang="en-GB" sz="2800" dirty="0" smtClean="0">
              <a:latin typeface="Calibri" pitchFamily="34" charset="0"/>
              <a:cs typeface="Calibri" pitchFamily="34" charset="0"/>
            </a:endParaRPr>
          </a:p>
          <a:p>
            <a:pPr marL="36000" lvl="2" indent="0">
              <a:lnSpc>
                <a:spcPct val="110000"/>
              </a:lnSpc>
              <a:spcBef>
                <a:spcPts val="0"/>
              </a:spcBef>
              <a:spcAft>
                <a:spcPts val="600"/>
              </a:spcAft>
              <a:buClr>
                <a:srgbClr val="FFC000"/>
              </a:buClr>
              <a:buSzPct val="100000"/>
              <a:buNone/>
            </a:pPr>
            <a:r>
              <a:rPr lang="en-GB" sz="2700" b="1" dirty="0" smtClean="0">
                <a:solidFill>
                  <a:srgbClr val="0070C0"/>
                </a:solidFill>
                <a:latin typeface="Calibri" pitchFamily="34" charset="0"/>
              </a:rPr>
              <a:t>Caveat:</a:t>
            </a:r>
            <a:r>
              <a:rPr lang="en-GB" sz="2800" b="1" dirty="0" smtClean="0">
                <a:solidFill>
                  <a:srgbClr val="FFC000"/>
                </a:solidFill>
                <a:effectLst>
                  <a:outerShdw blurRad="38100" dist="38100" dir="2700000" algn="tl">
                    <a:srgbClr val="000000">
                      <a:alpha val="43137"/>
                    </a:srgbClr>
                  </a:outerShdw>
                </a:effectLst>
                <a:latin typeface="Calibri" pitchFamily="34" charset="0"/>
                <a:cs typeface="Calibri" pitchFamily="34" charset="0"/>
              </a:rPr>
              <a:t> </a:t>
            </a:r>
            <a:r>
              <a:rPr lang="en-GB" dirty="0" smtClean="0">
                <a:latin typeface="Calibri" pitchFamily="34" charset="0"/>
                <a:cs typeface="Calibri" pitchFamily="34" charset="0"/>
              </a:rPr>
              <a:t>In a census conducted on sample enumeration basis data on minor crops are likely to be less reliable and so only the major crops should be canvassed.</a:t>
            </a:r>
            <a:endParaRPr lang="en-GB" sz="2800" dirty="0" smtClean="0">
              <a:latin typeface="Calibri" pitchFamily="34" charset="0"/>
              <a:cs typeface="Calibri" pitchFamily="34" charset="0"/>
            </a:endParaRPr>
          </a:p>
        </p:txBody>
      </p:sp>
      <p:sp>
        <p:nvSpPr>
          <p:cNvPr id="6" name="Slide Number Placeholder 5"/>
          <p:cNvSpPr>
            <a:spLocks noGrp="1"/>
          </p:cNvSpPr>
          <p:nvPr>
            <p:ph type="sldNum" sz="quarter" idx="12"/>
          </p:nvPr>
        </p:nvSpPr>
        <p:spPr/>
        <p:txBody>
          <a:bodyPr/>
          <a:lstStyle/>
          <a:p>
            <a:fld id="{E5C7EF4D-DD50-400C-9F04-EB20CB99416E}" type="slidenum">
              <a:rPr lang="en-US" sz="2800" smtClean="0">
                <a:solidFill>
                  <a:schemeClr val="tx2"/>
                </a:solidFill>
              </a:rPr>
              <a:pPr/>
              <a:t>9</a:t>
            </a:fld>
            <a:endParaRPr lang="en-US"/>
          </a:p>
        </p:txBody>
      </p:sp>
      <p:sp>
        <p:nvSpPr>
          <p:cNvPr id="9" name="Oval 8"/>
          <p:cNvSpPr/>
          <p:nvPr/>
        </p:nvSpPr>
        <p:spPr>
          <a:xfrm>
            <a:off x="6012160" y="1916832"/>
            <a:ext cx="2952328" cy="2232248"/>
          </a:xfrm>
          <a:prstGeom prst="ellipse">
            <a:avLst/>
          </a:prstGeom>
          <a:blipFill>
            <a:blip r:embed="rId3" cstate="print"/>
            <a:stretch>
              <a:fillRect/>
            </a:stretch>
          </a:blipFill>
          <a:ln>
            <a:noFill/>
          </a:ln>
          <a:effectLst>
            <a:outerShdw blurRad="50800" dist="50800" dir="5400000" algn="ctr" rotWithShape="0">
              <a:srgbClr val="000000">
                <a:alpha val="6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Oval 6"/>
          <p:cNvSpPr/>
          <p:nvPr/>
        </p:nvSpPr>
        <p:spPr>
          <a:xfrm>
            <a:off x="6156176" y="4221088"/>
            <a:ext cx="2808312" cy="2304256"/>
          </a:xfrm>
          <a:prstGeom prst="ellipse">
            <a:avLst/>
          </a:prstGeom>
          <a:blipFill>
            <a:blip r:embed="rId4" cstate="print"/>
            <a:stretch>
              <a:fillRect/>
            </a:stretch>
          </a:blipFill>
          <a:ln>
            <a:noFill/>
          </a:ln>
          <a:effectLst>
            <a:outerShdw blurRad="50800" dist="50800" dir="5400000" algn="ctr" rotWithShape="0">
              <a:srgbClr val="000000">
                <a:alpha val="6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angle 7"/>
          <p:cNvSpPr/>
          <p:nvPr/>
        </p:nvSpPr>
        <p:spPr>
          <a:xfrm>
            <a:off x="971600" y="5013176"/>
            <a:ext cx="5544616" cy="1558888"/>
          </a:xfrm>
          <a:prstGeom prst="rect">
            <a:avLst/>
          </a:prstGeom>
        </p:spPr>
        <p:txBody>
          <a:bodyPr wrap="square">
            <a:spAutoFit/>
          </a:bodyPr>
          <a:lstStyle/>
          <a:p>
            <a:pPr marL="36000" lvl="2" indent="0">
              <a:lnSpc>
                <a:spcPct val="110000"/>
              </a:lnSpc>
              <a:spcBef>
                <a:spcPts val="0"/>
              </a:spcBef>
              <a:spcAft>
                <a:spcPts val="600"/>
              </a:spcAft>
              <a:buClr>
                <a:srgbClr val="FFC000"/>
              </a:buClr>
              <a:buSzPct val="100000"/>
              <a:buNone/>
            </a:pPr>
            <a:r>
              <a:rPr lang="en-GB" sz="2300" b="1" dirty="0" smtClean="0">
                <a:solidFill>
                  <a:srgbClr val="0070C0"/>
                </a:solidFill>
                <a:latin typeface="Calibri" pitchFamily="34" charset="0"/>
              </a:rPr>
              <a:t>Notes:  </a:t>
            </a:r>
          </a:p>
          <a:p>
            <a:pPr marL="273050" lvl="2" indent="-273050">
              <a:spcBef>
                <a:spcPts val="0"/>
              </a:spcBef>
              <a:spcAft>
                <a:spcPts val="600"/>
              </a:spcAft>
              <a:buClr>
                <a:srgbClr val="0070C0"/>
              </a:buClr>
              <a:buSzPct val="100000"/>
              <a:buFont typeface="Wingdings" pitchFamily="2" charset="2"/>
              <a:buChar char="§"/>
            </a:pPr>
            <a:r>
              <a:rPr lang="en-GB" sz="2000" dirty="0" smtClean="0">
                <a:latin typeface="Calibri" pitchFamily="34" charset="0"/>
                <a:cs typeface="Calibri" pitchFamily="34" charset="0"/>
              </a:rPr>
              <a:t>The list of crops can be expanded or abridged</a:t>
            </a:r>
          </a:p>
          <a:p>
            <a:pPr marL="273050" lvl="2" indent="-273050">
              <a:spcBef>
                <a:spcPts val="0"/>
              </a:spcBef>
              <a:spcAft>
                <a:spcPts val="600"/>
              </a:spcAft>
              <a:buClr>
                <a:srgbClr val="0070C0"/>
              </a:buClr>
              <a:buSzPct val="100000"/>
              <a:buFont typeface="Wingdings" pitchFamily="2" charset="2"/>
              <a:buChar char="§"/>
            </a:pPr>
            <a:r>
              <a:rPr lang="en-GB" sz="2000" dirty="0" smtClean="0">
                <a:latin typeface="Calibri" pitchFamily="34" charset="0"/>
                <a:cs typeface="Calibri" pitchFamily="34" charset="0"/>
              </a:rPr>
              <a:t>More details can be added, such as: season, land type, variety, end uses, etc.</a:t>
            </a:r>
            <a:endParaRPr lang="en-US" sz="2000" dirty="0" smtClean="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1DE0C9A-E7EA-4130-A638-8C6570FF0C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3573</Words>
  <Application>Microsoft Office PowerPoint</Application>
  <PresentationFormat>On-screen Show (4:3)</PresentationFormat>
  <Paragraphs>362</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Gill Sans MT</vt:lpstr>
      <vt:lpstr>Times New Roman</vt:lpstr>
      <vt:lpstr>Verdana</vt:lpstr>
      <vt:lpstr>Wingdings</vt:lpstr>
      <vt:lpstr>Wingdings 2</vt:lpstr>
      <vt:lpstr>Solstice</vt:lpstr>
      <vt:lpstr>PowerPoint Presentation</vt:lpstr>
      <vt:lpstr>Outline </vt:lpstr>
      <vt:lpstr>Background  </vt:lpstr>
      <vt:lpstr>Importance of the theme</vt:lpstr>
      <vt:lpstr>Main concepts and defintions </vt:lpstr>
      <vt:lpstr>Main concepts and defintions cont.d’ </vt:lpstr>
      <vt:lpstr>Items  </vt:lpstr>
      <vt:lpstr>Items cont.d’  </vt:lpstr>
      <vt:lpstr>Item 0401: Types of temporary crops on holding</vt:lpstr>
      <vt:lpstr>Item 0402: Area of temporary crops harvested (for each temporary crop type)</vt:lpstr>
      <vt:lpstr>Item 0402: Area of temporary crops harvested (for each temporary crop type) cont’d</vt:lpstr>
      <vt:lpstr>Item 0403: Area of temporary crops harvested according to end-use (for each selected crop type)</vt:lpstr>
      <vt:lpstr>Item 0404: Production  of temporary crops harvested (for each selected crop type)</vt:lpstr>
      <vt:lpstr>Item 0405: Types of permanent crops on the holding and whether in compact plantation</vt:lpstr>
      <vt:lpstr>Item 0406: Area of productive and non-productive permanent crops in compact plantations (for each permanent crop type)</vt:lpstr>
      <vt:lpstr>Item 0407: Number of crops trees in scattered planting (for each tree crop)</vt:lpstr>
      <vt:lpstr>Item 0408: Area of productive permanent crops in compact plantations according to end use (for each selected permanent crop type)</vt:lpstr>
      <vt:lpstr>Item 0409: Production of permanent crops (for each selected permanent crop type)</vt:lpstr>
      <vt:lpstr>Item 0410: Area of land used to grow temporary crops as a secondary land use (for the holding)</vt:lpstr>
      <vt:lpstr>Item 0411: Use of each type of fertilizer (for the holding) </vt:lpstr>
      <vt:lpstr>Item 0412: Area fertilized for each type of fertilizer and major crop type (for the holding)</vt:lpstr>
      <vt:lpstr>Item 0413:Presence of nurseries(for the holding) Item 0414:Area of nurseries(for the holding)</vt:lpstr>
      <vt:lpstr>Item 0415 and Item 0416: Presence and area of cropped land under protective cover (for the holding) </vt:lpstr>
      <vt:lpstr>Country experience</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2016-04-08T12:18:20Z</dcterms:created>
  <dcterms:modified xsi:type="dcterms:W3CDTF">2017-05-16T08:57:18Z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TC101671299990</vt:lpwstr>
  </property>
</Properties>
</file>