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98" r:id="rId2"/>
    <p:sldId id="270" r:id="rId3"/>
    <p:sldId id="265" r:id="rId4"/>
    <p:sldId id="266" r:id="rId5"/>
    <p:sldId id="267" r:id="rId6"/>
    <p:sldId id="288" r:id="rId7"/>
    <p:sldId id="271" r:id="rId8"/>
    <p:sldId id="289" r:id="rId9"/>
    <p:sldId id="290" r:id="rId10"/>
    <p:sldId id="291" r:id="rId11"/>
    <p:sldId id="292" r:id="rId12"/>
    <p:sldId id="293" r:id="rId13"/>
    <p:sldId id="294" r:id="rId14"/>
    <p:sldId id="295" r:id="rId15"/>
    <p:sldId id="284" r:id="rId16"/>
    <p:sldId id="275" r:id="rId17"/>
    <p:sldId id="300" r:id="rId18"/>
    <p:sldId id="286" r:id="rId19"/>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35A"/>
    <a:srgbClr val="0033CC"/>
    <a:srgbClr val="FF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58451" autoAdjust="0"/>
  </p:normalViewPr>
  <p:slideViewPr>
    <p:cSldViewPr>
      <p:cViewPr varScale="1">
        <p:scale>
          <a:sx n="66" d="100"/>
          <a:sy n="66"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5E7B379-A813-4A90-A956-5E0DAEEE366C}" type="datetimeFigureOut">
              <a:rPr lang="en-GB" smtClean="0"/>
              <a:pPr/>
              <a:t>16/05/2017</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C91F44B2-1A33-4C2F-A763-B45B6D3CCB16}" type="slidenum">
              <a:rPr lang="en-GB" smtClean="0"/>
              <a:pPr/>
              <a:t>‹#›</a:t>
            </a:fld>
            <a:endParaRPr lang="en-GB"/>
          </a:p>
        </p:txBody>
      </p:sp>
    </p:spTree>
    <p:extLst>
      <p:ext uri="{BB962C8B-B14F-4D97-AF65-F5344CB8AC3E}">
        <p14:creationId xmlns:p14="http://schemas.microsoft.com/office/powerpoint/2010/main" val="307511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6147"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614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6151"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96E1FEC-66BF-43D0-9E4C-E8865A35B6F7}" type="slidenum">
              <a:rPr lang="en-GB"/>
              <a:pPr/>
              <a:t>‹#›</a:t>
            </a:fld>
            <a:endParaRPr lang="en-GB"/>
          </a:p>
        </p:txBody>
      </p:sp>
    </p:spTree>
    <p:extLst>
      <p:ext uri="{BB962C8B-B14F-4D97-AF65-F5344CB8AC3E}">
        <p14:creationId xmlns:p14="http://schemas.microsoft.com/office/powerpoint/2010/main" val="3035501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43796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b="1" i="1"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10</a:t>
            </a:fld>
            <a:endParaRPr lang="en-GB"/>
          </a:p>
        </p:txBody>
      </p:sp>
    </p:spTree>
    <p:extLst>
      <p:ext uri="{BB962C8B-B14F-4D97-AF65-F5344CB8AC3E}">
        <p14:creationId xmlns:p14="http://schemas.microsoft.com/office/powerpoint/2010/main" val="113760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0" i="0" noProof="0" dirty="0" smtClean="0"/>
              <a:t>To asses the main purpose,</a:t>
            </a:r>
            <a:r>
              <a:rPr lang="en-US" b="0" i="0" baseline="0" noProof="0" dirty="0" smtClean="0"/>
              <a:t> reference should be made to the main use of the animals during the census reference year or the intended main use in the future. Countries usually collect these data for the major types only.</a:t>
            </a:r>
            <a:endParaRPr lang="en-US" b="0" i="0"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11</a:t>
            </a:fld>
            <a:endParaRPr lang="en-GB"/>
          </a:p>
        </p:txBody>
      </p:sp>
    </p:spTree>
    <p:extLst>
      <p:ext uri="{BB962C8B-B14F-4D97-AF65-F5344CB8AC3E}">
        <p14:creationId xmlns:p14="http://schemas.microsoft.com/office/powerpoint/2010/main" val="396788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i="0" noProof="0" dirty="0" smtClean="0"/>
              <a:t>Milk status </a:t>
            </a:r>
            <a:r>
              <a:rPr lang="en-US" b="0" i="0" noProof="0" dirty="0" smtClean="0"/>
              <a:t>refers</a:t>
            </a:r>
            <a:r>
              <a:rPr lang="en-US" b="0" i="0" baseline="0" noProof="0" dirty="0" smtClean="0"/>
              <a:t> to whether the milking animal is in milk or dry on the day of enumeration</a:t>
            </a:r>
            <a:endParaRPr lang="en-US" b="0" i="0"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12</a:t>
            </a:fld>
            <a:endParaRPr lang="en-GB"/>
          </a:p>
        </p:txBody>
      </p:sp>
    </p:spTree>
    <p:extLst>
      <p:ext uri="{BB962C8B-B14F-4D97-AF65-F5344CB8AC3E}">
        <p14:creationId xmlns:p14="http://schemas.microsoft.com/office/powerpoint/2010/main" val="19733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b="1" i="0" kern="1200" dirty="0" smtClean="0">
                <a:solidFill>
                  <a:schemeClr val="tx1"/>
                </a:solidFill>
                <a:latin typeface="Arial" charset="0"/>
                <a:ea typeface="+mn-ea"/>
                <a:cs typeface="Arial" charset="0"/>
              </a:rPr>
              <a:t>For cattle, buffaloes and other large animals</a:t>
            </a:r>
            <a:r>
              <a:rPr lang="en-GB" sz="1200" i="0" kern="1200" dirty="0" smtClean="0">
                <a:solidFill>
                  <a:schemeClr val="tx1"/>
                </a:solidFill>
                <a:latin typeface="Arial" charset="0"/>
                <a:ea typeface="+mn-ea"/>
                <a:cs typeface="Arial" charset="0"/>
              </a:rPr>
              <a:t>, normally the census reference year is taken. </a:t>
            </a:r>
          </a:p>
          <a:p>
            <a:r>
              <a:rPr lang="en-GB" sz="1200" b="1" i="0" kern="1200" dirty="0" smtClean="0">
                <a:solidFill>
                  <a:schemeClr val="tx1"/>
                </a:solidFill>
                <a:latin typeface="Arial" charset="0"/>
                <a:ea typeface="+mn-ea"/>
                <a:cs typeface="Arial" charset="0"/>
              </a:rPr>
              <a:t>For smaller animals, such as sheep, goats and pigs,</a:t>
            </a:r>
            <a:r>
              <a:rPr lang="en-GB" sz="1200" i="0" kern="1200" dirty="0" smtClean="0">
                <a:solidFill>
                  <a:schemeClr val="tx1"/>
                </a:solidFill>
                <a:latin typeface="Arial" charset="0"/>
                <a:ea typeface="+mn-ea"/>
                <a:cs typeface="Arial" charset="0"/>
              </a:rPr>
              <a:t> a six-month reference period is often used.</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i="0" kern="1200" dirty="0" smtClean="0">
                <a:solidFill>
                  <a:schemeClr val="tx1"/>
                </a:solidFill>
                <a:latin typeface="Arial" charset="0"/>
                <a:ea typeface="+mn-ea"/>
                <a:cs typeface="Arial" charset="0"/>
              </a:rPr>
              <a:t>For poultry, </a:t>
            </a:r>
            <a:r>
              <a:rPr lang="en-GB" sz="1200" i="0" kern="1200" dirty="0" smtClean="0">
                <a:solidFill>
                  <a:schemeClr val="tx1"/>
                </a:solidFill>
                <a:latin typeface="Arial" charset="0"/>
                <a:ea typeface="+mn-ea"/>
                <a:cs typeface="Arial" charset="0"/>
              </a:rPr>
              <a:t>a one-month reference period is often most suitable.</a:t>
            </a:r>
            <a:endParaRPr lang="en-US" sz="1200" i="0" kern="1200" dirty="0" smtClean="0">
              <a:solidFill>
                <a:schemeClr val="tx1"/>
              </a:solidFill>
              <a:latin typeface="Arial" charset="0"/>
              <a:ea typeface="+mn-ea"/>
              <a:cs typeface="Arial" charset="0"/>
            </a:endParaRPr>
          </a:p>
          <a:p>
            <a:endParaRPr lang="en-GB" sz="1200" i="1" kern="1200" dirty="0" smtClean="0">
              <a:solidFill>
                <a:schemeClr val="tx1"/>
              </a:solidFill>
              <a:latin typeface="Arial" charset="0"/>
              <a:ea typeface="+mn-ea"/>
              <a:cs typeface="Arial" charset="0"/>
            </a:endParaRPr>
          </a:p>
          <a:p>
            <a:endParaRPr lang="en-GB" sz="1200" i="0" kern="1200" dirty="0" smtClean="0">
              <a:solidFill>
                <a:schemeClr val="tx1"/>
              </a:solidFill>
              <a:latin typeface="Arial" charset="0"/>
              <a:ea typeface="+mn-ea"/>
              <a:cs typeface="Arial" charset="0"/>
            </a:endParaRPr>
          </a:p>
          <a:p>
            <a:endParaRPr lang="en-US" b="0" i="0"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13</a:t>
            </a:fld>
            <a:endParaRPr lang="en-GB"/>
          </a:p>
        </p:txBody>
      </p:sp>
    </p:spTree>
    <p:extLst>
      <p:ext uri="{BB962C8B-B14F-4D97-AF65-F5344CB8AC3E}">
        <p14:creationId xmlns:p14="http://schemas.microsoft.com/office/powerpoint/2010/main" val="310740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cs typeface="Calibri" pitchFamily="34" charset="0"/>
              </a:rPr>
              <a:t>0507</a:t>
            </a:r>
            <a:r>
              <a:rPr lang="en-US" sz="1200" dirty="0" smtClean="0">
                <a:cs typeface="Calibri" pitchFamily="34" charset="0"/>
              </a:rPr>
              <a:t>- </a:t>
            </a:r>
            <a:r>
              <a:rPr lang="en-GB" sz="1200" b="1" u="sng" kern="1200" dirty="0" smtClean="0">
                <a:solidFill>
                  <a:schemeClr val="tx1"/>
                </a:solidFill>
                <a:latin typeface="Arial" charset="0"/>
                <a:ea typeface="+mn-ea"/>
                <a:cs typeface="Arial" charset="0"/>
              </a:rPr>
              <a:t>Number of animals born</a:t>
            </a:r>
            <a:r>
              <a:rPr lang="en-GB" sz="1200" b="1" kern="1200" dirty="0" smtClean="0">
                <a:solidFill>
                  <a:schemeClr val="tx1"/>
                </a:solidFill>
                <a:latin typeface="Arial" charset="0"/>
                <a:ea typeface="+mn-ea"/>
                <a:cs typeface="Arial" charset="0"/>
              </a:rPr>
              <a:t> </a:t>
            </a:r>
            <a:r>
              <a:rPr lang="en-GB" sz="1200" kern="1200" dirty="0" smtClean="0">
                <a:solidFill>
                  <a:schemeClr val="tx1"/>
                </a:solidFill>
                <a:latin typeface="Arial" charset="0"/>
                <a:ea typeface="+mn-ea"/>
                <a:cs typeface="Arial" charset="0"/>
              </a:rPr>
              <a:t>refers to live births during the reference period to animals that were part of the holding at the time of the birth. Births to animals belonging to another holding that are temporarily on the holding should not be included.</a:t>
            </a:r>
            <a:endParaRPr lang="en-US" sz="1200" kern="1200" dirty="0" smtClean="0">
              <a:solidFill>
                <a:schemeClr val="tx1"/>
              </a:solidFill>
              <a:latin typeface="Arial" charset="0"/>
              <a:ea typeface="+mn-ea"/>
              <a:cs typeface="Arial" charset="0"/>
            </a:endParaRPr>
          </a:p>
          <a:p>
            <a:endParaRPr lang="en-US" sz="1200" dirty="0" smtClean="0">
              <a:cs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u="sng" kern="1200" dirty="0" smtClean="0">
                <a:solidFill>
                  <a:schemeClr val="tx1"/>
                </a:solidFill>
                <a:latin typeface="Arial" charset="0"/>
                <a:ea typeface="+mn-ea"/>
                <a:cs typeface="Arial" charset="0"/>
              </a:rPr>
              <a:t>0508 -Number of animals acquired</a:t>
            </a:r>
            <a:r>
              <a:rPr lang="en-GB" sz="1200" kern="1200" dirty="0" smtClean="0">
                <a:solidFill>
                  <a:schemeClr val="tx1"/>
                </a:solidFill>
                <a:latin typeface="Arial" charset="0"/>
                <a:ea typeface="+mn-ea"/>
                <a:cs typeface="Arial" charset="0"/>
              </a:rPr>
              <a:t> refers to purchases or other livestock acquisitions by the holding during the reference period. This includes animals received as gifts or as payment for work.</a:t>
            </a:r>
            <a:endParaRPr lang="en-US" sz="1200" kern="1200" dirty="0" smtClean="0">
              <a:solidFill>
                <a:schemeClr val="tx1"/>
              </a:solidFill>
              <a:latin typeface="Arial" charset="0"/>
              <a:ea typeface="+mn-ea"/>
              <a:cs typeface="Arial" charset="0"/>
            </a:endParaRPr>
          </a:p>
          <a:p>
            <a:endParaRPr lang="en-US" sz="1200" b="0" i="0" noProof="0" dirty="0" smtClean="0"/>
          </a:p>
          <a:p>
            <a:r>
              <a:rPr lang="en-US" sz="1100" b="1" dirty="0" smtClean="0">
                <a:solidFill>
                  <a:srgbClr val="0070C0"/>
                </a:solidFill>
                <a:cs typeface="Calibri" pitchFamily="34" charset="0"/>
              </a:rPr>
              <a:t>0509 Number of animals slaughtered - </a:t>
            </a:r>
            <a:r>
              <a:rPr lang="en-US" sz="1200" b="1" dirty="0" smtClean="0">
                <a:cs typeface="Calibri" pitchFamily="34" charset="0"/>
              </a:rPr>
              <a:t>number of </a:t>
            </a:r>
            <a:r>
              <a:rPr lang="en-US" sz="1200" b="1" dirty="0" err="1" smtClean="0">
                <a:cs typeface="Calibri" pitchFamily="34" charset="0"/>
              </a:rPr>
              <a:t>slaughtering's</a:t>
            </a:r>
            <a:r>
              <a:rPr lang="en-US" sz="1200" b="1" dirty="0" smtClean="0">
                <a:cs typeface="Calibri" pitchFamily="34" charset="0"/>
              </a:rPr>
              <a:t>  </a:t>
            </a:r>
            <a:r>
              <a:rPr lang="en-US" sz="1200" dirty="0" smtClean="0">
                <a:cs typeface="Calibri" pitchFamily="34" charset="0"/>
              </a:rPr>
              <a:t>during the reference period of animals that were being raised on the holding. It includes </a:t>
            </a:r>
            <a:r>
              <a:rPr lang="en-US" sz="1200" dirty="0" err="1" smtClean="0">
                <a:cs typeface="Calibri" pitchFamily="34" charset="0"/>
              </a:rPr>
              <a:t>slaughtering's</a:t>
            </a:r>
            <a:r>
              <a:rPr lang="en-US" sz="1200" dirty="0" smtClean="0">
                <a:cs typeface="Calibri" pitchFamily="34" charset="0"/>
              </a:rPr>
              <a:t> carried out on the holding as well as </a:t>
            </a:r>
            <a:r>
              <a:rPr lang="en-US" sz="1200" dirty="0" err="1" smtClean="0">
                <a:cs typeface="Calibri" pitchFamily="34" charset="0"/>
              </a:rPr>
              <a:t>slaughtering's</a:t>
            </a:r>
            <a:r>
              <a:rPr lang="en-US" sz="1200" dirty="0" smtClean="0">
                <a:cs typeface="Calibri" pitchFamily="34" charset="0"/>
              </a:rPr>
              <a:t> carried out by someone else on behalf of the holding.</a:t>
            </a:r>
            <a:endParaRPr lang="en-US" b="0" i="0"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14</a:t>
            </a:fld>
            <a:endParaRPr lang="en-GB"/>
          </a:p>
        </p:txBody>
      </p:sp>
    </p:spTree>
    <p:extLst>
      <p:ext uri="{BB962C8B-B14F-4D97-AF65-F5344CB8AC3E}">
        <p14:creationId xmlns:p14="http://schemas.microsoft.com/office/powerpoint/2010/main" val="173083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97507-4C8A-40CF-8F82-3ABA2EAF24CF}" type="slidenum">
              <a:rPr lang="en-GB"/>
              <a:pPr/>
              <a:t>15</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pPr algn="just"/>
            <a:r>
              <a:rPr lang="en-US">
                <a:solidFill>
                  <a:srgbClr val="0033CC"/>
                </a:solidFill>
              </a:rPr>
              <a:t>Countries should decide on the livestock types to be covered by this item, according to national conditions.</a:t>
            </a:r>
          </a:p>
          <a:p>
            <a:pPr algn="just"/>
            <a:r>
              <a:rPr lang="en-US" u="sng">
                <a:solidFill>
                  <a:srgbClr val="0033CC"/>
                </a:solidFill>
              </a:rPr>
              <a:t>Type of feed </a:t>
            </a:r>
            <a:r>
              <a:rPr lang="en-US">
                <a:solidFill>
                  <a:srgbClr val="0033CC"/>
                </a:solidFill>
              </a:rPr>
              <a:t>refers to the source of feed for the livestock type for a given reference period, usually the census reference year. More than one type of feed may be used for a specific livestock type during the reference year; for example, animals may be grazed during the summer but need to be hand-fed during the winter.</a:t>
            </a:r>
          </a:p>
          <a:p>
            <a:pPr algn="just"/>
            <a:r>
              <a:rPr lang="en-US">
                <a:solidFill>
                  <a:srgbClr val="0033CC"/>
                </a:solidFill>
              </a:rPr>
              <a:t>There are two types of feed. </a:t>
            </a:r>
          </a:p>
          <a:p>
            <a:pPr algn="just"/>
            <a:r>
              <a:rPr lang="en-US">
                <a:solidFill>
                  <a:srgbClr val="0033CC"/>
                </a:solidFill>
              </a:rPr>
              <a:t>Primary products include green fodder such as pasture grasses, forage crops, other crops and tree leaves, as well as harvested by-products and hay.</a:t>
            </a:r>
          </a:p>
          <a:p>
            <a:pPr algn="just"/>
            <a:r>
              <a:rPr lang="en-US">
                <a:solidFill>
                  <a:srgbClr val="0033CC"/>
                </a:solidFill>
              </a:rPr>
              <a:t>This is sub-divided into whether it was produced on the holding or purchased. </a:t>
            </a:r>
          </a:p>
          <a:p>
            <a:pPr algn="just"/>
            <a:r>
              <a:rPr lang="en-US">
                <a:solidFill>
                  <a:srgbClr val="0033CC"/>
                </a:solidFill>
              </a:rPr>
              <a:t>Processed products include concentrates and compound feeds.</a:t>
            </a:r>
            <a:endParaRPr lang="en-US"/>
          </a:p>
        </p:txBody>
      </p:sp>
    </p:spTree>
    <p:extLst>
      <p:ext uri="{BB962C8B-B14F-4D97-AF65-F5344CB8AC3E}">
        <p14:creationId xmlns:p14="http://schemas.microsoft.com/office/powerpoint/2010/main" val="54076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59CFC-564C-4B9B-AE7B-0E421153E351}" type="slidenum">
              <a:rPr lang="en-GB"/>
              <a:pPr/>
              <a:t>16</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sz="1100" b="1" dirty="0">
                <a:solidFill>
                  <a:srgbClr val="0033CC"/>
                </a:solidFill>
                <a:latin typeface="Garamond" pitchFamily="18" charset="0"/>
              </a:rPr>
              <a:t>Veterinary services </a:t>
            </a:r>
            <a:r>
              <a:rPr lang="en-US" sz="1100" dirty="0">
                <a:solidFill>
                  <a:srgbClr val="0033CC"/>
                </a:solidFill>
                <a:latin typeface="Garamond" pitchFamily="18" charset="0"/>
              </a:rPr>
              <a:t>cover all professional veterinary services used to protect animal health for the livestock kept on the holding, including treatment of diseases, artificial insemination, vaccination, and surgical procedures. </a:t>
            </a:r>
          </a:p>
          <a:p>
            <a:r>
              <a:rPr lang="en-US" sz="1100" dirty="0">
                <a:solidFill>
                  <a:srgbClr val="0033CC"/>
                </a:solidFill>
                <a:latin typeface="Garamond" pitchFamily="18" charset="0"/>
              </a:rPr>
              <a:t>It includes services provided by government organizations, such as through veterinary field workers, as well as by the private sector.</a:t>
            </a:r>
          </a:p>
          <a:p>
            <a:endParaRPr lang="en-US" sz="1100" dirty="0" smtClean="0">
              <a:solidFill>
                <a:srgbClr val="0033CC"/>
              </a:solidFill>
              <a:latin typeface="Garamond" pitchFamily="18" charset="0"/>
            </a:endParaRPr>
          </a:p>
          <a:p>
            <a:r>
              <a:rPr lang="en-US" sz="1100" dirty="0" smtClean="0">
                <a:solidFill>
                  <a:srgbClr val="0033CC"/>
                </a:solidFill>
                <a:latin typeface="Garamond" pitchFamily="18" charset="0"/>
              </a:rPr>
              <a:t>Data </a:t>
            </a:r>
            <a:r>
              <a:rPr lang="en-US" sz="1100" dirty="0">
                <a:solidFill>
                  <a:srgbClr val="0033CC"/>
                </a:solidFill>
                <a:latin typeface="Garamond" pitchFamily="18" charset="0"/>
              </a:rPr>
              <a:t>on the use of veterinary services may be collected in two ways.</a:t>
            </a:r>
          </a:p>
          <a:p>
            <a:r>
              <a:rPr lang="en-US" sz="1100" b="1" dirty="0">
                <a:solidFill>
                  <a:srgbClr val="0033CC"/>
                </a:solidFill>
                <a:latin typeface="Garamond" pitchFamily="18" charset="0"/>
              </a:rPr>
              <a:t>First</a:t>
            </a:r>
            <a:r>
              <a:rPr lang="en-US" sz="1100" dirty="0">
                <a:solidFill>
                  <a:srgbClr val="0033CC"/>
                </a:solidFill>
                <a:latin typeface="Garamond" pitchFamily="18" charset="0"/>
              </a:rPr>
              <a:t>, data for the holding can be useful as an indicator of whether such services are generally available to the holding.</a:t>
            </a:r>
          </a:p>
          <a:p>
            <a:r>
              <a:rPr lang="en-US" sz="1100" b="1" dirty="0">
                <a:solidFill>
                  <a:srgbClr val="0033CC"/>
                </a:solidFill>
                <a:latin typeface="Garamond" pitchFamily="18" charset="0"/>
              </a:rPr>
              <a:t>Second,</a:t>
            </a:r>
            <a:r>
              <a:rPr lang="en-US" sz="1100" dirty="0">
                <a:solidFill>
                  <a:srgbClr val="0033CC"/>
                </a:solidFill>
                <a:latin typeface="Garamond" pitchFamily="18" charset="0"/>
              </a:rPr>
              <a:t> </a:t>
            </a:r>
            <a:r>
              <a:rPr lang="en-US" sz="1100" dirty="0" smtClean="0">
                <a:solidFill>
                  <a:srgbClr val="0033CC"/>
                </a:solidFill>
                <a:latin typeface="Garamond" pitchFamily="18" charset="0"/>
              </a:rPr>
              <a:t>data </a:t>
            </a:r>
            <a:r>
              <a:rPr lang="en-US" sz="1100" dirty="0">
                <a:solidFill>
                  <a:srgbClr val="0033CC"/>
                </a:solidFill>
                <a:latin typeface="Garamond" pitchFamily="18" charset="0"/>
              </a:rPr>
              <a:t>for each major livestock type can help in assessing the animal health situation of each livestock type. Countries collect data in the form suited to their needs</a:t>
            </a:r>
            <a:r>
              <a:rPr lang="en-US" sz="1100" dirty="0" smtClean="0">
                <a:solidFill>
                  <a:srgbClr val="0033CC"/>
                </a:solidFill>
                <a:latin typeface="Garamond" pitchFamily="18" charset="0"/>
              </a:rPr>
              <a:t>.</a:t>
            </a:r>
          </a:p>
          <a:p>
            <a:endParaRPr lang="en-US" sz="1100" dirty="0" smtClean="0">
              <a:solidFill>
                <a:srgbClr val="0033CC"/>
              </a:solidFill>
              <a:latin typeface="Garamond" pitchFamily="18"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dirty="0" smtClean="0">
                <a:cs typeface="Calibri" pitchFamily="34" charset="0"/>
              </a:rPr>
              <a:t>As far as the </a:t>
            </a:r>
            <a:r>
              <a:rPr lang="en-US" sz="1200" dirty="0" smtClean="0">
                <a:cs typeface="Calibri" pitchFamily="34" charset="0"/>
              </a:rPr>
              <a:t>type</a:t>
            </a:r>
            <a:r>
              <a:rPr lang="en-US" sz="1200" baseline="0" dirty="0" smtClean="0">
                <a:cs typeface="Calibri" pitchFamily="34" charset="0"/>
              </a:rPr>
              <a:t> of </a:t>
            </a:r>
            <a:r>
              <a:rPr lang="en-US" sz="1500" b="1" dirty="0" smtClean="0">
                <a:cs typeface="Calibri" pitchFamily="34" charset="0"/>
              </a:rPr>
              <a:t>data </a:t>
            </a:r>
            <a:r>
              <a:rPr lang="en-US" sz="1500" b="1" dirty="0" smtClean="0">
                <a:cs typeface="Calibri" pitchFamily="34" charset="0"/>
              </a:rPr>
              <a:t>to collect</a:t>
            </a:r>
            <a:r>
              <a:rPr lang="en-US" sz="1500" dirty="0" smtClean="0">
                <a:cs typeface="Calibri" pitchFamily="34" charset="0"/>
              </a:rPr>
              <a:t>, it is suggested to record</a:t>
            </a:r>
            <a:r>
              <a:rPr lang="en-US" sz="1500" dirty="0" smtClean="0">
                <a:cs typeface="Calibri" pitchFamily="34" charset="0"/>
              </a:rPr>
              <a:t>:</a:t>
            </a:r>
          </a:p>
          <a:p>
            <a:pPr marL="400050" marR="0" lvl="2" indent="-400050" algn="l" defTabSz="914400" rtl="0" eaLnBrk="1" fontAlgn="base" latinLnBrk="0" hangingPunct="1">
              <a:lnSpc>
                <a:spcPct val="100000"/>
              </a:lnSpc>
              <a:spcBef>
                <a:spcPct val="30000"/>
              </a:spcBef>
              <a:spcAft>
                <a:spcPct val="0"/>
              </a:spcAft>
              <a:buClrTx/>
              <a:buSzTx/>
              <a:buFontTx/>
              <a:buAutoNum type="romanLcParenR"/>
              <a:tabLst/>
              <a:defRPr/>
            </a:pPr>
            <a:r>
              <a:rPr lang="en-US" sz="1500" dirty="0" smtClean="0">
                <a:cs typeface="Calibri" pitchFamily="34" charset="0"/>
              </a:rPr>
              <a:t>The number of</a:t>
            </a:r>
            <a:r>
              <a:rPr lang="en-US" sz="1500" baseline="0" dirty="0" smtClean="0">
                <a:cs typeface="Calibri" pitchFamily="34" charset="0"/>
              </a:rPr>
              <a:t> visits by an extension officer</a:t>
            </a:r>
          </a:p>
          <a:p>
            <a:pPr marL="400050" marR="0" lvl="2" indent="-400050" algn="l" defTabSz="914400" rtl="0" eaLnBrk="1" fontAlgn="base" latinLnBrk="0" hangingPunct="1">
              <a:lnSpc>
                <a:spcPct val="100000"/>
              </a:lnSpc>
              <a:spcBef>
                <a:spcPct val="30000"/>
              </a:spcBef>
              <a:spcAft>
                <a:spcPct val="0"/>
              </a:spcAft>
              <a:buClrTx/>
              <a:buSzTx/>
              <a:buFontTx/>
              <a:buAutoNum type="romanLcParenR"/>
              <a:tabLst/>
              <a:defRPr/>
            </a:pPr>
            <a:r>
              <a:rPr lang="en-US" sz="1500" baseline="0" dirty="0" smtClean="0">
                <a:cs typeface="Calibri" pitchFamily="34" charset="0"/>
              </a:rPr>
              <a:t>Type of services received</a:t>
            </a:r>
            <a:r>
              <a:rPr lang="en-US" sz="1500" dirty="0" smtClean="0">
                <a:cs typeface="Calibri" pitchFamily="34" charset="0"/>
              </a:rPr>
              <a:t> </a:t>
            </a:r>
            <a:endParaRPr lang="en-US" sz="1500" dirty="0" smtClean="0">
              <a:cs typeface="Calibri" pitchFamily="34" charset="0"/>
            </a:endParaRPr>
          </a:p>
          <a:p>
            <a:endParaRPr lang="en-US" dirty="0"/>
          </a:p>
        </p:txBody>
      </p:sp>
    </p:spTree>
    <p:extLst>
      <p:ext uri="{BB962C8B-B14F-4D97-AF65-F5344CB8AC3E}">
        <p14:creationId xmlns:p14="http://schemas.microsoft.com/office/powerpoint/2010/main" val="205896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mn-ea"/>
              <a:cs typeface="Calibri" pitchFamily="34" charset="0"/>
            </a:endParaRPr>
          </a:p>
        </p:txBody>
      </p:sp>
      <p:sp>
        <p:nvSpPr>
          <p:cNvPr id="4" name="Slide Number Placeholder 3"/>
          <p:cNvSpPr>
            <a:spLocks noGrp="1"/>
          </p:cNvSpPr>
          <p:nvPr>
            <p:ph type="sldNum" sz="quarter" idx="10"/>
          </p:nvPr>
        </p:nvSpPr>
        <p:spPr/>
        <p:txBody>
          <a:bodyPr/>
          <a:lstStyle/>
          <a:p>
            <a:fld id="{596E1FEC-66BF-43D0-9E4C-E8865A35B6F7}" type="slidenum">
              <a:rPr lang="en-GB" smtClean="0"/>
              <a:pPr/>
              <a:t>17</a:t>
            </a:fld>
            <a:endParaRPr lang="en-GB"/>
          </a:p>
        </p:txBody>
      </p:sp>
    </p:spTree>
    <p:extLst>
      <p:ext uri="{BB962C8B-B14F-4D97-AF65-F5344CB8AC3E}">
        <p14:creationId xmlns:p14="http://schemas.microsoft.com/office/powerpoint/2010/main" val="109806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18BC3-AFE3-4300-B135-152CBAE618CB}" type="slidenum">
              <a:rPr lang="en-GB"/>
              <a:pPr/>
              <a:t>18</a:t>
            </a:fld>
            <a:endParaRPr lang="en-GB"/>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algn="just"/>
            <a:endParaRPr lang="en-US" dirty="0"/>
          </a:p>
        </p:txBody>
      </p:sp>
    </p:spTree>
    <p:extLst>
      <p:ext uri="{BB962C8B-B14F-4D97-AF65-F5344CB8AC3E}">
        <p14:creationId xmlns:p14="http://schemas.microsoft.com/office/powerpoint/2010/main" val="18575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596E1FEC-66BF-43D0-9E4C-E8865A35B6F7}" type="slidenum">
              <a:rPr lang="en-GB" smtClean="0"/>
              <a:pPr/>
              <a:t>2</a:t>
            </a:fld>
            <a:endParaRPr lang="en-GB"/>
          </a:p>
        </p:txBody>
      </p:sp>
    </p:spTree>
    <p:extLst>
      <p:ext uri="{BB962C8B-B14F-4D97-AF65-F5344CB8AC3E}">
        <p14:creationId xmlns:p14="http://schemas.microsoft.com/office/powerpoint/2010/main" val="248826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82B40-3480-4E08-B3D4-44FA2DC7B7FA}" type="slidenum">
              <a:rPr lang="en-GB"/>
              <a:pPr/>
              <a:t>3</a:t>
            </a:fld>
            <a:endParaRPr lang="en-GB"/>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05934" y="4717415"/>
            <a:ext cx="4982633" cy="446913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dirty="0" smtClean="0"/>
              <a:t>The</a:t>
            </a:r>
            <a:r>
              <a:rPr lang="en-GB" sz="1100" baseline="0" dirty="0" smtClean="0"/>
              <a:t> term </a:t>
            </a:r>
            <a:r>
              <a:rPr lang="en-GB" sz="1100" b="1" baseline="0" dirty="0" smtClean="0"/>
              <a:t>livestock</a:t>
            </a:r>
            <a:r>
              <a:rPr lang="en-GB" sz="1100" baseline="0" dirty="0" smtClean="0"/>
              <a:t> </a:t>
            </a:r>
            <a:r>
              <a:rPr lang="en-GB" sz="1100" b="1" baseline="0" dirty="0" smtClean="0"/>
              <a:t>covers</a:t>
            </a:r>
            <a:r>
              <a:rPr lang="en-GB" sz="1100" baseline="0" dirty="0" smtClean="0"/>
              <a:t> all animals, birds and insect kept or </a:t>
            </a:r>
            <a:r>
              <a:rPr lang="en-US" sz="1100" dirty="0" smtClean="0">
                <a:cs typeface="Calibri" pitchFamily="34" charset="0"/>
              </a:rPr>
              <a:t>reared in captivity mainly for agricultural purpose including cattle, (buffaloes) </a:t>
            </a:r>
            <a:r>
              <a:rPr lang="en-GB" sz="1100" kern="1200" dirty="0" smtClean="0">
                <a:solidFill>
                  <a:schemeClr val="tx1"/>
                </a:solidFill>
                <a:latin typeface="Arial" charset="0"/>
                <a:ea typeface="+mn-ea"/>
                <a:cs typeface="Arial" charset="0"/>
              </a:rPr>
              <a:t>horses and other equine animals, camels, sheep, goats and pigs, as well as poultry, bees, silkworms, etc. – except aquatic animals (see Annex 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kern="120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kern="1200" dirty="0" smtClean="0">
                <a:solidFill>
                  <a:schemeClr val="tx1"/>
                </a:solidFill>
                <a:latin typeface="Arial" charset="0"/>
                <a:ea typeface="+mn-ea"/>
                <a:cs typeface="Arial" charset="0"/>
              </a:rPr>
              <a:t>Domestic animals, such as cats and dogs, are excluded unless they are being raised for food or other agricultural purposes.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kern="120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kern="1200" dirty="0" smtClean="0">
                <a:solidFill>
                  <a:schemeClr val="tx1"/>
                </a:solidFill>
                <a:latin typeface="Arial" charset="0"/>
                <a:ea typeface="+mn-ea"/>
                <a:cs typeface="Arial" charset="0"/>
              </a:rPr>
              <a:t>For further details on livestock please refer to the explanatory notes of Central Product Classification (CPC), Version 2.1. </a:t>
            </a:r>
            <a:endParaRPr lang="en-US" sz="1100" kern="1200" dirty="0" smtClean="0">
              <a:solidFill>
                <a:schemeClr val="tx1"/>
              </a:solidFill>
              <a:latin typeface="Arial" charset="0"/>
              <a:ea typeface="+mn-ea"/>
              <a:cs typeface="Arial" charset="0"/>
            </a:endParaRPr>
          </a:p>
          <a:p>
            <a:endParaRPr lang="en-GB" sz="1100" baseline="0" dirty="0" smtClean="0"/>
          </a:p>
          <a:p>
            <a:r>
              <a:rPr lang="en-GB" sz="1100" b="1" baseline="0" dirty="0" smtClean="0"/>
              <a:t>Livestock farming</a:t>
            </a:r>
            <a:r>
              <a:rPr lang="en-GB" sz="1100" baseline="0" dirty="0" smtClean="0"/>
              <a:t> is recognized as an economic activities </a:t>
            </a:r>
            <a:r>
              <a:rPr lang="en-US" sz="1100" kern="1200" dirty="0" smtClean="0">
                <a:solidFill>
                  <a:schemeClr val="tx1"/>
                </a:solidFill>
                <a:latin typeface="Arial" charset="0"/>
                <a:ea typeface="+mn-ea"/>
                <a:cs typeface="Calibri" pitchFamily="34" charset="0"/>
              </a:rPr>
              <a:t>distinct from crop production (According to the Int’l Standard Industrial Classification -ISIC)</a:t>
            </a:r>
          </a:p>
          <a:p>
            <a:endParaRPr lang="en-US" sz="1100" kern="1200" dirty="0" smtClean="0">
              <a:solidFill>
                <a:schemeClr val="tx1"/>
              </a:solidFill>
              <a:latin typeface="Arial" charset="0"/>
              <a:ea typeface="+mn-e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1" kern="1200" dirty="0" smtClean="0">
                <a:solidFill>
                  <a:srgbClr val="0070C0"/>
                </a:solidFill>
                <a:latin typeface="Arial" charset="0"/>
                <a:ea typeface="+mn-ea"/>
                <a:cs typeface="Calibri" pitchFamily="34" charset="0"/>
              </a:rPr>
              <a:t>Livestock farming</a:t>
            </a:r>
            <a:r>
              <a:rPr lang="en-US" sz="1100" dirty="0" smtClean="0">
                <a:solidFill>
                  <a:srgbClr val="0070C0"/>
                </a:solidFill>
                <a:cs typeface="Calibri" pitchFamily="34" charset="0"/>
              </a:rPr>
              <a:t> </a:t>
            </a:r>
            <a:r>
              <a:rPr lang="en-US" sz="1100" kern="1200" dirty="0" smtClean="0">
                <a:solidFill>
                  <a:schemeClr val="tx1"/>
                </a:solidFill>
                <a:latin typeface="Arial" charset="0"/>
                <a:ea typeface="+mn-ea"/>
                <a:cs typeface="Calibri" pitchFamily="34" charset="0"/>
              </a:rPr>
              <a:t>combined with </a:t>
            </a:r>
            <a:r>
              <a:rPr lang="en-US" sz="1100" b="1" kern="1200" dirty="0" smtClean="0">
                <a:solidFill>
                  <a:srgbClr val="0070C0"/>
                </a:solidFill>
                <a:latin typeface="Arial" charset="0"/>
                <a:ea typeface="+mn-ea"/>
                <a:cs typeface="Calibri" pitchFamily="34" charset="0"/>
              </a:rPr>
              <a:t>growing of crops </a:t>
            </a:r>
            <a:r>
              <a:rPr lang="en-US" sz="1100" kern="1200" dirty="0" smtClean="0">
                <a:solidFill>
                  <a:schemeClr val="tx1"/>
                </a:solidFill>
                <a:latin typeface="Arial" charset="0"/>
                <a:ea typeface="+mn-ea"/>
                <a:cs typeface="Calibri" pitchFamily="34" charset="0"/>
              </a:rPr>
              <a:t>is treated as a Group (015), separate from farming livestock alone (Group 014).</a:t>
            </a:r>
          </a:p>
        </p:txBody>
      </p:sp>
    </p:spTree>
    <p:extLst>
      <p:ext uri="{BB962C8B-B14F-4D97-AF65-F5344CB8AC3E}">
        <p14:creationId xmlns:p14="http://schemas.microsoft.com/office/powerpoint/2010/main" val="5429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57C96-DE58-41C5-B22E-7D1A6361D554}" type="slidenum">
              <a:rPr lang="en-GB"/>
              <a:pPr/>
              <a:t>4</a:t>
            </a:fld>
            <a:endParaRPr lang="en-GB"/>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05934" y="4717415"/>
            <a:ext cx="4982633" cy="4469130"/>
          </a:xfrm>
        </p:spPr>
        <p:txBody>
          <a:bodyPr/>
          <a:lstStyle/>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Importance of livestock &amp; livestock products is increasing. For example, according to FAO’s Agricultural and Consumers Protection Department,  “</a:t>
            </a:r>
            <a:r>
              <a:rPr lang="en-US" sz="1100" i="1" dirty="0" smtClean="0">
                <a:solidFill>
                  <a:srgbClr val="0033CC"/>
                </a:solidFill>
                <a:latin typeface="Calibri" pitchFamily="34" charset="0"/>
                <a:cs typeface="Calibri" pitchFamily="34" charset="0"/>
              </a:rPr>
              <a:t>annual per capita consumption of meat has doubled since 1980 in developing countries”.*</a:t>
            </a:r>
          </a:p>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Livestock products in the form of meat, milk, and eggs, supply much needed protein thus contributing to improvement of nutritional status of under-nourished population; </a:t>
            </a:r>
          </a:p>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In developing countries draught animals provide power for cultivation.</a:t>
            </a:r>
          </a:p>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Livestock provide manure for enrichment of soil.</a:t>
            </a:r>
          </a:p>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It’s a mode of transport.</a:t>
            </a:r>
          </a:p>
          <a:p>
            <a:pPr marL="469900" indent="-469900">
              <a:lnSpc>
                <a:spcPct val="80000"/>
              </a:lnSpc>
              <a:spcBef>
                <a:spcPts val="600"/>
              </a:spcBef>
              <a:spcAft>
                <a:spcPts val="600"/>
              </a:spcAft>
              <a:buFont typeface="Arial" pitchFamily="34" charset="0"/>
              <a:buChar char="•"/>
            </a:pPr>
            <a:r>
              <a:rPr lang="en-US" sz="1100" dirty="0" smtClean="0">
                <a:solidFill>
                  <a:srgbClr val="0033CC"/>
                </a:solidFill>
                <a:latin typeface="Calibri" pitchFamily="34" charset="0"/>
                <a:cs typeface="Calibri" pitchFamily="34" charset="0"/>
              </a:rPr>
              <a:t>Contributes cash income, employment and earnings of exchange through export.</a:t>
            </a:r>
            <a:endParaRPr lang="en-GB" sz="1100" dirty="0" smtClean="0">
              <a:latin typeface="Calibri" pitchFamily="34" charset="0"/>
              <a:cs typeface="Calibri" pitchFamily="34" charset="0"/>
            </a:endParaRPr>
          </a:p>
        </p:txBody>
      </p:sp>
    </p:spTree>
    <p:extLst>
      <p:ext uri="{BB962C8B-B14F-4D97-AF65-F5344CB8AC3E}">
        <p14:creationId xmlns:p14="http://schemas.microsoft.com/office/powerpoint/2010/main" val="252313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014E8-B330-40CB-94F2-23FF82EECCB8}" type="slidenum">
              <a:rPr lang="en-GB"/>
              <a:pPr/>
              <a:t>5</a:t>
            </a:fld>
            <a:endParaRPr lang="en-GB"/>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05934" y="4717415"/>
            <a:ext cx="4982633" cy="4469130"/>
          </a:xfrm>
        </p:spPr>
        <p:txBody>
          <a:bodyPr/>
          <a:lstStyle/>
          <a:p>
            <a:r>
              <a:rPr lang="en-GB" dirty="0" err="1" smtClean="0"/>
              <a:t>Djibuti</a:t>
            </a:r>
            <a:r>
              <a:rPr lang="en-GB" dirty="0" smtClean="0"/>
              <a:t> - Livestock</a:t>
            </a:r>
            <a:r>
              <a:rPr lang="en-GB" baseline="0" dirty="0" smtClean="0"/>
              <a:t> census 2015/2016</a:t>
            </a:r>
            <a:endParaRPr lang="en-GB" dirty="0"/>
          </a:p>
        </p:txBody>
      </p:sp>
    </p:spTree>
    <p:extLst>
      <p:ext uri="{BB962C8B-B14F-4D97-AF65-F5344CB8AC3E}">
        <p14:creationId xmlns:p14="http://schemas.microsoft.com/office/powerpoint/2010/main" val="249452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596E1FEC-66BF-43D0-9E4C-E8865A35B6F7}" type="slidenum">
              <a:rPr lang="en-GB" smtClean="0"/>
              <a:pPr/>
              <a:t>6</a:t>
            </a:fld>
            <a:endParaRPr lang="en-GB"/>
          </a:p>
        </p:txBody>
      </p:sp>
    </p:spTree>
    <p:extLst>
      <p:ext uri="{BB962C8B-B14F-4D97-AF65-F5344CB8AC3E}">
        <p14:creationId xmlns:p14="http://schemas.microsoft.com/office/powerpoint/2010/main" val="213513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n-US" sz="1100" b="1" dirty="0" smtClean="0">
                <a:cs typeface="Calibri" pitchFamily="34" charset="0"/>
              </a:rPr>
              <a:t>The livestock system </a:t>
            </a:r>
            <a:r>
              <a:rPr lang="en-US" sz="1100" dirty="0" smtClean="0">
                <a:cs typeface="Calibri" pitchFamily="34" charset="0"/>
              </a:rPr>
              <a:t>refers to the general characteristics and practices of raising livestock on the holding. There are large variations</a:t>
            </a:r>
            <a:r>
              <a:rPr lang="en-US" sz="1100" baseline="0" dirty="0" smtClean="0">
                <a:cs typeface="Calibri" pitchFamily="34" charset="0"/>
              </a:rPr>
              <a:t> in scale and intensity of livestock systems and it is difficult for a classification system to capture all of this diversity.  For the purpose of the agricultural census the following livestock systems are identified:</a:t>
            </a:r>
            <a:endParaRPr lang="en-US" sz="1100" noProof="0" dirty="0" smtClean="0"/>
          </a:p>
          <a:p>
            <a:endParaRPr lang="en-US" noProof="0" dirty="0" smtClean="0"/>
          </a:p>
          <a:p>
            <a:r>
              <a:rPr lang="en-US" b="1" noProof="0" dirty="0" smtClean="0"/>
              <a:t>Grazing </a:t>
            </a:r>
            <a:r>
              <a:rPr lang="en-US" b="1" noProof="0" dirty="0" smtClean="0"/>
              <a:t>system</a:t>
            </a:r>
            <a:r>
              <a:rPr lang="en-US" b="1" baseline="0" noProof="0" dirty="0" smtClean="0"/>
              <a:t> </a:t>
            </a:r>
            <a:r>
              <a:rPr lang="en-US" b="1" baseline="0" noProof="0" dirty="0" smtClean="0"/>
              <a:t>is characterized by </a:t>
            </a:r>
            <a:r>
              <a:rPr lang="en-US" b="1" baseline="0" noProof="0" dirty="0" smtClean="0"/>
              <a:t>ruminants </a:t>
            </a:r>
            <a:r>
              <a:rPr lang="en-US" b="1" baseline="0" noProof="0" dirty="0" smtClean="0"/>
              <a:t>grazing mainly on grasses and other herbaceous plants, often on communal or open access areas</a:t>
            </a:r>
            <a:r>
              <a:rPr lang="en-US" baseline="0" noProof="0" dirty="0" smtClean="0"/>
              <a:t>. In this system, more than 90% of the dry matter fed to animals comes from grazed grass or other herbaceous plants. </a:t>
            </a:r>
          </a:p>
          <a:p>
            <a:r>
              <a:rPr lang="en-US" baseline="0" noProof="0" dirty="0" smtClean="0"/>
              <a:t>The following categories can be considered: </a:t>
            </a:r>
            <a:endParaRPr lang="en-US" baseline="0" noProof="0" dirty="0" smtClean="0"/>
          </a:p>
          <a:p>
            <a:pPr lvl="1"/>
            <a:r>
              <a:rPr lang="en-US" b="1" i="1" baseline="0" noProof="0" dirty="0" smtClean="0"/>
              <a:t>Nomadic or totally pastoral </a:t>
            </a:r>
            <a:r>
              <a:rPr lang="en-US" b="1" i="0" baseline="0" noProof="0" dirty="0" smtClean="0"/>
              <a:t> </a:t>
            </a:r>
            <a:r>
              <a:rPr lang="en-US" i="0" baseline="0" noProof="0" dirty="0" smtClean="0"/>
              <a:t>refers to livestock raised where the agricultural holder has no permanent place of residence and does not </a:t>
            </a:r>
            <a:r>
              <a:rPr lang="en-US" i="0" baseline="0" noProof="0" dirty="0" smtClean="0"/>
              <a:t>practice </a:t>
            </a:r>
            <a:r>
              <a:rPr lang="en-US" i="0" baseline="0" noProof="0" dirty="0" smtClean="0"/>
              <a:t>regular cultivation, the animals move from place to place with the agricultural holder; </a:t>
            </a:r>
          </a:p>
          <a:p>
            <a:pPr lvl="1"/>
            <a:r>
              <a:rPr lang="en-US" b="1" i="1" baseline="0" noProof="0" dirty="0" smtClean="0"/>
              <a:t>Semi-nomadic, semi-pastoral or transhumant</a:t>
            </a:r>
            <a:r>
              <a:rPr lang="en-US" b="1" i="0" baseline="0" noProof="0" dirty="0" smtClean="0"/>
              <a:t> </a:t>
            </a:r>
            <a:r>
              <a:rPr lang="en-US" i="0" baseline="0" noProof="0" dirty="0" smtClean="0"/>
              <a:t>refers to livestock raises by holders who live a semi-nomadic life (the holder establishes a semi-permanent home for several months or years and herds are moved on transhumance to assure forage and water; </a:t>
            </a:r>
          </a:p>
          <a:p>
            <a:pPr lvl="1"/>
            <a:r>
              <a:rPr lang="en-US" b="1" i="1" baseline="0" noProof="0" dirty="0" smtClean="0"/>
              <a:t>Sedentary pastoral </a:t>
            </a:r>
            <a:r>
              <a:rPr lang="en-US" b="1" i="0" baseline="0" noProof="0" dirty="0" smtClean="0"/>
              <a:t> </a:t>
            </a:r>
            <a:r>
              <a:rPr lang="en-US" i="0" baseline="0" noProof="0" dirty="0" smtClean="0"/>
              <a:t>refers to livestock raised by holders who have a permanent residence; </a:t>
            </a:r>
            <a:r>
              <a:rPr lang="en-US" i="1" baseline="0" noProof="0" dirty="0" smtClean="0"/>
              <a:t>Ranching</a:t>
            </a:r>
            <a:r>
              <a:rPr lang="en-US" i="0" baseline="0" noProof="0" dirty="0" smtClean="0"/>
              <a:t> is a category of large-scale livestock activities carried out on large areas of land set aside for extensive grazing.</a:t>
            </a:r>
          </a:p>
          <a:p>
            <a:endParaRPr lang="en-US" b="1" i="0" baseline="0" noProof="0" dirty="0" smtClean="0"/>
          </a:p>
          <a:p>
            <a:r>
              <a:rPr lang="en-US" b="1" i="0" baseline="0" noProof="0" dirty="0" smtClean="0"/>
              <a:t>Mixed system is the largest and most heterogeneous livestock system where grazing may be largely practiced </a:t>
            </a:r>
            <a:r>
              <a:rPr lang="en-US" b="0" i="0" baseline="0" noProof="0" dirty="0" smtClean="0"/>
              <a:t>but more than 10% of the dry matter fed to animals come from crop or crop by-products or stubble and less than 90% of the dry matter feed is off-farm produced.</a:t>
            </a:r>
          </a:p>
          <a:p>
            <a:r>
              <a:rPr lang="en-US" b="1" i="0" baseline="0" noProof="0" dirty="0" smtClean="0"/>
              <a:t>Industrial system refers to intensive livestock-raising methods </a:t>
            </a:r>
            <a:r>
              <a:rPr lang="en-US" b="0" i="0" baseline="0" noProof="0" dirty="0" smtClean="0"/>
              <a:t>in which at least 90% of the dry matter of the animal feed is off-farm produced (e.g. feedlots or other in-house systems of feeding.)</a:t>
            </a:r>
            <a:endParaRPr lang="en-US" b="1" i="1"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7</a:t>
            </a:fld>
            <a:endParaRPr lang="en-GB"/>
          </a:p>
        </p:txBody>
      </p:sp>
    </p:spTree>
    <p:extLst>
      <p:ext uri="{BB962C8B-B14F-4D97-AF65-F5344CB8AC3E}">
        <p14:creationId xmlns:p14="http://schemas.microsoft.com/office/powerpoint/2010/main" val="47220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b="1" kern="1200" dirty="0" smtClean="0">
                <a:solidFill>
                  <a:schemeClr val="tx1"/>
                </a:solidFill>
                <a:latin typeface="Arial" charset="0"/>
                <a:ea typeface="+mn-ea"/>
                <a:cs typeface="Arial" charset="0"/>
              </a:rPr>
              <a:t>The number of livestock </a:t>
            </a:r>
            <a:r>
              <a:rPr lang="en-GB" sz="1100" kern="1200" dirty="0" smtClean="0">
                <a:solidFill>
                  <a:schemeClr val="tx1"/>
                </a:solidFill>
                <a:latin typeface="Arial" charset="0"/>
                <a:ea typeface="+mn-ea"/>
                <a:cs typeface="Arial" charset="0"/>
              </a:rPr>
              <a:t>is one of the essential items of the agricultural census, and is especially useful as a means of providing sampling frames for livestock surveys.</a:t>
            </a:r>
            <a:endParaRPr lang="en-US" sz="1100" kern="1200" dirty="0" smtClean="0">
              <a:solidFill>
                <a:schemeClr val="tx1"/>
              </a:solidFill>
              <a:latin typeface="Arial" charset="0"/>
              <a:ea typeface="+mn-ea"/>
              <a:cs typeface="Arial" charset="0"/>
            </a:endParaRPr>
          </a:p>
          <a:p>
            <a:endParaRPr lang="en-US" b="1" i="1"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8</a:t>
            </a:fld>
            <a:endParaRPr lang="en-GB"/>
          </a:p>
        </p:txBody>
      </p:sp>
    </p:spTree>
    <p:extLst>
      <p:ext uri="{BB962C8B-B14F-4D97-AF65-F5344CB8AC3E}">
        <p14:creationId xmlns:p14="http://schemas.microsoft.com/office/powerpoint/2010/main" val="386405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b="1" i="1" noProof="0" dirty="0"/>
          </a:p>
        </p:txBody>
      </p:sp>
      <p:sp>
        <p:nvSpPr>
          <p:cNvPr id="4" name="3 Marcador de número de diapositiva"/>
          <p:cNvSpPr>
            <a:spLocks noGrp="1"/>
          </p:cNvSpPr>
          <p:nvPr>
            <p:ph type="sldNum" sz="quarter" idx="10"/>
          </p:nvPr>
        </p:nvSpPr>
        <p:spPr/>
        <p:txBody>
          <a:bodyPr/>
          <a:lstStyle/>
          <a:p>
            <a:fld id="{596E1FEC-66BF-43D0-9E4C-E8865A35B6F7}" type="slidenum">
              <a:rPr lang="en-GB" smtClean="0"/>
              <a:pPr/>
              <a:t>9</a:t>
            </a:fld>
            <a:endParaRPr lang="en-GB"/>
          </a:p>
        </p:txBody>
      </p:sp>
    </p:spTree>
    <p:extLst>
      <p:ext uri="{BB962C8B-B14F-4D97-AF65-F5344CB8AC3E}">
        <p14:creationId xmlns:p14="http://schemas.microsoft.com/office/powerpoint/2010/main" val="13481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1064564"/>
            <a:ext cx="7406640" cy="688920"/>
          </a:xfrm>
          <a:prstGeom prst="rect">
            <a:avLst/>
          </a:prstGeom>
        </p:spPr>
        <p:txBody>
          <a:bodyPr anchor="b"/>
          <a:lstStyle>
            <a:lvl1pPr algn="l">
              <a:defRPr sz="3800">
                <a:solidFill>
                  <a:srgbClr val="0070C0"/>
                </a:solidFill>
                <a:latin typeface="+mn-lt"/>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8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endParaRPr lang="en-US" altLang="en-US"/>
          </a:p>
        </p:txBody>
      </p:sp>
      <p:sp>
        <p:nvSpPr>
          <p:cNvPr id="20" name="Footer Placeholder 19"/>
          <p:cNvSpPr>
            <a:spLocks noGrp="1"/>
          </p:cNvSpPr>
          <p:nvPr>
            <p:ph type="ftr" sz="quarter" idx="11"/>
          </p:nvPr>
        </p:nvSpPr>
        <p:spPr/>
        <p:txBody>
          <a:bodyPr/>
          <a:lstStyle>
            <a:extLst/>
          </a:lstStyle>
          <a:p>
            <a:endParaRPr lang="en-US" altLang="en-US"/>
          </a:p>
        </p:txBody>
      </p:sp>
      <p:sp>
        <p:nvSpPr>
          <p:cNvPr id="10" name="Slide Number Placeholder 9"/>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99326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92052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260419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411643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330969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224123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187173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endParaRPr lang="en-US" altLang="en-US"/>
          </a:p>
        </p:txBody>
      </p:sp>
      <p:sp>
        <p:nvSpPr>
          <p:cNvPr id="8" name="Footer Placeholder 7"/>
          <p:cNvSpPr>
            <a:spLocks noGrp="1"/>
          </p:cNvSpPr>
          <p:nvPr>
            <p:ph type="ftr" sz="quarter" idx="11"/>
          </p:nvPr>
        </p:nvSpPr>
        <p:spPr/>
        <p:txBody>
          <a:bodyPr/>
          <a:lstStyle>
            <a:extLst/>
          </a:lstStyle>
          <a:p>
            <a:endParaRPr lang="en-US" altLang="en-US"/>
          </a:p>
        </p:txBody>
      </p:sp>
      <p:sp>
        <p:nvSpPr>
          <p:cNvPr id="9" name="Slide Number Placeholder 8"/>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315609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endParaRPr lang="en-US" altLang="en-US"/>
          </a:p>
        </p:txBody>
      </p:sp>
      <p:sp>
        <p:nvSpPr>
          <p:cNvPr id="4" name="Footer Placeholder 3"/>
          <p:cNvSpPr>
            <a:spLocks noGrp="1"/>
          </p:cNvSpPr>
          <p:nvPr>
            <p:ph type="ftr" sz="quarter" idx="11"/>
          </p:nvPr>
        </p:nvSpPr>
        <p:spPr/>
        <p:txBody>
          <a:bodyPr/>
          <a:lstStyle>
            <a:extLst/>
          </a:lstStyle>
          <a:p>
            <a:endParaRPr lang="en-US" altLang="en-US"/>
          </a:p>
        </p:txBody>
      </p:sp>
      <p:sp>
        <p:nvSpPr>
          <p:cNvPr id="5" name="Slide Number Placeholder 4"/>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301793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endParaRPr lang="en-US" altLang="en-US"/>
          </a:p>
        </p:txBody>
      </p:sp>
      <p:sp>
        <p:nvSpPr>
          <p:cNvPr id="3" name="Footer Placeholder 2"/>
          <p:cNvSpPr>
            <a:spLocks noGrp="1"/>
          </p:cNvSpPr>
          <p:nvPr>
            <p:ph type="ftr" sz="quarter" idx="11"/>
          </p:nvPr>
        </p:nvSpPr>
        <p:spPr/>
        <p:txBody>
          <a:bodyPr/>
          <a:lstStyle>
            <a:extLst/>
          </a:lstStyle>
          <a:p>
            <a:endParaRPr lang="en-US" altLang="en-US"/>
          </a:p>
        </p:txBody>
      </p:sp>
      <p:sp>
        <p:nvSpPr>
          <p:cNvPr id="4" name="Slide Number Placeholder 3"/>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extLst>
      <p:ext uri="{BB962C8B-B14F-4D97-AF65-F5344CB8AC3E}">
        <p14:creationId xmlns:p14="http://schemas.microsoft.com/office/powerpoint/2010/main" val="45527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Tree>
    <p:extLst>
      <p:ext uri="{BB962C8B-B14F-4D97-AF65-F5344CB8AC3E}">
        <p14:creationId xmlns:p14="http://schemas.microsoft.com/office/powerpoint/2010/main" val="320148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49C392F0-AB85-46C5-A0F8-6D758D9A1F5E}" type="slidenum">
              <a:rPr lang="en-US" altLang="en-US" smtClean="0"/>
              <a:pPr/>
              <a:t>‹#›</a:t>
            </a:fld>
            <a:endParaRPr lang="en-US" alt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109862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endParaRPr lang="en-US"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alt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49C392F0-AB85-46C5-A0F8-6D758D9A1F5E}" type="slidenum">
              <a:rPr lang="en-US" altLang="en-US" smtClean="0"/>
              <a:pPr/>
              <a:t>‹#›</a:t>
            </a:fld>
            <a:endParaRPr lang="en-US" alt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2873" y="21102"/>
            <a:ext cx="2645318" cy="1068237"/>
          </a:xfrm>
          <a:prstGeom prst="rect">
            <a:avLst/>
          </a:prstGeom>
        </p:spPr>
      </p:pic>
    </p:spTree>
    <p:extLst>
      <p:ext uri="{BB962C8B-B14F-4D97-AF65-F5344CB8AC3E}">
        <p14:creationId xmlns:p14="http://schemas.microsoft.com/office/powerpoint/2010/main" val="20999276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wipe dir="d"/>
  </p:transition>
  <p:timing>
    <p:tnLst>
      <p:par>
        <p:cTn id="1" dur="indefinite" restart="never" nodeType="tmRoot"/>
      </p:par>
    </p:tnLst>
  </p:timing>
  <p:hf hdr="0" ftr="0" dt="0"/>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12520" y="838200"/>
            <a:ext cx="7498080" cy="1358280"/>
          </a:xfrm>
          <a:prstGeom prst="rect">
            <a:avLst/>
          </a:prstGeom>
        </p:spPr>
        <p:txBody>
          <a:bodyPr anchor="b">
            <a:noAutofit/>
          </a:bodyPr>
          <a:lstStyle/>
          <a:p>
            <a:pPr lvl="0">
              <a:defRPr/>
            </a:pPr>
            <a:r>
              <a:rPr lang="en-US" sz="2000" b="1" dirty="0"/>
              <a:t>Regional Roundtable on </a:t>
            </a:r>
          </a:p>
          <a:p>
            <a:pPr lvl="0">
              <a:defRPr/>
            </a:pPr>
            <a:r>
              <a:rPr lang="en-US" sz="2000" b="1" dirty="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9" name="Rectangle 1"/>
          <p:cNvSpPr txBox="1">
            <a:spLocks/>
          </p:cNvSpPr>
          <p:nvPr/>
        </p:nvSpPr>
        <p:spPr>
          <a:xfrm>
            <a:off x="1051560" y="5638800"/>
            <a:ext cx="7406640" cy="1087760"/>
          </a:xfrm>
          <a:prstGeom prst="rect">
            <a:avLst/>
          </a:prstGeom>
        </p:spPr>
        <p:txBody>
          <a:bodyPr anchor="b">
            <a:normAutofit fontScale="97500"/>
          </a:bodyPr>
          <a:lstStyle/>
          <a:p>
            <a:pPr lvl="0">
              <a:defRPr/>
            </a:pPr>
            <a:r>
              <a:rPr lang="en-US" sz="2000" b="1" dirty="0"/>
              <a:t>Adriana Neciu</a:t>
            </a:r>
          </a:p>
          <a:p>
            <a:pPr>
              <a:lnSpc>
                <a:spcPct val="110000"/>
              </a:lnSpc>
              <a:defRPr/>
            </a:pPr>
            <a:r>
              <a:rPr lang="en-US" sz="2000" dirty="0">
                <a:latin typeface="Times New Roman" panose="02020603050405020304" pitchFamily="18" charset="0"/>
                <a:cs typeface="Times New Roman" panose="02020603050405020304" pitchFamily="18" charset="0"/>
              </a:rPr>
              <a:t>Agricultural Census and Survey Team</a:t>
            </a:r>
          </a:p>
          <a:p>
            <a:pPr>
              <a:lnSpc>
                <a:spcPct val="110000"/>
              </a:lnSpc>
              <a:defRPr/>
            </a:pPr>
            <a:r>
              <a:rPr lang="en-US" sz="2000">
                <a:latin typeface="Times New Roman" panose="02020603050405020304" pitchFamily="18" charset="0"/>
                <a:cs typeface="Times New Roman" panose="02020603050405020304" pitchFamily="18" charset="0"/>
              </a:rPr>
              <a:t>FAO Statistics Division </a:t>
            </a:r>
            <a:endParaRPr lang="en-US" sz="2000" dirty="0"/>
          </a:p>
        </p:txBody>
      </p:sp>
      <p:sp>
        <p:nvSpPr>
          <p:cNvPr id="2" name="Rectangle 1"/>
          <p:cNvSpPr/>
          <p:nvPr/>
        </p:nvSpPr>
        <p:spPr>
          <a:xfrm>
            <a:off x="914400" y="2743200"/>
            <a:ext cx="5562600" cy="1092607"/>
          </a:xfrm>
          <a:prstGeom prst="rect">
            <a:avLst/>
          </a:prstGeom>
        </p:spPr>
        <p:txBody>
          <a:bodyPr wrap="square">
            <a:spAutoFit/>
          </a:bodyPr>
          <a:lstStyle/>
          <a:p>
            <a:pPr marL="365760" indent="-283464" eaLnBrk="1" fontAlgn="auto" hangingPunct="1">
              <a:spcBef>
                <a:spcPts val="600"/>
              </a:spcBef>
              <a:spcAft>
                <a:spcPts val="0"/>
              </a:spcAft>
              <a:buClr>
                <a:schemeClr val="accent1"/>
              </a:buClr>
              <a:buSzPct val="80000"/>
              <a:defRPr/>
            </a:pPr>
            <a:r>
              <a:rPr lang="en-US" sz="4000" b="1" dirty="0" smtClean="0">
                <a:latin typeface="+mj-lt"/>
                <a:ea typeface="+mj-ea"/>
                <a:cs typeface="+mj-cs"/>
              </a:rPr>
              <a:t>Theme 05 – Livestock</a:t>
            </a:r>
          </a:p>
          <a:p>
            <a:pPr marL="365760" indent="-283464" eaLnBrk="1" fontAlgn="auto" hangingPunct="1">
              <a:spcBef>
                <a:spcPts val="600"/>
              </a:spcBef>
              <a:spcAft>
                <a:spcPts val="0"/>
              </a:spcAft>
              <a:buClr>
                <a:schemeClr val="accent1"/>
              </a:buClr>
              <a:buSzPct val="80000"/>
              <a:defRPr/>
            </a:pPr>
            <a:r>
              <a:rPr lang="en-US" sz="2000" i="1" dirty="0"/>
              <a:t>Technical Session </a:t>
            </a:r>
            <a:r>
              <a:rPr lang="en-US" sz="2000" i="1" dirty="0" smtClean="0"/>
              <a:t>9</a:t>
            </a:r>
            <a:endParaRPr lang="en-US" sz="2000" i="1" dirty="0"/>
          </a:p>
        </p:txBody>
      </p:sp>
      <p:sp>
        <p:nvSpPr>
          <p:cNvPr id="5" name="Cloud 4"/>
          <p:cNvSpPr/>
          <p:nvPr/>
        </p:nvSpPr>
        <p:spPr>
          <a:xfrm>
            <a:off x="6477000" y="3733800"/>
            <a:ext cx="2664296" cy="2304256"/>
          </a:xfrm>
          <a:prstGeom prst="cloud">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loud 5"/>
          <p:cNvSpPr/>
          <p:nvPr/>
        </p:nvSpPr>
        <p:spPr>
          <a:xfrm>
            <a:off x="6477000" y="1676400"/>
            <a:ext cx="2819400" cy="2304256"/>
          </a:xfrm>
          <a:prstGeom prst="cloud">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loud 7"/>
          <p:cNvSpPr/>
          <p:nvPr/>
        </p:nvSpPr>
        <p:spPr>
          <a:xfrm>
            <a:off x="4572000" y="3352800"/>
            <a:ext cx="2664296" cy="2304256"/>
          </a:xfrm>
          <a:prstGeom prst="cloud">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Slide Number Placeholder 2"/>
          <p:cNvSpPr>
            <a:spLocks noGrp="1"/>
          </p:cNvSpPr>
          <p:nvPr>
            <p:ph type="sldNum" sz="quarter" idx="12"/>
          </p:nvPr>
        </p:nvSpPr>
        <p:spPr/>
        <p:txBody>
          <a:bodyPr/>
          <a:lstStyle/>
          <a:p>
            <a:fld id="{49C392F0-AB85-46C5-A0F8-6D758D9A1F5E}" type="slidenum">
              <a:rPr lang="en-US" altLang="en-US" smtClean="0"/>
              <a:pPr/>
              <a:t>1</a:t>
            </a:fld>
            <a:endParaRPr lang="en-US" altLang="en-US"/>
          </a:p>
        </p:txBody>
      </p:sp>
      <p:pic>
        <p:nvPicPr>
          <p:cNvPr id="10" name="Picture 9" descr="http://www.fao.org/uploads/pics/WCA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5265" y="858"/>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80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reviews.123rf.com/images/insima/insima1209/insima120900051/15260556-set-of-most-popular-farm-animals-black-and-white-vector-pictures-isolated-on-white-background-Stock-Vector.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6629400" y="359273"/>
            <a:ext cx="2743200" cy="2743200"/>
          </a:xfrm>
          <a:prstGeom prst="rect">
            <a:avLst/>
          </a:prstGeom>
          <a:noFill/>
        </p:spPr>
      </p:pic>
      <p:sp>
        <p:nvSpPr>
          <p:cNvPr id="139266" name="Rectangle 2"/>
          <p:cNvSpPr>
            <a:spLocks noGrp="1" noChangeArrowheads="1"/>
          </p:cNvSpPr>
          <p:nvPr>
            <p:ph type="title"/>
          </p:nvPr>
        </p:nvSpPr>
        <p:spPr>
          <a:xfrm>
            <a:off x="990600" y="914400"/>
            <a:ext cx="6629400" cy="1051560"/>
          </a:xfrm>
        </p:spPr>
        <p:txBody>
          <a:bodyPr anchor="t">
            <a:noAutofit/>
          </a:bodyPr>
          <a:lstStyle/>
          <a:p>
            <a:r>
              <a:rPr lang="en-US" sz="3500" b="1" dirty="0">
                <a:solidFill>
                  <a:srgbClr val="0C135A"/>
                </a:solidFill>
                <a:latin typeface="+mn-lt"/>
                <a:cs typeface="Calibri" pitchFamily="34" charset="0"/>
              </a:rPr>
              <a:t>Item 0504: Number of animals: age and sex </a:t>
            </a:r>
            <a:r>
              <a:rPr lang="en-US" sz="3000" dirty="0">
                <a:solidFill>
                  <a:srgbClr val="0C135A"/>
                </a:solidFill>
                <a:latin typeface="+mn-lt"/>
                <a:cs typeface="Calibri" pitchFamily="34" charset="0"/>
              </a:rPr>
              <a:t>(for each livestock type)</a:t>
            </a:r>
          </a:p>
        </p:txBody>
      </p:sp>
      <p:sp>
        <p:nvSpPr>
          <p:cNvPr id="139267" name="Rectangle 3"/>
          <p:cNvSpPr>
            <a:spLocks noGrp="1" noChangeArrowheads="1"/>
          </p:cNvSpPr>
          <p:nvPr>
            <p:ph idx="1"/>
          </p:nvPr>
        </p:nvSpPr>
        <p:spPr>
          <a:xfrm>
            <a:off x="914400" y="2057400"/>
            <a:ext cx="6324600" cy="1524000"/>
          </a:xfrm>
        </p:spPr>
        <p:txBody>
          <a:bodyPr>
            <a:noAutofit/>
          </a:bodyPr>
          <a:lstStyle/>
          <a:p>
            <a:pPr marL="36000" indent="0" algn="just">
              <a:lnSpc>
                <a:spcPct val="100000"/>
              </a:lnSpc>
              <a:spcBef>
                <a:spcPts val="0"/>
              </a:spcBef>
              <a:buClr>
                <a:srgbClr val="0C135A"/>
              </a:buClr>
              <a:buSzTx/>
              <a:buNone/>
            </a:pPr>
            <a:r>
              <a:rPr lang="en-US" sz="1800" b="1" dirty="0">
                <a:solidFill>
                  <a:srgbClr val="0070C0"/>
                </a:solidFill>
                <a:cs typeface="Calibri" pitchFamily="34" charset="0"/>
              </a:rPr>
              <a:t>Type: </a:t>
            </a:r>
            <a:r>
              <a:rPr lang="en-US" sz="1800" b="1" dirty="0">
                <a:cs typeface="Calibri" pitchFamily="34" charset="0"/>
              </a:rPr>
              <a:t>Additional </a:t>
            </a:r>
            <a:r>
              <a:rPr lang="en-US" sz="1800" b="1" dirty="0" smtClean="0">
                <a:cs typeface="Calibri" pitchFamily="34" charset="0"/>
              </a:rPr>
              <a:t>item</a:t>
            </a:r>
            <a:endParaRPr lang="en-US" sz="1800" b="1" dirty="0">
              <a:cs typeface="Calibri" pitchFamily="34" charset="0"/>
            </a:endParaRPr>
          </a:p>
          <a:p>
            <a:pPr marL="36000" indent="0" algn="just">
              <a:lnSpc>
                <a:spcPct val="100000"/>
              </a:lnSpc>
              <a:spcBef>
                <a:spcPts val="0"/>
              </a:spcBef>
              <a:buClr>
                <a:srgbClr val="0C135A"/>
              </a:buClr>
              <a:buSzTx/>
              <a:buNone/>
            </a:pPr>
            <a:r>
              <a:rPr lang="en-US" sz="1800" b="1" dirty="0">
                <a:solidFill>
                  <a:srgbClr val="0070C0"/>
                </a:solidFill>
                <a:cs typeface="Calibri" pitchFamily="34" charset="0"/>
              </a:rPr>
              <a:t>Reference period: </a:t>
            </a:r>
            <a:r>
              <a:rPr lang="en-US" sz="1800" dirty="0">
                <a:cs typeface="Calibri" pitchFamily="34" charset="0"/>
              </a:rPr>
              <a:t>census reference day</a:t>
            </a:r>
          </a:p>
          <a:p>
            <a:pPr marL="36000" indent="0" algn="just">
              <a:lnSpc>
                <a:spcPct val="100000"/>
              </a:lnSpc>
              <a:spcBef>
                <a:spcPts val="0"/>
              </a:spcBef>
              <a:buClr>
                <a:srgbClr val="0C135A"/>
              </a:buClr>
              <a:buSzTx/>
              <a:buNone/>
            </a:pPr>
            <a:r>
              <a:rPr lang="en-US" sz="1800" b="1" dirty="0">
                <a:solidFill>
                  <a:srgbClr val="0070C0"/>
                </a:solidFill>
                <a:cs typeface="Calibri" pitchFamily="34" charset="0"/>
              </a:rPr>
              <a:t>Way of collecting data: </a:t>
            </a:r>
            <a:r>
              <a:rPr lang="en-US" sz="1800" b="1" dirty="0">
                <a:cs typeface="Calibri" pitchFamily="34" charset="0"/>
              </a:rPr>
              <a:t>Age of livestock </a:t>
            </a:r>
            <a:r>
              <a:rPr lang="en-US" sz="1800" dirty="0">
                <a:cs typeface="Calibri" pitchFamily="34" charset="0"/>
              </a:rPr>
              <a:t>data </a:t>
            </a:r>
            <a:r>
              <a:rPr lang="en-US" sz="1800" dirty="0" smtClean="0">
                <a:cs typeface="Calibri" pitchFamily="34" charset="0"/>
              </a:rPr>
              <a:t>are</a:t>
            </a:r>
          </a:p>
          <a:p>
            <a:pPr marL="36000" indent="0" algn="just">
              <a:lnSpc>
                <a:spcPct val="100000"/>
              </a:lnSpc>
              <a:spcBef>
                <a:spcPts val="0"/>
              </a:spcBef>
              <a:buClr>
                <a:srgbClr val="0C135A"/>
              </a:buClr>
              <a:buSzTx/>
              <a:buNone/>
            </a:pPr>
            <a:r>
              <a:rPr lang="en-US" sz="1800" dirty="0" smtClean="0">
                <a:cs typeface="Calibri" pitchFamily="34" charset="0"/>
              </a:rPr>
              <a:t> </a:t>
            </a:r>
            <a:r>
              <a:rPr lang="en-US" sz="1800" dirty="0">
                <a:cs typeface="Calibri" pitchFamily="34" charset="0"/>
              </a:rPr>
              <a:t>collected in suitable age groupings, depending on livestock type and sometimes the breed of the animal</a:t>
            </a:r>
            <a:r>
              <a:rPr lang="en-US" sz="1800" dirty="0" smtClean="0">
                <a:cs typeface="Calibri" pitchFamily="34" charset="0"/>
              </a:rPr>
              <a:t>:</a:t>
            </a:r>
            <a:endParaRPr lang="en-US" sz="1800" dirty="0">
              <a:cs typeface="Calibri" pitchFamily="34" charset="0"/>
            </a:endParaRPr>
          </a:p>
        </p:txBody>
      </p:sp>
      <p:sp>
        <p:nvSpPr>
          <p:cNvPr id="4" name="Rectangle 3"/>
          <p:cNvSpPr/>
          <p:nvPr/>
        </p:nvSpPr>
        <p:spPr>
          <a:xfrm>
            <a:off x="914400" y="5750004"/>
            <a:ext cx="7924800" cy="861774"/>
          </a:xfrm>
          <a:prstGeom prst="rect">
            <a:avLst/>
          </a:prstGeom>
        </p:spPr>
        <p:txBody>
          <a:bodyPr wrap="square">
            <a:spAutoFit/>
          </a:bodyPr>
          <a:lstStyle/>
          <a:p>
            <a:pPr marL="36000" indent="0" algn="just">
              <a:lnSpc>
                <a:spcPct val="100000"/>
              </a:lnSpc>
              <a:spcBef>
                <a:spcPts val="600"/>
              </a:spcBef>
              <a:buClr>
                <a:srgbClr val="0C135A"/>
              </a:buClr>
              <a:buSzTx/>
              <a:buNone/>
            </a:pPr>
            <a:r>
              <a:rPr lang="en-US" b="1" dirty="0" smtClean="0">
                <a:solidFill>
                  <a:srgbClr val="0070C0"/>
                </a:solidFill>
                <a:latin typeface="+mn-lt"/>
                <a:cs typeface="Calibri" pitchFamily="34" charset="0"/>
              </a:rPr>
              <a:t>Notes: </a:t>
            </a:r>
          </a:p>
          <a:p>
            <a:pPr marL="446088" lvl="1" indent="-127000" algn="just">
              <a:lnSpc>
                <a:spcPct val="100000"/>
              </a:lnSpc>
              <a:spcBef>
                <a:spcPts val="0"/>
              </a:spcBef>
              <a:buClr>
                <a:srgbClr val="0C135A"/>
              </a:buClr>
              <a:buSzTx/>
              <a:buFont typeface="Arial" pitchFamily="34" charset="0"/>
              <a:buChar char="•"/>
            </a:pPr>
            <a:r>
              <a:rPr lang="en-US" sz="1600" dirty="0" smtClean="0">
                <a:latin typeface="+mn-lt"/>
                <a:cs typeface="Calibri" pitchFamily="34" charset="0"/>
              </a:rPr>
              <a:t>Often these data are collected only for the major livestock types. </a:t>
            </a:r>
          </a:p>
          <a:p>
            <a:pPr marL="446088" lvl="1" indent="-127000" algn="just">
              <a:lnSpc>
                <a:spcPct val="100000"/>
              </a:lnSpc>
              <a:spcBef>
                <a:spcPts val="0"/>
              </a:spcBef>
              <a:buClr>
                <a:srgbClr val="0C135A"/>
              </a:buClr>
              <a:buSzTx/>
              <a:buFont typeface="Arial" pitchFamily="34" charset="0"/>
              <a:buChar char="•"/>
            </a:pPr>
            <a:r>
              <a:rPr lang="en-US" sz="1600" dirty="0" smtClean="0">
                <a:latin typeface="+mn-lt"/>
                <a:cs typeface="Calibri" pitchFamily="34" charset="0"/>
              </a:rPr>
              <a:t>For poultry, it is often not necessary to distinguish between male and female young birds.</a:t>
            </a:r>
            <a:endParaRPr lang="en-US" sz="1600" dirty="0">
              <a:latin typeface="+mn-lt"/>
              <a:cs typeface="Calibri" pitchFamily="34" charset="0"/>
            </a:endParaRPr>
          </a:p>
        </p:txBody>
      </p:sp>
      <p:graphicFrame>
        <p:nvGraphicFramePr>
          <p:cNvPr id="5" name="Table 4"/>
          <p:cNvGraphicFramePr>
            <a:graphicFrameLocks noGrp="1"/>
          </p:cNvGraphicFramePr>
          <p:nvPr/>
        </p:nvGraphicFramePr>
        <p:xfrm>
          <a:off x="1905000" y="3657600"/>
          <a:ext cx="5943600" cy="2376473"/>
        </p:xfrm>
        <a:graphic>
          <a:graphicData uri="http://schemas.openxmlformats.org/drawingml/2006/table">
            <a:tbl>
              <a:tblPr firstRow="1" bandRow="1">
                <a:tableStyleId>{5C22544A-7EE6-4342-B048-85BDC9FD1C3A}</a:tableStyleId>
              </a:tblPr>
              <a:tblGrid>
                <a:gridCol w="1857375"/>
                <a:gridCol w="4086225"/>
              </a:tblGrid>
              <a:tr h="297167">
                <a:tc>
                  <a:txBody>
                    <a:bodyPr/>
                    <a:lstStyle/>
                    <a:p>
                      <a:r>
                        <a:rPr lang="es-AR" sz="1400" dirty="0" err="1" smtClean="0"/>
                        <a:t>Livestock</a:t>
                      </a:r>
                      <a:r>
                        <a:rPr lang="es-AR" sz="1400" baseline="0" dirty="0" smtClean="0"/>
                        <a:t> </a:t>
                      </a:r>
                      <a:r>
                        <a:rPr lang="es-AR" sz="1400" baseline="0" dirty="0" err="1" smtClean="0"/>
                        <a:t>type</a:t>
                      </a:r>
                      <a:endParaRPr lang="es-AR" sz="1400" dirty="0"/>
                    </a:p>
                  </a:txBody>
                  <a:tcPr/>
                </a:tc>
                <a:tc>
                  <a:txBody>
                    <a:bodyPr/>
                    <a:lstStyle/>
                    <a:p>
                      <a:r>
                        <a:rPr lang="es-AR" sz="1400" dirty="0" err="1" smtClean="0"/>
                        <a:t>Age</a:t>
                      </a:r>
                      <a:r>
                        <a:rPr lang="es-AR" sz="1400" dirty="0" smtClean="0"/>
                        <a:t> </a:t>
                      </a:r>
                      <a:r>
                        <a:rPr lang="es-AR" sz="1400" dirty="0" err="1" smtClean="0"/>
                        <a:t>group</a:t>
                      </a:r>
                      <a:endParaRPr lang="es-AR" sz="1400" dirty="0"/>
                    </a:p>
                  </a:txBody>
                  <a:tcPr/>
                </a:tc>
              </a:tr>
              <a:tr h="243840">
                <a:tc>
                  <a:txBody>
                    <a:bodyPr/>
                    <a:lstStyle/>
                    <a:p>
                      <a:pPr marL="0" lvl="1" indent="0" algn="just">
                        <a:lnSpc>
                          <a:spcPct val="100000"/>
                        </a:lnSpc>
                        <a:spcBef>
                          <a:spcPts val="0"/>
                        </a:spcBef>
                        <a:buClr>
                          <a:srgbClr val="0C135A"/>
                        </a:buClr>
                        <a:buSzTx/>
                        <a:buNone/>
                      </a:pPr>
                      <a:r>
                        <a:rPr lang="en-US" sz="1100" b="1" dirty="0" smtClean="0">
                          <a:cs typeface="Calibri" pitchFamily="34" charset="0"/>
                        </a:rPr>
                        <a:t>Cattle</a:t>
                      </a:r>
                      <a:r>
                        <a:rPr lang="en-US" sz="1100" dirty="0" smtClean="0">
                          <a:cs typeface="Calibri" pitchFamily="34" charset="0"/>
                        </a:rPr>
                        <a:t>, </a:t>
                      </a:r>
                      <a:r>
                        <a:rPr lang="en-US" sz="1100" b="1" dirty="0" smtClean="0">
                          <a:cs typeface="Calibri" pitchFamily="34" charset="0"/>
                        </a:rPr>
                        <a:t>buffaloes</a:t>
                      </a:r>
                      <a:endParaRPr lang="es-AR" sz="1100" dirty="0"/>
                    </a:p>
                  </a:txBody>
                  <a:tcPr/>
                </a:tc>
                <a:tc>
                  <a:txBody>
                    <a:bodyPr/>
                    <a:lstStyle/>
                    <a:p>
                      <a:r>
                        <a:rPr lang="en-US" sz="1100" dirty="0" smtClean="0">
                          <a:cs typeface="Calibri" pitchFamily="34" charset="0"/>
                        </a:rPr>
                        <a:t>calf (&lt; 1 year); young stock ( 1-2 years) adult (2 years or more);</a:t>
                      </a:r>
                      <a:endParaRPr lang="es-AR" sz="1100" dirty="0"/>
                    </a:p>
                  </a:txBody>
                  <a:tcPr/>
                </a:tc>
              </a:tr>
              <a:tr h="289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cs typeface="Calibri" pitchFamily="34" charset="0"/>
                        </a:rPr>
                        <a:t>Sheep</a:t>
                      </a:r>
                      <a:r>
                        <a:rPr lang="en-US" sz="1100" dirty="0" smtClean="0">
                          <a:cs typeface="Calibri" pitchFamily="34" charset="0"/>
                        </a:rPr>
                        <a:t>, </a:t>
                      </a:r>
                      <a:r>
                        <a:rPr lang="en-US" sz="1100" b="1" dirty="0" smtClean="0">
                          <a:cs typeface="Calibri" pitchFamily="34" charset="0"/>
                        </a:rPr>
                        <a:t>goats</a:t>
                      </a:r>
                      <a:endParaRPr lang="es-AR" sz="1100" dirty="0"/>
                    </a:p>
                  </a:txBody>
                  <a:tcPr/>
                </a:tc>
                <a:tc>
                  <a:txBody>
                    <a:bodyPr/>
                    <a:lstStyle/>
                    <a:p>
                      <a:r>
                        <a:rPr lang="en-US" sz="1100" dirty="0" smtClean="0">
                          <a:cs typeface="Calibri" pitchFamily="34" charset="0"/>
                        </a:rPr>
                        <a:t>lamb/kid (&lt;1 year), adult sheep/goat (1 year or more);</a:t>
                      </a:r>
                      <a:endParaRPr lang="es-AR" sz="1100" dirty="0"/>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cs typeface="Calibri" pitchFamily="34" charset="0"/>
                        </a:rPr>
                        <a:t>Pigs</a:t>
                      </a:r>
                      <a:endParaRPr lang="es-AR" sz="1100" dirty="0"/>
                    </a:p>
                  </a:txBody>
                  <a:tcPr/>
                </a:tc>
                <a:tc>
                  <a:txBody>
                    <a:bodyPr/>
                    <a:lstStyle/>
                    <a:p>
                      <a:r>
                        <a:rPr lang="en-US" sz="1100" dirty="0" smtClean="0">
                          <a:cs typeface="Calibri" pitchFamily="34" charset="0"/>
                        </a:rPr>
                        <a:t>piglet (&lt; 3 months); young pig (3-9 months), adult pig (over 9 months);</a:t>
                      </a:r>
                      <a:endParaRPr lang="es-AR" sz="1100" dirty="0"/>
                    </a:p>
                  </a:txBody>
                  <a:tcPr/>
                </a:tc>
              </a:tr>
              <a:tr h="4572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cs typeface="Calibri" pitchFamily="34" charset="0"/>
                        </a:rPr>
                        <a:t>Horses</a:t>
                      </a:r>
                      <a:r>
                        <a:rPr lang="en-US" sz="1100" dirty="0" smtClean="0">
                          <a:cs typeface="Calibri" pitchFamily="34" charset="0"/>
                        </a:rPr>
                        <a:t>, </a:t>
                      </a:r>
                      <a:r>
                        <a:rPr lang="en-US" sz="1100" b="1" dirty="0" smtClean="0">
                          <a:cs typeface="Calibri" pitchFamily="34" charset="0"/>
                        </a:rPr>
                        <a:t>camels, mules, hinnies, asses</a:t>
                      </a:r>
                      <a:endParaRPr lang="es-AR" sz="11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cs typeface="Calibri" pitchFamily="34" charset="0"/>
                        </a:rPr>
                        <a:t>foal (&lt; 1 year); yearling (1-2 years); young stock (2-4 years); adult stock (more than 4 years);</a:t>
                      </a:r>
                    </a:p>
                  </a:txBody>
                  <a:tcPr/>
                </a:tc>
              </a:tr>
              <a:tr h="297167">
                <a:tc>
                  <a:txBody>
                    <a:bodyPr/>
                    <a:lstStyle/>
                    <a:p>
                      <a:pPr marL="446088" lvl="1" indent="-446088" algn="just">
                        <a:lnSpc>
                          <a:spcPct val="100000"/>
                        </a:lnSpc>
                        <a:spcBef>
                          <a:spcPts val="0"/>
                        </a:spcBef>
                        <a:buClr>
                          <a:srgbClr val="0C135A"/>
                        </a:buClr>
                        <a:buSzTx/>
                        <a:buNone/>
                      </a:pPr>
                      <a:r>
                        <a:rPr lang="en-US" sz="1100" b="1" dirty="0" smtClean="0">
                          <a:cs typeface="Calibri" pitchFamily="34" charset="0"/>
                        </a:rPr>
                        <a:t>Poultry</a:t>
                      </a:r>
                      <a:endParaRPr lang="en-US" sz="1100" dirty="0" smtClean="0">
                        <a:cs typeface="Calibri" pitchFamily="34" charset="0"/>
                      </a:endParaRPr>
                    </a:p>
                  </a:txBody>
                  <a:tcPr/>
                </a:tc>
                <a:tc>
                  <a:txBody>
                    <a:bodyPr/>
                    <a:lstStyle/>
                    <a:p>
                      <a:r>
                        <a:rPr lang="en-US" sz="1100" dirty="0" smtClean="0">
                          <a:cs typeface="Calibri" pitchFamily="34" charset="0"/>
                        </a:rPr>
                        <a:t>young birds (for example, aged less than 3 weeks); adult birds;</a:t>
                      </a:r>
                      <a:endParaRPr lang="es-AR" sz="1100" dirty="0"/>
                    </a:p>
                  </a:txBody>
                  <a:tcPr/>
                </a:tc>
              </a:tr>
              <a:tr h="341946">
                <a:tc>
                  <a:txBody>
                    <a:bodyPr/>
                    <a:lstStyle/>
                    <a:p>
                      <a:pPr marL="446088" marR="0" lvl="1" indent="-446088" algn="just" defTabSz="914400" rtl="0" eaLnBrk="1" fontAlgn="auto" latinLnBrk="0" hangingPunct="1">
                        <a:lnSpc>
                          <a:spcPct val="100000"/>
                        </a:lnSpc>
                        <a:spcBef>
                          <a:spcPts val="0"/>
                        </a:spcBef>
                        <a:spcAft>
                          <a:spcPts val="0"/>
                        </a:spcAft>
                        <a:buClr>
                          <a:srgbClr val="0C135A"/>
                        </a:buClr>
                        <a:buSzTx/>
                        <a:buFontTx/>
                        <a:buNone/>
                        <a:tabLst/>
                        <a:defRPr/>
                      </a:pPr>
                      <a:r>
                        <a:rPr lang="en-US" sz="1100" b="1" dirty="0" smtClean="0">
                          <a:cs typeface="Calibri" pitchFamily="34" charset="0"/>
                        </a:rPr>
                        <a:t>Other animals</a:t>
                      </a:r>
                      <a:endParaRPr lang="en-US" sz="1100" dirty="0" smtClean="0">
                        <a:cs typeface="Calibri" pitchFamily="34" charset="0"/>
                      </a:endParaRPr>
                    </a:p>
                  </a:txBody>
                  <a:tcPr/>
                </a:tc>
                <a:tc>
                  <a:txBody>
                    <a:bodyPr/>
                    <a:lstStyle/>
                    <a:p>
                      <a:r>
                        <a:rPr lang="en-US" sz="1100" dirty="0" smtClean="0">
                          <a:cs typeface="Calibri" pitchFamily="34" charset="0"/>
                        </a:rPr>
                        <a:t>according to circumstances.</a:t>
                      </a:r>
                      <a:endParaRPr lang="es-AR" sz="1100" dirty="0"/>
                    </a:p>
                  </a:txBody>
                  <a:tcPr/>
                </a:tc>
              </a:tr>
            </a:tbl>
          </a:graphicData>
        </a:graphic>
      </p:graphicFrame>
      <p:sp>
        <p:nvSpPr>
          <p:cNvPr id="2" name="Slide Number Placeholder 1"/>
          <p:cNvSpPr>
            <a:spLocks noGrp="1"/>
          </p:cNvSpPr>
          <p:nvPr>
            <p:ph type="sldNum" sz="quarter" idx="12"/>
          </p:nvPr>
        </p:nvSpPr>
        <p:spPr/>
        <p:txBody>
          <a:bodyPr/>
          <a:lstStyle/>
          <a:p>
            <a:fld id="{49C392F0-AB85-46C5-A0F8-6D758D9A1F5E}" type="slidenum">
              <a:rPr lang="en-US" altLang="en-US" smtClean="0"/>
              <a:pPr/>
              <a:t>10</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 calcmode="lin" valueType="num">
                                      <p:cBhvr additive="base">
                                        <p:cTn id="15"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anim calcmode="lin" valueType="num">
                                      <p:cBhvr additive="base">
                                        <p:cTn id="19"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914400"/>
            <a:ext cx="8153400" cy="1051560"/>
          </a:xfrm>
        </p:spPr>
        <p:txBody>
          <a:bodyPr>
            <a:noAutofit/>
          </a:bodyPr>
          <a:lstStyle/>
          <a:p>
            <a:r>
              <a:rPr lang="en-US" sz="3500" b="1" dirty="0">
                <a:solidFill>
                  <a:srgbClr val="0C135A"/>
                </a:solidFill>
                <a:latin typeface="+mn-lt"/>
                <a:cs typeface="Calibri" pitchFamily="34" charset="0"/>
              </a:rPr>
              <a:t>Item 0505: Number of animals according to purpose </a:t>
            </a:r>
            <a:r>
              <a:rPr lang="en-US" sz="3000" dirty="0">
                <a:solidFill>
                  <a:srgbClr val="0C135A"/>
                </a:solidFill>
                <a:latin typeface="+mn-lt"/>
                <a:cs typeface="Calibri" pitchFamily="34" charset="0"/>
              </a:rPr>
              <a:t>(for each livestock type)</a:t>
            </a:r>
          </a:p>
        </p:txBody>
      </p:sp>
      <p:sp>
        <p:nvSpPr>
          <p:cNvPr id="139267" name="Rectangle 3"/>
          <p:cNvSpPr>
            <a:spLocks noGrp="1" noChangeArrowheads="1"/>
          </p:cNvSpPr>
          <p:nvPr>
            <p:ph idx="1"/>
          </p:nvPr>
        </p:nvSpPr>
        <p:spPr>
          <a:xfrm>
            <a:off x="990600" y="2362200"/>
            <a:ext cx="5638800" cy="3962400"/>
          </a:xfrm>
        </p:spPr>
        <p:txBody>
          <a:bodyPr>
            <a:normAutofit/>
          </a:bodyPr>
          <a:lstStyle/>
          <a:p>
            <a:pPr marL="36000" indent="0" algn="just">
              <a:lnSpc>
                <a:spcPct val="80000"/>
              </a:lnSpc>
              <a:spcBef>
                <a:spcPts val="600"/>
              </a:spcBef>
              <a:spcAft>
                <a:spcPts val="600"/>
              </a:spcAft>
              <a:buClr>
                <a:srgbClr val="0C135A"/>
              </a:buClr>
              <a:buSzTx/>
              <a:buNone/>
            </a:pPr>
            <a:r>
              <a:rPr lang="en-US" sz="1800" b="1" dirty="0">
                <a:solidFill>
                  <a:srgbClr val="0070C0"/>
                </a:solidFill>
                <a:cs typeface="Calibri" pitchFamily="34" charset="0"/>
              </a:rPr>
              <a:t>Type: </a:t>
            </a:r>
            <a:r>
              <a:rPr lang="en-US" sz="1800" dirty="0">
                <a:cs typeface="Calibri" pitchFamily="34" charset="0"/>
              </a:rPr>
              <a:t>Additional </a:t>
            </a:r>
            <a:r>
              <a:rPr lang="en-US" sz="1800" dirty="0" smtClean="0">
                <a:cs typeface="Calibri" pitchFamily="34" charset="0"/>
              </a:rPr>
              <a:t>item</a:t>
            </a:r>
            <a:endParaRPr lang="en-US" sz="1800" dirty="0">
              <a:cs typeface="Calibri" pitchFamily="34" charset="0"/>
            </a:endParaRPr>
          </a:p>
          <a:p>
            <a:pPr marL="36000" indent="0" algn="just">
              <a:lnSpc>
                <a:spcPct val="80000"/>
              </a:lnSpc>
              <a:spcBef>
                <a:spcPts val="600"/>
              </a:spcBef>
              <a:spcAft>
                <a:spcPts val="600"/>
              </a:spcAft>
              <a:buClr>
                <a:srgbClr val="0C135A"/>
              </a:buClr>
              <a:buSzTx/>
              <a:buNone/>
            </a:pPr>
            <a:r>
              <a:rPr lang="en-US" sz="1800" b="1" dirty="0">
                <a:solidFill>
                  <a:srgbClr val="0070C0"/>
                </a:solidFill>
                <a:cs typeface="Calibri" pitchFamily="34" charset="0"/>
              </a:rPr>
              <a:t>Reference period: </a:t>
            </a:r>
            <a:r>
              <a:rPr lang="en-US" sz="1800" dirty="0">
                <a:cs typeface="Calibri" pitchFamily="34" charset="0"/>
              </a:rPr>
              <a:t>census reference day</a:t>
            </a:r>
          </a:p>
          <a:p>
            <a:pPr marL="36000" indent="0" algn="just">
              <a:lnSpc>
                <a:spcPct val="80000"/>
              </a:lnSpc>
              <a:spcBef>
                <a:spcPts val="600"/>
              </a:spcBef>
              <a:spcAft>
                <a:spcPts val="600"/>
              </a:spcAft>
              <a:buClr>
                <a:srgbClr val="0C135A"/>
              </a:buClr>
              <a:buSzTx/>
              <a:buNone/>
            </a:pPr>
            <a:r>
              <a:rPr lang="en-US" sz="1800" b="1" dirty="0">
                <a:solidFill>
                  <a:srgbClr val="0070C0"/>
                </a:solidFill>
                <a:cs typeface="Calibri" pitchFamily="34" charset="0"/>
              </a:rPr>
              <a:t>Concept: </a:t>
            </a:r>
            <a:r>
              <a:rPr lang="en-US" sz="1800" b="1" dirty="0">
                <a:cs typeface="Calibri" pitchFamily="34" charset="0"/>
              </a:rPr>
              <a:t>Purpose</a:t>
            </a:r>
            <a:r>
              <a:rPr lang="en-US" sz="1800" dirty="0">
                <a:cs typeface="Calibri" pitchFamily="34" charset="0"/>
              </a:rPr>
              <a:t> refers to the main reason for the animals to be kept</a:t>
            </a:r>
            <a:r>
              <a:rPr lang="en-US" sz="1800" dirty="0" smtClean="0">
                <a:cs typeface="Calibri" pitchFamily="34" charset="0"/>
              </a:rPr>
              <a:t>.</a:t>
            </a:r>
          </a:p>
          <a:p>
            <a:pPr marL="36000" indent="0" algn="just">
              <a:lnSpc>
                <a:spcPct val="80000"/>
              </a:lnSpc>
              <a:spcBef>
                <a:spcPts val="600"/>
              </a:spcBef>
              <a:spcAft>
                <a:spcPts val="600"/>
              </a:spcAft>
              <a:buClr>
                <a:srgbClr val="0C135A"/>
              </a:buClr>
              <a:buSzTx/>
              <a:buNone/>
            </a:pPr>
            <a:endParaRPr lang="en-US" sz="1800" dirty="0">
              <a:cs typeface="Calibri" pitchFamily="34" charset="0"/>
            </a:endParaRPr>
          </a:p>
          <a:p>
            <a:pPr marL="36000" indent="0" algn="just">
              <a:lnSpc>
                <a:spcPct val="80000"/>
              </a:lnSpc>
              <a:spcBef>
                <a:spcPts val="600"/>
              </a:spcBef>
              <a:spcAft>
                <a:spcPts val="600"/>
              </a:spcAft>
              <a:buClr>
                <a:srgbClr val="0C135A"/>
              </a:buClr>
              <a:buSzTx/>
              <a:buNone/>
            </a:pPr>
            <a:r>
              <a:rPr lang="en-US" sz="1800" b="1" dirty="0">
                <a:solidFill>
                  <a:srgbClr val="0070C0"/>
                </a:solidFill>
                <a:cs typeface="Calibri" pitchFamily="34" charset="0"/>
              </a:rPr>
              <a:t>Main purposes</a:t>
            </a:r>
            <a:r>
              <a:rPr lang="en-US" sz="1800" dirty="0">
                <a:solidFill>
                  <a:srgbClr val="0070C0"/>
                </a:solidFill>
                <a:cs typeface="Calibri" pitchFamily="34" charset="0"/>
              </a:rPr>
              <a:t>: </a:t>
            </a:r>
          </a:p>
          <a:p>
            <a:pPr marL="542925" lvl="1" indent="-223838" algn="just">
              <a:lnSpc>
                <a:spcPct val="100000"/>
              </a:lnSpc>
              <a:spcBef>
                <a:spcPts val="0"/>
              </a:spcBef>
              <a:buClr>
                <a:srgbClr val="0C135A"/>
              </a:buClr>
              <a:buSzPct val="88000"/>
              <a:buFont typeface="Wingdings" pitchFamily="2" charset="2"/>
              <a:buChar char="§"/>
            </a:pPr>
            <a:r>
              <a:rPr lang="en-US" sz="1700" b="1" dirty="0" smtClean="0">
                <a:cs typeface="Calibri" pitchFamily="34" charset="0"/>
              </a:rPr>
              <a:t>Cattle</a:t>
            </a:r>
            <a:r>
              <a:rPr lang="en-US" sz="1700" b="1" dirty="0">
                <a:cs typeface="Calibri" pitchFamily="34" charset="0"/>
              </a:rPr>
              <a:t>, buffaloes</a:t>
            </a:r>
            <a:r>
              <a:rPr lang="en-US" sz="1700" dirty="0">
                <a:cs typeface="Calibri" pitchFamily="34" charset="0"/>
              </a:rPr>
              <a:t>: milk, meat, draught power, breeding;</a:t>
            </a:r>
          </a:p>
          <a:p>
            <a:pPr marL="542925" lvl="1" indent="-223838" algn="just">
              <a:lnSpc>
                <a:spcPct val="100000"/>
              </a:lnSpc>
              <a:spcBef>
                <a:spcPts val="0"/>
              </a:spcBef>
              <a:buClr>
                <a:srgbClr val="0C135A"/>
              </a:buClr>
              <a:buSzPct val="88000"/>
              <a:buFont typeface="Wingdings" pitchFamily="2" charset="2"/>
              <a:buChar char="§"/>
            </a:pPr>
            <a:r>
              <a:rPr lang="en-US" sz="1700" b="1" dirty="0">
                <a:cs typeface="Calibri" pitchFamily="34" charset="0"/>
              </a:rPr>
              <a:t>Sheep, goats</a:t>
            </a:r>
            <a:r>
              <a:rPr lang="en-US" sz="1700" dirty="0">
                <a:cs typeface="Calibri" pitchFamily="34" charset="0"/>
              </a:rPr>
              <a:t>: milk, meat, wool, breeding;</a:t>
            </a:r>
          </a:p>
          <a:p>
            <a:pPr marL="542925" lvl="1" indent="-223838" algn="just">
              <a:lnSpc>
                <a:spcPct val="100000"/>
              </a:lnSpc>
              <a:spcBef>
                <a:spcPts val="0"/>
              </a:spcBef>
              <a:buClr>
                <a:srgbClr val="0C135A"/>
              </a:buClr>
              <a:buSzPct val="88000"/>
              <a:buFont typeface="Wingdings" pitchFamily="2" charset="2"/>
              <a:buChar char="§"/>
            </a:pPr>
            <a:r>
              <a:rPr lang="en-US" sz="1700" b="1" dirty="0">
                <a:cs typeface="Calibri" pitchFamily="34" charset="0"/>
              </a:rPr>
              <a:t>Pigs: </a:t>
            </a:r>
            <a:r>
              <a:rPr lang="en-US" sz="1700" dirty="0">
                <a:cs typeface="Calibri" pitchFamily="34" charset="0"/>
              </a:rPr>
              <a:t>meat, breeding;</a:t>
            </a:r>
          </a:p>
          <a:p>
            <a:pPr marL="542925" lvl="1" indent="-223838" algn="just">
              <a:lnSpc>
                <a:spcPct val="100000"/>
              </a:lnSpc>
              <a:spcBef>
                <a:spcPts val="0"/>
              </a:spcBef>
              <a:buClr>
                <a:srgbClr val="0C135A"/>
              </a:buClr>
              <a:buSzPct val="88000"/>
              <a:buFont typeface="Wingdings" pitchFamily="2" charset="2"/>
              <a:buChar char="§"/>
            </a:pPr>
            <a:r>
              <a:rPr lang="en-US" sz="1700" b="1" dirty="0">
                <a:cs typeface="Calibri" pitchFamily="34" charset="0"/>
              </a:rPr>
              <a:t>Horses, camels, mules/hinnies, asses</a:t>
            </a:r>
            <a:r>
              <a:rPr lang="en-US" sz="1700" dirty="0">
                <a:cs typeface="Calibri" pitchFamily="34" charset="0"/>
              </a:rPr>
              <a:t>: milk, meat, draught power, breeding;</a:t>
            </a:r>
          </a:p>
          <a:p>
            <a:pPr marL="542925" lvl="1" indent="-223838" algn="just">
              <a:lnSpc>
                <a:spcPct val="100000"/>
              </a:lnSpc>
              <a:spcBef>
                <a:spcPts val="0"/>
              </a:spcBef>
              <a:buClr>
                <a:srgbClr val="0C135A"/>
              </a:buClr>
              <a:buSzPct val="88000"/>
              <a:buFont typeface="Wingdings" pitchFamily="2" charset="2"/>
              <a:buChar char="§"/>
            </a:pPr>
            <a:r>
              <a:rPr lang="en-US" sz="1700" b="1" dirty="0">
                <a:cs typeface="Calibri" pitchFamily="34" charset="0"/>
              </a:rPr>
              <a:t>Poultry:</a:t>
            </a:r>
            <a:r>
              <a:rPr lang="en-US" sz="1700" dirty="0">
                <a:cs typeface="Calibri" pitchFamily="34" charset="0"/>
              </a:rPr>
              <a:t> meat, eggs, breeding;</a:t>
            </a:r>
          </a:p>
          <a:p>
            <a:pPr marL="542925" lvl="1" indent="-223838" algn="just">
              <a:lnSpc>
                <a:spcPct val="100000"/>
              </a:lnSpc>
              <a:spcBef>
                <a:spcPts val="0"/>
              </a:spcBef>
              <a:buClr>
                <a:srgbClr val="0C135A"/>
              </a:buClr>
              <a:buSzPct val="88000"/>
              <a:buFont typeface="Wingdings" pitchFamily="2" charset="2"/>
              <a:buChar char="§"/>
            </a:pPr>
            <a:r>
              <a:rPr lang="en-US" sz="1700" b="1" dirty="0">
                <a:cs typeface="Calibri" pitchFamily="34" charset="0"/>
              </a:rPr>
              <a:t>Other animals: </a:t>
            </a:r>
            <a:r>
              <a:rPr lang="en-US" sz="1700" dirty="0">
                <a:cs typeface="Calibri" pitchFamily="34" charset="0"/>
              </a:rPr>
              <a:t>according to circumstances</a:t>
            </a:r>
          </a:p>
        </p:txBody>
      </p:sp>
      <p:grpSp>
        <p:nvGrpSpPr>
          <p:cNvPr id="7" name="Group 6"/>
          <p:cNvGrpSpPr/>
          <p:nvPr/>
        </p:nvGrpSpPr>
        <p:grpSpPr>
          <a:xfrm>
            <a:off x="7010400" y="1669232"/>
            <a:ext cx="1971328" cy="5112568"/>
            <a:chOff x="7236296" y="1556792"/>
            <a:chExt cx="1763688" cy="4320480"/>
          </a:xfrm>
        </p:grpSpPr>
        <p:sp>
          <p:nvSpPr>
            <p:cNvPr id="8" name="Horizontal Scroll 7"/>
            <p:cNvSpPr/>
            <p:nvPr/>
          </p:nvSpPr>
          <p:spPr>
            <a:xfrm>
              <a:off x="7236296" y="1556792"/>
              <a:ext cx="1763688" cy="1584176"/>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Horizontal Scroll 8"/>
            <p:cNvSpPr/>
            <p:nvPr/>
          </p:nvSpPr>
          <p:spPr>
            <a:xfrm>
              <a:off x="7236296" y="2996952"/>
              <a:ext cx="1691680" cy="144016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Horizontal Scroll 9"/>
            <p:cNvSpPr/>
            <p:nvPr/>
          </p:nvSpPr>
          <p:spPr>
            <a:xfrm>
              <a:off x="7236296" y="4437112"/>
              <a:ext cx="1691680" cy="144016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 name="Slide Number Placeholder 1"/>
          <p:cNvSpPr>
            <a:spLocks noGrp="1"/>
          </p:cNvSpPr>
          <p:nvPr>
            <p:ph type="sldNum" sz="quarter" idx="12"/>
          </p:nvPr>
        </p:nvSpPr>
        <p:spPr/>
        <p:txBody>
          <a:bodyPr/>
          <a:lstStyle/>
          <a:p>
            <a:fld id="{49C392F0-AB85-46C5-A0F8-6D758D9A1F5E}" type="slidenum">
              <a:rPr lang="en-US" altLang="en-US" smtClean="0"/>
              <a:pPr/>
              <a:t>11</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 calcmode="lin" valueType="num">
                                      <p:cBhvr additive="base">
                                        <p:cTn id="15"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9267">
                                            <p:txEl>
                                              <p:pRg st="4" end="4"/>
                                            </p:txEl>
                                          </p:spTgt>
                                        </p:tgtEl>
                                        <p:attrNameLst>
                                          <p:attrName>style.visibility</p:attrName>
                                        </p:attrNameLst>
                                      </p:cBhvr>
                                      <p:to>
                                        <p:strVal val="visible"/>
                                      </p:to>
                                    </p:set>
                                    <p:anim calcmode="lin" valueType="num">
                                      <p:cBhvr additive="base">
                                        <p:cTn id="19"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267">
                                            <p:txEl>
                                              <p:pRg st="5" end="5"/>
                                            </p:txEl>
                                          </p:spTgt>
                                        </p:tgtEl>
                                        <p:attrNameLst>
                                          <p:attrName>style.visibility</p:attrName>
                                        </p:attrNameLst>
                                      </p:cBhvr>
                                      <p:to>
                                        <p:strVal val="visible"/>
                                      </p:to>
                                    </p:set>
                                    <p:anim calcmode="lin" valueType="num">
                                      <p:cBhvr additive="base">
                                        <p:cTn id="23"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26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267">
                                            <p:txEl>
                                              <p:pRg st="6" end="6"/>
                                            </p:txEl>
                                          </p:spTgt>
                                        </p:tgtEl>
                                        <p:attrNameLst>
                                          <p:attrName>style.visibility</p:attrName>
                                        </p:attrNameLst>
                                      </p:cBhvr>
                                      <p:to>
                                        <p:strVal val="visible"/>
                                      </p:to>
                                    </p:set>
                                    <p:anim calcmode="lin" valueType="num">
                                      <p:cBhvr additive="base">
                                        <p:cTn id="27" dur="5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926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9267">
                                            <p:txEl>
                                              <p:pRg st="7" end="7"/>
                                            </p:txEl>
                                          </p:spTgt>
                                        </p:tgtEl>
                                        <p:attrNameLst>
                                          <p:attrName>style.visibility</p:attrName>
                                        </p:attrNameLst>
                                      </p:cBhvr>
                                      <p:to>
                                        <p:strVal val="visible"/>
                                      </p:to>
                                    </p:set>
                                    <p:anim calcmode="lin" valueType="num">
                                      <p:cBhvr additive="base">
                                        <p:cTn id="31" dur="500" fill="hold"/>
                                        <p:tgtEl>
                                          <p:spTgt spid="1392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26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9267">
                                            <p:txEl>
                                              <p:pRg st="8" end="8"/>
                                            </p:txEl>
                                          </p:spTgt>
                                        </p:tgtEl>
                                        <p:attrNameLst>
                                          <p:attrName>style.visibility</p:attrName>
                                        </p:attrNameLst>
                                      </p:cBhvr>
                                      <p:to>
                                        <p:strVal val="visible"/>
                                      </p:to>
                                    </p:set>
                                    <p:anim calcmode="lin" valueType="num">
                                      <p:cBhvr additive="base">
                                        <p:cTn id="35" dur="500" fill="hold"/>
                                        <p:tgtEl>
                                          <p:spTgt spid="13926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926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9267">
                                            <p:txEl>
                                              <p:pRg st="9" end="9"/>
                                            </p:txEl>
                                          </p:spTgt>
                                        </p:tgtEl>
                                        <p:attrNameLst>
                                          <p:attrName>style.visibility</p:attrName>
                                        </p:attrNameLst>
                                      </p:cBhvr>
                                      <p:to>
                                        <p:strVal val="visible"/>
                                      </p:to>
                                    </p:set>
                                    <p:anim calcmode="lin" valueType="num">
                                      <p:cBhvr additive="base">
                                        <p:cTn id="39" dur="500" fill="hold"/>
                                        <p:tgtEl>
                                          <p:spTgt spid="13926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926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9267">
                                            <p:txEl>
                                              <p:pRg st="10" end="10"/>
                                            </p:txEl>
                                          </p:spTgt>
                                        </p:tgtEl>
                                        <p:attrNameLst>
                                          <p:attrName>style.visibility</p:attrName>
                                        </p:attrNameLst>
                                      </p:cBhvr>
                                      <p:to>
                                        <p:strVal val="visible"/>
                                      </p:to>
                                    </p:set>
                                    <p:anim calcmode="lin" valueType="num">
                                      <p:cBhvr additive="base">
                                        <p:cTn id="43" dur="500" fill="hold"/>
                                        <p:tgtEl>
                                          <p:spTgt spid="13926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90600" y="853440"/>
            <a:ext cx="8153400" cy="1661160"/>
          </a:xfrm>
        </p:spPr>
        <p:txBody>
          <a:bodyPr>
            <a:noAutofit/>
          </a:bodyPr>
          <a:lstStyle/>
          <a:p>
            <a:r>
              <a:rPr lang="en-US" sz="3500" b="1" dirty="0">
                <a:solidFill>
                  <a:srgbClr val="0C135A"/>
                </a:solidFill>
                <a:latin typeface="+mn-lt"/>
                <a:cs typeface="Calibri" pitchFamily="34" charset="0"/>
              </a:rPr>
              <a:t>Item 0506: Number of milking animals according to milk status </a:t>
            </a:r>
            <a:r>
              <a:rPr lang="en-US" sz="3500" b="1" dirty="0" smtClean="0">
                <a:solidFill>
                  <a:srgbClr val="0C135A"/>
                </a:solidFill>
                <a:latin typeface="+mn-lt"/>
                <a:cs typeface="Calibri" pitchFamily="34" charset="0"/>
              </a:rPr>
              <a:t/>
            </a:r>
            <a:br>
              <a:rPr lang="en-US" sz="3500" b="1" dirty="0" smtClean="0">
                <a:solidFill>
                  <a:srgbClr val="0C135A"/>
                </a:solidFill>
                <a:latin typeface="+mn-lt"/>
                <a:cs typeface="Calibri" pitchFamily="34" charset="0"/>
              </a:rPr>
            </a:br>
            <a:r>
              <a:rPr lang="en-US" sz="3000" dirty="0" smtClean="0">
                <a:solidFill>
                  <a:srgbClr val="0C135A"/>
                </a:solidFill>
                <a:latin typeface="+mn-lt"/>
                <a:cs typeface="Calibri" pitchFamily="34" charset="0"/>
              </a:rPr>
              <a:t>(</a:t>
            </a:r>
            <a:r>
              <a:rPr lang="en-US" sz="3000" dirty="0">
                <a:solidFill>
                  <a:srgbClr val="0C135A"/>
                </a:solidFill>
                <a:latin typeface="+mn-lt"/>
                <a:cs typeface="Calibri" pitchFamily="34" charset="0"/>
              </a:rPr>
              <a:t>for each livestock type)</a:t>
            </a:r>
          </a:p>
        </p:txBody>
      </p:sp>
      <p:sp>
        <p:nvSpPr>
          <p:cNvPr id="139267" name="Rectangle 3"/>
          <p:cNvSpPr>
            <a:spLocks noGrp="1" noChangeArrowheads="1"/>
          </p:cNvSpPr>
          <p:nvPr>
            <p:ph idx="1"/>
          </p:nvPr>
        </p:nvSpPr>
        <p:spPr>
          <a:xfrm>
            <a:off x="990600" y="2793527"/>
            <a:ext cx="5943600" cy="3302473"/>
          </a:xfrm>
        </p:spPr>
        <p:txBody>
          <a:bodyPr>
            <a:noAutofit/>
          </a:bodyPr>
          <a:lstStyle/>
          <a:p>
            <a:pPr marL="36000" indent="0" algn="just">
              <a:lnSpc>
                <a:spcPct val="100000"/>
              </a:lnSpc>
              <a:spcBef>
                <a:spcPts val="600"/>
              </a:spcBef>
              <a:spcAft>
                <a:spcPts val="600"/>
              </a:spcAft>
              <a:buClr>
                <a:srgbClr val="0C135A"/>
              </a:buClr>
              <a:buSzTx/>
              <a:buNone/>
            </a:pPr>
            <a:r>
              <a:rPr lang="en-US" sz="1800" b="1" dirty="0">
                <a:solidFill>
                  <a:srgbClr val="0070C0"/>
                </a:solidFill>
                <a:cs typeface="Calibri" pitchFamily="34" charset="0"/>
              </a:rPr>
              <a:t>Type: </a:t>
            </a:r>
            <a:r>
              <a:rPr lang="en-US" sz="1800" b="1" dirty="0">
                <a:cs typeface="Calibri" pitchFamily="34" charset="0"/>
              </a:rPr>
              <a:t>Additional </a:t>
            </a:r>
            <a:r>
              <a:rPr lang="en-US" sz="1800" b="1" dirty="0" smtClean="0">
                <a:cs typeface="Calibri" pitchFamily="34" charset="0"/>
              </a:rPr>
              <a:t>item</a:t>
            </a:r>
            <a:endParaRPr lang="en-US" sz="1800" b="1" dirty="0">
              <a:cs typeface="Calibri" pitchFamily="34" charset="0"/>
            </a:endParaRPr>
          </a:p>
          <a:p>
            <a:pPr marL="36000" indent="0" algn="just">
              <a:lnSpc>
                <a:spcPct val="100000"/>
              </a:lnSpc>
              <a:spcBef>
                <a:spcPts val="600"/>
              </a:spcBef>
              <a:spcAft>
                <a:spcPts val="600"/>
              </a:spcAft>
              <a:buClr>
                <a:srgbClr val="0C135A"/>
              </a:buClr>
              <a:buSzTx/>
              <a:buNone/>
            </a:pPr>
            <a:r>
              <a:rPr lang="en-US" sz="1800" b="1" dirty="0" smtClean="0">
                <a:solidFill>
                  <a:srgbClr val="0070C0"/>
                </a:solidFill>
                <a:cs typeface="Calibri" pitchFamily="34" charset="0"/>
              </a:rPr>
              <a:t>Reference </a:t>
            </a:r>
            <a:r>
              <a:rPr lang="en-US" sz="1800" b="1" dirty="0">
                <a:solidFill>
                  <a:srgbClr val="0070C0"/>
                </a:solidFill>
                <a:cs typeface="Calibri" pitchFamily="34" charset="0"/>
              </a:rPr>
              <a:t>period: </a:t>
            </a:r>
            <a:r>
              <a:rPr lang="en-US" sz="1800" dirty="0">
                <a:cs typeface="Calibri" pitchFamily="34" charset="0"/>
              </a:rPr>
              <a:t>census reference </a:t>
            </a:r>
            <a:r>
              <a:rPr lang="en-US" sz="1800" dirty="0" smtClean="0">
                <a:cs typeface="Calibri" pitchFamily="34" charset="0"/>
              </a:rPr>
              <a:t>day</a:t>
            </a:r>
          </a:p>
          <a:p>
            <a:pPr marL="36000" indent="0" algn="just">
              <a:lnSpc>
                <a:spcPct val="100000"/>
              </a:lnSpc>
              <a:spcBef>
                <a:spcPts val="600"/>
              </a:spcBef>
              <a:spcAft>
                <a:spcPts val="600"/>
              </a:spcAft>
              <a:buClr>
                <a:srgbClr val="0C135A"/>
              </a:buClr>
              <a:buSzTx/>
              <a:buNone/>
            </a:pPr>
            <a:r>
              <a:rPr lang="en-US" sz="1800" b="1" dirty="0" smtClean="0">
                <a:solidFill>
                  <a:srgbClr val="0070C0"/>
                </a:solidFill>
                <a:cs typeface="Calibri" pitchFamily="34" charset="0"/>
              </a:rPr>
              <a:t>Concept</a:t>
            </a:r>
            <a:r>
              <a:rPr lang="en-US" sz="1800" b="1" dirty="0">
                <a:solidFill>
                  <a:srgbClr val="0070C0"/>
                </a:solidFill>
                <a:cs typeface="Calibri" pitchFamily="34" charset="0"/>
              </a:rPr>
              <a:t>: </a:t>
            </a:r>
            <a:r>
              <a:rPr lang="en-US" sz="1800" dirty="0">
                <a:cs typeface="Calibri" pitchFamily="34" charset="0"/>
              </a:rPr>
              <a:t>This item relates to the livestock types raised for milking as identified in the previous item. A </a:t>
            </a:r>
            <a:r>
              <a:rPr lang="en-US" sz="1800" b="1" dirty="0">
                <a:cs typeface="Calibri" pitchFamily="34" charset="0"/>
              </a:rPr>
              <a:t>milking animal </a:t>
            </a:r>
            <a:r>
              <a:rPr lang="en-US" sz="1800" dirty="0">
                <a:cs typeface="Calibri" pitchFamily="34" charset="0"/>
              </a:rPr>
              <a:t>is defined as an animal present on the reference day that has been milked at some time during the census reference year.</a:t>
            </a:r>
          </a:p>
          <a:p>
            <a:pPr marL="36000" indent="0" algn="just">
              <a:lnSpc>
                <a:spcPct val="100000"/>
              </a:lnSpc>
              <a:spcBef>
                <a:spcPts val="600"/>
              </a:spcBef>
              <a:spcAft>
                <a:spcPts val="600"/>
              </a:spcAft>
              <a:buClr>
                <a:srgbClr val="0C135A"/>
              </a:buClr>
              <a:buSzTx/>
              <a:buNone/>
            </a:pPr>
            <a:r>
              <a:rPr lang="en-US" sz="1800" b="1" dirty="0" smtClean="0">
                <a:solidFill>
                  <a:srgbClr val="0070C0"/>
                </a:solidFill>
                <a:cs typeface="Calibri" pitchFamily="34" charset="0"/>
              </a:rPr>
              <a:t>Milking </a:t>
            </a:r>
            <a:r>
              <a:rPr lang="en-US" sz="1800" b="1" dirty="0">
                <a:solidFill>
                  <a:srgbClr val="0070C0"/>
                </a:solidFill>
                <a:cs typeface="Calibri" pitchFamily="34" charset="0"/>
              </a:rPr>
              <a:t>status</a:t>
            </a:r>
            <a:r>
              <a:rPr lang="en-US" sz="1800" dirty="0">
                <a:solidFill>
                  <a:srgbClr val="0070C0"/>
                </a:solidFill>
                <a:cs typeface="Calibri" pitchFamily="34" charset="0"/>
              </a:rPr>
              <a:t>: </a:t>
            </a:r>
            <a:r>
              <a:rPr lang="en-US" sz="1800" dirty="0">
                <a:cs typeface="Calibri" pitchFamily="34" charset="0"/>
              </a:rPr>
              <a:t>Milking animals can be:</a:t>
            </a:r>
          </a:p>
          <a:p>
            <a:pPr marL="542925" lvl="1" indent="-223838" algn="just">
              <a:lnSpc>
                <a:spcPct val="100000"/>
              </a:lnSpc>
              <a:spcBef>
                <a:spcPts val="0"/>
              </a:spcBef>
              <a:buClr>
                <a:srgbClr val="0C135A"/>
              </a:buClr>
              <a:buSzTx/>
              <a:buFont typeface="Wingdings" pitchFamily="2" charset="2"/>
              <a:buChar char="§"/>
            </a:pPr>
            <a:r>
              <a:rPr lang="en-US" sz="1800" dirty="0">
                <a:cs typeface="Calibri" pitchFamily="34" charset="0"/>
              </a:rPr>
              <a:t>In milk</a:t>
            </a:r>
          </a:p>
          <a:p>
            <a:pPr marL="542925" lvl="1" indent="-223838" algn="just">
              <a:lnSpc>
                <a:spcPct val="100000"/>
              </a:lnSpc>
              <a:spcBef>
                <a:spcPts val="0"/>
              </a:spcBef>
              <a:buClr>
                <a:srgbClr val="0C135A"/>
              </a:buClr>
              <a:buSzTx/>
              <a:buFont typeface="Wingdings" pitchFamily="2" charset="2"/>
              <a:buChar char="§"/>
            </a:pPr>
            <a:r>
              <a:rPr lang="en-US" sz="1800" dirty="0">
                <a:cs typeface="Calibri" pitchFamily="34" charset="0"/>
              </a:rPr>
              <a:t>Dry.</a:t>
            </a:r>
          </a:p>
        </p:txBody>
      </p:sp>
      <p:sp>
        <p:nvSpPr>
          <p:cNvPr id="4" name="Horizontal Scroll 3"/>
          <p:cNvSpPr/>
          <p:nvPr/>
        </p:nvSpPr>
        <p:spPr>
          <a:xfrm>
            <a:off x="6858000" y="2286000"/>
            <a:ext cx="2286000" cy="1676400"/>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Horizontal Scroll 4"/>
          <p:cNvSpPr/>
          <p:nvPr/>
        </p:nvSpPr>
        <p:spPr>
          <a:xfrm>
            <a:off x="6781800" y="4648200"/>
            <a:ext cx="2362200" cy="167640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12</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 calcmode="lin" valueType="num">
                                      <p:cBhvr additive="base">
                                        <p:cTn id="15"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anim calcmode="lin" valueType="num">
                                      <p:cBhvr additive="base">
                                        <p:cTn id="19"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267">
                                            <p:txEl>
                                              <p:pRg st="4" end="4"/>
                                            </p:txEl>
                                          </p:spTgt>
                                        </p:tgtEl>
                                        <p:attrNameLst>
                                          <p:attrName>style.visibility</p:attrName>
                                        </p:attrNameLst>
                                      </p:cBhvr>
                                      <p:to>
                                        <p:strVal val="visible"/>
                                      </p:to>
                                    </p:set>
                                    <p:anim calcmode="lin" valueType="num">
                                      <p:cBhvr additive="base">
                                        <p:cTn id="23"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2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267">
                                            <p:txEl>
                                              <p:pRg st="5" end="5"/>
                                            </p:txEl>
                                          </p:spTgt>
                                        </p:tgtEl>
                                        <p:attrNameLst>
                                          <p:attrName>style.visibility</p:attrName>
                                        </p:attrNameLst>
                                      </p:cBhvr>
                                      <p:to>
                                        <p:strVal val="visible"/>
                                      </p:to>
                                    </p:set>
                                    <p:anim calcmode="lin" valueType="num">
                                      <p:cBhvr additive="base">
                                        <p:cTn id="27"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9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2057400"/>
            <a:ext cx="6096000" cy="1295400"/>
          </a:xfrm>
        </p:spPr>
        <p:txBody>
          <a:bodyPr anchor="t">
            <a:noAutofit/>
          </a:bodyPr>
          <a:lstStyle/>
          <a:p>
            <a:pPr marL="108000"/>
            <a:r>
              <a:rPr lang="en-US" sz="1800" b="1" dirty="0">
                <a:solidFill>
                  <a:srgbClr val="0070C0"/>
                </a:solidFill>
                <a:latin typeface="+mn-lt"/>
                <a:ea typeface="+mn-ea"/>
                <a:cs typeface="Calibri" pitchFamily="34" charset="0"/>
              </a:rPr>
              <a:t>Items:</a:t>
            </a:r>
            <a:r>
              <a:rPr lang="en-US" sz="1200" dirty="0">
                <a:solidFill>
                  <a:srgbClr val="0033CC"/>
                </a:solidFill>
                <a:effectLst/>
                <a:latin typeface="+mn-lt"/>
                <a:ea typeface="+mn-ea"/>
                <a:cs typeface="Calibri" pitchFamily="34" charset="0"/>
              </a:rPr>
              <a:t/>
            </a:r>
            <a:br>
              <a:rPr lang="en-US" sz="1200" dirty="0">
                <a:solidFill>
                  <a:srgbClr val="0033CC"/>
                </a:solidFill>
                <a:effectLst/>
                <a:latin typeface="+mn-lt"/>
                <a:ea typeface="+mn-ea"/>
                <a:cs typeface="Calibri" pitchFamily="34" charset="0"/>
              </a:rPr>
            </a:br>
            <a:r>
              <a:rPr lang="en-US" sz="1200" dirty="0">
                <a:solidFill>
                  <a:srgbClr val="0033CC"/>
                </a:solidFill>
                <a:effectLst/>
                <a:latin typeface="+mn-lt"/>
                <a:ea typeface="+mn-ea"/>
                <a:cs typeface="Calibri" pitchFamily="34" charset="0"/>
              </a:rPr>
              <a:t> </a:t>
            </a:r>
            <a:r>
              <a:rPr lang="en-US" sz="1200" b="1" dirty="0">
                <a:solidFill>
                  <a:schemeClr val="tx1"/>
                </a:solidFill>
                <a:effectLst/>
                <a:latin typeface="+mn-lt"/>
                <a:ea typeface="+mn-ea"/>
                <a:cs typeface="Calibri" pitchFamily="34" charset="0"/>
              </a:rPr>
              <a:t>0507</a:t>
            </a:r>
            <a:r>
              <a:rPr lang="en-US" sz="1200" dirty="0">
                <a:solidFill>
                  <a:schemeClr val="tx1"/>
                </a:solidFill>
                <a:effectLst/>
                <a:latin typeface="+mn-lt"/>
                <a:ea typeface="+mn-ea"/>
                <a:cs typeface="Calibri" pitchFamily="34" charset="0"/>
              </a:rPr>
              <a:t>: Number of animals born </a:t>
            </a:r>
            <a:br>
              <a:rPr lang="en-US" sz="1200" dirty="0">
                <a:solidFill>
                  <a:schemeClr val="tx1"/>
                </a:solidFill>
                <a:effectLst/>
                <a:latin typeface="+mn-lt"/>
                <a:ea typeface="+mn-ea"/>
                <a:cs typeface="Calibri" pitchFamily="34" charset="0"/>
              </a:rPr>
            </a:br>
            <a:r>
              <a:rPr lang="en-US" sz="1200" dirty="0">
                <a:solidFill>
                  <a:schemeClr val="tx1"/>
                </a:solidFill>
                <a:effectLst/>
                <a:latin typeface="+mn-lt"/>
                <a:ea typeface="+mn-ea"/>
                <a:cs typeface="Calibri" pitchFamily="34" charset="0"/>
              </a:rPr>
              <a:t> </a:t>
            </a:r>
            <a:r>
              <a:rPr lang="en-US" sz="1200" b="1" dirty="0">
                <a:solidFill>
                  <a:schemeClr val="tx1"/>
                </a:solidFill>
                <a:effectLst/>
                <a:latin typeface="+mn-lt"/>
                <a:ea typeface="+mn-ea"/>
                <a:cs typeface="Calibri" pitchFamily="34" charset="0"/>
              </a:rPr>
              <a:t>0508</a:t>
            </a:r>
            <a:r>
              <a:rPr lang="en-US" sz="1200" dirty="0">
                <a:solidFill>
                  <a:schemeClr val="tx1"/>
                </a:solidFill>
                <a:effectLst/>
                <a:latin typeface="+mn-lt"/>
                <a:ea typeface="+mn-ea"/>
                <a:cs typeface="Calibri" pitchFamily="34" charset="0"/>
              </a:rPr>
              <a:t>: Number of animals acquired </a:t>
            </a:r>
            <a:br>
              <a:rPr lang="en-US" sz="1200" dirty="0">
                <a:solidFill>
                  <a:schemeClr val="tx1"/>
                </a:solidFill>
                <a:effectLst/>
                <a:latin typeface="+mn-lt"/>
                <a:ea typeface="+mn-ea"/>
                <a:cs typeface="Calibri" pitchFamily="34" charset="0"/>
              </a:rPr>
            </a:br>
            <a:r>
              <a:rPr lang="en-US" sz="1200" dirty="0">
                <a:solidFill>
                  <a:schemeClr val="tx1"/>
                </a:solidFill>
                <a:effectLst/>
                <a:latin typeface="+mn-lt"/>
                <a:ea typeface="+mn-ea"/>
                <a:cs typeface="Calibri" pitchFamily="34" charset="0"/>
              </a:rPr>
              <a:t> </a:t>
            </a:r>
            <a:r>
              <a:rPr lang="en-US" sz="1200" b="1" dirty="0">
                <a:solidFill>
                  <a:schemeClr val="tx1"/>
                </a:solidFill>
                <a:effectLst/>
                <a:latin typeface="+mn-lt"/>
                <a:ea typeface="+mn-ea"/>
                <a:cs typeface="Calibri" pitchFamily="34" charset="0"/>
              </a:rPr>
              <a:t>0509</a:t>
            </a:r>
            <a:r>
              <a:rPr lang="en-US" sz="1200" dirty="0">
                <a:solidFill>
                  <a:schemeClr val="tx1"/>
                </a:solidFill>
                <a:effectLst/>
                <a:latin typeface="+mn-lt"/>
                <a:ea typeface="+mn-ea"/>
                <a:cs typeface="Calibri" pitchFamily="34" charset="0"/>
              </a:rPr>
              <a:t>: Number of animals </a:t>
            </a:r>
            <a:r>
              <a:rPr lang="en-US" sz="1200" dirty="0" smtClean="0">
                <a:solidFill>
                  <a:schemeClr val="tx1"/>
                </a:solidFill>
                <a:effectLst/>
                <a:latin typeface="+mn-lt"/>
                <a:ea typeface="+mn-ea"/>
                <a:cs typeface="Calibri" pitchFamily="34" charset="0"/>
              </a:rPr>
              <a:t>slaughtered</a:t>
            </a:r>
            <a:r>
              <a:rPr lang="en-US" sz="1200" dirty="0">
                <a:solidFill>
                  <a:schemeClr val="tx1"/>
                </a:solidFill>
                <a:effectLst/>
                <a:latin typeface="+mn-lt"/>
                <a:ea typeface="+mn-ea"/>
                <a:cs typeface="Calibri" pitchFamily="34" charset="0"/>
              </a:rPr>
              <a:t/>
            </a:r>
            <a:br>
              <a:rPr lang="en-US" sz="1200" dirty="0">
                <a:solidFill>
                  <a:schemeClr val="tx1"/>
                </a:solidFill>
                <a:effectLst/>
                <a:latin typeface="+mn-lt"/>
                <a:ea typeface="+mn-ea"/>
                <a:cs typeface="Calibri" pitchFamily="34" charset="0"/>
              </a:rPr>
            </a:br>
            <a:r>
              <a:rPr lang="en-US" sz="1200" dirty="0">
                <a:solidFill>
                  <a:schemeClr val="tx1"/>
                </a:solidFill>
                <a:effectLst/>
                <a:latin typeface="+mn-lt"/>
                <a:ea typeface="+mn-ea"/>
                <a:cs typeface="Calibri" pitchFamily="34" charset="0"/>
              </a:rPr>
              <a:t> </a:t>
            </a:r>
            <a:r>
              <a:rPr lang="en-US" sz="1200" b="1" dirty="0">
                <a:solidFill>
                  <a:schemeClr val="tx1"/>
                </a:solidFill>
                <a:effectLst/>
                <a:latin typeface="+mn-lt"/>
                <a:ea typeface="+mn-ea"/>
                <a:cs typeface="Calibri" pitchFamily="34" charset="0"/>
              </a:rPr>
              <a:t>0510</a:t>
            </a:r>
            <a:r>
              <a:rPr lang="en-US" sz="1200" dirty="0">
                <a:solidFill>
                  <a:schemeClr val="tx1"/>
                </a:solidFill>
                <a:effectLst/>
                <a:latin typeface="+mn-lt"/>
                <a:ea typeface="+mn-ea"/>
                <a:cs typeface="Calibri" pitchFamily="34" charset="0"/>
              </a:rPr>
              <a:t>: Number of animals disposed of </a:t>
            </a:r>
            <a:br>
              <a:rPr lang="en-US" sz="1200" dirty="0">
                <a:solidFill>
                  <a:schemeClr val="tx1"/>
                </a:solidFill>
                <a:effectLst/>
                <a:latin typeface="+mn-lt"/>
                <a:ea typeface="+mn-ea"/>
                <a:cs typeface="Calibri" pitchFamily="34" charset="0"/>
              </a:rPr>
            </a:br>
            <a:r>
              <a:rPr lang="en-US" sz="1200" b="1" dirty="0">
                <a:solidFill>
                  <a:schemeClr val="tx1"/>
                </a:solidFill>
                <a:effectLst/>
                <a:latin typeface="+mn-lt"/>
                <a:ea typeface="+mn-ea"/>
                <a:cs typeface="Calibri" pitchFamily="34" charset="0"/>
              </a:rPr>
              <a:t> 0511</a:t>
            </a:r>
            <a:r>
              <a:rPr lang="en-US" sz="1200" dirty="0">
                <a:solidFill>
                  <a:schemeClr val="tx1"/>
                </a:solidFill>
                <a:effectLst/>
                <a:latin typeface="+mn-lt"/>
                <a:ea typeface="+mn-ea"/>
                <a:cs typeface="Calibri" pitchFamily="34" charset="0"/>
              </a:rPr>
              <a:t>: Number of animals that have died from natural causes </a:t>
            </a:r>
            <a:r>
              <a:rPr lang="en-US" sz="1200" dirty="0" smtClean="0">
                <a:solidFill>
                  <a:schemeClr val="tx1"/>
                </a:solidFill>
                <a:effectLst/>
                <a:latin typeface="+mn-lt"/>
                <a:ea typeface="+mn-ea"/>
                <a:cs typeface="Calibri" pitchFamily="34" charset="0"/>
              </a:rPr>
              <a:t> </a:t>
            </a:r>
            <a:r>
              <a:rPr lang="en-US" sz="1200" dirty="0" smtClean="0">
                <a:solidFill>
                  <a:schemeClr val="tx1"/>
                </a:solidFill>
                <a:effectLst/>
                <a:latin typeface="+mn-lt"/>
                <a:cs typeface="Calibri" pitchFamily="34" charset="0"/>
              </a:rPr>
              <a:t/>
            </a:r>
            <a:br>
              <a:rPr lang="en-US" sz="1200" dirty="0" smtClean="0">
                <a:solidFill>
                  <a:schemeClr val="tx1"/>
                </a:solidFill>
                <a:effectLst/>
                <a:latin typeface="+mn-lt"/>
                <a:cs typeface="Calibri" pitchFamily="34" charset="0"/>
              </a:rPr>
            </a:br>
            <a:endParaRPr lang="en-US" sz="1200" dirty="0">
              <a:solidFill>
                <a:schemeClr val="tx1"/>
              </a:solidFill>
              <a:effectLst/>
              <a:latin typeface="+mn-lt"/>
              <a:cs typeface="Calibri" pitchFamily="34" charset="0"/>
            </a:endParaRPr>
          </a:p>
        </p:txBody>
      </p:sp>
      <p:sp>
        <p:nvSpPr>
          <p:cNvPr id="139267" name="Rectangle 3"/>
          <p:cNvSpPr>
            <a:spLocks noGrp="1" noChangeArrowheads="1"/>
          </p:cNvSpPr>
          <p:nvPr>
            <p:ph idx="1"/>
          </p:nvPr>
        </p:nvSpPr>
        <p:spPr>
          <a:xfrm>
            <a:off x="990600" y="3429000"/>
            <a:ext cx="6858000" cy="3352800"/>
          </a:xfrm>
        </p:spPr>
        <p:txBody>
          <a:bodyPr>
            <a:normAutofit/>
          </a:bodyPr>
          <a:lstStyle/>
          <a:p>
            <a:pPr marL="36000" indent="0">
              <a:lnSpc>
                <a:spcPct val="80000"/>
              </a:lnSpc>
              <a:spcBef>
                <a:spcPts val="400"/>
              </a:spcBef>
              <a:spcAft>
                <a:spcPts val="400"/>
              </a:spcAft>
              <a:buClr>
                <a:srgbClr val="0C135A"/>
              </a:buClr>
              <a:buSzTx/>
              <a:buNone/>
            </a:pPr>
            <a:r>
              <a:rPr lang="en-US" sz="1800" b="1" dirty="0" smtClean="0">
                <a:solidFill>
                  <a:srgbClr val="0070C0"/>
                </a:solidFill>
                <a:effectLst>
                  <a:outerShdw blurRad="50000" dist="30000" dir="5400000" algn="tl" rotWithShape="0">
                    <a:srgbClr val="000000">
                      <a:alpha val="30000"/>
                    </a:srgbClr>
                  </a:outerShdw>
                </a:effectLst>
                <a:cs typeface="Calibri" pitchFamily="34" charset="0"/>
              </a:rPr>
              <a:t>Type: </a:t>
            </a:r>
            <a:r>
              <a:rPr lang="en-US" sz="1800" b="1" dirty="0" smtClean="0">
                <a:cs typeface="Calibri" pitchFamily="34" charset="0"/>
              </a:rPr>
              <a:t>Additional items</a:t>
            </a:r>
            <a:r>
              <a:rPr lang="en-US" sz="1800" dirty="0" smtClean="0">
                <a:cs typeface="Calibri" pitchFamily="34" charset="0"/>
              </a:rPr>
              <a:t>.</a:t>
            </a:r>
          </a:p>
          <a:p>
            <a:pPr marL="36000" indent="0">
              <a:lnSpc>
                <a:spcPct val="100000"/>
              </a:lnSpc>
              <a:spcBef>
                <a:spcPts val="400"/>
              </a:spcBef>
              <a:spcAft>
                <a:spcPts val="400"/>
              </a:spcAft>
              <a:buClr>
                <a:srgbClr val="0C135A"/>
              </a:buClr>
              <a:buSzTx/>
              <a:buNone/>
            </a:pPr>
            <a:r>
              <a:rPr lang="en-US" sz="1800" b="1" dirty="0" smtClean="0">
                <a:solidFill>
                  <a:srgbClr val="0070C0"/>
                </a:solidFill>
                <a:effectLst>
                  <a:outerShdw blurRad="50000" dist="30000" dir="5400000" algn="tl" rotWithShape="0">
                    <a:srgbClr val="000000">
                      <a:alpha val="30000"/>
                    </a:srgbClr>
                  </a:outerShdw>
                </a:effectLst>
                <a:cs typeface="Calibri" pitchFamily="34" charset="0"/>
              </a:rPr>
              <a:t>Reference periods: </a:t>
            </a:r>
          </a:p>
          <a:p>
            <a:pPr marL="310320" lvl="1" indent="0">
              <a:lnSpc>
                <a:spcPct val="110000"/>
              </a:lnSpc>
              <a:spcBef>
                <a:spcPts val="0"/>
              </a:spcBef>
              <a:buClr>
                <a:srgbClr val="0C135A"/>
              </a:buClr>
              <a:buNone/>
            </a:pPr>
            <a:r>
              <a:rPr lang="en-US" sz="1400" b="1" dirty="0" smtClean="0">
                <a:effectLst>
                  <a:outerShdw blurRad="50000" dist="30000" dir="5400000" algn="tl" rotWithShape="0">
                    <a:srgbClr val="000000">
                      <a:alpha val="30000"/>
                    </a:srgbClr>
                  </a:outerShdw>
                </a:effectLst>
                <a:cs typeface="Calibri" pitchFamily="34" charset="0"/>
              </a:rPr>
              <a:t>Large animals </a:t>
            </a:r>
            <a:r>
              <a:rPr lang="en-US" sz="1400" dirty="0" smtClean="0">
                <a:effectLst>
                  <a:outerShdw blurRad="50000" dist="30000" dir="5400000" algn="tl" rotWithShape="0">
                    <a:srgbClr val="000000">
                      <a:alpha val="30000"/>
                    </a:srgbClr>
                  </a:outerShdw>
                </a:effectLst>
                <a:cs typeface="Calibri" pitchFamily="34" charset="0"/>
              </a:rPr>
              <a:t>(</a:t>
            </a:r>
            <a:r>
              <a:rPr lang="en-US" sz="1400" dirty="0" smtClean="0">
                <a:cs typeface="Calibri" pitchFamily="34" charset="0"/>
              </a:rPr>
              <a:t>cattle, buffaloes and other large animals): </a:t>
            </a:r>
            <a:r>
              <a:rPr lang="en-US" sz="1400" b="1" dirty="0" smtClean="0">
                <a:cs typeface="Calibri" pitchFamily="34" charset="0"/>
              </a:rPr>
              <a:t>census reference year</a:t>
            </a:r>
            <a:r>
              <a:rPr lang="en-US" sz="1400" dirty="0" smtClean="0">
                <a:cs typeface="Calibri" pitchFamily="34" charset="0"/>
              </a:rPr>
              <a:t>; </a:t>
            </a:r>
          </a:p>
          <a:p>
            <a:pPr marL="310320" lvl="1" indent="0">
              <a:lnSpc>
                <a:spcPct val="110000"/>
              </a:lnSpc>
              <a:spcBef>
                <a:spcPts val="0"/>
              </a:spcBef>
              <a:buClr>
                <a:srgbClr val="0C135A"/>
              </a:buClr>
              <a:buNone/>
            </a:pPr>
            <a:r>
              <a:rPr lang="en-US" sz="1400" b="1" dirty="0" smtClean="0">
                <a:effectLst>
                  <a:outerShdw blurRad="50000" dist="30000" dir="5400000" algn="tl" rotWithShape="0">
                    <a:srgbClr val="000000">
                      <a:alpha val="30000"/>
                    </a:srgbClr>
                  </a:outerShdw>
                </a:effectLst>
                <a:cs typeface="Calibri" pitchFamily="34" charset="0"/>
              </a:rPr>
              <a:t>Small animals </a:t>
            </a:r>
            <a:r>
              <a:rPr lang="en-US" sz="1400" dirty="0" smtClean="0">
                <a:effectLst>
                  <a:outerShdw blurRad="50000" dist="30000" dir="5400000" algn="tl" rotWithShape="0">
                    <a:srgbClr val="000000">
                      <a:alpha val="30000"/>
                    </a:srgbClr>
                  </a:outerShdw>
                </a:effectLst>
                <a:cs typeface="Calibri" pitchFamily="34" charset="0"/>
              </a:rPr>
              <a:t>(sheep, goats, pigs)</a:t>
            </a:r>
            <a:r>
              <a:rPr lang="en-US" sz="1400" dirty="0" smtClean="0">
                <a:cs typeface="Calibri" pitchFamily="34" charset="0"/>
              </a:rPr>
              <a:t>: </a:t>
            </a:r>
            <a:r>
              <a:rPr lang="en-US" sz="1400" b="1" dirty="0" smtClean="0">
                <a:cs typeface="Calibri" pitchFamily="34" charset="0"/>
              </a:rPr>
              <a:t>6-months reference </a:t>
            </a:r>
            <a:r>
              <a:rPr lang="en-US" sz="1400" dirty="0" smtClean="0">
                <a:cs typeface="Calibri" pitchFamily="34" charset="0"/>
              </a:rPr>
              <a:t>period is often used;</a:t>
            </a:r>
          </a:p>
          <a:p>
            <a:pPr marL="310320" lvl="1" indent="0">
              <a:lnSpc>
                <a:spcPct val="110000"/>
              </a:lnSpc>
              <a:spcBef>
                <a:spcPts val="0"/>
              </a:spcBef>
              <a:buClr>
                <a:srgbClr val="0C135A"/>
              </a:buClr>
              <a:buNone/>
            </a:pPr>
            <a:r>
              <a:rPr lang="en-US" sz="1400" b="1" dirty="0" smtClean="0">
                <a:effectLst>
                  <a:outerShdw blurRad="50000" dist="30000" dir="5400000" algn="tl" rotWithShape="0">
                    <a:srgbClr val="000000">
                      <a:alpha val="30000"/>
                    </a:srgbClr>
                  </a:outerShdw>
                </a:effectLst>
                <a:cs typeface="Calibri" pitchFamily="34" charset="0"/>
              </a:rPr>
              <a:t>Poultry: </a:t>
            </a:r>
            <a:r>
              <a:rPr lang="en-US" sz="1400" b="1" dirty="0" smtClean="0">
                <a:cs typeface="Calibri" pitchFamily="34" charset="0"/>
              </a:rPr>
              <a:t>one-month</a:t>
            </a:r>
            <a:r>
              <a:rPr lang="en-US" sz="1400" dirty="0" smtClean="0">
                <a:cs typeface="Calibri" pitchFamily="34" charset="0"/>
              </a:rPr>
              <a:t> reference period is often most suitable.</a:t>
            </a:r>
          </a:p>
          <a:p>
            <a:pPr marL="36000" indent="0">
              <a:lnSpc>
                <a:spcPct val="110000"/>
              </a:lnSpc>
              <a:spcBef>
                <a:spcPts val="500"/>
              </a:spcBef>
              <a:spcAft>
                <a:spcPts val="500"/>
              </a:spcAft>
              <a:buClr>
                <a:srgbClr val="0C135A"/>
              </a:buClr>
              <a:buSzTx/>
              <a:buNone/>
            </a:pPr>
            <a:r>
              <a:rPr lang="en-US" sz="1800" b="1" dirty="0" smtClean="0">
                <a:solidFill>
                  <a:srgbClr val="0070C0"/>
                </a:solidFill>
                <a:effectLst>
                  <a:outerShdw blurRad="50000" dist="30000" dir="5400000" algn="tl" rotWithShape="0">
                    <a:srgbClr val="000000">
                      <a:alpha val="30000"/>
                    </a:srgbClr>
                  </a:outerShdw>
                </a:effectLst>
                <a:cs typeface="Calibri" pitchFamily="34" charset="0"/>
              </a:rPr>
              <a:t>Concept: </a:t>
            </a:r>
            <a:r>
              <a:rPr lang="en-US" sz="1800" dirty="0" smtClean="0">
                <a:cs typeface="Calibri" pitchFamily="34" charset="0"/>
              </a:rPr>
              <a:t>This 5 items provide information on the </a:t>
            </a:r>
            <a:r>
              <a:rPr lang="en-US" sz="1800" b="1" dirty="0" smtClean="0">
                <a:cs typeface="Calibri" pitchFamily="34" charset="0"/>
              </a:rPr>
              <a:t>population dynamics </a:t>
            </a:r>
            <a:r>
              <a:rPr lang="en-US" sz="1800" dirty="0" smtClean="0">
                <a:cs typeface="Calibri" pitchFamily="34" charset="0"/>
              </a:rPr>
              <a:t>of livestock herds, such as measures of reproductive rates and take-off rates. The five items refer to the number of events (births, deaths, etc.) during the reference period</a:t>
            </a:r>
          </a:p>
          <a:p>
            <a:pPr marL="36000" indent="0">
              <a:spcBef>
                <a:spcPts val="400"/>
              </a:spcBef>
              <a:buClr>
                <a:srgbClr val="0C135A"/>
              </a:buClr>
              <a:buSzTx/>
              <a:buNone/>
            </a:pPr>
            <a:r>
              <a:rPr lang="en-US" sz="1800" b="1" dirty="0" smtClean="0">
                <a:solidFill>
                  <a:srgbClr val="0070C0"/>
                </a:solidFill>
                <a:effectLst>
                  <a:outerShdw blurRad="50000" dist="30000" dir="5400000" algn="tl" rotWithShape="0">
                    <a:srgbClr val="000000">
                      <a:alpha val="30000"/>
                    </a:srgbClr>
                  </a:outerShdw>
                </a:effectLst>
                <a:cs typeface="Calibri" pitchFamily="34" charset="0"/>
              </a:rPr>
              <a:t>Note: </a:t>
            </a:r>
            <a:r>
              <a:rPr lang="en-US" sz="1800" dirty="0" smtClean="0">
                <a:cs typeface="Calibri" pitchFamily="34" charset="0"/>
              </a:rPr>
              <a:t>Countries should decide on the livestock types to be covered.</a:t>
            </a:r>
          </a:p>
        </p:txBody>
      </p:sp>
      <p:sp>
        <p:nvSpPr>
          <p:cNvPr id="4" name="Rectangle 2"/>
          <p:cNvSpPr txBox="1">
            <a:spLocks noChangeArrowheads="1"/>
          </p:cNvSpPr>
          <p:nvPr/>
        </p:nvSpPr>
        <p:spPr>
          <a:xfrm>
            <a:off x="838200" y="990600"/>
            <a:ext cx="8382000" cy="990600"/>
          </a:xfrm>
          <a:prstGeom prst="rect">
            <a:avLst/>
          </a:prstGeom>
        </p:spPr>
        <p:txBody>
          <a:bodyPr>
            <a:noAutofit/>
          </a:bodyPr>
          <a:lstStyle/>
          <a:p>
            <a:pPr marL="108000" marR="0" lvl="0" indent="0" defTabSz="914400" rtl="0" eaLnBrk="1" fontAlgn="auto" latinLnBrk="0" hangingPunct="1">
              <a:lnSpc>
                <a:spcPct val="100000"/>
              </a:lnSpc>
              <a:spcBef>
                <a:spcPct val="0"/>
              </a:spcBef>
              <a:spcAft>
                <a:spcPts val="0"/>
              </a:spcAft>
              <a:buClrTx/>
              <a:buSzTx/>
              <a:buFontTx/>
              <a:buNone/>
              <a:tabLst/>
              <a:defRPr/>
            </a:pPr>
            <a:r>
              <a:rPr lang="en-US" sz="3500" b="1" dirty="0" smtClean="0">
                <a:solidFill>
                  <a:srgbClr val="0C135A"/>
                </a:solidFill>
                <a:effectLst>
                  <a:outerShdw blurRad="50000" dist="30000" dir="5400000" algn="tl" rotWithShape="0">
                    <a:srgbClr val="000000">
                      <a:alpha val="30000"/>
                    </a:srgbClr>
                  </a:outerShdw>
                </a:effectLst>
                <a:latin typeface="+mn-lt"/>
                <a:ea typeface="+mj-ea"/>
                <a:cs typeface="Calibri" pitchFamily="34" charset="0"/>
              </a:rPr>
              <a:t>Items: 0507; 0508; 0509; 0510 and 0511</a:t>
            </a:r>
          </a:p>
          <a:p>
            <a:pPr marL="108000" lvl="0" eaLnBrk="1" fontAlgn="auto" hangingPunct="1">
              <a:spcAft>
                <a:spcPts val="0"/>
              </a:spcAft>
              <a:defRPr/>
            </a:pPr>
            <a:r>
              <a:rPr lang="en-US" sz="2500" dirty="0" smtClean="0">
                <a:solidFill>
                  <a:srgbClr val="0C135A"/>
                </a:solidFill>
                <a:cs typeface="Calibri" pitchFamily="34" charset="0"/>
              </a:rPr>
              <a:t>(for each livestock type) </a:t>
            </a:r>
            <a:r>
              <a:rPr kumimoji="0" lang="en-US" sz="3200" b="0" i="0" u="none" strike="noStrike" kern="1200" cap="none" spc="0" normalizeH="0" baseline="0" noProof="0" dirty="0" smtClean="0">
                <a:ln>
                  <a:noFill/>
                </a:ln>
                <a:solidFill>
                  <a:srgbClr val="0070C0"/>
                </a:solidFill>
                <a:effectLst/>
                <a:uLnTx/>
                <a:uFillTx/>
                <a:latin typeface="+mn-lt"/>
                <a:ea typeface="+mj-ea"/>
                <a:cs typeface="Calibri" pitchFamily="34" charset="0"/>
              </a:rPr>
              <a:t/>
            </a:r>
            <a:br>
              <a:rPr kumimoji="0" lang="en-US" sz="3200" b="0" i="0" u="none" strike="noStrike" kern="1200" cap="none" spc="0" normalizeH="0" baseline="0" noProof="0" dirty="0" smtClean="0">
                <a:ln>
                  <a:noFill/>
                </a:ln>
                <a:solidFill>
                  <a:srgbClr val="0070C0"/>
                </a:solidFill>
                <a:effectLst/>
                <a:uLnTx/>
                <a:uFillTx/>
                <a:latin typeface="+mn-lt"/>
                <a:ea typeface="+mj-ea"/>
                <a:cs typeface="Calibri" pitchFamily="34" charset="0"/>
              </a:rPr>
            </a:br>
            <a:endParaRPr kumimoji="0" lang="en-US" sz="3200" b="0" i="0" u="none" strike="noStrike" kern="1200" cap="none" spc="0" normalizeH="0" baseline="0" noProof="0" dirty="0">
              <a:ln>
                <a:noFill/>
              </a:ln>
              <a:solidFill>
                <a:srgbClr val="0070C0"/>
              </a:solidFill>
              <a:effectLst/>
              <a:uLnTx/>
              <a:uFillTx/>
              <a:latin typeface="+mn-lt"/>
              <a:ea typeface="+mj-ea"/>
              <a:cs typeface="Calibri" pitchFamily="34" charset="0"/>
            </a:endParaRPr>
          </a:p>
        </p:txBody>
      </p:sp>
      <p:pic>
        <p:nvPicPr>
          <p:cNvPr id="5" name="Picture 2" descr="http://cliparts.co/cliparts/8iA/6p8/8iA6p8y5T.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5105400" y="1676400"/>
            <a:ext cx="4038600" cy="2192574"/>
          </a:xfrm>
          <a:prstGeom prst="rect">
            <a:avLst/>
          </a:prstGeom>
          <a:noFill/>
        </p:spPr>
      </p:pic>
      <p:sp>
        <p:nvSpPr>
          <p:cNvPr id="2" name="Slide Number Placeholder 1"/>
          <p:cNvSpPr>
            <a:spLocks noGrp="1"/>
          </p:cNvSpPr>
          <p:nvPr>
            <p:ph type="sldNum" sz="quarter" idx="12"/>
          </p:nvPr>
        </p:nvSpPr>
        <p:spPr/>
        <p:txBody>
          <a:bodyPr/>
          <a:lstStyle/>
          <a:p>
            <a:fld id="{49C392F0-AB85-46C5-A0F8-6D758D9A1F5E}" type="slidenum">
              <a:rPr lang="en-US" altLang="en-US" smtClean="0"/>
              <a:pPr/>
              <a:t>13</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500" fill="hold"/>
                                        <p:tgtEl>
                                          <p:spTgt spid="139266"/>
                                        </p:tgtEl>
                                        <p:attrNameLst>
                                          <p:attrName>ppt_x</p:attrName>
                                        </p:attrNameLst>
                                      </p:cBhvr>
                                      <p:tavLst>
                                        <p:tav tm="0">
                                          <p:val>
                                            <p:strVal val="#ppt_x"/>
                                          </p:val>
                                        </p:tav>
                                        <p:tav tm="100000">
                                          <p:val>
                                            <p:strVal val="#ppt_x"/>
                                          </p:val>
                                        </p:tav>
                                      </p:tavLst>
                                    </p:anim>
                                    <p:anim calcmode="lin" valueType="num">
                                      <p:cBhvr additive="base">
                                        <p:cTn id="8" dur="500" fill="hold"/>
                                        <p:tgtEl>
                                          <p:spTgt spid="139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anim calcmode="lin" valueType="num">
                                      <p:cBhvr additive="base">
                                        <p:cTn id="13"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 calcmode="lin" valueType="num">
                                      <p:cBhvr additive="base">
                                        <p:cTn id="17"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 calcmode="lin" valueType="num">
                                      <p:cBhvr additive="base">
                                        <p:cTn id="21"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9267">
                                            <p:txEl>
                                              <p:pRg st="4" end="4"/>
                                            </p:txEl>
                                          </p:spTgt>
                                        </p:tgtEl>
                                        <p:attrNameLst>
                                          <p:attrName>style.visibility</p:attrName>
                                        </p:attrNameLst>
                                      </p:cBhvr>
                                      <p:to>
                                        <p:strVal val="visible"/>
                                      </p:to>
                                    </p:set>
                                    <p:anim calcmode="lin" valueType="num">
                                      <p:cBhvr additive="base">
                                        <p:cTn id="29"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926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9267">
                                            <p:txEl>
                                              <p:pRg st="5" end="5"/>
                                            </p:txEl>
                                          </p:spTgt>
                                        </p:tgtEl>
                                        <p:attrNameLst>
                                          <p:attrName>style.visibility</p:attrName>
                                        </p:attrNameLst>
                                      </p:cBhvr>
                                      <p:to>
                                        <p:strVal val="visible"/>
                                      </p:to>
                                    </p:set>
                                    <p:anim calcmode="lin" valueType="num">
                                      <p:cBhvr additive="base">
                                        <p:cTn id="33"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926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9267">
                                            <p:txEl>
                                              <p:pRg st="6" end="6"/>
                                            </p:txEl>
                                          </p:spTgt>
                                        </p:tgtEl>
                                        <p:attrNameLst>
                                          <p:attrName>style.visibility</p:attrName>
                                        </p:attrNameLst>
                                      </p:cBhvr>
                                      <p:to>
                                        <p:strVal val="visible"/>
                                      </p:to>
                                    </p:set>
                                    <p:anim calcmode="lin" valueType="num">
                                      <p:cBhvr additive="base">
                                        <p:cTn id="37" dur="5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838200"/>
            <a:ext cx="8077200" cy="990600"/>
          </a:xfrm>
        </p:spPr>
        <p:txBody>
          <a:bodyPr>
            <a:noAutofit/>
          </a:bodyPr>
          <a:lstStyle/>
          <a:p>
            <a:pPr marL="108000"/>
            <a:r>
              <a:rPr lang="en-US" sz="3500" b="1" dirty="0" smtClean="0">
                <a:solidFill>
                  <a:srgbClr val="0C135A"/>
                </a:solidFill>
                <a:latin typeface="+mn-lt"/>
                <a:cs typeface="Calibri" pitchFamily="34" charset="0"/>
              </a:rPr>
              <a:t>Items: 0507; 0508; 0509; 0510 </a:t>
            </a:r>
            <a:r>
              <a:rPr lang="en-US" sz="3500" dirty="0" smtClean="0">
                <a:solidFill>
                  <a:srgbClr val="0C135A"/>
                </a:solidFill>
                <a:latin typeface="+mn-lt"/>
                <a:cs typeface="Calibri" pitchFamily="34" charset="0"/>
              </a:rPr>
              <a:t>and</a:t>
            </a:r>
            <a:r>
              <a:rPr lang="en-US" sz="3500" b="1" dirty="0" smtClean="0">
                <a:solidFill>
                  <a:srgbClr val="0C135A"/>
                </a:solidFill>
                <a:latin typeface="+mn-lt"/>
                <a:cs typeface="Calibri" pitchFamily="34" charset="0"/>
              </a:rPr>
              <a:t> 0511</a:t>
            </a:r>
            <a:br>
              <a:rPr lang="en-US" sz="3500" b="1" dirty="0" smtClean="0">
                <a:solidFill>
                  <a:srgbClr val="0C135A"/>
                </a:solidFill>
                <a:latin typeface="+mn-lt"/>
                <a:cs typeface="Calibri" pitchFamily="34" charset="0"/>
              </a:rPr>
            </a:br>
            <a:r>
              <a:rPr lang="en-US" sz="2000" dirty="0" smtClean="0">
                <a:solidFill>
                  <a:srgbClr val="0C135A"/>
                </a:solidFill>
                <a:latin typeface="+mn-lt"/>
                <a:cs typeface="Calibri" pitchFamily="34" charset="0"/>
              </a:rPr>
              <a:t>(contd.).</a:t>
            </a:r>
            <a:r>
              <a:rPr lang="en-US" sz="2000" b="1" dirty="0" smtClean="0">
                <a:solidFill>
                  <a:srgbClr val="0C135A"/>
                </a:solidFill>
                <a:latin typeface="+mn-lt"/>
                <a:cs typeface="Calibri" pitchFamily="34" charset="0"/>
              </a:rPr>
              <a:t> </a:t>
            </a:r>
            <a:r>
              <a:rPr lang="en-US" sz="3200" dirty="0" smtClean="0">
                <a:solidFill>
                  <a:srgbClr val="0070C0"/>
                </a:solidFill>
                <a:effectLst/>
                <a:latin typeface="+mn-lt"/>
                <a:cs typeface="Calibri" pitchFamily="34" charset="0"/>
              </a:rPr>
              <a:t/>
            </a:r>
            <a:br>
              <a:rPr lang="en-US" sz="3200" dirty="0" smtClean="0">
                <a:solidFill>
                  <a:srgbClr val="0070C0"/>
                </a:solidFill>
                <a:effectLst/>
                <a:latin typeface="+mn-lt"/>
                <a:cs typeface="Calibri" pitchFamily="34" charset="0"/>
              </a:rPr>
            </a:br>
            <a:endParaRPr lang="en-US" sz="3200" dirty="0">
              <a:solidFill>
                <a:srgbClr val="0070C0"/>
              </a:solidFill>
              <a:effectLst/>
              <a:latin typeface="+mn-lt"/>
              <a:cs typeface="Calibri" pitchFamily="34" charset="0"/>
            </a:endParaRPr>
          </a:p>
        </p:txBody>
      </p:sp>
      <p:sp>
        <p:nvSpPr>
          <p:cNvPr id="139267" name="Rectangle 3"/>
          <p:cNvSpPr>
            <a:spLocks noGrp="1" noChangeArrowheads="1"/>
          </p:cNvSpPr>
          <p:nvPr>
            <p:ph idx="1"/>
          </p:nvPr>
        </p:nvSpPr>
        <p:spPr>
          <a:xfrm>
            <a:off x="914400" y="1676400"/>
            <a:ext cx="5791200" cy="5181600"/>
          </a:xfrm>
        </p:spPr>
        <p:txBody>
          <a:bodyPr>
            <a:noAutofit/>
          </a:bodyPr>
          <a:lstStyle/>
          <a:p>
            <a:pPr marL="36000" indent="0" algn="just">
              <a:lnSpc>
                <a:spcPct val="150000"/>
              </a:lnSpc>
              <a:spcBef>
                <a:spcPts val="600"/>
              </a:spcBef>
              <a:spcAft>
                <a:spcPts val="600"/>
              </a:spcAft>
              <a:buClr>
                <a:srgbClr val="0C135A"/>
              </a:buClr>
              <a:buSzTx/>
              <a:buNone/>
            </a:pPr>
            <a:r>
              <a:rPr lang="en-US" sz="1800" b="1" dirty="0" smtClean="0">
                <a:solidFill>
                  <a:srgbClr val="0070C0"/>
                </a:solidFill>
                <a:effectLst>
                  <a:outerShdw blurRad="50000" dist="30000" dir="5400000" algn="tl" rotWithShape="0">
                    <a:srgbClr val="000000">
                      <a:alpha val="30000"/>
                    </a:srgbClr>
                  </a:outerShdw>
                </a:effectLst>
                <a:cs typeface="Calibri" pitchFamily="34" charset="0"/>
              </a:rPr>
              <a:t>Concepts:</a:t>
            </a:r>
          </a:p>
          <a:p>
            <a:pPr marL="92075" lvl="1" indent="0">
              <a:lnSpc>
                <a:spcPct val="100000"/>
              </a:lnSpc>
              <a:spcBef>
                <a:spcPts val="400"/>
              </a:spcBef>
              <a:spcAft>
                <a:spcPts val="400"/>
              </a:spcAft>
              <a:buClr>
                <a:srgbClr val="0C135A"/>
              </a:buClr>
              <a:buSzTx/>
              <a:buNone/>
            </a:pPr>
            <a:r>
              <a:rPr lang="en-US" sz="1400" b="1" dirty="0" smtClean="0">
                <a:solidFill>
                  <a:srgbClr val="0070C0"/>
                </a:solidFill>
                <a:cs typeface="Calibri" pitchFamily="34" charset="0"/>
              </a:rPr>
              <a:t>0507 Number of animals born</a:t>
            </a:r>
            <a:r>
              <a:rPr lang="en-US" sz="1400" b="1" dirty="0" smtClean="0">
                <a:solidFill>
                  <a:srgbClr val="0033CC"/>
                </a:solidFill>
                <a:cs typeface="Calibri" pitchFamily="34" charset="0"/>
              </a:rPr>
              <a:t> </a:t>
            </a:r>
            <a:r>
              <a:rPr lang="en-US" sz="1200" dirty="0" smtClean="0">
                <a:cs typeface="Calibri" pitchFamily="34" charset="0"/>
              </a:rPr>
              <a:t>- </a:t>
            </a:r>
            <a:r>
              <a:rPr lang="en-US" sz="1500" dirty="0" smtClean="0">
                <a:cs typeface="Calibri" pitchFamily="34" charset="0"/>
              </a:rPr>
              <a:t>the </a:t>
            </a:r>
            <a:r>
              <a:rPr lang="en-US" sz="1500" b="1" dirty="0" smtClean="0">
                <a:cs typeface="Calibri" pitchFamily="34" charset="0"/>
              </a:rPr>
              <a:t>live births </a:t>
            </a:r>
            <a:r>
              <a:rPr lang="en-US" sz="1500" dirty="0" smtClean="0">
                <a:cs typeface="Calibri" pitchFamily="34" charset="0"/>
              </a:rPr>
              <a:t>during the reference period to animals that were part of the holding at the time of the birth. </a:t>
            </a:r>
            <a:br>
              <a:rPr lang="en-US" sz="1500" dirty="0" smtClean="0">
                <a:cs typeface="Calibri" pitchFamily="34" charset="0"/>
              </a:rPr>
            </a:br>
            <a:endParaRPr lang="en-US" sz="1000" dirty="0" smtClean="0">
              <a:cs typeface="Calibri" pitchFamily="34" charset="0"/>
            </a:endParaRPr>
          </a:p>
          <a:p>
            <a:pPr marL="92075" lvl="1" indent="0">
              <a:lnSpc>
                <a:spcPct val="100000"/>
              </a:lnSpc>
              <a:spcBef>
                <a:spcPts val="400"/>
              </a:spcBef>
              <a:spcAft>
                <a:spcPts val="400"/>
              </a:spcAft>
              <a:buClr>
                <a:srgbClr val="0C135A"/>
              </a:buClr>
              <a:buSzTx/>
              <a:buNone/>
            </a:pPr>
            <a:r>
              <a:rPr lang="en-US" sz="1400" b="1" dirty="0" smtClean="0">
                <a:solidFill>
                  <a:srgbClr val="0070C0"/>
                </a:solidFill>
                <a:cs typeface="Calibri" pitchFamily="34" charset="0"/>
              </a:rPr>
              <a:t>0508 Number of animals acquired - </a:t>
            </a:r>
            <a:r>
              <a:rPr lang="en-US" sz="1500" b="1" dirty="0" smtClean="0">
                <a:cs typeface="Calibri" pitchFamily="34" charset="0"/>
              </a:rPr>
              <a:t>purchases</a:t>
            </a:r>
            <a:r>
              <a:rPr lang="en-US" sz="1500" dirty="0" smtClean="0">
                <a:cs typeface="Calibri" pitchFamily="34" charset="0"/>
              </a:rPr>
              <a:t> and other </a:t>
            </a:r>
            <a:r>
              <a:rPr lang="en-US" sz="1500" b="1" dirty="0" smtClean="0">
                <a:cs typeface="Calibri" pitchFamily="34" charset="0"/>
              </a:rPr>
              <a:t>livestock acquisitions</a:t>
            </a:r>
            <a:r>
              <a:rPr lang="en-US" sz="1500" dirty="0" smtClean="0">
                <a:cs typeface="Calibri" pitchFamily="34" charset="0"/>
              </a:rPr>
              <a:t> by the holding during the reference period;</a:t>
            </a:r>
            <a:br>
              <a:rPr lang="en-US" sz="1500" dirty="0" smtClean="0">
                <a:cs typeface="Calibri" pitchFamily="34" charset="0"/>
              </a:rPr>
            </a:br>
            <a:endParaRPr lang="en-US" sz="1000" dirty="0" smtClean="0">
              <a:cs typeface="Calibri" pitchFamily="34" charset="0"/>
            </a:endParaRPr>
          </a:p>
          <a:p>
            <a:pPr marL="92075" lvl="1" indent="0">
              <a:lnSpc>
                <a:spcPct val="100000"/>
              </a:lnSpc>
              <a:spcBef>
                <a:spcPts val="400"/>
              </a:spcBef>
              <a:spcAft>
                <a:spcPts val="400"/>
              </a:spcAft>
              <a:buClr>
                <a:srgbClr val="0C135A"/>
              </a:buClr>
              <a:buSzTx/>
              <a:buNone/>
            </a:pPr>
            <a:r>
              <a:rPr lang="en-US" sz="1400" b="1" dirty="0" smtClean="0">
                <a:solidFill>
                  <a:srgbClr val="0070C0"/>
                </a:solidFill>
                <a:cs typeface="Calibri" pitchFamily="34" charset="0"/>
              </a:rPr>
              <a:t>0509 Number of animals slaughtered - </a:t>
            </a:r>
            <a:r>
              <a:rPr lang="en-US" sz="1500" b="1" dirty="0" smtClean="0">
                <a:cs typeface="Calibri" pitchFamily="34" charset="0"/>
              </a:rPr>
              <a:t>number of slaughtering's  </a:t>
            </a:r>
            <a:r>
              <a:rPr lang="en-US" sz="1500" dirty="0" smtClean="0">
                <a:cs typeface="Calibri" pitchFamily="34" charset="0"/>
              </a:rPr>
              <a:t>during the reference period of animals that were being raised on the holding. </a:t>
            </a:r>
            <a:br>
              <a:rPr lang="en-US" sz="1500" dirty="0" smtClean="0">
                <a:cs typeface="Calibri" pitchFamily="34" charset="0"/>
              </a:rPr>
            </a:br>
            <a:endParaRPr lang="en-US" sz="1000" dirty="0" smtClean="0">
              <a:cs typeface="Calibri" pitchFamily="34" charset="0"/>
            </a:endParaRPr>
          </a:p>
          <a:p>
            <a:pPr marL="92075" lvl="1" indent="0">
              <a:lnSpc>
                <a:spcPct val="100000"/>
              </a:lnSpc>
              <a:spcBef>
                <a:spcPts val="400"/>
              </a:spcBef>
              <a:spcAft>
                <a:spcPts val="400"/>
              </a:spcAft>
              <a:buClr>
                <a:srgbClr val="0C135A"/>
              </a:buClr>
              <a:buSzTx/>
              <a:buNone/>
            </a:pPr>
            <a:r>
              <a:rPr lang="en-US" sz="1400" b="1" dirty="0" smtClean="0">
                <a:solidFill>
                  <a:srgbClr val="0070C0"/>
                </a:solidFill>
                <a:cs typeface="Calibri" pitchFamily="34" charset="0"/>
              </a:rPr>
              <a:t>0510 Number of animals disposed of</a:t>
            </a:r>
            <a:r>
              <a:rPr lang="en-US" sz="1500" dirty="0" smtClean="0">
                <a:cs typeface="Calibri" pitchFamily="34" charset="0"/>
              </a:rPr>
              <a:t> - </a:t>
            </a:r>
            <a:r>
              <a:rPr lang="en-US" sz="1500" b="1" dirty="0" smtClean="0">
                <a:cs typeface="Calibri" pitchFamily="34" charset="0"/>
              </a:rPr>
              <a:t>sales</a:t>
            </a:r>
            <a:r>
              <a:rPr lang="en-US" sz="1500" dirty="0" smtClean="0">
                <a:cs typeface="Calibri" pitchFamily="34" charset="0"/>
              </a:rPr>
              <a:t> or </a:t>
            </a:r>
            <a:r>
              <a:rPr lang="en-US" sz="1500" b="1" dirty="0" smtClean="0">
                <a:cs typeface="Calibri" pitchFamily="34" charset="0"/>
              </a:rPr>
              <a:t>other disposals </a:t>
            </a:r>
            <a:r>
              <a:rPr lang="en-US" sz="1500" dirty="0" smtClean="0">
                <a:cs typeface="Calibri" pitchFamily="34" charset="0"/>
              </a:rPr>
              <a:t>during the reference period of animals being raised on the holding. Two types of disposal are shown:</a:t>
            </a:r>
          </a:p>
          <a:p>
            <a:pPr marL="719138" lvl="4" indent="-215900">
              <a:spcBef>
                <a:spcPts val="0"/>
              </a:spcBef>
              <a:buClr>
                <a:srgbClr val="0C135A"/>
              </a:buClr>
              <a:buFont typeface="Wingdings" pitchFamily="2" charset="2"/>
              <a:buChar char="§"/>
            </a:pPr>
            <a:r>
              <a:rPr lang="en-US" sz="1400" dirty="0" smtClean="0">
                <a:cs typeface="Calibri" pitchFamily="34" charset="0"/>
              </a:rPr>
              <a:t>Sold or otherwise disposed for slaughter;</a:t>
            </a:r>
          </a:p>
          <a:p>
            <a:pPr marL="719138" lvl="4" indent="-215900">
              <a:spcBef>
                <a:spcPts val="0"/>
              </a:spcBef>
              <a:buClr>
                <a:srgbClr val="0C135A"/>
              </a:buClr>
              <a:buFont typeface="Wingdings" pitchFamily="2" charset="2"/>
              <a:buChar char="§"/>
            </a:pPr>
            <a:r>
              <a:rPr lang="en-US" sz="1400" dirty="0" smtClean="0">
                <a:cs typeface="Calibri" pitchFamily="34" charset="0"/>
              </a:rPr>
              <a:t>Other disposals</a:t>
            </a:r>
          </a:p>
          <a:p>
            <a:pPr marL="92075" lvl="1" indent="0">
              <a:lnSpc>
                <a:spcPct val="100000"/>
              </a:lnSpc>
              <a:spcBef>
                <a:spcPts val="400"/>
              </a:spcBef>
              <a:spcAft>
                <a:spcPts val="400"/>
              </a:spcAft>
              <a:buClr>
                <a:srgbClr val="0C135A"/>
              </a:buClr>
              <a:buSzTx/>
              <a:buNone/>
            </a:pPr>
            <a:r>
              <a:rPr lang="en-US" sz="1400" b="1" dirty="0" smtClean="0">
                <a:solidFill>
                  <a:srgbClr val="0070C0"/>
                </a:solidFill>
                <a:cs typeface="Calibri" pitchFamily="34" charset="0"/>
              </a:rPr>
              <a:t>0511 Number of animals that have died for natural causes </a:t>
            </a:r>
            <a:r>
              <a:rPr lang="en-US" sz="1500" dirty="0" smtClean="0">
                <a:cs typeface="Calibri" pitchFamily="34" charset="0"/>
              </a:rPr>
              <a:t>during the reference period for animals that were being raised on the holding at the time of the death.</a:t>
            </a:r>
          </a:p>
        </p:txBody>
      </p:sp>
      <p:pic>
        <p:nvPicPr>
          <p:cNvPr id="1026" name="Picture 2" descr="C:\Users\neciu\Desktop\1-livestock-sri-lanka.jpg"/>
          <p:cNvPicPr>
            <a:picLocks noChangeAspect="1" noChangeArrowheads="1"/>
          </p:cNvPicPr>
          <p:nvPr/>
        </p:nvPicPr>
        <p:blipFill>
          <a:blip r:embed="rId3" cstate="print"/>
          <a:srcRect/>
          <a:stretch>
            <a:fillRect/>
          </a:stretch>
        </p:blipFill>
        <p:spPr bwMode="auto">
          <a:xfrm>
            <a:off x="6705600" y="1981200"/>
            <a:ext cx="2362200" cy="1717675"/>
          </a:xfrm>
          <a:prstGeom prst="flowChartPunchedTape">
            <a:avLst/>
          </a:prstGeom>
          <a:noFill/>
        </p:spPr>
      </p:pic>
      <p:sp>
        <p:nvSpPr>
          <p:cNvPr id="2" name="Slide Number Placeholder 1"/>
          <p:cNvSpPr>
            <a:spLocks noGrp="1"/>
          </p:cNvSpPr>
          <p:nvPr>
            <p:ph type="sldNum" sz="quarter" idx="12"/>
          </p:nvPr>
        </p:nvSpPr>
        <p:spPr/>
        <p:txBody>
          <a:bodyPr/>
          <a:lstStyle/>
          <a:p>
            <a:fld id="{49C392F0-AB85-46C5-A0F8-6D758D9A1F5E}" type="slidenum">
              <a:rPr lang="en-US" altLang="en-US" smtClean="0"/>
              <a:pPr/>
              <a:t>14</a:t>
            </a:fld>
            <a:endParaRPr lang="en-US" alt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960120" y="838200"/>
            <a:ext cx="8183880" cy="1051560"/>
          </a:xfrm>
        </p:spPr>
        <p:txBody>
          <a:bodyPr anchor="t">
            <a:noAutofit/>
          </a:bodyPr>
          <a:lstStyle/>
          <a:p>
            <a:r>
              <a:rPr lang="en-US" sz="3500" b="1" dirty="0">
                <a:solidFill>
                  <a:srgbClr val="0C135A"/>
                </a:solidFill>
                <a:latin typeface="+mn-lt"/>
                <a:cs typeface="Calibri" pitchFamily="34" charset="0"/>
              </a:rPr>
              <a:t>Item 0512: Types of Feed </a:t>
            </a:r>
            <a:r>
              <a:rPr lang="en-US" sz="2500" dirty="0" smtClean="0">
                <a:solidFill>
                  <a:srgbClr val="0C135A"/>
                </a:solidFill>
                <a:latin typeface="+mn-lt"/>
                <a:cs typeface="Calibri" pitchFamily="34" charset="0"/>
              </a:rPr>
              <a:t>(</a:t>
            </a:r>
            <a:r>
              <a:rPr lang="en-US" sz="2500" dirty="0">
                <a:solidFill>
                  <a:srgbClr val="0C135A"/>
                </a:solidFill>
                <a:latin typeface="+mn-lt"/>
                <a:cs typeface="Calibri" pitchFamily="34" charset="0"/>
              </a:rPr>
              <a:t>for each livestock type)</a:t>
            </a:r>
          </a:p>
        </p:txBody>
      </p:sp>
      <p:sp>
        <p:nvSpPr>
          <p:cNvPr id="152579" name="Rectangle 3"/>
          <p:cNvSpPr>
            <a:spLocks noGrp="1" noChangeArrowheads="1"/>
          </p:cNvSpPr>
          <p:nvPr>
            <p:ph idx="1"/>
          </p:nvPr>
        </p:nvSpPr>
        <p:spPr>
          <a:xfrm>
            <a:off x="990600" y="1752600"/>
            <a:ext cx="5943600" cy="5105400"/>
          </a:xfrm>
        </p:spPr>
        <p:txBody>
          <a:bodyPr>
            <a:normAutofit fontScale="85000" lnSpcReduction="10000"/>
          </a:bodyPr>
          <a:lstStyle/>
          <a:p>
            <a:pPr marL="271463" indent="-271463" algn="just">
              <a:lnSpc>
                <a:spcPct val="110000"/>
              </a:lnSpc>
              <a:spcBef>
                <a:spcPts val="600"/>
              </a:spcBef>
              <a:spcAft>
                <a:spcPts val="600"/>
              </a:spcAft>
              <a:buNone/>
            </a:pPr>
            <a:r>
              <a:rPr lang="en-US" sz="1800" b="1" dirty="0">
                <a:solidFill>
                  <a:srgbClr val="0070C0"/>
                </a:solidFill>
                <a:cs typeface="Calibri" pitchFamily="34" charset="0"/>
              </a:rPr>
              <a:t>Type:</a:t>
            </a:r>
            <a:r>
              <a:rPr lang="en-US" sz="1400" b="1" dirty="0">
                <a:solidFill>
                  <a:srgbClr val="0070C0"/>
                </a:solidFill>
                <a:ea typeface="+mj-ea"/>
                <a:cs typeface="Calibri" pitchFamily="34" charset="0"/>
              </a:rPr>
              <a:t> </a:t>
            </a:r>
            <a:r>
              <a:rPr lang="en-US" sz="1800" b="1" dirty="0">
                <a:cs typeface="Calibri" pitchFamily="34" charset="0"/>
              </a:rPr>
              <a:t>Additional </a:t>
            </a:r>
            <a:r>
              <a:rPr lang="en-US" sz="1800" b="1" dirty="0" smtClean="0">
                <a:cs typeface="Calibri" pitchFamily="34" charset="0"/>
              </a:rPr>
              <a:t>item</a:t>
            </a:r>
          </a:p>
          <a:p>
            <a:pPr marL="271463" indent="-271463" algn="just">
              <a:lnSpc>
                <a:spcPct val="110000"/>
              </a:lnSpc>
              <a:spcBef>
                <a:spcPts val="600"/>
              </a:spcBef>
              <a:spcAft>
                <a:spcPts val="600"/>
              </a:spcAft>
              <a:buNone/>
            </a:pPr>
            <a:r>
              <a:rPr lang="en-US" sz="1800" b="1" dirty="0" smtClean="0">
                <a:solidFill>
                  <a:srgbClr val="0070C0"/>
                </a:solidFill>
                <a:cs typeface="Calibri" pitchFamily="34" charset="0"/>
              </a:rPr>
              <a:t>Reference period: </a:t>
            </a:r>
            <a:r>
              <a:rPr lang="en-US" sz="1800" dirty="0" smtClean="0">
                <a:cs typeface="Calibri" pitchFamily="34" charset="0"/>
              </a:rPr>
              <a:t>census reference year.</a:t>
            </a:r>
          </a:p>
          <a:p>
            <a:pPr marL="0" indent="0" algn="just">
              <a:lnSpc>
                <a:spcPct val="110000"/>
              </a:lnSpc>
              <a:spcBef>
                <a:spcPts val="600"/>
              </a:spcBef>
              <a:spcAft>
                <a:spcPts val="600"/>
              </a:spcAft>
              <a:buNone/>
            </a:pPr>
            <a:r>
              <a:rPr lang="en-US" sz="1800" b="1" dirty="0" smtClean="0">
                <a:solidFill>
                  <a:srgbClr val="0070C0"/>
                </a:solidFill>
                <a:cs typeface="Calibri" pitchFamily="34" charset="0"/>
              </a:rPr>
              <a:t>Concept: </a:t>
            </a:r>
            <a:r>
              <a:rPr lang="en-US" sz="1800" b="1" dirty="0" smtClean="0">
                <a:cs typeface="Calibri" pitchFamily="34" charset="0"/>
              </a:rPr>
              <a:t>Type </a:t>
            </a:r>
            <a:r>
              <a:rPr lang="en-US" sz="1800" b="1" dirty="0">
                <a:cs typeface="Calibri" pitchFamily="34" charset="0"/>
              </a:rPr>
              <a:t>of feed </a:t>
            </a:r>
            <a:r>
              <a:rPr lang="en-US" sz="1800" dirty="0">
                <a:cs typeface="Calibri" pitchFamily="34" charset="0"/>
              </a:rPr>
              <a:t>refers to the source of feed for the livestock type. More than one type of feed may be used; for example, animals may graze during the summer but be hand-fed during the winter.</a:t>
            </a:r>
          </a:p>
          <a:p>
            <a:pPr marL="271463" indent="-271463" algn="just">
              <a:lnSpc>
                <a:spcPct val="110000"/>
              </a:lnSpc>
              <a:spcBef>
                <a:spcPts val="600"/>
              </a:spcBef>
              <a:spcAft>
                <a:spcPts val="600"/>
              </a:spcAft>
              <a:buNone/>
            </a:pPr>
            <a:r>
              <a:rPr lang="en-US" sz="1800" b="1" dirty="0" smtClean="0">
                <a:solidFill>
                  <a:srgbClr val="0070C0"/>
                </a:solidFill>
                <a:cs typeface="Calibri" pitchFamily="34" charset="0"/>
              </a:rPr>
              <a:t>Types </a:t>
            </a:r>
            <a:r>
              <a:rPr lang="en-US" sz="1800" b="1" dirty="0">
                <a:solidFill>
                  <a:srgbClr val="0070C0"/>
                </a:solidFill>
                <a:cs typeface="Calibri" pitchFamily="34" charset="0"/>
              </a:rPr>
              <a:t>of feed:</a:t>
            </a:r>
          </a:p>
          <a:p>
            <a:pPr marL="271463" lvl="2" indent="-271463" algn="just">
              <a:lnSpc>
                <a:spcPct val="120000"/>
              </a:lnSpc>
              <a:spcBef>
                <a:spcPts val="600"/>
              </a:spcBef>
              <a:spcAft>
                <a:spcPts val="600"/>
              </a:spcAft>
              <a:buClr>
                <a:srgbClr val="0C135A"/>
              </a:buClr>
              <a:buSzTx/>
              <a:buFont typeface="Wingdings" pitchFamily="2" charset="2"/>
              <a:buChar char="§"/>
            </a:pPr>
            <a:r>
              <a:rPr lang="en-US" sz="1800" b="1" dirty="0" smtClean="0">
                <a:cs typeface="Calibri" pitchFamily="34" charset="0"/>
              </a:rPr>
              <a:t>Forages/roughages: </a:t>
            </a:r>
            <a:r>
              <a:rPr lang="en-US" sz="1800" dirty="0" smtClean="0">
                <a:cs typeface="Calibri" pitchFamily="34" charset="0"/>
              </a:rPr>
              <a:t>fresh grass or grass-legume mixture grazed or cut and distributed; silage grass or grass-legume mixture; hay; whole plant silage; crop residues; tree leaves.</a:t>
            </a:r>
          </a:p>
          <a:p>
            <a:pPr marL="271463" lvl="2" indent="-271463" algn="just">
              <a:lnSpc>
                <a:spcPct val="120000"/>
              </a:lnSpc>
              <a:spcBef>
                <a:spcPts val="600"/>
              </a:spcBef>
              <a:spcAft>
                <a:spcPts val="600"/>
              </a:spcAft>
              <a:buClr>
                <a:srgbClr val="0C135A"/>
              </a:buClr>
              <a:buSzTx/>
              <a:buFont typeface="Wingdings" pitchFamily="2" charset="2"/>
              <a:buChar char="§"/>
            </a:pPr>
            <a:r>
              <a:rPr lang="en-US" sz="1800" b="1" dirty="0" smtClean="0">
                <a:cs typeface="Calibri" pitchFamily="34" charset="0"/>
              </a:rPr>
              <a:t>Agro-industrial by-products/concentrate components, including crops:</a:t>
            </a:r>
            <a:r>
              <a:rPr lang="en-US" sz="1800" dirty="0" smtClean="0">
                <a:cs typeface="Calibri" pitchFamily="34" charset="0"/>
              </a:rPr>
              <a:t> grain, beans, corn gluten meal and feed; oilseeds; oilseed and cotton seed cakes; </a:t>
            </a:r>
            <a:r>
              <a:rPr lang="en-US" sz="1800" dirty="0" err="1" smtClean="0">
                <a:cs typeface="Calibri" pitchFamily="34" charset="0"/>
              </a:rPr>
              <a:t>brans</a:t>
            </a:r>
            <a:r>
              <a:rPr lang="en-US" sz="1800" dirty="0" smtClean="0">
                <a:cs typeface="Calibri" pitchFamily="34" charset="0"/>
              </a:rPr>
              <a:t> and middling; by-products from breweries and </a:t>
            </a:r>
            <a:r>
              <a:rPr lang="en-US" sz="1800" dirty="0" err="1" smtClean="0">
                <a:cs typeface="Calibri" pitchFamily="34" charset="0"/>
              </a:rPr>
              <a:t>destiller’s</a:t>
            </a:r>
            <a:r>
              <a:rPr lang="en-US" sz="1800" dirty="0" smtClean="0">
                <a:cs typeface="Calibri" pitchFamily="34" charset="0"/>
              </a:rPr>
              <a:t> grains; molasses; fishmeal; cassava, banana.</a:t>
            </a:r>
          </a:p>
          <a:p>
            <a:pPr marL="271463" lvl="2" indent="-271463" algn="just">
              <a:lnSpc>
                <a:spcPct val="120000"/>
              </a:lnSpc>
              <a:spcBef>
                <a:spcPts val="600"/>
              </a:spcBef>
              <a:spcAft>
                <a:spcPts val="600"/>
              </a:spcAft>
              <a:buClr>
                <a:srgbClr val="0C135A"/>
              </a:buClr>
              <a:buSzTx/>
              <a:buFont typeface="Wingdings" pitchFamily="2" charset="2"/>
              <a:buChar char="§"/>
            </a:pPr>
            <a:r>
              <a:rPr lang="en-US" sz="1800" b="1" dirty="0" smtClean="0">
                <a:cs typeface="Calibri" pitchFamily="34" charset="0"/>
              </a:rPr>
              <a:t>Swill/household wastes:</a:t>
            </a:r>
            <a:r>
              <a:rPr lang="en-US" sz="1800" dirty="0" smtClean="0">
                <a:cs typeface="Calibri" pitchFamily="34" charset="0"/>
              </a:rPr>
              <a:t> organic household residues;</a:t>
            </a:r>
          </a:p>
          <a:p>
            <a:pPr marL="271463" lvl="2" indent="-271463" algn="just">
              <a:lnSpc>
                <a:spcPct val="120000"/>
              </a:lnSpc>
              <a:spcBef>
                <a:spcPts val="600"/>
              </a:spcBef>
              <a:spcAft>
                <a:spcPts val="600"/>
              </a:spcAft>
              <a:buClr>
                <a:srgbClr val="0C135A"/>
              </a:buClr>
              <a:buSzTx/>
              <a:buFont typeface="Wingdings" pitchFamily="2" charset="2"/>
              <a:buChar char="§"/>
            </a:pPr>
            <a:r>
              <a:rPr lang="en-US" sz="1800" b="1" dirty="0" smtClean="0">
                <a:cs typeface="Calibri" pitchFamily="34" charset="0"/>
              </a:rPr>
              <a:t>Supplement additives:</a:t>
            </a:r>
            <a:r>
              <a:rPr lang="en-US" sz="1800" dirty="0" smtClean="0">
                <a:cs typeface="Calibri" pitchFamily="34" charset="0"/>
              </a:rPr>
              <a:t> vitamins, amino acids, minerals</a:t>
            </a:r>
            <a:endParaRPr lang="en-US" sz="1800" dirty="0">
              <a:cs typeface="Calibri" pitchFamily="34" charset="0"/>
            </a:endParaRPr>
          </a:p>
        </p:txBody>
      </p:sp>
      <p:sp>
        <p:nvSpPr>
          <p:cNvPr id="4" name="Horizontal Scroll 3"/>
          <p:cNvSpPr/>
          <p:nvPr/>
        </p:nvSpPr>
        <p:spPr>
          <a:xfrm>
            <a:off x="7162800" y="1600200"/>
            <a:ext cx="1752600" cy="1371600"/>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Horizontal Scroll 4"/>
          <p:cNvSpPr/>
          <p:nvPr/>
        </p:nvSpPr>
        <p:spPr>
          <a:xfrm>
            <a:off x="7162800" y="2819400"/>
            <a:ext cx="1752600" cy="137160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Horizontal Scroll 5"/>
          <p:cNvSpPr/>
          <p:nvPr/>
        </p:nvSpPr>
        <p:spPr>
          <a:xfrm>
            <a:off x="7162800" y="4038600"/>
            <a:ext cx="1752600" cy="137160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Horizontal Scroll 6"/>
          <p:cNvSpPr/>
          <p:nvPr/>
        </p:nvSpPr>
        <p:spPr>
          <a:xfrm>
            <a:off x="7162800" y="5410200"/>
            <a:ext cx="1676400" cy="1295400"/>
          </a:xfrm>
          <a:prstGeom prst="horizontalScroll">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15</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anim calcmode="lin" valueType="num">
                                      <p:cBhvr additive="base">
                                        <p:cTn id="11" dur="5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anim calcmode="lin" valueType="num">
                                      <p:cBhvr additive="base">
                                        <p:cTn id="15" dur="5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25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anim calcmode="lin" valueType="num">
                                      <p:cBhvr additive="base">
                                        <p:cTn id="19" dur="5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2579">
                                            <p:txEl>
                                              <p:pRg st="4" end="4"/>
                                            </p:txEl>
                                          </p:spTgt>
                                        </p:tgtEl>
                                        <p:attrNameLst>
                                          <p:attrName>style.visibility</p:attrName>
                                        </p:attrNameLst>
                                      </p:cBhvr>
                                      <p:to>
                                        <p:strVal val="visible"/>
                                      </p:to>
                                    </p:set>
                                    <p:anim calcmode="lin" valueType="num">
                                      <p:cBhvr additive="base">
                                        <p:cTn id="23" dur="5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25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2579">
                                            <p:txEl>
                                              <p:pRg st="5" end="5"/>
                                            </p:txEl>
                                          </p:spTgt>
                                        </p:tgtEl>
                                        <p:attrNameLst>
                                          <p:attrName>style.visibility</p:attrName>
                                        </p:attrNameLst>
                                      </p:cBhvr>
                                      <p:to>
                                        <p:strVal val="visible"/>
                                      </p:to>
                                    </p:set>
                                    <p:anim calcmode="lin" valueType="num">
                                      <p:cBhvr additive="base">
                                        <p:cTn id="27" dur="5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257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2579">
                                            <p:txEl>
                                              <p:pRg st="6" end="6"/>
                                            </p:txEl>
                                          </p:spTgt>
                                        </p:tgtEl>
                                        <p:attrNameLst>
                                          <p:attrName>style.visibility</p:attrName>
                                        </p:attrNameLst>
                                      </p:cBhvr>
                                      <p:to>
                                        <p:strVal val="visible"/>
                                      </p:to>
                                    </p:set>
                                    <p:anim calcmode="lin" valueType="num">
                                      <p:cBhvr additive="base">
                                        <p:cTn id="31" dur="5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57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2579">
                                            <p:txEl>
                                              <p:pRg st="7" end="7"/>
                                            </p:txEl>
                                          </p:spTgt>
                                        </p:tgtEl>
                                        <p:attrNameLst>
                                          <p:attrName>style.visibility</p:attrName>
                                        </p:attrNameLst>
                                      </p:cBhvr>
                                      <p:to>
                                        <p:strVal val="visible"/>
                                      </p:to>
                                    </p:set>
                                    <p:anim calcmode="lin" valueType="num">
                                      <p:cBhvr additive="base">
                                        <p:cTn id="35" dur="5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2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90600" y="914400"/>
            <a:ext cx="8686800" cy="1139825"/>
          </a:xfrm>
        </p:spPr>
        <p:txBody>
          <a:bodyPr>
            <a:normAutofit/>
          </a:bodyPr>
          <a:lstStyle/>
          <a:p>
            <a:r>
              <a:rPr lang="en-US" sz="3500" b="1" dirty="0">
                <a:solidFill>
                  <a:srgbClr val="0C135A"/>
                </a:solidFill>
                <a:latin typeface="+mn-lt"/>
                <a:cs typeface="Calibri" pitchFamily="34" charset="0"/>
              </a:rPr>
              <a:t>Item 0513: Use of Veterinary Services </a:t>
            </a:r>
            <a:r>
              <a:rPr lang="en-US" sz="3500" b="1" dirty="0" smtClean="0">
                <a:solidFill>
                  <a:srgbClr val="0C135A"/>
                </a:solidFill>
                <a:latin typeface="+mn-lt"/>
                <a:cs typeface="Calibri" pitchFamily="34" charset="0"/>
              </a:rPr>
              <a:t/>
            </a:r>
            <a:br>
              <a:rPr lang="en-US" sz="3500" b="1" dirty="0" smtClean="0">
                <a:solidFill>
                  <a:srgbClr val="0C135A"/>
                </a:solidFill>
                <a:latin typeface="+mn-lt"/>
                <a:cs typeface="Calibri" pitchFamily="34" charset="0"/>
              </a:rPr>
            </a:br>
            <a:r>
              <a:rPr lang="en-US" sz="2500" dirty="0" smtClean="0">
                <a:solidFill>
                  <a:srgbClr val="0C135A"/>
                </a:solidFill>
                <a:latin typeface="+mn-lt"/>
                <a:cs typeface="Calibri" pitchFamily="34" charset="0"/>
              </a:rPr>
              <a:t>(</a:t>
            </a:r>
            <a:r>
              <a:rPr lang="en-US" sz="2500" dirty="0">
                <a:solidFill>
                  <a:srgbClr val="0C135A"/>
                </a:solidFill>
                <a:latin typeface="+mn-lt"/>
                <a:cs typeface="Calibri" pitchFamily="34" charset="0"/>
              </a:rPr>
              <a:t>for holding)</a:t>
            </a:r>
          </a:p>
        </p:txBody>
      </p:sp>
      <p:sp>
        <p:nvSpPr>
          <p:cNvPr id="143363" name="Rectangle 3"/>
          <p:cNvSpPr>
            <a:spLocks noGrp="1" noChangeArrowheads="1"/>
          </p:cNvSpPr>
          <p:nvPr>
            <p:ph idx="1"/>
          </p:nvPr>
        </p:nvSpPr>
        <p:spPr>
          <a:xfrm>
            <a:off x="990601" y="1981200"/>
            <a:ext cx="5410199" cy="4724400"/>
          </a:xfrm>
        </p:spPr>
        <p:txBody>
          <a:bodyPr>
            <a:noAutofit/>
          </a:bodyPr>
          <a:lstStyle/>
          <a:p>
            <a:pPr marL="571500" indent="-571500" algn="just">
              <a:lnSpc>
                <a:spcPct val="100000"/>
              </a:lnSpc>
              <a:buNone/>
            </a:pPr>
            <a:r>
              <a:rPr lang="en-US" sz="1500" b="1" dirty="0" smtClean="0">
                <a:solidFill>
                  <a:srgbClr val="0070C0"/>
                </a:solidFill>
                <a:cs typeface="Calibri" pitchFamily="34" charset="0"/>
              </a:rPr>
              <a:t>Type: </a:t>
            </a:r>
            <a:r>
              <a:rPr lang="en-US" sz="1500" b="1" dirty="0" smtClean="0">
                <a:cs typeface="Calibri" pitchFamily="34" charset="0"/>
              </a:rPr>
              <a:t>Additional </a:t>
            </a:r>
            <a:r>
              <a:rPr lang="en-US" sz="1500" b="1" dirty="0">
                <a:cs typeface="Calibri" pitchFamily="34" charset="0"/>
              </a:rPr>
              <a:t>item</a:t>
            </a:r>
          </a:p>
          <a:p>
            <a:pPr marL="571500" indent="-571500" algn="just">
              <a:lnSpc>
                <a:spcPct val="100000"/>
              </a:lnSpc>
              <a:buNone/>
            </a:pPr>
            <a:r>
              <a:rPr lang="en-US" sz="1500" b="1" dirty="0" smtClean="0">
                <a:solidFill>
                  <a:srgbClr val="0070C0"/>
                </a:solidFill>
                <a:cs typeface="Calibri" pitchFamily="34" charset="0"/>
              </a:rPr>
              <a:t>Reference </a:t>
            </a:r>
            <a:r>
              <a:rPr lang="en-US" sz="1500" b="1" dirty="0">
                <a:solidFill>
                  <a:srgbClr val="0070C0"/>
                </a:solidFill>
                <a:cs typeface="Calibri" pitchFamily="34" charset="0"/>
              </a:rPr>
              <a:t>period: </a:t>
            </a:r>
            <a:r>
              <a:rPr lang="en-US" sz="1500" dirty="0">
                <a:cs typeface="Calibri" pitchFamily="34" charset="0"/>
              </a:rPr>
              <a:t>census reference year</a:t>
            </a:r>
          </a:p>
          <a:p>
            <a:pPr marL="0" indent="0" algn="just">
              <a:lnSpc>
                <a:spcPct val="100000"/>
              </a:lnSpc>
              <a:buNone/>
            </a:pPr>
            <a:r>
              <a:rPr lang="en-US" sz="1500" b="1" dirty="0">
                <a:solidFill>
                  <a:srgbClr val="0070C0"/>
                </a:solidFill>
                <a:cs typeface="Calibri" pitchFamily="34" charset="0"/>
              </a:rPr>
              <a:t>Concept: </a:t>
            </a:r>
            <a:r>
              <a:rPr lang="en-US" sz="1500" b="1" dirty="0">
                <a:cs typeface="Calibri" pitchFamily="34" charset="0"/>
              </a:rPr>
              <a:t>Veterinary services </a:t>
            </a:r>
            <a:r>
              <a:rPr lang="en-US" sz="1500" dirty="0">
                <a:cs typeface="Calibri" pitchFamily="34" charset="0"/>
              </a:rPr>
              <a:t>cover all professional veterinary services used to protect animal health for the livestock kept on the holding. It includes services provided by both the public and private sectors.</a:t>
            </a:r>
          </a:p>
          <a:p>
            <a:pPr marL="571500" indent="-571500" algn="just">
              <a:lnSpc>
                <a:spcPct val="100000"/>
              </a:lnSpc>
              <a:spcBef>
                <a:spcPts val="0"/>
              </a:spcBef>
              <a:buNone/>
            </a:pPr>
            <a:endParaRPr lang="en-US" sz="1500" b="1" dirty="0" smtClean="0">
              <a:solidFill>
                <a:srgbClr val="0070C0"/>
              </a:solidFill>
              <a:cs typeface="Calibri" pitchFamily="34" charset="0"/>
            </a:endParaRPr>
          </a:p>
          <a:p>
            <a:pPr marL="0" indent="0">
              <a:lnSpc>
                <a:spcPct val="100000"/>
              </a:lnSpc>
              <a:spcBef>
                <a:spcPts val="0"/>
              </a:spcBef>
              <a:buNone/>
            </a:pPr>
            <a:r>
              <a:rPr lang="en-US" sz="1500" b="1" dirty="0" smtClean="0">
                <a:solidFill>
                  <a:srgbClr val="0070C0"/>
                </a:solidFill>
                <a:cs typeface="Calibri" pitchFamily="34" charset="0"/>
              </a:rPr>
              <a:t>Data collection - </a:t>
            </a:r>
            <a:r>
              <a:rPr lang="en-US" sz="1500" dirty="0" smtClean="0">
                <a:cs typeface="Calibri" pitchFamily="34" charset="0"/>
              </a:rPr>
              <a:t>Data </a:t>
            </a:r>
            <a:r>
              <a:rPr lang="en-US" sz="1500" dirty="0">
                <a:cs typeface="Calibri" pitchFamily="34" charset="0"/>
              </a:rPr>
              <a:t>on the use of veterinary services may be collected in two ways (suited to country’s needs</a:t>
            </a:r>
            <a:r>
              <a:rPr lang="en-US" sz="1500" dirty="0" smtClean="0">
                <a:cs typeface="Calibri" pitchFamily="34" charset="0"/>
              </a:rPr>
              <a:t>):</a:t>
            </a:r>
          </a:p>
          <a:p>
            <a:pPr marL="0" indent="0">
              <a:lnSpc>
                <a:spcPct val="100000"/>
              </a:lnSpc>
              <a:spcBef>
                <a:spcPts val="0"/>
              </a:spcBef>
              <a:buNone/>
            </a:pPr>
            <a:endParaRPr lang="en-US" sz="1500" dirty="0">
              <a:cs typeface="Calibri" pitchFamily="34" charset="0"/>
            </a:endParaRPr>
          </a:p>
          <a:p>
            <a:pPr marL="271463" lvl="2" indent="-180975" algn="just">
              <a:lnSpc>
                <a:spcPct val="100000"/>
              </a:lnSpc>
              <a:buClr>
                <a:srgbClr val="0C135A"/>
              </a:buClr>
              <a:buSzTx/>
              <a:buFont typeface="Wingdings" pitchFamily="2" charset="2"/>
              <a:buChar char="§"/>
            </a:pPr>
            <a:r>
              <a:rPr lang="en-US" sz="1500" b="1" dirty="0">
                <a:cs typeface="Calibri" pitchFamily="34" charset="0"/>
              </a:rPr>
              <a:t>for the holding as a whole:</a:t>
            </a:r>
            <a:r>
              <a:rPr lang="en-US" sz="1500" dirty="0">
                <a:cs typeface="Calibri" pitchFamily="34" charset="0"/>
              </a:rPr>
              <a:t> can be useful as an indicator of whether such services are generally available to the holding.</a:t>
            </a:r>
          </a:p>
          <a:p>
            <a:pPr marL="271463" lvl="2" indent="-180975" algn="just">
              <a:lnSpc>
                <a:spcPct val="100000"/>
              </a:lnSpc>
              <a:buClr>
                <a:srgbClr val="0C135A"/>
              </a:buClr>
              <a:buSzTx/>
              <a:buFont typeface="Wingdings" pitchFamily="2" charset="2"/>
              <a:buChar char="§"/>
            </a:pPr>
            <a:r>
              <a:rPr lang="en-US" sz="1500" b="1" dirty="0">
                <a:cs typeface="Calibri" pitchFamily="34" charset="0"/>
              </a:rPr>
              <a:t>for each major livestock type: </a:t>
            </a:r>
            <a:r>
              <a:rPr lang="en-US" sz="1500" dirty="0">
                <a:cs typeface="Calibri" pitchFamily="34" charset="0"/>
              </a:rPr>
              <a:t>can help in assessing the animal health situation of each livestock type.</a:t>
            </a:r>
          </a:p>
          <a:p>
            <a:pPr marL="271463" lvl="2" indent="-180975" algn="just">
              <a:lnSpc>
                <a:spcPct val="100000"/>
              </a:lnSpc>
              <a:buClr>
                <a:srgbClr val="0C135A"/>
              </a:buClr>
              <a:buSzTx/>
              <a:buFont typeface="Wingdings" pitchFamily="2" charset="2"/>
              <a:buChar char="§"/>
            </a:pPr>
            <a:r>
              <a:rPr lang="en-US" sz="1500" b="1" dirty="0" smtClean="0">
                <a:cs typeface="Calibri" pitchFamily="34" charset="0"/>
              </a:rPr>
              <a:t>data </a:t>
            </a:r>
            <a:r>
              <a:rPr lang="en-US" sz="1500" b="1" dirty="0">
                <a:cs typeface="Calibri" pitchFamily="34" charset="0"/>
              </a:rPr>
              <a:t>to </a:t>
            </a:r>
            <a:r>
              <a:rPr lang="en-US" sz="1500" b="1" dirty="0" smtClean="0">
                <a:cs typeface="Calibri" pitchFamily="34" charset="0"/>
              </a:rPr>
              <a:t>collect:</a:t>
            </a:r>
            <a:r>
              <a:rPr lang="en-US" sz="1500" dirty="0" smtClean="0">
                <a:cs typeface="Calibri" pitchFamily="34" charset="0"/>
              </a:rPr>
              <a:t> </a:t>
            </a:r>
          </a:p>
          <a:p>
            <a:pPr marL="271463" lvl="2" indent="-180975" algn="just">
              <a:lnSpc>
                <a:spcPct val="100000"/>
              </a:lnSpc>
              <a:buClr>
                <a:srgbClr val="0C135A"/>
              </a:buClr>
              <a:buSzTx/>
              <a:buNone/>
            </a:pPr>
            <a:r>
              <a:rPr lang="en-US" sz="1500" dirty="0" smtClean="0">
                <a:cs typeface="Calibri" pitchFamily="34" charset="0"/>
              </a:rPr>
              <a:t>	</a:t>
            </a:r>
            <a:r>
              <a:rPr lang="en-US" sz="1500" dirty="0" err="1" smtClean="0">
                <a:cs typeface="Calibri" pitchFamily="34" charset="0"/>
              </a:rPr>
              <a:t>i</a:t>
            </a:r>
            <a:r>
              <a:rPr lang="en-US" sz="1500" dirty="0">
                <a:cs typeface="Calibri" pitchFamily="34" charset="0"/>
              </a:rPr>
              <a:t>) the number of visits by an extension officer/veterinary; </a:t>
            </a:r>
            <a:endParaRPr lang="en-US" sz="1500" dirty="0" smtClean="0">
              <a:cs typeface="Calibri" pitchFamily="34" charset="0"/>
            </a:endParaRPr>
          </a:p>
          <a:p>
            <a:pPr marL="271463" lvl="2" indent="-180975">
              <a:lnSpc>
                <a:spcPct val="100000"/>
              </a:lnSpc>
              <a:buClr>
                <a:srgbClr val="0C135A"/>
              </a:buClr>
              <a:buSzTx/>
              <a:buNone/>
            </a:pPr>
            <a:r>
              <a:rPr lang="en-US" sz="1500" dirty="0" smtClean="0">
                <a:cs typeface="Calibri" pitchFamily="34" charset="0"/>
              </a:rPr>
              <a:t>	ii</a:t>
            </a:r>
            <a:r>
              <a:rPr lang="en-US" sz="1500" dirty="0">
                <a:cs typeface="Calibri" pitchFamily="34" charset="0"/>
              </a:rPr>
              <a:t>) type of services received (diseases treatment; surgical procedures, artificial insemination, breeding, vaccination, etc.)</a:t>
            </a:r>
          </a:p>
        </p:txBody>
      </p:sp>
      <p:sp>
        <p:nvSpPr>
          <p:cNvPr id="4" name="Flowchart: Multidocument 3"/>
          <p:cNvSpPr/>
          <p:nvPr/>
        </p:nvSpPr>
        <p:spPr>
          <a:xfrm>
            <a:off x="6813104" y="1752600"/>
            <a:ext cx="2330896" cy="1905000"/>
          </a:xfrm>
          <a:prstGeom prst="flowChartMultidocumen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Flowchart: Multidocument 5"/>
          <p:cNvSpPr/>
          <p:nvPr/>
        </p:nvSpPr>
        <p:spPr>
          <a:xfrm>
            <a:off x="6736904" y="4267200"/>
            <a:ext cx="2330896" cy="1752600"/>
          </a:xfrm>
          <a:prstGeom prst="flowChartMultidocumen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16</a:t>
            </a:fld>
            <a:endParaRPr lang="en-US" alt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8651" y="152400"/>
            <a:ext cx="6492949" cy="609600"/>
          </a:xfrm>
        </p:spPr>
        <p:txBody>
          <a:bodyPr anchor="ctr">
            <a:noAutofit/>
          </a:bodyPr>
          <a:lstStyle/>
          <a:p>
            <a:pPr algn="ctr"/>
            <a:r>
              <a:rPr lang="en-US" sz="3000" b="1" dirty="0" smtClean="0">
                <a:effectLst/>
              </a:rPr>
              <a:t/>
            </a:r>
            <a:br>
              <a:rPr lang="en-US" sz="3000" b="1" dirty="0" smtClean="0">
                <a:effectLst/>
              </a:rPr>
            </a:br>
            <a:r>
              <a:rPr lang="en-US" sz="3500" b="1" dirty="0" smtClean="0">
                <a:solidFill>
                  <a:srgbClr val="0C135A"/>
                </a:solidFill>
                <a:latin typeface="+mn-lt"/>
                <a:cs typeface="Calibri" pitchFamily="34" charset="0"/>
              </a:rPr>
              <a:t>Country </a:t>
            </a:r>
            <a:r>
              <a:rPr lang="en-US" sz="3500" b="1" dirty="0">
                <a:solidFill>
                  <a:srgbClr val="0C135A"/>
                </a:solidFill>
                <a:latin typeface="+mn-lt"/>
                <a:cs typeface="Calibri" pitchFamily="34" charset="0"/>
              </a:rPr>
              <a:t>experiences</a:t>
            </a:r>
            <a:r>
              <a:rPr lang="en-US" sz="3000" b="1" dirty="0" smtClean="0">
                <a:effectLst/>
              </a:rPr>
              <a:t/>
            </a:r>
            <a:br>
              <a:rPr lang="en-US" sz="3000" b="1" dirty="0" smtClean="0">
                <a:effectLst/>
              </a:rPr>
            </a:br>
            <a:endParaRPr lang="en-US" sz="3000" b="1" dirty="0">
              <a:effectLst/>
            </a:endParaRPr>
          </a:p>
        </p:txBody>
      </p:sp>
      <p:sp>
        <p:nvSpPr>
          <p:cNvPr id="3" name="2 Marcador de contenido"/>
          <p:cNvSpPr>
            <a:spLocks noGrp="1"/>
          </p:cNvSpPr>
          <p:nvPr>
            <p:ph idx="1"/>
          </p:nvPr>
        </p:nvSpPr>
        <p:spPr>
          <a:xfrm>
            <a:off x="1219200" y="1528465"/>
            <a:ext cx="7524270" cy="5024736"/>
          </a:xfrm>
          <a:solidFill>
            <a:schemeClr val="accent6">
              <a:lumMod val="20000"/>
              <a:lumOff val="80000"/>
            </a:schemeClr>
          </a:solidFill>
        </p:spPr>
        <p:txBody>
          <a:bodyPr wrap="square" lIns="0" tIns="0" rIns="36000" bIns="0">
            <a:normAutofit fontScale="92500" lnSpcReduction="10000"/>
          </a:bodyPr>
          <a:lstStyle/>
          <a:p>
            <a:pPr marL="180975" indent="-180975">
              <a:lnSpc>
                <a:spcPct val="110000"/>
              </a:lnSpc>
              <a:spcBef>
                <a:spcPts val="0"/>
              </a:spcBef>
              <a:buNone/>
            </a:pPr>
            <a:r>
              <a:rPr lang="en-GB" sz="2000" i="1" dirty="0" smtClean="0">
                <a:cs typeface="Calibri" pitchFamily="34" charset="0"/>
              </a:rPr>
              <a:t>Period of reference for recording livestock number was </a:t>
            </a:r>
            <a:r>
              <a:rPr lang="en-GB" sz="2000" i="1" u="sng" dirty="0" smtClean="0">
                <a:cs typeface="Calibri" pitchFamily="34" charset="0"/>
              </a:rPr>
              <a:t>day of enumeration</a:t>
            </a:r>
            <a:r>
              <a:rPr lang="en-GB" sz="2000" i="1" dirty="0" smtClean="0">
                <a:cs typeface="Calibri" pitchFamily="34" charset="0"/>
              </a:rPr>
              <a:t> </a:t>
            </a:r>
          </a:p>
          <a:p>
            <a:pPr marL="180975" indent="-180975">
              <a:lnSpc>
                <a:spcPct val="110000"/>
              </a:lnSpc>
              <a:spcBef>
                <a:spcPts val="0"/>
              </a:spcBef>
              <a:buNone/>
            </a:pPr>
            <a:endParaRPr lang="en-US" sz="2000" dirty="0" smtClean="0">
              <a:cs typeface="Calibri" pitchFamily="34" charset="0"/>
            </a:endParaRPr>
          </a:p>
          <a:p>
            <a:pPr marL="0" indent="0">
              <a:lnSpc>
                <a:spcPct val="110000"/>
              </a:lnSpc>
              <a:spcBef>
                <a:spcPts val="0"/>
              </a:spcBef>
              <a:buNone/>
            </a:pPr>
            <a:r>
              <a:rPr lang="en-US" sz="2000" b="1" dirty="0" smtClean="0">
                <a:cs typeface="Calibri" pitchFamily="34" charset="0"/>
              </a:rPr>
              <a:t>For each type of livestock</a:t>
            </a:r>
            <a:r>
              <a:rPr lang="en-US" sz="2000" dirty="0" smtClean="0">
                <a:cs typeface="Calibri" pitchFamily="34" charset="0"/>
              </a:rPr>
              <a:t>, three variables have been recorded: the total number of animals (as at the </a:t>
            </a:r>
            <a:r>
              <a:rPr lang="en-US" sz="2000" u="sng" dirty="0" smtClean="0">
                <a:cs typeface="Calibri" pitchFamily="34" charset="0"/>
              </a:rPr>
              <a:t>day of enumeration</a:t>
            </a:r>
            <a:r>
              <a:rPr lang="en-US" sz="2000" dirty="0" smtClean="0">
                <a:cs typeface="Calibri" pitchFamily="34" charset="0"/>
              </a:rPr>
              <a:t>), </a:t>
            </a:r>
            <a:r>
              <a:rPr lang="en-US" sz="2000" dirty="0">
                <a:cs typeface="Calibri" pitchFamily="34" charset="0"/>
              </a:rPr>
              <a:t>type </a:t>
            </a:r>
            <a:r>
              <a:rPr lang="en-US" sz="2000" dirty="0" smtClean="0">
                <a:cs typeface="Calibri" pitchFamily="34" charset="0"/>
              </a:rPr>
              <a:t>(cattle</a:t>
            </a:r>
            <a:r>
              <a:rPr lang="en-US" sz="2000" dirty="0">
                <a:cs typeface="Calibri" pitchFamily="34" charset="0"/>
              </a:rPr>
              <a:t>, sheep, goat, pig, </a:t>
            </a:r>
            <a:r>
              <a:rPr lang="en-US" sz="2000" dirty="0" smtClean="0">
                <a:cs typeface="Calibri" pitchFamily="34" charset="0"/>
              </a:rPr>
              <a:t>poultry) </a:t>
            </a:r>
            <a:r>
              <a:rPr lang="en-US" sz="2000" dirty="0">
                <a:cs typeface="Calibri" pitchFamily="34" charset="0"/>
              </a:rPr>
              <a:t>and </a:t>
            </a:r>
            <a:r>
              <a:rPr lang="en-US" sz="2000" dirty="0" smtClean="0">
                <a:cs typeface="Calibri" pitchFamily="34" charset="0"/>
              </a:rPr>
              <a:t>sex. </a:t>
            </a:r>
          </a:p>
          <a:p>
            <a:pPr marL="0" indent="0">
              <a:lnSpc>
                <a:spcPct val="110000"/>
              </a:lnSpc>
              <a:spcBef>
                <a:spcPts val="0"/>
              </a:spcBef>
              <a:buNone/>
            </a:pPr>
            <a:endParaRPr lang="en-GB" sz="2000" dirty="0">
              <a:cs typeface="Calibri" pitchFamily="34" charset="0"/>
            </a:endParaRPr>
          </a:p>
          <a:p>
            <a:pPr marL="912495" lvl="3" indent="-180975">
              <a:lnSpc>
                <a:spcPct val="110000"/>
              </a:lnSpc>
              <a:spcBef>
                <a:spcPts val="0"/>
              </a:spcBef>
              <a:buNone/>
            </a:pPr>
            <a:r>
              <a:rPr lang="en-GB" sz="1700" dirty="0">
                <a:cs typeface="Calibri" pitchFamily="34" charset="0"/>
              </a:rPr>
              <a:t>Sheep (for example)</a:t>
            </a:r>
          </a:p>
          <a:p>
            <a:pPr marL="912495" lvl="3" indent="-180975">
              <a:lnSpc>
                <a:spcPct val="110000"/>
              </a:lnSpc>
              <a:spcBef>
                <a:spcPts val="0"/>
              </a:spcBef>
              <a:buFont typeface="Wingdings" pitchFamily="2" charset="2"/>
              <a:buChar char="§"/>
            </a:pPr>
            <a:r>
              <a:rPr lang="en-GB" sz="1700" dirty="0">
                <a:cs typeface="Calibri" pitchFamily="34" charset="0"/>
              </a:rPr>
              <a:t>Number of male lambs  </a:t>
            </a:r>
          </a:p>
          <a:p>
            <a:pPr marL="912495" lvl="3" indent="-180975">
              <a:lnSpc>
                <a:spcPct val="110000"/>
              </a:lnSpc>
              <a:spcBef>
                <a:spcPts val="0"/>
              </a:spcBef>
              <a:buFont typeface="Wingdings" pitchFamily="2" charset="2"/>
              <a:buChar char="§"/>
            </a:pPr>
            <a:r>
              <a:rPr lang="en-GB" sz="1700" dirty="0">
                <a:cs typeface="Calibri" pitchFamily="34" charset="0"/>
              </a:rPr>
              <a:t>Number of female lambs </a:t>
            </a:r>
          </a:p>
          <a:p>
            <a:pPr marL="912495" lvl="3" indent="-180975">
              <a:lnSpc>
                <a:spcPct val="110000"/>
              </a:lnSpc>
              <a:spcBef>
                <a:spcPts val="0"/>
              </a:spcBef>
              <a:buFont typeface="Wingdings" pitchFamily="2" charset="2"/>
              <a:buChar char="§"/>
            </a:pPr>
            <a:r>
              <a:rPr lang="en-US" sz="1700" dirty="0">
                <a:cs typeface="Calibri" pitchFamily="34" charset="0"/>
              </a:rPr>
              <a:t>Number of rams </a:t>
            </a:r>
            <a:r>
              <a:rPr lang="en-GB" sz="1700" dirty="0">
                <a:cs typeface="Calibri" pitchFamily="34" charset="0"/>
              </a:rPr>
              <a:t> </a:t>
            </a:r>
          </a:p>
          <a:p>
            <a:pPr marL="912495" lvl="3" indent="-180975">
              <a:lnSpc>
                <a:spcPct val="110000"/>
              </a:lnSpc>
              <a:spcBef>
                <a:spcPts val="0"/>
              </a:spcBef>
              <a:buFont typeface="Wingdings" pitchFamily="2" charset="2"/>
              <a:buChar char="§"/>
            </a:pPr>
            <a:r>
              <a:rPr lang="en-GB" sz="1700" dirty="0">
                <a:cs typeface="Calibri" pitchFamily="34" charset="0"/>
              </a:rPr>
              <a:t>Number of ewes </a:t>
            </a:r>
          </a:p>
          <a:p>
            <a:pPr marL="0" indent="0">
              <a:lnSpc>
                <a:spcPct val="110000"/>
              </a:lnSpc>
              <a:spcBef>
                <a:spcPts val="0"/>
              </a:spcBef>
              <a:buNone/>
            </a:pPr>
            <a:endParaRPr lang="en-GB" sz="2000" dirty="0" smtClean="0">
              <a:cs typeface="Calibri" pitchFamily="34" charset="0"/>
            </a:endParaRPr>
          </a:p>
          <a:p>
            <a:pPr marL="0" indent="0">
              <a:lnSpc>
                <a:spcPct val="110000"/>
              </a:lnSpc>
              <a:spcBef>
                <a:spcPts val="0"/>
              </a:spcBef>
              <a:buNone/>
            </a:pPr>
            <a:r>
              <a:rPr lang="en-US" sz="2000" b="1" dirty="0" smtClean="0">
                <a:cs typeface="Calibri" pitchFamily="34" charset="0"/>
              </a:rPr>
              <a:t>For </a:t>
            </a:r>
            <a:r>
              <a:rPr lang="en-US" sz="2000" b="1" dirty="0">
                <a:cs typeface="Calibri" pitchFamily="34" charset="0"/>
              </a:rPr>
              <a:t>horses, donkeys, </a:t>
            </a:r>
            <a:r>
              <a:rPr lang="en-US" sz="2000" b="1" dirty="0" smtClean="0">
                <a:cs typeface="Calibri" pitchFamily="34" charset="0"/>
              </a:rPr>
              <a:t>rabbits and </a:t>
            </a:r>
            <a:r>
              <a:rPr lang="en-US" sz="2000" b="1" dirty="0">
                <a:cs typeface="Calibri" pitchFamily="34" charset="0"/>
              </a:rPr>
              <a:t>beehives</a:t>
            </a:r>
            <a:r>
              <a:rPr lang="en-US" sz="2000" dirty="0">
                <a:cs typeface="Calibri" pitchFamily="34" charset="0"/>
              </a:rPr>
              <a:t> the total number has been recorded.</a:t>
            </a:r>
            <a:endParaRPr lang="en-GB" sz="2000" dirty="0">
              <a:cs typeface="Calibri" pitchFamily="34" charset="0"/>
            </a:endParaRPr>
          </a:p>
          <a:p>
            <a:pPr marL="0" indent="0">
              <a:lnSpc>
                <a:spcPct val="110000"/>
              </a:lnSpc>
              <a:spcBef>
                <a:spcPts val="0"/>
              </a:spcBef>
              <a:buNone/>
            </a:pPr>
            <a:r>
              <a:rPr lang="en-GB" sz="1700" b="1" dirty="0">
                <a:cs typeface="Calibri" pitchFamily="34" charset="0"/>
              </a:rPr>
              <a:t>	</a:t>
            </a:r>
          </a:p>
          <a:p>
            <a:pPr marL="0" indent="0">
              <a:lnSpc>
                <a:spcPct val="110000"/>
              </a:lnSpc>
              <a:spcBef>
                <a:spcPts val="0"/>
              </a:spcBef>
              <a:buNone/>
            </a:pPr>
            <a:r>
              <a:rPr lang="en-GB" sz="2000" b="1" dirty="0" smtClean="0">
                <a:cs typeface="Calibri" pitchFamily="34" charset="0"/>
              </a:rPr>
              <a:t>Number </a:t>
            </a:r>
            <a:r>
              <a:rPr lang="en-GB" sz="2000" b="1" dirty="0">
                <a:cs typeface="Calibri" pitchFamily="34" charset="0"/>
              </a:rPr>
              <a:t>of animal disposed of </a:t>
            </a:r>
            <a:r>
              <a:rPr lang="en-GB" sz="2000" dirty="0">
                <a:cs typeface="Calibri" pitchFamily="34" charset="0"/>
              </a:rPr>
              <a:t>(sold alive, slaughtered, lost/other disposal) during the census year, for each type of livestock (cattle, goats, sheep, pigs, chickens)</a:t>
            </a:r>
          </a:p>
          <a:p>
            <a:pPr marL="180975" indent="-180975">
              <a:lnSpc>
                <a:spcPct val="110000"/>
              </a:lnSpc>
              <a:spcBef>
                <a:spcPts val="0"/>
              </a:spcBef>
              <a:buNone/>
            </a:pPr>
            <a:endParaRPr lang="en-US" sz="2000" b="1" dirty="0" smtClean="0">
              <a:solidFill>
                <a:srgbClr val="0070C0"/>
              </a:solidFill>
              <a:cs typeface="Calibri" pitchFamily="34" charset="0"/>
            </a:endParaRPr>
          </a:p>
          <a:p>
            <a:pPr marL="180975" indent="-180975">
              <a:lnSpc>
                <a:spcPct val="110000"/>
              </a:lnSpc>
              <a:spcBef>
                <a:spcPts val="0"/>
              </a:spcBef>
              <a:buNone/>
            </a:pPr>
            <a:endParaRPr lang="en-US" sz="1400"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p:txBody>
      </p:sp>
      <p:sp>
        <p:nvSpPr>
          <p:cNvPr id="4" name="Rectangle 3"/>
          <p:cNvSpPr/>
          <p:nvPr/>
        </p:nvSpPr>
        <p:spPr>
          <a:xfrm>
            <a:off x="1219200" y="914400"/>
            <a:ext cx="7467600" cy="461665"/>
          </a:xfrm>
          <a:prstGeom prst="rect">
            <a:avLst/>
          </a:prstGeom>
          <a:solidFill>
            <a:schemeClr val="accent2">
              <a:lumMod val="20000"/>
              <a:lumOff val="80000"/>
            </a:schemeClr>
          </a:solidFill>
        </p:spPr>
        <p:txBody>
          <a:bodyPr wrap="square">
            <a:spAutoFit/>
          </a:bodyPr>
          <a:lstStyle/>
          <a:p>
            <a:r>
              <a:rPr lang="en-GB" sz="2400" b="1" dirty="0" smtClean="0">
                <a:solidFill>
                  <a:srgbClr val="0070C0"/>
                </a:solidFill>
                <a:latin typeface="+mn-lt"/>
                <a:cs typeface="+mn-cs"/>
              </a:rPr>
              <a:t>Grenada– Agricultural  Census 2012</a:t>
            </a:r>
          </a:p>
        </p:txBody>
      </p:sp>
      <p:sp>
        <p:nvSpPr>
          <p:cNvPr id="5" name="Slide Number Placeholder 4"/>
          <p:cNvSpPr>
            <a:spLocks noGrp="1"/>
          </p:cNvSpPr>
          <p:nvPr>
            <p:ph type="sldNum" sz="quarter" idx="12"/>
          </p:nvPr>
        </p:nvSpPr>
        <p:spPr/>
        <p:txBody>
          <a:bodyPr/>
          <a:lstStyle/>
          <a:p>
            <a:fld id="{49C392F0-AB85-46C5-A0F8-6D758D9A1F5E}" type="slidenum">
              <a:rPr lang="en-US" altLang="en-US" smtClean="0"/>
              <a:pPr/>
              <a:t>17</a:t>
            </a:fld>
            <a:endParaRPr lang="en-US" alt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143000" y="2971800"/>
            <a:ext cx="7498080" cy="1143000"/>
          </a:xfrm>
        </p:spPr>
        <p:txBody>
          <a:bodyPr/>
          <a:lstStyle/>
          <a:p>
            <a:pPr algn="ctr"/>
            <a:r>
              <a:rPr lang="es-ES" sz="4000" b="1" dirty="0" err="1" smtClean="0">
                <a:solidFill>
                  <a:srgbClr val="0070C0"/>
                </a:solidFill>
                <a:effectLst/>
                <a:latin typeface="+mn-lt"/>
              </a:rPr>
              <a:t>Thank</a:t>
            </a:r>
            <a:r>
              <a:rPr lang="es-ES" sz="4000" b="1" dirty="0" smtClean="0">
                <a:solidFill>
                  <a:srgbClr val="0070C0"/>
                </a:solidFill>
                <a:effectLst/>
                <a:latin typeface="+mn-lt"/>
              </a:rPr>
              <a:t> </a:t>
            </a:r>
            <a:r>
              <a:rPr lang="es-ES" sz="4000" b="1" dirty="0" err="1" smtClean="0">
                <a:solidFill>
                  <a:srgbClr val="0070C0"/>
                </a:solidFill>
                <a:effectLst/>
                <a:latin typeface="+mn-lt"/>
              </a:rPr>
              <a:t>you</a:t>
            </a:r>
            <a:r>
              <a:rPr lang="es-ES" sz="4000" b="1" dirty="0" smtClean="0">
                <a:solidFill>
                  <a:srgbClr val="0070C0"/>
                </a:solidFill>
                <a:effectLst/>
                <a:latin typeface="+mn-lt"/>
              </a:rPr>
              <a:t>.</a:t>
            </a:r>
            <a:endParaRPr lang="es-ES" sz="4000" b="1" dirty="0">
              <a:solidFill>
                <a:srgbClr val="0070C0"/>
              </a:solidFill>
              <a:effectLst/>
              <a:latin typeface="+mn-lt"/>
            </a:endParaRPr>
          </a:p>
        </p:txBody>
      </p:sp>
      <p:sp>
        <p:nvSpPr>
          <p:cNvPr id="167940" name="Rectangle 4"/>
          <p:cNvSpPr>
            <a:spLocks noGrp="1" noChangeArrowheads="1"/>
          </p:cNvSpPr>
          <p:nvPr>
            <p:ph idx="1"/>
          </p:nvPr>
        </p:nvSpPr>
        <p:spPr>
          <a:xfrm>
            <a:off x="2819400" y="1295400"/>
            <a:ext cx="4495800" cy="914400"/>
          </a:xfrm>
        </p:spPr>
        <p:txBody>
          <a:bodyPr/>
          <a:lstStyle/>
          <a:p>
            <a:pPr>
              <a:lnSpc>
                <a:spcPct val="80000"/>
              </a:lnSpc>
              <a:buFont typeface="Wingdings" pitchFamily="2" charset="2"/>
              <a:buNone/>
            </a:pPr>
            <a:r>
              <a:rPr lang="en-US" sz="5400" b="1">
                <a:solidFill>
                  <a:schemeClr val="bg1"/>
                </a:solidFill>
              </a:rPr>
              <a:t>Thank you</a:t>
            </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18</a:t>
            </a:fld>
            <a:endParaRPr lang="en-US" alt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02659" y="1136541"/>
            <a:ext cx="8229600" cy="838200"/>
          </a:xfrm>
        </p:spPr>
        <p:txBody>
          <a:bodyPr/>
          <a:lstStyle/>
          <a:p>
            <a:r>
              <a:rPr lang="en-US" sz="4000" b="1" dirty="0" smtClean="0">
                <a:solidFill>
                  <a:srgbClr val="0070C0"/>
                </a:solidFill>
                <a:latin typeface="+mn-lt"/>
                <a:cs typeface="Calibri" pitchFamily="34" charset="0"/>
              </a:rPr>
              <a:t>Outline</a:t>
            </a:r>
            <a:endParaRPr lang="en-US" sz="4000" b="1" dirty="0">
              <a:solidFill>
                <a:srgbClr val="0070C0"/>
              </a:solidFill>
              <a:latin typeface="+mn-lt"/>
              <a:cs typeface="Calibri" pitchFamily="34" charset="0"/>
            </a:endParaRPr>
          </a:p>
        </p:txBody>
      </p:sp>
      <p:sp>
        <p:nvSpPr>
          <p:cNvPr id="138245" name="Rectangle 5"/>
          <p:cNvSpPr>
            <a:spLocks noChangeArrowheads="1"/>
          </p:cNvSpPr>
          <p:nvPr/>
        </p:nvSpPr>
        <p:spPr bwMode="auto">
          <a:xfrm>
            <a:off x="381000" y="1066800"/>
            <a:ext cx="8458200" cy="1815882"/>
          </a:xfrm>
          <a:prstGeom prst="rect">
            <a:avLst/>
          </a:prstGeom>
          <a:noFill/>
          <a:ln w="9525">
            <a:noFill/>
            <a:miter lim="800000"/>
            <a:headEnd/>
            <a:tailEnd/>
          </a:ln>
          <a:effectLst/>
        </p:spPr>
        <p:txBody>
          <a:bodyPr wrap="square">
            <a:spAutoFit/>
          </a:bodyPr>
          <a:lstStyle/>
          <a:p>
            <a:pPr marL="450850" indent="-450850"/>
            <a:r>
              <a:rPr lang="en-US" sz="4000" b="1" dirty="0">
                <a:solidFill>
                  <a:srgbClr val="0033CC"/>
                </a:solidFill>
              </a:rPr>
              <a:t>	</a:t>
            </a:r>
          </a:p>
          <a:p>
            <a:pPr marL="450850" indent="-450850"/>
            <a:endParaRPr lang="en-US" sz="4000" b="1" dirty="0">
              <a:solidFill>
                <a:srgbClr val="0033CC"/>
              </a:solidFill>
            </a:endParaRPr>
          </a:p>
          <a:p>
            <a:pPr marL="450850" indent="-450850" algn="just">
              <a:buClr>
                <a:schemeClr val="accent1"/>
              </a:buClr>
              <a:buFont typeface="Wingdings" pitchFamily="2" charset="2"/>
              <a:buChar char="§"/>
            </a:pPr>
            <a:endParaRPr lang="en-US" sz="32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4 Rectángulo"/>
          <p:cNvSpPr/>
          <p:nvPr/>
        </p:nvSpPr>
        <p:spPr>
          <a:xfrm>
            <a:off x="1080246" y="2133600"/>
            <a:ext cx="7454154" cy="3170099"/>
          </a:xfrm>
          <a:prstGeom prst="rect">
            <a:avLst/>
          </a:prstGeom>
        </p:spPr>
        <p:txBody>
          <a:bodyPr wrap="square">
            <a:spAutoFit/>
          </a:bodyPr>
          <a:lstStyle/>
          <a:p>
            <a:pPr marL="365760" indent="-283464" eaLnBrk="1" hangingPunct="1">
              <a:spcBef>
                <a:spcPts val="600"/>
              </a:spcBef>
              <a:buClr>
                <a:schemeClr val="accent1"/>
              </a:buClr>
              <a:buSzPct val="80000"/>
              <a:buFont typeface="Wingdings 2"/>
              <a:buChar char=""/>
            </a:pPr>
            <a:r>
              <a:rPr lang="en-US" sz="3000" b="1" dirty="0" smtClean="0">
                <a:solidFill>
                  <a:schemeClr val="tx2">
                    <a:satMod val="130000"/>
                  </a:schemeClr>
                </a:solidFill>
                <a:latin typeface="Calibri" pitchFamily="34" charset="0"/>
                <a:ea typeface="+mj-ea"/>
                <a:cs typeface="+mj-cs"/>
              </a:rPr>
              <a:t>Concept and Definition </a:t>
            </a:r>
          </a:p>
          <a:p>
            <a:pPr marL="365760" indent="-283464" eaLnBrk="1" hangingPunct="1">
              <a:spcBef>
                <a:spcPts val="600"/>
              </a:spcBef>
              <a:buClr>
                <a:schemeClr val="accent1"/>
              </a:buClr>
              <a:buSzPct val="80000"/>
              <a:buFont typeface="Wingdings 2"/>
              <a:buChar char=""/>
            </a:pPr>
            <a:r>
              <a:rPr lang="en-US" sz="3000" b="1" dirty="0" smtClean="0">
                <a:solidFill>
                  <a:schemeClr val="tx2">
                    <a:satMod val="130000"/>
                  </a:schemeClr>
                </a:solidFill>
                <a:latin typeface="Calibri" pitchFamily="34" charset="0"/>
                <a:ea typeface="+mj-ea"/>
                <a:cs typeface="+mj-cs"/>
              </a:rPr>
              <a:t>Importance of livestock statistics</a:t>
            </a:r>
          </a:p>
          <a:p>
            <a:pPr marL="365760" indent="-283464" eaLnBrk="1" hangingPunct="1">
              <a:spcBef>
                <a:spcPts val="600"/>
              </a:spcBef>
              <a:buClr>
                <a:schemeClr val="accent1"/>
              </a:buClr>
              <a:buSzPct val="80000"/>
              <a:buFont typeface="Wingdings 2"/>
              <a:buChar char=""/>
            </a:pPr>
            <a:r>
              <a:rPr lang="en-US" sz="3000" b="1" dirty="0" smtClean="0">
                <a:solidFill>
                  <a:schemeClr val="tx2">
                    <a:satMod val="130000"/>
                  </a:schemeClr>
                </a:solidFill>
                <a:latin typeface="Calibri" pitchFamily="34" charset="0"/>
                <a:ea typeface="+mj-ea"/>
                <a:cs typeface="+mj-cs"/>
              </a:rPr>
              <a:t>Methodology on livestock numbers and characteristics</a:t>
            </a:r>
          </a:p>
          <a:p>
            <a:pPr marL="365760" indent="-283464" eaLnBrk="1" hangingPunct="1">
              <a:spcBef>
                <a:spcPts val="600"/>
              </a:spcBef>
              <a:buClr>
                <a:schemeClr val="accent1"/>
              </a:buClr>
              <a:buSzPct val="80000"/>
              <a:buFont typeface="Wingdings 2"/>
              <a:buChar char=""/>
            </a:pPr>
            <a:r>
              <a:rPr lang="en-US" sz="3000" b="1" dirty="0" smtClean="0">
                <a:solidFill>
                  <a:schemeClr val="tx2">
                    <a:satMod val="130000"/>
                  </a:schemeClr>
                </a:solidFill>
                <a:latin typeface="Calibri" pitchFamily="34" charset="0"/>
                <a:ea typeface="+mj-ea"/>
                <a:cs typeface="+mj-cs"/>
              </a:rPr>
              <a:t>Items: </a:t>
            </a:r>
            <a:r>
              <a:rPr lang="en-US" sz="3000" dirty="0" smtClean="0">
                <a:solidFill>
                  <a:schemeClr val="tx2">
                    <a:satMod val="130000"/>
                  </a:schemeClr>
                </a:solidFill>
                <a:latin typeface="Calibri" pitchFamily="34" charset="0"/>
                <a:ea typeface="+mj-ea"/>
                <a:cs typeface="+mj-cs"/>
              </a:rPr>
              <a:t>type, reference periods and concepts</a:t>
            </a:r>
          </a:p>
          <a:p>
            <a:pPr marL="365760" indent="-283464" eaLnBrk="1" hangingPunct="1">
              <a:spcBef>
                <a:spcPts val="600"/>
              </a:spcBef>
              <a:buClr>
                <a:schemeClr val="accent1"/>
              </a:buClr>
              <a:buSzPct val="80000"/>
              <a:buFont typeface="Wingdings 2"/>
              <a:buChar char=""/>
            </a:pPr>
            <a:r>
              <a:rPr lang="en-US" sz="3000" b="1" dirty="0" smtClean="0">
                <a:solidFill>
                  <a:schemeClr val="tx2">
                    <a:satMod val="130000"/>
                  </a:schemeClr>
                </a:solidFill>
                <a:latin typeface="Calibri" pitchFamily="34" charset="0"/>
                <a:ea typeface="+mj-ea"/>
                <a:cs typeface="+mj-cs"/>
              </a:rPr>
              <a:t>Country experiences</a:t>
            </a:r>
            <a:endParaRPr lang="en-US" sz="3000" b="1" dirty="0">
              <a:solidFill>
                <a:schemeClr val="tx2">
                  <a:satMod val="130000"/>
                </a:schemeClr>
              </a:solidFill>
              <a:latin typeface="Calibri" pitchFamily="34" charset="0"/>
              <a:ea typeface="+mj-ea"/>
              <a:cs typeface="+mj-cs"/>
            </a:endParaRPr>
          </a:p>
        </p:txBody>
      </p:sp>
      <p:pic>
        <p:nvPicPr>
          <p:cNvPr id="34818" name="Picture 2" descr="http://previews.123rf.com/images/insima/insima1209/insima120900051/15260556-set-of-most-popular-farm-animals-black-and-white-vector-pictures-isolated-on-white-background-Stock-Vector.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6248400" y="50746"/>
            <a:ext cx="2743200" cy="2743200"/>
          </a:xfrm>
          <a:prstGeom prst="rect">
            <a:avLst/>
          </a:prstGeom>
          <a:noFill/>
        </p:spPr>
      </p:pic>
      <p:sp>
        <p:nvSpPr>
          <p:cNvPr id="2" name="Slide Number Placeholder 1"/>
          <p:cNvSpPr>
            <a:spLocks noGrp="1"/>
          </p:cNvSpPr>
          <p:nvPr>
            <p:ph type="sldNum" sz="quarter" idx="12"/>
          </p:nvPr>
        </p:nvSpPr>
        <p:spPr/>
        <p:txBody>
          <a:bodyPr/>
          <a:lstStyle/>
          <a:p>
            <a:fld id="{49C392F0-AB85-46C5-A0F8-6D758D9A1F5E}" type="slidenum">
              <a:rPr lang="en-US" altLang="en-US" smtClean="0"/>
              <a:pPr/>
              <a:t>2</a:t>
            </a:fld>
            <a:endParaRPr lang="en-US" altLang="en-US"/>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914400"/>
            <a:ext cx="6324600" cy="593725"/>
          </a:xfrm>
        </p:spPr>
        <p:txBody>
          <a:bodyPr>
            <a:noAutofit/>
          </a:bodyPr>
          <a:lstStyle/>
          <a:p>
            <a:r>
              <a:rPr lang="en-US" sz="4000" b="1" dirty="0">
                <a:solidFill>
                  <a:srgbClr val="0C135A"/>
                </a:solidFill>
                <a:latin typeface="+mn-lt"/>
                <a:cs typeface="Calibri" pitchFamily="34" charset="0"/>
              </a:rPr>
              <a:t>Concept &amp; Definition </a:t>
            </a:r>
            <a:endParaRPr lang="en-GB" sz="4000" b="1" dirty="0">
              <a:solidFill>
                <a:srgbClr val="0C135A"/>
              </a:solidFill>
              <a:latin typeface="+mn-lt"/>
              <a:cs typeface="Calibri" pitchFamily="34" charset="0"/>
            </a:endParaRPr>
          </a:p>
        </p:txBody>
      </p:sp>
      <p:sp>
        <p:nvSpPr>
          <p:cNvPr id="58371" name="Rectangle 3"/>
          <p:cNvSpPr>
            <a:spLocks noGrp="1" noChangeArrowheads="1"/>
          </p:cNvSpPr>
          <p:nvPr>
            <p:ph idx="1"/>
          </p:nvPr>
        </p:nvSpPr>
        <p:spPr>
          <a:xfrm>
            <a:off x="990600" y="1828800"/>
            <a:ext cx="5029200" cy="1295400"/>
          </a:xfrm>
        </p:spPr>
        <p:txBody>
          <a:bodyPr>
            <a:noAutofit/>
          </a:bodyPr>
          <a:lstStyle/>
          <a:p>
            <a:pPr marL="265113" indent="-265113" eaLnBrk="0" fontAlgn="base" hangingPunct="0">
              <a:lnSpc>
                <a:spcPct val="100000"/>
              </a:lnSpc>
              <a:spcBef>
                <a:spcPct val="0"/>
              </a:spcBef>
              <a:spcAft>
                <a:spcPct val="0"/>
              </a:spcAft>
              <a:buFont typeface="Wingdings" pitchFamily="2" charset="2"/>
              <a:buChar char="§"/>
            </a:pPr>
            <a:r>
              <a:rPr lang="en-US" sz="2200" b="1" dirty="0" smtClean="0">
                <a:solidFill>
                  <a:srgbClr val="0070C0"/>
                </a:solidFill>
                <a:cs typeface="Calibri" pitchFamily="34" charset="0"/>
              </a:rPr>
              <a:t>Livestock</a:t>
            </a:r>
            <a:r>
              <a:rPr lang="en-US" sz="2200" dirty="0" smtClean="0">
                <a:solidFill>
                  <a:srgbClr val="0070C0"/>
                </a:solidFill>
                <a:cs typeface="Calibri" pitchFamily="34" charset="0"/>
              </a:rPr>
              <a:t> </a:t>
            </a:r>
            <a:r>
              <a:rPr lang="en-US" sz="2200" dirty="0" smtClean="0">
                <a:cs typeface="Calibri" pitchFamily="34" charset="0"/>
              </a:rPr>
              <a:t>- all </a:t>
            </a:r>
            <a:r>
              <a:rPr lang="en-US" sz="2200" dirty="0">
                <a:cs typeface="Calibri" pitchFamily="34" charset="0"/>
              </a:rPr>
              <a:t>animals kept or reared in captivity mainly for agricultural purpose including cattle, sheep, goats, etc</a:t>
            </a:r>
            <a:r>
              <a:rPr lang="en-US" sz="2200" dirty="0" smtClean="0">
                <a:cs typeface="Calibri" pitchFamily="34" charset="0"/>
              </a:rPr>
              <a:t>.</a:t>
            </a:r>
          </a:p>
          <a:p>
            <a:pPr marL="265113" indent="-265113" eaLnBrk="0" fontAlgn="base" hangingPunct="0">
              <a:lnSpc>
                <a:spcPct val="100000"/>
              </a:lnSpc>
              <a:spcBef>
                <a:spcPct val="0"/>
              </a:spcBef>
              <a:spcAft>
                <a:spcPct val="0"/>
              </a:spcAft>
              <a:buNone/>
            </a:pPr>
            <a:endParaRPr lang="en-US" sz="2200" dirty="0">
              <a:solidFill>
                <a:srgbClr val="0070C0"/>
              </a:solidFill>
              <a:cs typeface="Calibri" pitchFamily="34" charset="0"/>
            </a:endParaRPr>
          </a:p>
        </p:txBody>
      </p:sp>
      <p:pic>
        <p:nvPicPr>
          <p:cNvPr id="11" name="Picture 10" descr="RSI Cattle"/>
          <p:cNvPicPr/>
          <p:nvPr/>
        </p:nvPicPr>
        <p:blipFill>
          <a:blip r:embed="rId3" cstate="print"/>
          <a:srcRect/>
          <a:stretch>
            <a:fillRect/>
          </a:stretch>
        </p:blipFill>
        <p:spPr bwMode="auto">
          <a:xfrm>
            <a:off x="6019800" y="1905000"/>
            <a:ext cx="1640840" cy="1219200"/>
          </a:xfrm>
          <a:prstGeom prst="rect">
            <a:avLst/>
          </a:prstGeom>
          <a:noFill/>
          <a:ln w="9525">
            <a:noFill/>
            <a:miter lim="800000"/>
            <a:headEnd/>
            <a:tailEnd/>
          </a:ln>
        </p:spPr>
      </p:pic>
      <p:pic>
        <p:nvPicPr>
          <p:cNvPr id="33794" name="Picture 2" descr="RSI Goats"/>
          <p:cNvPicPr>
            <a:picLocks noChangeAspect="1" noChangeArrowheads="1"/>
          </p:cNvPicPr>
          <p:nvPr/>
        </p:nvPicPr>
        <p:blipFill>
          <a:blip r:embed="rId4" cstate="print"/>
          <a:srcRect/>
          <a:stretch>
            <a:fillRect/>
          </a:stretch>
        </p:blipFill>
        <p:spPr bwMode="auto">
          <a:xfrm>
            <a:off x="7562850" y="1695450"/>
            <a:ext cx="1428750" cy="1428750"/>
          </a:xfrm>
          <a:prstGeom prst="rect">
            <a:avLst/>
          </a:prstGeom>
          <a:noFill/>
        </p:spPr>
      </p:pic>
      <p:pic>
        <p:nvPicPr>
          <p:cNvPr id="33802" name="Picture 10" descr="https://www.usaid.gov/sites/default/files/success_story/pc_ni_cattle.jpg"/>
          <p:cNvPicPr>
            <a:picLocks noChangeAspect="1" noChangeArrowheads="1"/>
          </p:cNvPicPr>
          <p:nvPr/>
        </p:nvPicPr>
        <p:blipFill>
          <a:blip r:embed="rId5" cstate="print"/>
          <a:srcRect/>
          <a:stretch>
            <a:fillRect/>
          </a:stretch>
        </p:blipFill>
        <p:spPr bwMode="auto">
          <a:xfrm>
            <a:off x="6610350" y="3200400"/>
            <a:ext cx="2152650" cy="1541299"/>
          </a:xfrm>
          <a:prstGeom prst="ellipse">
            <a:avLst/>
          </a:prstGeom>
          <a:blipFill>
            <a:blip r:embed="rId6" cstate="print"/>
            <a:stretch>
              <a:fillRect/>
            </a:stretch>
          </a:blipFill>
        </p:spPr>
      </p:pic>
      <p:pic>
        <p:nvPicPr>
          <p:cNvPr id="17" name="Picture 10" descr="https://www.usaid.gov/sites/default/files/success_story/pc_ni_cattle.jpg"/>
          <p:cNvPicPr>
            <a:picLocks noChangeAspect="1" noChangeArrowheads="1"/>
          </p:cNvPicPr>
          <p:nvPr/>
        </p:nvPicPr>
        <p:blipFill>
          <a:blip r:embed="rId5" cstate="print"/>
          <a:srcRect/>
          <a:stretch>
            <a:fillRect/>
          </a:stretch>
        </p:blipFill>
        <p:spPr bwMode="auto">
          <a:xfrm>
            <a:off x="5791200" y="4876800"/>
            <a:ext cx="1642343" cy="1175918"/>
          </a:xfrm>
          <a:prstGeom prst="pentagon">
            <a:avLst/>
          </a:prstGeom>
          <a:noFill/>
        </p:spPr>
      </p:pic>
      <p:pic>
        <p:nvPicPr>
          <p:cNvPr id="33804" name="Picture 12" descr="Image result for corn crops"/>
          <p:cNvPicPr>
            <a:picLocks noChangeAspect="1" noChangeArrowheads="1"/>
          </p:cNvPicPr>
          <p:nvPr/>
        </p:nvPicPr>
        <p:blipFill>
          <a:blip r:embed="rId7" cstate="print"/>
          <a:srcRect/>
          <a:stretch>
            <a:fillRect/>
          </a:stretch>
        </p:blipFill>
        <p:spPr bwMode="auto">
          <a:xfrm>
            <a:off x="7449671" y="4953000"/>
            <a:ext cx="1694329" cy="1066800"/>
          </a:xfrm>
          <a:prstGeom prst="pentagon">
            <a:avLst/>
          </a:prstGeom>
          <a:noFill/>
        </p:spPr>
      </p:pic>
      <p:sp>
        <p:nvSpPr>
          <p:cNvPr id="9" name="Rectangle 8"/>
          <p:cNvSpPr/>
          <p:nvPr/>
        </p:nvSpPr>
        <p:spPr>
          <a:xfrm>
            <a:off x="990600" y="3205877"/>
            <a:ext cx="4953000" cy="1723549"/>
          </a:xfrm>
          <a:prstGeom prst="rect">
            <a:avLst/>
          </a:prstGeom>
        </p:spPr>
        <p:txBody>
          <a:bodyPr wrap="square">
            <a:spAutoFit/>
          </a:bodyPr>
          <a:lstStyle/>
          <a:p>
            <a:pPr marL="265113" indent="-265113">
              <a:buFont typeface="Wingdings" pitchFamily="2" charset="2"/>
              <a:buChar char="§"/>
            </a:pPr>
            <a:r>
              <a:rPr lang="en-US" sz="2200" b="1" dirty="0" smtClean="0">
                <a:solidFill>
                  <a:srgbClr val="0070C0"/>
                </a:solidFill>
                <a:latin typeface="+mn-lt"/>
                <a:cs typeface="Calibri" pitchFamily="34" charset="0"/>
              </a:rPr>
              <a:t>Livestock farming </a:t>
            </a:r>
            <a:r>
              <a:rPr lang="en-US" sz="2200" dirty="0" smtClean="0">
                <a:latin typeface="+mn-lt"/>
                <a:cs typeface="Calibri" pitchFamily="34" charset="0"/>
              </a:rPr>
              <a:t>- an economic activity distinct from crop production (According to the Int’l Standard Industrial Classification -ISIC)</a:t>
            </a:r>
          </a:p>
          <a:p>
            <a:pPr marL="265113" indent="-265113"/>
            <a:endParaRPr lang="en-US" dirty="0" smtClean="0">
              <a:solidFill>
                <a:srgbClr val="0070C0"/>
              </a:solidFill>
              <a:cs typeface="Calibri" pitchFamily="34" charset="0"/>
            </a:endParaRPr>
          </a:p>
        </p:txBody>
      </p:sp>
      <p:sp>
        <p:nvSpPr>
          <p:cNvPr id="10" name="Rectangle 9"/>
          <p:cNvSpPr/>
          <p:nvPr/>
        </p:nvSpPr>
        <p:spPr>
          <a:xfrm>
            <a:off x="990600" y="4953000"/>
            <a:ext cx="4572000" cy="1446550"/>
          </a:xfrm>
          <a:prstGeom prst="rect">
            <a:avLst/>
          </a:prstGeom>
        </p:spPr>
        <p:txBody>
          <a:bodyPr>
            <a:spAutoFit/>
          </a:bodyPr>
          <a:lstStyle/>
          <a:p>
            <a:pPr marL="265113" indent="-265113">
              <a:buFont typeface="Wingdings" pitchFamily="2" charset="2"/>
              <a:buChar char="§"/>
            </a:pPr>
            <a:r>
              <a:rPr lang="en-US" sz="2200" b="1" dirty="0" smtClean="0">
                <a:solidFill>
                  <a:srgbClr val="0070C0"/>
                </a:solidFill>
                <a:latin typeface="+mn-lt"/>
                <a:cs typeface="Calibri" pitchFamily="34" charset="0"/>
              </a:rPr>
              <a:t>Livestock farming</a:t>
            </a:r>
            <a:r>
              <a:rPr lang="en-US" dirty="0" smtClean="0">
                <a:solidFill>
                  <a:srgbClr val="0070C0"/>
                </a:solidFill>
                <a:cs typeface="Calibri" pitchFamily="34" charset="0"/>
              </a:rPr>
              <a:t> </a:t>
            </a:r>
            <a:r>
              <a:rPr lang="en-US" sz="2200" dirty="0" smtClean="0">
                <a:latin typeface="+mn-lt"/>
                <a:cs typeface="Calibri" pitchFamily="34" charset="0"/>
              </a:rPr>
              <a:t>combined with </a:t>
            </a:r>
            <a:r>
              <a:rPr lang="en-US" sz="2200" b="1" dirty="0" smtClean="0">
                <a:solidFill>
                  <a:srgbClr val="0070C0"/>
                </a:solidFill>
                <a:latin typeface="+mn-lt"/>
                <a:cs typeface="Calibri" pitchFamily="34" charset="0"/>
              </a:rPr>
              <a:t>growing of crops </a:t>
            </a:r>
            <a:r>
              <a:rPr lang="en-US" sz="2200" dirty="0" smtClean="0">
                <a:latin typeface="+mn-lt"/>
                <a:cs typeface="Calibri" pitchFamily="34" charset="0"/>
              </a:rPr>
              <a:t>is treated as a Group (015), separate from farming livestock alone (Group 014).</a:t>
            </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3</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 calcmode="lin" valueType="num">
                                      <p:cBhvr additive="base">
                                        <p:cTn id="15" dur="500" fill="hold"/>
                                        <p:tgtEl>
                                          <p:spTgt spid="33794"/>
                                        </p:tgtEl>
                                        <p:attrNameLst>
                                          <p:attrName>ppt_x</p:attrName>
                                        </p:attrNameLst>
                                      </p:cBhvr>
                                      <p:tavLst>
                                        <p:tav tm="0">
                                          <p:val>
                                            <p:strVal val="#ppt_x"/>
                                          </p:val>
                                        </p:tav>
                                        <p:tav tm="100000">
                                          <p:val>
                                            <p:strVal val="#ppt_x"/>
                                          </p:val>
                                        </p:tav>
                                      </p:tavLst>
                                    </p:anim>
                                    <p:anim calcmode="lin" valueType="num">
                                      <p:cBhvr additive="base">
                                        <p:cTn id="16"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802"/>
                                        </p:tgtEl>
                                        <p:attrNameLst>
                                          <p:attrName>style.visibility</p:attrName>
                                        </p:attrNameLst>
                                      </p:cBhvr>
                                      <p:to>
                                        <p:strVal val="visible"/>
                                      </p:to>
                                    </p:set>
                                    <p:anim calcmode="lin" valueType="num">
                                      <p:cBhvr additive="base">
                                        <p:cTn id="25" dur="500" fill="hold"/>
                                        <p:tgtEl>
                                          <p:spTgt spid="33802"/>
                                        </p:tgtEl>
                                        <p:attrNameLst>
                                          <p:attrName>ppt_x</p:attrName>
                                        </p:attrNameLst>
                                      </p:cBhvr>
                                      <p:tavLst>
                                        <p:tav tm="0">
                                          <p:val>
                                            <p:strVal val="#ppt_x"/>
                                          </p:val>
                                        </p:tav>
                                        <p:tav tm="100000">
                                          <p:val>
                                            <p:strVal val="#ppt_x"/>
                                          </p:val>
                                        </p:tav>
                                      </p:tavLst>
                                    </p:anim>
                                    <p:anim calcmode="lin" valueType="num">
                                      <p:cBhvr additive="base">
                                        <p:cTn id="26"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804"/>
                                        </p:tgtEl>
                                        <p:attrNameLst>
                                          <p:attrName>style.visibility</p:attrName>
                                        </p:attrNameLst>
                                      </p:cBhvr>
                                      <p:to>
                                        <p:strVal val="visible"/>
                                      </p:to>
                                    </p:set>
                                    <p:anim calcmode="lin" valueType="num">
                                      <p:cBhvr additive="base">
                                        <p:cTn id="39" dur="500" fill="hold"/>
                                        <p:tgtEl>
                                          <p:spTgt spid="33804"/>
                                        </p:tgtEl>
                                        <p:attrNameLst>
                                          <p:attrName>ppt_x</p:attrName>
                                        </p:attrNameLst>
                                      </p:cBhvr>
                                      <p:tavLst>
                                        <p:tav tm="0">
                                          <p:val>
                                            <p:strVal val="#ppt_x"/>
                                          </p:val>
                                        </p:tav>
                                        <p:tav tm="100000">
                                          <p:val>
                                            <p:strVal val="#ppt_x"/>
                                          </p:val>
                                        </p:tav>
                                      </p:tavLst>
                                    </p:anim>
                                    <p:anim calcmode="lin" valueType="num">
                                      <p:cBhvr additive="base">
                                        <p:cTn id="40"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89013" y="990600"/>
            <a:ext cx="8002587" cy="838200"/>
          </a:xfrm>
        </p:spPr>
        <p:txBody>
          <a:bodyPr anchor="ctr">
            <a:noAutofit/>
          </a:bodyPr>
          <a:lstStyle/>
          <a:p>
            <a:pPr>
              <a:lnSpc>
                <a:spcPct val="85000"/>
              </a:lnSpc>
            </a:pPr>
            <a:r>
              <a:rPr lang="en-US" sz="3800" b="1" dirty="0" smtClean="0">
                <a:solidFill>
                  <a:srgbClr val="0C135A"/>
                </a:solidFill>
                <a:latin typeface="+mn-lt"/>
                <a:cs typeface="Calibri" pitchFamily="34" charset="0"/>
              </a:rPr>
              <a:t/>
            </a:r>
            <a:br>
              <a:rPr lang="en-US" sz="3800" b="1" dirty="0" smtClean="0">
                <a:solidFill>
                  <a:srgbClr val="0C135A"/>
                </a:solidFill>
                <a:latin typeface="+mn-lt"/>
                <a:cs typeface="Calibri" pitchFamily="34" charset="0"/>
              </a:rPr>
            </a:br>
            <a:r>
              <a:rPr lang="en-US" sz="3500" b="1" dirty="0" smtClean="0">
                <a:solidFill>
                  <a:srgbClr val="0C135A"/>
                </a:solidFill>
                <a:effectLst/>
                <a:latin typeface="+mn-lt"/>
                <a:cs typeface="Calibri" pitchFamily="34" charset="0"/>
              </a:rPr>
              <a:t>Importance </a:t>
            </a:r>
            <a:r>
              <a:rPr lang="en-US" sz="3500" b="1" dirty="0">
                <a:solidFill>
                  <a:srgbClr val="0C135A"/>
                </a:solidFill>
                <a:effectLst/>
                <a:latin typeface="+mn-lt"/>
                <a:cs typeface="Calibri" pitchFamily="34" charset="0"/>
              </a:rPr>
              <a:t>of Statistics of Livestock &amp; Livestock </a:t>
            </a:r>
            <a:r>
              <a:rPr lang="en-US" sz="3500" b="1" dirty="0" smtClean="0">
                <a:solidFill>
                  <a:srgbClr val="0C135A"/>
                </a:solidFill>
                <a:effectLst/>
                <a:latin typeface="+mn-lt"/>
                <a:cs typeface="Calibri" pitchFamily="34" charset="0"/>
              </a:rPr>
              <a:t>Products</a:t>
            </a:r>
            <a:r>
              <a:rPr lang="en-US" sz="3800" dirty="0"/>
              <a:t/>
            </a:r>
            <a:br>
              <a:rPr lang="en-US" sz="3800" dirty="0"/>
            </a:br>
            <a:endParaRPr lang="en-GB" sz="3800" dirty="0"/>
          </a:p>
        </p:txBody>
      </p:sp>
      <p:sp>
        <p:nvSpPr>
          <p:cNvPr id="60419" name="Rectangle 3"/>
          <p:cNvSpPr>
            <a:spLocks noGrp="1" noChangeArrowheads="1"/>
          </p:cNvSpPr>
          <p:nvPr>
            <p:ph idx="1"/>
          </p:nvPr>
        </p:nvSpPr>
        <p:spPr>
          <a:xfrm>
            <a:off x="1143000" y="1905000"/>
            <a:ext cx="7696200" cy="4572000"/>
          </a:xfrm>
        </p:spPr>
        <p:txBody>
          <a:bodyPr>
            <a:noAutofit/>
          </a:bodyPr>
          <a:lstStyle/>
          <a:p>
            <a:pPr marL="266700" indent="-266700">
              <a:lnSpc>
                <a:spcPct val="100000"/>
              </a:lnSpc>
              <a:spcBef>
                <a:spcPts val="0"/>
              </a:spcBef>
            </a:pPr>
            <a:r>
              <a:rPr lang="en-US" sz="2200" b="1" dirty="0">
                <a:solidFill>
                  <a:srgbClr val="0070C0"/>
                </a:solidFill>
                <a:cs typeface="Calibri" pitchFamily="34" charset="0"/>
              </a:rPr>
              <a:t>Importance of livestock </a:t>
            </a:r>
            <a:r>
              <a:rPr lang="en-US" sz="1800" dirty="0">
                <a:solidFill>
                  <a:srgbClr val="0070C0"/>
                </a:solidFill>
                <a:cs typeface="Calibri" pitchFamily="34" charset="0"/>
              </a:rPr>
              <a:t>&amp; </a:t>
            </a:r>
            <a:r>
              <a:rPr lang="en-US" sz="2200" b="1" dirty="0">
                <a:solidFill>
                  <a:srgbClr val="0070C0"/>
                </a:solidFill>
                <a:cs typeface="Calibri" pitchFamily="34" charset="0"/>
              </a:rPr>
              <a:t>livestock products is increasing</a:t>
            </a:r>
            <a:r>
              <a:rPr lang="en-US" sz="1800" dirty="0">
                <a:solidFill>
                  <a:srgbClr val="0070C0"/>
                </a:solidFill>
                <a:cs typeface="Calibri" pitchFamily="34" charset="0"/>
              </a:rPr>
              <a:t>. </a:t>
            </a:r>
            <a:r>
              <a:rPr lang="en-US" sz="1800" dirty="0">
                <a:cs typeface="Calibri" pitchFamily="34" charset="0"/>
              </a:rPr>
              <a:t>For example, according to FAO’s Agricultural and Consumers Protection Department,  “annual per capita consumption of meat has doubled since 1980 in developing countries</a:t>
            </a:r>
            <a:r>
              <a:rPr lang="en-US" sz="1800" dirty="0" smtClean="0">
                <a:cs typeface="Calibri" pitchFamily="34" charset="0"/>
              </a:rPr>
              <a:t>”.*</a:t>
            </a:r>
          </a:p>
          <a:p>
            <a:pPr marL="266700" indent="-266700">
              <a:lnSpc>
                <a:spcPct val="100000"/>
              </a:lnSpc>
              <a:spcBef>
                <a:spcPts val="0"/>
              </a:spcBef>
              <a:buNone/>
            </a:pPr>
            <a:endParaRPr lang="en-US" sz="900" dirty="0">
              <a:cs typeface="Calibri" pitchFamily="34" charset="0"/>
            </a:endParaRPr>
          </a:p>
          <a:p>
            <a:pPr marL="266700" indent="-266700">
              <a:lnSpc>
                <a:spcPct val="100000"/>
              </a:lnSpc>
              <a:spcBef>
                <a:spcPts val="0"/>
              </a:spcBef>
            </a:pPr>
            <a:r>
              <a:rPr lang="en-US" sz="2200" b="1" dirty="0">
                <a:solidFill>
                  <a:srgbClr val="0070C0"/>
                </a:solidFill>
                <a:cs typeface="Calibri" pitchFamily="34" charset="0"/>
              </a:rPr>
              <a:t>Livestock products in the form of meat, milk, and eggs, supply much needed protein</a:t>
            </a:r>
            <a:r>
              <a:rPr lang="en-US" sz="1800" dirty="0">
                <a:solidFill>
                  <a:srgbClr val="0070C0"/>
                </a:solidFill>
                <a:cs typeface="Calibri" pitchFamily="34" charset="0"/>
              </a:rPr>
              <a:t> </a:t>
            </a:r>
            <a:r>
              <a:rPr lang="en-US" sz="1800" dirty="0">
                <a:cs typeface="Calibri" pitchFamily="34" charset="0"/>
              </a:rPr>
              <a:t>thus contributing to improvement of nutritional status of under-nourished population; </a:t>
            </a:r>
            <a:endParaRPr lang="en-US" sz="1800" dirty="0" smtClean="0">
              <a:cs typeface="Calibri" pitchFamily="34" charset="0"/>
            </a:endParaRPr>
          </a:p>
          <a:p>
            <a:pPr marL="266700" indent="-266700">
              <a:lnSpc>
                <a:spcPct val="100000"/>
              </a:lnSpc>
              <a:spcBef>
                <a:spcPts val="0"/>
              </a:spcBef>
              <a:buNone/>
            </a:pPr>
            <a:endParaRPr lang="en-US" sz="900" dirty="0">
              <a:cs typeface="Calibri" pitchFamily="34" charset="0"/>
            </a:endParaRPr>
          </a:p>
          <a:p>
            <a:pPr marL="266700" indent="-266700">
              <a:lnSpc>
                <a:spcPct val="100000"/>
              </a:lnSpc>
              <a:spcBef>
                <a:spcPts val="0"/>
              </a:spcBef>
            </a:pPr>
            <a:r>
              <a:rPr lang="en-US" sz="2200" b="1" dirty="0" smtClean="0">
                <a:solidFill>
                  <a:srgbClr val="0070C0"/>
                </a:solidFill>
                <a:cs typeface="Calibri" pitchFamily="34" charset="0"/>
              </a:rPr>
              <a:t>Draught </a:t>
            </a:r>
            <a:r>
              <a:rPr lang="en-US" sz="2200" b="1" dirty="0">
                <a:solidFill>
                  <a:srgbClr val="0070C0"/>
                </a:solidFill>
                <a:cs typeface="Calibri" pitchFamily="34" charset="0"/>
              </a:rPr>
              <a:t>animals provide power for </a:t>
            </a:r>
            <a:r>
              <a:rPr lang="en-US" sz="2200" b="1" dirty="0" smtClean="0">
                <a:solidFill>
                  <a:srgbClr val="0070C0"/>
                </a:solidFill>
                <a:cs typeface="Calibri" pitchFamily="34" charset="0"/>
              </a:rPr>
              <a:t>cultivation </a:t>
            </a:r>
            <a:r>
              <a:rPr lang="en-US" sz="1800" dirty="0" smtClean="0">
                <a:cs typeface="Calibri" pitchFamily="34" charset="0"/>
              </a:rPr>
              <a:t>(in developing countries).</a:t>
            </a:r>
          </a:p>
          <a:p>
            <a:pPr marL="266700" indent="-266700">
              <a:lnSpc>
                <a:spcPct val="100000"/>
              </a:lnSpc>
              <a:spcBef>
                <a:spcPts val="0"/>
              </a:spcBef>
              <a:buNone/>
            </a:pPr>
            <a:endParaRPr lang="en-US" sz="900" dirty="0">
              <a:cs typeface="Calibri" pitchFamily="34" charset="0"/>
            </a:endParaRPr>
          </a:p>
          <a:p>
            <a:pPr marL="266700" indent="-266700">
              <a:lnSpc>
                <a:spcPct val="100000"/>
              </a:lnSpc>
              <a:spcBef>
                <a:spcPts val="0"/>
              </a:spcBef>
            </a:pPr>
            <a:r>
              <a:rPr lang="en-US" sz="2200" b="1" dirty="0" smtClean="0">
                <a:solidFill>
                  <a:srgbClr val="0070C0"/>
                </a:solidFill>
                <a:cs typeface="Calibri" pitchFamily="34" charset="0"/>
              </a:rPr>
              <a:t>Livestock provide manure for enrichment of soil.</a:t>
            </a:r>
          </a:p>
          <a:p>
            <a:pPr marL="266700" indent="-266700">
              <a:lnSpc>
                <a:spcPct val="100000"/>
              </a:lnSpc>
              <a:spcBef>
                <a:spcPts val="0"/>
              </a:spcBef>
            </a:pPr>
            <a:r>
              <a:rPr lang="en-US" sz="2200" b="1" dirty="0" smtClean="0">
                <a:solidFill>
                  <a:srgbClr val="0070C0"/>
                </a:solidFill>
                <a:cs typeface="Calibri" pitchFamily="34" charset="0"/>
              </a:rPr>
              <a:t>It’s a mode of transport.</a:t>
            </a:r>
          </a:p>
          <a:p>
            <a:pPr marL="266700" indent="-266700">
              <a:lnSpc>
                <a:spcPct val="100000"/>
              </a:lnSpc>
              <a:spcBef>
                <a:spcPts val="0"/>
              </a:spcBef>
            </a:pPr>
            <a:r>
              <a:rPr lang="en-US" sz="2200" b="1" dirty="0" smtClean="0">
                <a:solidFill>
                  <a:srgbClr val="0070C0"/>
                </a:solidFill>
                <a:cs typeface="Calibri" pitchFamily="34" charset="0"/>
              </a:rPr>
              <a:t>Contributes cash income, employment and earnings of exchange through export.</a:t>
            </a:r>
            <a:endParaRPr lang="en-GB" sz="2200" b="1" dirty="0">
              <a:solidFill>
                <a:srgbClr val="0070C0"/>
              </a:solidFill>
              <a:cs typeface="Calibri" pitchFamily="34" charset="0"/>
            </a:endParaRP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4</a:t>
            </a:fld>
            <a:endParaRPr lang="en-US" altLang="en-US"/>
          </a:p>
        </p:txBody>
      </p:sp>
      <p:sp>
        <p:nvSpPr>
          <p:cNvPr id="5" name="3 Marcador de pie de página"/>
          <p:cNvSpPr>
            <a:spLocks noGrp="1"/>
          </p:cNvSpPr>
          <p:nvPr>
            <p:ph type="ftr" sz="quarter" idx="11"/>
          </p:nvPr>
        </p:nvSpPr>
        <p:spPr>
          <a:xfrm>
            <a:off x="990600" y="6416675"/>
            <a:ext cx="7738728" cy="365125"/>
          </a:xfrm>
        </p:spPr>
        <p:txBody>
          <a:bodyPr/>
          <a:lstStyle/>
          <a:p>
            <a:r>
              <a:rPr lang="en-US" altLang="en-US" sz="1200" dirty="0" smtClean="0">
                <a:solidFill>
                  <a:schemeClr val="tx1"/>
                </a:solidFill>
              </a:rPr>
              <a:t>* http://www.fao.org/ag/againfo/themes/en/meat/home.html</a:t>
            </a:r>
            <a:endParaRPr lang="en-US" altLang="en-US" sz="12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66800" y="914400"/>
            <a:ext cx="8229600" cy="1365250"/>
          </a:xfrm>
        </p:spPr>
        <p:txBody>
          <a:bodyPr anchor="ctr">
            <a:noAutofit/>
          </a:bodyPr>
          <a:lstStyle/>
          <a:p>
            <a:r>
              <a:rPr lang="en-US" sz="4000" b="1" dirty="0">
                <a:solidFill>
                  <a:srgbClr val="0C135A"/>
                </a:solidFill>
                <a:latin typeface="+mn-lt"/>
                <a:cs typeface="Calibri" pitchFamily="34" charset="0"/>
              </a:rPr>
              <a:t>Methodology on livestock numbers and livestock characteristics</a:t>
            </a:r>
            <a:endParaRPr lang="en-GB" sz="4000" b="1" dirty="0">
              <a:solidFill>
                <a:srgbClr val="0C135A"/>
              </a:solidFill>
              <a:latin typeface="+mn-lt"/>
              <a:cs typeface="Calibri" pitchFamily="34" charset="0"/>
            </a:endParaRPr>
          </a:p>
        </p:txBody>
      </p:sp>
      <p:sp>
        <p:nvSpPr>
          <p:cNvPr id="62467" name="Rectangle 3"/>
          <p:cNvSpPr>
            <a:spLocks noGrp="1" noChangeArrowheads="1"/>
          </p:cNvSpPr>
          <p:nvPr>
            <p:ph idx="1"/>
          </p:nvPr>
        </p:nvSpPr>
        <p:spPr>
          <a:xfrm>
            <a:off x="1066800" y="2743200"/>
            <a:ext cx="6477000" cy="3257550"/>
          </a:xfrm>
        </p:spPr>
        <p:txBody>
          <a:bodyPr>
            <a:normAutofit/>
          </a:bodyPr>
          <a:lstStyle/>
          <a:p>
            <a:pPr marL="174625" indent="-174625" algn="just"/>
            <a:r>
              <a:rPr lang="en-US" sz="2500" b="1" dirty="0">
                <a:solidFill>
                  <a:srgbClr val="0070C0"/>
                </a:solidFill>
                <a:cs typeface="Calibri" pitchFamily="34" charset="0"/>
              </a:rPr>
              <a:t>Data on livestock numbers need special techniques due to their nature.</a:t>
            </a:r>
          </a:p>
          <a:p>
            <a:pPr marL="174625" indent="-174625" algn="just"/>
            <a:endParaRPr lang="en-US" sz="2200" b="1" dirty="0">
              <a:solidFill>
                <a:srgbClr val="0070C0"/>
              </a:solidFill>
              <a:cs typeface="Calibri" pitchFamily="34" charset="0"/>
            </a:endParaRPr>
          </a:p>
          <a:p>
            <a:pPr marL="174625" indent="-174625" algn="just"/>
            <a:r>
              <a:rPr lang="en-US" sz="2500" b="1" dirty="0">
                <a:solidFill>
                  <a:srgbClr val="0070C0"/>
                </a:solidFill>
                <a:cs typeface="Calibri" pitchFamily="34" charset="0"/>
              </a:rPr>
              <a:t>Livestock census is costly and it is carried out </a:t>
            </a:r>
            <a:r>
              <a:rPr lang="en-US" sz="2500" b="1" dirty="0" smtClean="0">
                <a:solidFill>
                  <a:srgbClr val="0070C0"/>
                </a:solidFill>
                <a:cs typeface="Calibri" pitchFamily="34" charset="0"/>
              </a:rPr>
              <a:t>every five years </a:t>
            </a:r>
            <a:r>
              <a:rPr lang="en-US" sz="2500" b="1" dirty="0">
                <a:solidFill>
                  <a:srgbClr val="0070C0"/>
                </a:solidFill>
                <a:cs typeface="Calibri" pitchFamily="34" charset="0"/>
              </a:rPr>
              <a:t>but some countries do yearly.</a:t>
            </a:r>
          </a:p>
          <a:p>
            <a:pPr marL="469900" indent="-469900" algn="just"/>
            <a:endParaRPr lang="en-US" dirty="0"/>
          </a:p>
          <a:p>
            <a:pPr marL="469900" indent="-469900" algn="just">
              <a:buFont typeface="Wingdings" pitchFamily="2" charset="2"/>
              <a:buNone/>
            </a:pPr>
            <a:endParaRPr lang="en-GB" dirty="0"/>
          </a:p>
        </p:txBody>
      </p:sp>
      <p:pic>
        <p:nvPicPr>
          <p:cNvPr id="29698" name="Picture 2" descr="http://cliparts.co/cliparts/8iA/6p8/8iA6p8y5T.jpg"/>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5105400" y="4665426"/>
            <a:ext cx="4038600" cy="2192574"/>
          </a:xfrm>
          <a:prstGeom prst="rect">
            <a:avLst/>
          </a:prstGeom>
          <a:noFill/>
        </p:spPr>
      </p:pic>
      <p:sp>
        <p:nvSpPr>
          <p:cNvPr id="2" name="Slide Number Placeholder 1"/>
          <p:cNvSpPr>
            <a:spLocks noGrp="1"/>
          </p:cNvSpPr>
          <p:nvPr>
            <p:ph type="sldNum" sz="quarter" idx="12"/>
          </p:nvPr>
        </p:nvSpPr>
        <p:spPr/>
        <p:txBody>
          <a:bodyPr/>
          <a:lstStyle/>
          <a:p>
            <a:fld id="{49C392F0-AB85-46C5-A0F8-6D758D9A1F5E}" type="slidenum">
              <a:rPr lang="en-US" altLang="en-US" smtClean="0"/>
              <a:pPr/>
              <a:t>5</a:t>
            </a:fld>
            <a:endParaRPr lang="en-US" alt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90800" y="152400"/>
            <a:ext cx="3352800" cy="914400"/>
          </a:xfrm>
        </p:spPr>
        <p:txBody>
          <a:bodyPr>
            <a:normAutofit/>
          </a:bodyPr>
          <a:lstStyle/>
          <a:p>
            <a:pPr algn="ctr"/>
            <a:r>
              <a:rPr lang="es-ES" sz="4000" b="1" dirty="0" err="1">
                <a:solidFill>
                  <a:srgbClr val="0C135A"/>
                </a:solidFill>
                <a:latin typeface="+mn-lt"/>
                <a:cs typeface="Calibri" pitchFamily="34" charset="0"/>
              </a:rPr>
              <a:t>Items</a:t>
            </a:r>
            <a:endParaRPr lang="es-ES" sz="4000" b="1" dirty="0">
              <a:solidFill>
                <a:srgbClr val="0C135A"/>
              </a:solidFill>
              <a:latin typeface="+mn-lt"/>
              <a:cs typeface="Calibri" pitchFamily="34" charset="0"/>
            </a:endParaRPr>
          </a:p>
        </p:txBody>
      </p:sp>
      <p:sp>
        <p:nvSpPr>
          <p:cNvPr id="3" name="2 Marcador de contenido"/>
          <p:cNvSpPr>
            <a:spLocks noGrp="1"/>
          </p:cNvSpPr>
          <p:nvPr>
            <p:ph idx="1"/>
          </p:nvPr>
        </p:nvSpPr>
        <p:spPr>
          <a:xfrm>
            <a:off x="609600" y="1219200"/>
            <a:ext cx="5943600" cy="762000"/>
          </a:xfrm>
        </p:spPr>
        <p:txBody>
          <a:bodyPr>
            <a:normAutofit fontScale="70000" lnSpcReduction="20000"/>
          </a:bodyPr>
          <a:lstStyle/>
          <a:p>
            <a:pPr indent="0">
              <a:lnSpc>
                <a:spcPct val="120000"/>
              </a:lnSpc>
              <a:spcBef>
                <a:spcPts val="600"/>
              </a:spcBef>
              <a:spcAft>
                <a:spcPts val="600"/>
              </a:spcAft>
              <a:buNone/>
            </a:pPr>
            <a:r>
              <a:rPr lang="en-US" sz="4500" b="1" dirty="0">
                <a:solidFill>
                  <a:srgbClr val="0070C0"/>
                </a:solidFill>
                <a:cs typeface="Calibri" pitchFamily="34" charset="0"/>
              </a:rPr>
              <a:t>Theme 5 comprises 13 items:</a:t>
            </a:r>
          </a:p>
          <a:p>
            <a:pPr lvl="1" indent="0">
              <a:lnSpc>
                <a:spcPct val="120000"/>
              </a:lnSpc>
              <a:spcBef>
                <a:spcPts val="600"/>
              </a:spcBef>
              <a:spcAft>
                <a:spcPts val="600"/>
              </a:spcAft>
              <a:buFont typeface="Arial" charset="0"/>
              <a:buChar char="•"/>
            </a:pPr>
            <a:endParaRPr lang="en-US" sz="2600" dirty="0" smtClean="0">
              <a:solidFill>
                <a:srgbClr val="0033CC"/>
              </a:solidFill>
              <a:latin typeface="Calibri" pitchFamily="34" charset="0"/>
              <a:cs typeface="Calibri" pitchFamily="34" charset="0"/>
            </a:endParaRPr>
          </a:p>
          <a:p>
            <a:pPr indent="0">
              <a:lnSpc>
                <a:spcPct val="120000"/>
              </a:lnSpc>
              <a:spcBef>
                <a:spcPts val="600"/>
              </a:spcBef>
              <a:spcAft>
                <a:spcPts val="600"/>
              </a:spcAft>
              <a:buFont typeface="Arial" charset="0"/>
              <a:buChar char="•"/>
            </a:pPr>
            <a:endParaRPr lang="en-US" sz="3000" dirty="0" smtClean="0">
              <a:solidFill>
                <a:srgbClr val="0033CC"/>
              </a:solidFill>
              <a:latin typeface="Calibri" pitchFamily="34" charset="0"/>
              <a:cs typeface="Calibri" pitchFamily="34" charset="0"/>
            </a:endParaRPr>
          </a:p>
          <a:p>
            <a:pPr indent="0">
              <a:lnSpc>
                <a:spcPct val="120000"/>
              </a:lnSpc>
              <a:spcBef>
                <a:spcPts val="600"/>
              </a:spcBef>
              <a:spcAft>
                <a:spcPts val="600"/>
              </a:spcAft>
              <a:buNone/>
            </a:pPr>
            <a:endParaRPr lang="en-US" sz="3000" dirty="0" smtClean="0">
              <a:solidFill>
                <a:srgbClr val="0033CC"/>
              </a:solidFill>
              <a:latin typeface="Calibri" pitchFamily="34" charset="0"/>
              <a:cs typeface="Calibri" pitchFamily="34" charset="0"/>
            </a:endParaRPr>
          </a:p>
        </p:txBody>
      </p:sp>
      <p:sp>
        <p:nvSpPr>
          <p:cNvPr id="2" name="Rectangle 1"/>
          <p:cNvSpPr/>
          <p:nvPr/>
        </p:nvSpPr>
        <p:spPr>
          <a:xfrm>
            <a:off x="4876800" y="1949946"/>
            <a:ext cx="4114800" cy="3231654"/>
          </a:xfrm>
          <a:prstGeom prst="rect">
            <a:avLst/>
          </a:prstGeom>
          <a:solidFill>
            <a:schemeClr val="accent6">
              <a:lumMod val="20000"/>
              <a:lumOff val="80000"/>
            </a:schemeClr>
          </a:solidFill>
        </p:spPr>
        <p:txBody>
          <a:bodyPr wrap="square">
            <a:spAutoFit/>
          </a:bodyPr>
          <a:lstStyle/>
          <a:p>
            <a:pPr lvl="1" indent="0">
              <a:spcBef>
                <a:spcPts val="600"/>
              </a:spcBef>
              <a:spcAft>
                <a:spcPts val="600"/>
              </a:spcAft>
            </a:pPr>
            <a:r>
              <a:rPr lang="en-US" sz="1600" b="1" dirty="0" smtClean="0">
                <a:solidFill>
                  <a:srgbClr val="0070C0"/>
                </a:solidFill>
                <a:latin typeface="+mj-lt"/>
                <a:cs typeface="Calibri" pitchFamily="34" charset="0"/>
              </a:rPr>
              <a:t>0506 </a:t>
            </a:r>
            <a:r>
              <a:rPr lang="en-US" sz="1600" dirty="0">
                <a:solidFill>
                  <a:srgbClr val="0070C0"/>
                </a:solidFill>
                <a:latin typeface="+mj-lt"/>
                <a:cs typeface="Calibri" pitchFamily="34" charset="0"/>
              </a:rPr>
              <a:t>Number of milking animals according to milk status;</a:t>
            </a:r>
          </a:p>
          <a:p>
            <a:pPr lvl="1" indent="0">
              <a:spcBef>
                <a:spcPts val="600"/>
              </a:spcBef>
              <a:spcAft>
                <a:spcPts val="600"/>
              </a:spcAft>
            </a:pPr>
            <a:r>
              <a:rPr lang="en-US" sz="1600" b="1" dirty="0">
                <a:solidFill>
                  <a:srgbClr val="0070C0"/>
                </a:solidFill>
                <a:latin typeface="+mj-lt"/>
                <a:cs typeface="Calibri" pitchFamily="34" charset="0"/>
              </a:rPr>
              <a:t>0507</a:t>
            </a:r>
            <a:r>
              <a:rPr lang="en-US" sz="1600" dirty="0">
                <a:solidFill>
                  <a:srgbClr val="0070C0"/>
                </a:solidFill>
                <a:latin typeface="+mj-lt"/>
                <a:cs typeface="Calibri" pitchFamily="34" charset="0"/>
              </a:rPr>
              <a:t> Number of animals born;</a:t>
            </a:r>
          </a:p>
          <a:p>
            <a:pPr lvl="1" indent="0">
              <a:spcBef>
                <a:spcPts val="600"/>
              </a:spcBef>
              <a:spcAft>
                <a:spcPts val="600"/>
              </a:spcAft>
            </a:pPr>
            <a:r>
              <a:rPr lang="en-US" sz="1600" b="1" dirty="0">
                <a:solidFill>
                  <a:srgbClr val="0070C0"/>
                </a:solidFill>
                <a:latin typeface="+mj-lt"/>
                <a:cs typeface="Calibri" pitchFamily="34" charset="0"/>
              </a:rPr>
              <a:t>0508</a:t>
            </a:r>
            <a:r>
              <a:rPr lang="en-US" sz="1600" dirty="0">
                <a:solidFill>
                  <a:srgbClr val="0070C0"/>
                </a:solidFill>
                <a:latin typeface="+mj-lt"/>
                <a:cs typeface="Calibri" pitchFamily="34" charset="0"/>
              </a:rPr>
              <a:t> Number of animals acquired;</a:t>
            </a:r>
          </a:p>
          <a:p>
            <a:pPr lvl="1" indent="0">
              <a:spcBef>
                <a:spcPts val="600"/>
              </a:spcBef>
              <a:spcAft>
                <a:spcPts val="600"/>
              </a:spcAft>
            </a:pPr>
            <a:r>
              <a:rPr lang="en-US" sz="1600" b="1" dirty="0">
                <a:solidFill>
                  <a:srgbClr val="0070C0"/>
                </a:solidFill>
                <a:latin typeface="+mj-lt"/>
                <a:cs typeface="Calibri" pitchFamily="34" charset="0"/>
              </a:rPr>
              <a:t>0509</a:t>
            </a:r>
            <a:r>
              <a:rPr lang="en-US" sz="1600" dirty="0">
                <a:solidFill>
                  <a:srgbClr val="0070C0"/>
                </a:solidFill>
                <a:latin typeface="+mj-lt"/>
                <a:cs typeface="Calibri" pitchFamily="34" charset="0"/>
              </a:rPr>
              <a:t> Number of animals slaughtered;</a:t>
            </a:r>
          </a:p>
          <a:p>
            <a:pPr lvl="1" indent="0">
              <a:spcBef>
                <a:spcPts val="600"/>
              </a:spcBef>
              <a:spcAft>
                <a:spcPts val="600"/>
              </a:spcAft>
            </a:pPr>
            <a:r>
              <a:rPr lang="en-US" sz="1600" b="1" dirty="0">
                <a:solidFill>
                  <a:srgbClr val="0070C0"/>
                </a:solidFill>
                <a:latin typeface="+mj-lt"/>
                <a:cs typeface="Calibri" pitchFamily="34" charset="0"/>
              </a:rPr>
              <a:t>0510</a:t>
            </a:r>
            <a:r>
              <a:rPr lang="en-US" sz="1600" dirty="0">
                <a:solidFill>
                  <a:srgbClr val="0070C0"/>
                </a:solidFill>
                <a:latin typeface="+mj-lt"/>
                <a:cs typeface="Calibri" pitchFamily="34" charset="0"/>
              </a:rPr>
              <a:t> Number of animals disposed of;</a:t>
            </a:r>
          </a:p>
          <a:p>
            <a:pPr lvl="1" indent="0">
              <a:spcBef>
                <a:spcPts val="600"/>
              </a:spcBef>
              <a:spcAft>
                <a:spcPts val="600"/>
              </a:spcAft>
            </a:pPr>
            <a:r>
              <a:rPr lang="en-US" sz="1600" b="1" dirty="0">
                <a:solidFill>
                  <a:srgbClr val="0070C0"/>
                </a:solidFill>
                <a:latin typeface="+mj-lt"/>
                <a:cs typeface="Calibri" pitchFamily="34" charset="0"/>
              </a:rPr>
              <a:t>0511</a:t>
            </a:r>
            <a:r>
              <a:rPr lang="en-US" sz="1600" dirty="0">
                <a:solidFill>
                  <a:srgbClr val="0070C0"/>
                </a:solidFill>
                <a:latin typeface="+mj-lt"/>
                <a:cs typeface="Calibri" pitchFamily="34" charset="0"/>
              </a:rPr>
              <a:t> Number of animals that have died from natural causes;</a:t>
            </a:r>
          </a:p>
          <a:p>
            <a:pPr lvl="1" indent="0">
              <a:spcBef>
                <a:spcPts val="600"/>
              </a:spcBef>
              <a:spcAft>
                <a:spcPts val="600"/>
              </a:spcAft>
            </a:pPr>
            <a:r>
              <a:rPr lang="en-US" sz="1600" b="1" dirty="0">
                <a:solidFill>
                  <a:srgbClr val="0070C0"/>
                </a:solidFill>
                <a:latin typeface="+mj-lt"/>
                <a:cs typeface="Calibri" pitchFamily="34" charset="0"/>
              </a:rPr>
              <a:t>0512</a:t>
            </a:r>
            <a:r>
              <a:rPr lang="en-US" sz="1600" dirty="0">
                <a:solidFill>
                  <a:srgbClr val="0070C0"/>
                </a:solidFill>
                <a:latin typeface="+mj-lt"/>
                <a:cs typeface="Calibri" pitchFamily="34" charset="0"/>
              </a:rPr>
              <a:t> Types of feed.</a:t>
            </a:r>
          </a:p>
        </p:txBody>
      </p:sp>
      <p:sp>
        <p:nvSpPr>
          <p:cNvPr id="11" name="TextBox 10"/>
          <p:cNvSpPr txBox="1"/>
          <p:nvPr/>
        </p:nvSpPr>
        <p:spPr>
          <a:xfrm>
            <a:off x="1371600" y="1981200"/>
            <a:ext cx="3429000" cy="1384995"/>
          </a:xfrm>
          <a:prstGeom prst="rect">
            <a:avLst/>
          </a:prstGeom>
          <a:solidFill>
            <a:schemeClr val="accent2">
              <a:lumMod val="20000"/>
              <a:lumOff val="80000"/>
            </a:schemeClr>
          </a:solidFill>
        </p:spPr>
        <p:txBody>
          <a:bodyPr wrap="square" rtlCol="0">
            <a:spAutoFit/>
          </a:bodyPr>
          <a:lstStyle/>
          <a:p>
            <a:pPr indent="0">
              <a:spcBef>
                <a:spcPts val="600"/>
              </a:spcBef>
              <a:spcAft>
                <a:spcPts val="600"/>
              </a:spcAft>
            </a:pPr>
            <a:r>
              <a:rPr lang="en-US" sz="1600" b="1" dirty="0" smtClean="0">
                <a:solidFill>
                  <a:srgbClr val="0070C0"/>
                </a:solidFill>
                <a:cs typeface="Calibri" pitchFamily="34" charset="0"/>
              </a:rPr>
              <a:t>For holdings (2):</a:t>
            </a:r>
            <a:r>
              <a:rPr lang="en-US" sz="1600" dirty="0" smtClean="0">
                <a:solidFill>
                  <a:srgbClr val="0070C0"/>
                </a:solidFill>
                <a:cs typeface="Calibri" pitchFamily="34" charset="0"/>
              </a:rPr>
              <a:t> </a:t>
            </a:r>
          </a:p>
          <a:p>
            <a:pPr marL="452438" lvl="1" indent="-452438">
              <a:spcBef>
                <a:spcPts val="600"/>
              </a:spcBef>
              <a:spcAft>
                <a:spcPts val="600"/>
              </a:spcAft>
            </a:pPr>
            <a:r>
              <a:rPr lang="en-US" sz="1600" b="1" dirty="0" smtClean="0">
                <a:solidFill>
                  <a:srgbClr val="0070C0"/>
                </a:solidFill>
                <a:cs typeface="Calibri" pitchFamily="34" charset="0"/>
              </a:rPr>
              <a:t>0501</a:t>
            </a:r>
            <a:r>
              <a:rPr lang="en-US" sz="1600" dirty="0" smtClean="0">
                <a:solidFill>
                  <a:srgbClr val="0070C0"/>
                </a:solidFill>
                <a:cs typeface="Calibri" pitchFamily="34" charset="0"/>
              </a:rPr>
              <a:t> Type of livestock system </a:t>
            </a:r>
            <a:r>
              <a:rPr lang="en-US" sz="1600" dirty="0" smtClean="0">
                <a:cs typeface="Calibri" pitchFamily="34" charset="0"/>
              </a:rPr>
              <a:t>(</a:t>
            </a:r>
            <a:r>
              <a:rPr lang="en-US" sz="1600" b="1" dirty="0" smtClean="0">
                <a:cs typeface="Calibri" pitchFamily="34" charset="0"/>
              </a:rPr>
              <a:t>essential item</a:t>
            </a:r>
            <a:r>
              <a:rPr lang="en-US" sz="1600" dirty="0" smtClean="0">
                <a:cs typeface="Calibri" pitchFamily="34" charset="0"/>
              </a:rPr>
              <a:t>);</a:t>
            </a:r>
          </a:p>
          <a:p>
            <a:pPr marL="452438" lvl="1" indent="-452438">
              <a:spcBef>
                <a:spcPts val="600"/>
              </a:spcBef>
              <a:spcAft>
                <a:spcPts val="600"/>
              </a:spcAft>
            </a:pPr>
            <a:r>
              <a:rPr lang="en-US" sz="1600" b="1" dirty="0" smtClean="0">
                <a:solidFill>
                  <a:srgbClr val="0070C0"/>
                </a:solidFill>
                <a:cs typeface="Calibri" pitchFamily="34" charset="0"/>
              </a:rPr>
              <a:t>0513</a:t>
            </a:r>
            <a:r>
              <a:rPr lang="en-US" sz="1600" dirty="0" smtClean="0">
                <a:solidFill>
                  <a:srgbClr val="0070C0"/>
                </a:solidFill>
                <a:cs typeface="Calibri" pitchFamily="34" charset="0"/>
              </a:rPr>
              <a:t> Use of veterinary services.</a:t>
            </a:r>
          </a:p>
        </p:txBody>
      </p:sp>
      <p:sp>
        <p:nvSpPr>
          <p:cNvPr id="12" name="Rectangle 11"/>
          <p:cNvSpPr/>
          <p:nvPr/>
        </p:nvSpPr>
        <p:spPr>
          <a:xfrm>
            <a:off x="1371600" y="3505200"/>
            <a:ext cx="3505200" cy="2923877"/>
          </a:xfrm>
          <a:prstGeom prst="rect">
            <a:avLst/>
          </a:prstGeom>
          <a:solidFill>
            <a:schemeClr val="accent6">
              <a:lumMod val="20000"/>
              <a:lumOff val="80000"/>
            </a:schemeClr>
          </a:solidFill>
        </p:spPr>
        <p:txBody>
          <a:bodyPr wrap="square">
            <a:spAutoFit/>
          </a:bodyPr>
          <a:lstStyle/>
          <a:p>
            <a:pPr indent="0">
              <a:spcBef>
                <a:spcPts val="600"/>
              </a:spcBef>
              <a:spcAft>
                <a:spcPts val="600"/>
              </a:spcAft>
            </a:pPr>
            <a:r>
              <a:rPr lang="en-US" sz="1600" b="1" dirty="0" smtClean="0">
                <a:solidFill>
                  <a:srgbClr val="0070C0"/>
                </a:solidFill>
                <a:cs typeface="Calibri" pitchFamily="34" charset="0"/>
              </a:rPr>
              <a:t>For each livestock type (11):</a:t>
            </a:r>
          </a:p>
          <a:p>
            <a:pPr indent="0">
              <a:spcBef>
                <a:spcPts val="600"/>
              </a:spcBef>
              <a:spcAft>
                <a:spcPts val="600"/>
              </a:spcAft>
            </a:pPr>
            <a:r>
              <a:rPr lang="en-US" sz="1600" b="1" dirty="0" smtClean="0">
                <a:solidFill>
                  <a:srgbClr val="0070C0"/>
                </a:solidFill>
                <a:cs typeface="Calibri" pitchFamily="34" charset="0"/>
              </a:rPr>
              <a:t>0502</a:t>
            </a:r>
            <a:r>
              <a:rPr lang="en-US" sz="1600" dirty="0" smtClean="0">
                <a:solidFill>
                  <a:srgbClr val="0070C0"/>
                </a:solidFill>
                <a:cs typeface="Calibri" pitchFamily="34" charset="0"/>
              </a:rPr>
              <a:t> Number of animals (</a:t>
            </a:r>
            <a:r>
              <a:rPr lang="en-US" sz="1600" b="1" dirty="0" smtClean="0">
                <a:cs typeface="Calibri" pitchFamily="34" charset="0"/>
              </a:rPr>
              <a:t>essential and frame item</a:t>
            </a:r>
            <a:r>
              <a:rPr lang="en-US" sz="1600" dirty="0" smtClean="0">
                <a:cs typeface="Calibri" pitchFamily="34" charset="0"/>
              </a:rPr>
              <a:t>);</a:t>
            </a:r>
          </a:p>
          <a:p>
            <a:pPr indent="0">
              <a:spcBef>
                <a:spcPts val="600"/>
              </a:spcBef>
              <a:spcAft>
                <a:spcPts val="600"/>
              </a:spcAft>
            </a:pPr>
            <a:r>
              <a:rPr lang="en-US" sz="1600" b="1" dirty="0" smtClean="0">
                <a:solidFill>
                  <a:srgbClr val="0070C0"/>
                </a:solidFill>
                <a:cs typeface="Calibri" pitchFamily="34" charset="0"/>
              </a:rPr>
              <a:t>0503</a:t>
            </a:r>
            <a:r>
              <a:rPr lang="en-US" sz="1600" dirty="0" smtClean="0">
                <a:solidFill>
                  <a:srgbClr val="0070C0"/>
                </a:solidFill>
                <a:cs typeface="Calibri" pitchFamily="34" charset="0"/>
              </a:rPr>
              <a:t> Number of female breeding animals (</a:t>
            </a:r>
            <a:r>
              <a:rPr lang="en-US" sz="1600" b="1" dirty="0" smtClean="0">
                <a:cs typeface="Calibri" pitchFamily="34" charset="0"/>
              </a:rPr>
              <a:t>essential and new</a:t>
            </a:r>
            <a:r>
              <a:rPr lang="en-US" sz="1600" b="1" dirty="0" smtClean="0">
                <a:solidFill>
                  <a:srgbClr val="0070C0"/>
                </a:solidFill>
                <a:cs typeface="Calibri" pitchFamily="34" charset="0"/>
              </a:rPr>
              <a:t>)</a:t>
            </a:r>
            <a:r>
              <a:rPr lang="en-US" sz="1600" dirty="0" smtClean="0">
                <a:solidFill>
                  <a:srgbClr val="0070C0"/>
                </a:solidFill>
                <a:cs typeface="Calibri" pitchFamily="34" charset="0"/>
              </a:rPr>
              <a:t>;</a:t>
            </a:r>
          </a:p>
          <a:p>
            <a:pPr indent="0">
              <a:spcBef>
                <a:spcPts val="600"/>
              </a:spcBef>
              <a:spcAft>
                <a:spcPts val="600"/>
              </a:spcAft>
            </a:pPr>
            <a:r>
              <a:rPr lang="en-US" sz="1600" b="1" dirty="0" smtClean="0">
                <a:solidFill>
                  <a:srgbClr val="0070C0"/>
                </a:solidFill>
                <a:cs typeface="Calibri" pitchFamily="34" charset="0"/>
              </a:rPr>
              <a:t>0504</a:t>
            </a:r>
            <a:r>
              <a:rPr lang="en-US" sz="1600" dirty="0" smtClean="0">
                <a:solidFill>
                  <a:srgbClr val="0070C0"/>
                </a:solidFill>
                <a:cs typeface="Calibri" pitchFamily="34" charset="0"/>
              </a:rPr>
              <a:t> Number of animals: age and sex;</a:t>
            </a:r>
          </a:p>
          <a:p>
            <a:pPr marL="0" lvl="1">
              <a:spcBef>
                <a:spcPts val="600"/>
              </a:spcBef>
              <a:spcAft>
                <a:spcPts val="600"/>
              </a:spcAft>
            </a:pPr>
            <a:r>
              <a:rPr lang="en-US" sz="1600" b="1" dirty="0" smtClean="0">
                <a:solidFill>
                  <a:srgbClr val="0070C0"/>
                </a:solidFill>
                <a:cs typeface="Calibri" pitchFamily="34" charset="0"/>
              </a:rPr>
              <a:t>0505</a:t>
            </a:r>
            <a:r>
              <a:rPr lang="en-US" sz="1600" dirty="0" smtClean="0">
                <a:solidFill>
                  <a:srgbClr val="0070C0"/>
                </a:solidFill>
                <a:cs typeface="Calibri" pitchFamily="34" charset="0"/>
              </a:rPr>
              <a:t> Number of animals according to purpose;</a:t>
            </a:r>
          </a:p>
        </p:txBody>
      </p:sp>
      <p:pic>
        <p:nvPicPr>
          <p:cNvPr id="27650" name="Picture 2" descr="https://encrypted-tbn1.gstatic.com/images?q=tbn:ANd9GcQJGeElERllCO8IvCUHJOmIT8PHPw1WX6oR4DmjFoYyB5Rte4q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29200" y="5410200"/>
            <a:ext cx="3876675" cy="1181101"/>
          </a:xfrm>
          <a:prstGeom prst="rect">
            <a:avLst/>
          </a:prstGeom>
          <a:noFill/>
        </p:spPr>
      </p:pic>
      <p:grpSp>
        <p:nvGrpSpPr>
          <p:cNvPr id="8" name="Group 7"/>
          <p:cNvGrpSpPr>
            <a:grpSpLocks/>
          </p:cNvGrpSpPr>
          <p:nvPr/>
        </p:nvGrpSpPr>
        <p:grpSpPr bwMode="auto">
          <a:xfrm rot="1381084" flipH="1">
            <a:off x="4378790" y="4498417"/>
            <a:ext cx="865717" cy="535234"/>
            <a:chOff x="1419" y="3420"/>
            <a:chExt cx="1565" cy="1017"/>
          </a:xfrm>
        </p:grpSpPr>
        <p:sp>
          <p:nvSpPr>
            <p:cNvPr id="9"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0" name="Text Box 9"/>
            <p:cNvSpPr txBox="1">
              <a:spLocks noChangeArrowheads="1"/>
            </p:cNvSpPr>
            <p:nvPr/>
          </p:nvSpPr>
          <p:spPr bwMode="auto">
            <a:xfrm rot="20929006">
              <a:off x="1419" y="3582"/>
              <a:ext cx="1565" cy="855"/>
            </a:xfrm>
            <a:prstGeom prst="rect">
              <a:avLst/>
            </a:prstGeom>
            <a:solidFill>
              <a:srgbClr val="FFFFFF">
                <a:alpha val="0"/>
              </a:srgbClr>
            </a:solidFill>
            <a:ln w="9525">
              <a:noFill/>
              <a:miter lim="800000"/>
              <a:headEnd/>
              <a:tailEnd/>
            </a:ln>
          </p:spPr>
          <p:txBody>
            <a:bodyPr/>
            <a:lstStyle/>
            <a:p>
              <a:pPr algn="ctr">
                <a:spcAft>
                  <a:spcPts val="1000"/>
                </a:spcAft>
              </a:pPr>
              <a:r>
                <a:rPr lang="en-US" sz="900" b="1" dirty="0" smtClean="0">
                  <a:solidFill>
                    <a:srgbClr val="C00000"/>
                  </a:solidFill>
                  <a:latin typeface="Calibri" pitchFamily="34" charset="0"/>
                </a:rPr>
                <a:t>NEW ITEM  </a:t>
              </a:r>
              <a:endParaRPr lang="en-US" sz="900" b="1" dirty="0">
                <a:solidFill>
                  <a:srgbClr val="C00000"/>
                </a:solidFill>
                <a:latin typeface="Calibri" pitchFamily="34" charset="0"/>
              </a:endParaRPr>
            </a:p>
            <a:p>
              <a:endParaRPr lang="en-US" dirty="0"/>
            </a:p>
          </p:txBody>
        </p:sp>
      </p:grpSp>
      <p:sp>
        <p:nvSpPr>
          <p:cNvPr id="5" name="Slide Number Placeholder 4"/>
          <p:cNvSpPr>
            <a:spLocks noGrp="1"/>
          </p:cNvSpPr>
          <p:nvPr>
            <p:ph type="sldNum" sz="quarter" idx="12"/>
          </p:nvPr>
        </p:nvSpPr>
        <p:spPr/>
        <p:txBody>
          <a:bodyPr/>
          <a:lstStyle/>
          <a:p>
            <a:fld id="{49C392F0-AB85-46C5-A0F8-6D758D9A1F5E}" type="slidenum">
              <a:rPr lang="en-US" altLang="en-US" smtClean="0"/>
              <a:pPr/>
              <a:t>6</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36320" y="838200"/>
            <a:ext cx="8183880" cy="762000"/>
          </a:xfrm>
        </p:spPr>
        <p:txBody>
          <a:bodyPr anchor="t">
            <a:noAutofit/>
          </a:bodyPr>
          <a:lstStyle/>
          <a:p>
            <a:r>
              <a:rPr lang="en-US" sz="4000" b="1" dirty="0">
                <a:solidFill>
                  <a:srgbClr val="0C135A"/>
                </a:solidFill>
                <a:latin typeface="+mn-lt"/>
                <a:cs typeface="Calibri" pitchFamily="34" charset="0"/>
              </a:rPr>
              <a:t>Item 0501: Type of livestock system</a:t>
            </a:r>
          </a:p>
        </p:txBody>
      </p:sp>
      <p:sp>
        <p:nvSpPr>
          <p:cNvPr id="139267" name="Rectangle 3"/>
          <p:cNvSpPr>
            <a:spLocks noGrp="1" noChangeArrowheads="1"/>
          </p:cNvSpPr>
          <p:nvPr>
            <p:ph idx="1"/>
          </p:nvPr>
        </p:nvSpPr>
        <p:spPr>
          <a:xfrm>
            <a:off x="1066800" y="3429000"/>
            <a:ext cx="6248400" cy="3505200"/>
          </a:xfrm>
        </p:spPr>
        <p:txBody>
          <a:bodyPr>
            <a:normAutofit fontScale="85000" lnSpcReduction="20000"/>
          </a:bodyPr>
          <a:lstStyle/>
          <a:p>
            <a:pPr marL="0" indent="0">
              <a:lnSpc>
                <a:spcPct val="100000"/>
              </a:lnSpc>
              <a:spcAft>
                <a:spcPts val="600"/>
              </a:spcAft>
              <a:buClr>
                <a:srgbClr val="0C135A"/>
              </a:buClr>
              <a:buSzTx/>
              <a:buNone/>
            </a:pPr>
            <a:r>
              <a:rPr lang="en-US" sz="2000" b="1" dirty="0" smtClean="0">
                <a:solidFill>
                  <a:srgbClr val="0070C0"/>
                </a:solidFill>
                <a:latin typeface="+mj-lt"/>
                <a:cs typeface="Calibri" pitchFamily="34" charset="0"/>
              </a:rPr>
              <a:t>Livestock systems: </a:t>
            </a:r>
            <a:r>
              <a:rPr lang="en-US" sz="2000" dirty="0" smtClean="0">
                <a:latin typeface="+mj-lt"/>
                <a:cs typeface="Calibri" pitchFamily="34" charset="0"/>
              </a:rPr>
              <a:t>WCA 2020 distinguishes the following:</a:t>
            </a:r>
          </a:p>
          <a:p>
            <a:pPr marL="0" lvl="1" indent="-571500">
              <a:lnSpc>
                <a:spcPct val="100000"/>
              </a:lnSpc>
              <a:spcBef>
                <a:spcPts val="0"/>
              </a:spcBef>
              <a:spcAft>
                <a:spcPts val="600"/>
              </a:spcAft>
              <a:buClr>
                <a:srgbClr val="0C135A"/>
              </a:buClr>
              <a:buSzTx/>
              <a:buNone/>
            </a:pPr>
            <a:r>
              <a:rPr lang="en-US" sz="1800" b="1" dirty="0" smtClean="0">
                <a:cs typeface="Calibri" pitchFamily="34" charset="0"/>
              </a:rPr>
              <a:t>Grazing system </a:t>
            </a:r>
          </a:p>
          <a:p>
            <a:pPr marL="0" lvl="1" indent="-571500">
              <a:lnSpc>
                <a:spcPct val="100000"/>
              </a:lnSpc>
              <a:spcBef>
                <a:spcPts val="0"/>
              </a:spcBef>
              <a:spcAft>
                <a:spcPts val="600"/>
              </a:spcAft>
              <a:buClr>
                <a:srgbClr val="0C135A"/>
              </a:buClr>
              <a:buSzTx/>
              <a:buNone/>
            </a:pPr>
            <a:r>
              <a:rPr lang="en-US" sz="1600" dirty="0" smtClean="0">
                <a:solidFill>
                  <a:schemeClr val="bg2">
                    <a:lumMod val="50000"/>
                  </a:schemeClr>
                </a:solidFill>
                <a:cs typeface="Calibri" pitchFamily="34" charset="0"/>
              </a:rPr>
              <a:t>(˃90% of the dry matter feed animals comes from grazed grass or other herbaceous plants)</a:t>
            </a:r>
            <a:endParaRPr lang="en-US" sz="1600" dirty="0">
              <a:solidFill>
                <a:schemeClr val="bg2">
                  <a:lumMod val="50000"/>
                </a:schemeClr>
              </a:solidFill>
              <a:cs typeface="Calibri" pitchFamily="34" charset="0"/>
            </a:endParaRPr>
          </a:p>
          <a:p>
            <a:pPr marL="714375" lvl="2" indent="-193675">
              <a:lnSpc>
                <a:spcPct val="100000"/>
              </a:lnSpc>
              <a:buClr>
                <a:srgbClr val="0C135A"/>
              </a:buClr>
              <a:buSzTx/>
              <a:buFont typeface="Wingdings" pitchFamily="2" charset="2"/>
              <a:buChar char="§"/>
            </a:pPr>
            <a:r>
              <a:rPr lang="en-US" sz="1800" dirty="0">
                <a:cs typeface="Calibri" pitchFamily="34" charset="0"/>
              </a:rPr>
              <a:t>Nomadic or totally pastoral</a:t>
            </a:r>
          </a:p>
          <a:p>
            <a:pPr marL="714375" lvl="2" indent="-193675">
              <a:lnSpc>
                <a:spcPct val="100000"/>
              </a:lnSpc>
              <a:buClr>
                <a:srgbClr val="0C135A"/>
              </a:buClr>
              <a:buSzTx/>
              <a:buFont typeface="Wingdings" pitchFamily="2" charset="2"/>
              <a:buChar char="§"/>
            </a:pPr>
            <a:r>
              <a:rPr lang="en-US" sz="1800" dirty="0">
                <a:cs typeface="Calibri" pitchFamily="34" charset="0"/>
              </a:rPr>
              <a:t>Semi-nomadic, semi-pastoral or transhumant</a:t>
            </a:r>
          </a:p>
          <a:p>
            <a:pPr marL="714375" lvl="2" indent="-193675">
              <a:lnSpc>
                <a:spcPct val="100000"/>
              </a:lnSpc>
              <a:buClr>
                <a:srgbClr val="0C135A"/>
              </a:buClr>
              <a:buSzTx/>
              <a:buFont typeface="Wingdings" pitchFamily="2" charset="2"/>
              <a:buChar char="§"/>
            </a:pPr>
            <a:r>
              <a:rPr lang="en-US" sz="1800" dirty="0">
                <a:cs typeface="Calibri" pitchFamily="34" charset="0"/>
              </a:rPr>
              <a:t>Sedentary pastoral or </a:t>
            </a:r>
            <a:r>
              <a:rPr lang="en-US" sz="1800" dirty="0" smtClean="0">
                <a:cs typeface="Calibri" pitchFamily="34" charset="0"/>
              </a:rPr>
              <a:t>ranching</a:t>
            </a:r>
          </a:p>
          <a:p>
            <a:pPr marL="714375" lvl="2" indent="-193675">
              <a:lnSpc>
                <a:spcPct val="100000"/>
              </a:lnSpc>
              <a:buClr>
                <a:srgbClr val="0C135A"/>
              </a:buClr>
              <a:buSzTx/>
              <a:buNone/>
            </a:pPr>
            <a:endParaRPr lang="en-US" sz="1800" dirty="0">
              <a:cs typeface="Calibri" pitchFamily="34" charset="0"/>
            </a:endParaRPr>
          </a:p>
          <a:p>
            <a:pPr marL="0" lvl="1" indent="-571500">
              <a:lnSpc>
                <a:spcPct val="100000"/>
              </a:lnSpc>
              <a:spcBef>
                <a:spcPts val="0"/>
              </a:spcBef>
              <a:buClr>
                <a:srgbClr val="0C135A"/>
              </a:buClr>
              <a:buSzTx/>
              <a:buNone/>
            </a:pPr>
            <a:r>
              <a:rPr lang="en-US" sz="1800" b="1" dirty="0">
                <a:cs typeface="Calibri" pitchFamily="34" charset="0"/>
              </a:rPr>
              <a:t>Mixed </a:t>
            </a:r>
            <a:r>
              <a:rPr lang="en-US" sz="1800" b="1" dirty="0" smtClean="0">
                <a:cs typeface="Calibri" pitchFamily="34" charset="0"/>
              </a:rPr>
              <a:t>system</a:t>
            </a:r>
          </a:p>
          <a:p>
            <a:pPr marL="0" lvl="1" indent="-571500">
              <a:lnSpc>
                <a:spcPct val="100000"/>
              </a:lnSpc>
              <a:spcBef>
                <a:spcPts val="0"/>
              </a:spcBef>
              <a:buClr>
                <a:srgbClr val="0C135A"/>
              </a:buClr>
              <a:buNone/>
            </a:pPr>
            <a:r>
              <a:rPr lang="en-US" sz="1600" dirty="0" smtClean="0">
                <a:solidFill>
                  <a:schemeClr val="bg2">
                    <a:lumMod val="50000"/>
                  </a:schemeClr>
                </a:solidFill>
                <a:cs typeface="Calibri" pitchFamily="34" charset="0"/>
              </a:rPr>
              <a:t>(˃ </a:t>
            </a:r>
            <a:r>
              <a:rPr lang="en-US" sz="1600" dirty="0" smtClean="0">
                <a:solidFill>
                  <a:schemeClr val="bg2">
                    <a:lumMod val="50000"/>
                  </a:schemeClr>
                </a:solidFill>
              </a:rPr>
              <a:t>10% of the dry matter fed to animals come from crop or crop by-products </a:t>
            </a:r>
          </a:p>
          <a:p>
            <a:pPr marL="0" lvl="1" indent="-571500">
              <a:lnSpc>
                <a:spcPct val="100000"/>
              </a:lnSpc>
              <a:spcBef>
                <a:spcPts val="0"/>
              </a:spcBef>
              <a:buClr>
                <a:srgbClr val="0C135A"/>
              </a:buClr>
              <a:buNone/>
            </a:pPr>
            <a:r>
              <a:rPr lang="en-US" sz="1600" dirty="0" smtClean="0">
                <a:solidFill>
                  <a:schemeClr val="bg2">
                    <a:lumMod val="50000"/>
                  </a:schemeClr>
                </a:solidFill>
              </a:rPr>
              <a:t>or stubble and  ˂ 90% of the dry matter feed is off-farm produced</a:t>
            </a:r>
            <a:r>
              <a:rPr lang="en-US" sz="1600" dirty="0" smtClean="0">
                <a:solidFill>
                  <a:schemeClr val="bg2">
                    <a:lumMod val="50000"/>
                  </a:schemeClr>
                </a:solidFill>
                <a:cs typeface="Calibri" pitchFamily="34" charset="0"/>
              </a:rPr>
              <a:t>)</a:t>
            </a:r>
          </a:p>
          <a:p>
            <a:pPr marL="0" lvl="1" indent="-571500">
              <a:lnSpc>
                <a:spcPct val="100000"/>
              </a:lnSpc>
              <a:spcBef>
                <a:spcPts val="0"/>
              </a:spcBef>
              <a:buClr>
                <a:srgbClr val="0C135A"/>
              </a:buClr>
              <a:buSzTx/>
              <a:buNone/>
            </a:pPr>
            <a:endParaRPr lang="en-US" sz="1800" b="1" dirty="0" smtClean="0">
              <a:cs typeface="Calibri" pitchFamily="34" charset="0"/>
            </a:endParaRPr>
          </a:p>
          <a:p>
            <a:pPr marL="0" lvl="1" indent="-571500">
              <a:lnSpc>
                <a:spcPct val="100000"/>
              </a:lnSpc>
              <a:spcBef>
                <a:spcPts val="0"/>
              </a:spcBef>
              <a:buClr>
                <a:srgbClr val="0C135A"/>
              </a:buClr>
              <a:buSzTx/>
              <a:buNone/>
            </a:pPr>
            <a:r>
              <a:rPr lang="en-US" sz="1800" b="1" dirty="0" smtClean="0">
                <a:cs typeface="Calibri" pitchFamily="34" charset="0"/>
              </a:rPr>
              <a:t>Industrial system </a:t>
            </a:r>
          </a:p>
          <a:p>
            <a:pPr marL="0" lvl="1" indent="-571500">
              <a:lnSpc>
                <a:spcPct val="100000"/>
              </a:lnSpc>
              <a:spcBef>
                <a:spcPts val="0"/>
              </a:spcBef>
              <a:buClr>
                <a:srgbClr val="0C135A"/>
              </a:buClr>
              <a:buNone/>
            </a:pPr>
            <a:r>
              <a:rPr lang="en-US" sz="1800" dirty="0" smtClean="0">
                <a:solidFill>
                  <a:schemeClr val="bg2">
                    <a:lumMod val="50000"/>
                  </a:schemeClr>
                </a:solidFill>
                <a:cs typeface="Calibri" pitchFamily="34" charset="0"/>
              </a:rPr>
              <a:t>(</a:t>
            </a:r>
            <a:r>
              <a:rPr lang="en-US" sz="1600" dirty="0" smtClean="0">
                <a:solidFill>
                  <a:schemeClr val="bg2">
                    <a:lumMod val="50000"/>
                  </a:schemeClr>
                </a:solidFill>
              </a:rPr>
              <a:t>at least 90% of the dry matter of the animal feed is off-farm produced, e.g. feedlots or other in-house systems of feeding.)</a:t>
            </a:r>
          </a:p>
          <a:p>
            <a:pPr marL="0" lvl="1" indent="-571500">
              <a:lnSpc>
                <a:spcPct val="100000"/>
              </a:lnSpc>
              <a:spcBef>
                <a:spcPts val="0"/>
              </a:spcBef>
              <a:buClr>
                <a:srgbClr val="0C135A"/>
              </a:buClr>
              <a:buSzTx/>
              <a:buNone/>
            </a:pPr>
            <a:endParaRPr lang="en-US" sz="1800" b="1" dirty="0">
              <a:cs typeface="Calibri" pitchFamily="34" charset="0"/>
            </a:endParaRPr>
          </a:p>
        </p:txBody>
      </p:sp>
      <p:sp>
        <p:nvSpPr>
          <p:cNvPr id="4" name="Cloud 3"/>
          <p:cNvSpPr/>
          <p:nvPr/>
        </p:nvSpPr>
        <p:spPr>
          <a:xfrm>
            <a:off x="6400800" y="1361722"/>
            <a:ext cx="2743200" cy="2362200"/>
          </a:xfrm>
          <a:prstGeom prst="cloud">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loud 4"/>
          <p:cNvSpPr/>
          <p:nvPr/>
        </p:nvSpPr>
        <p:spPr>
          <a:xfrm>
            <a:off x="6496756" y="3943350"/>
            <a:ext cx="2743200" cy="2362200"/>
          </a:xfrm>
          <a:prstGeom prst="cloud">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7</a:t>
            </a:fld>
            <a:endParaRPr lang="en-US" altLang="en-US" dirty="0"/>
          </a:p>
        </p:txBody>
      </p:sp>
      <p:sp>
        <p:nvSpPr>
          <p:cNvPr id="7" name="Rectangle 6"/>
          <p:cNvSpPr/>
          <p:nvPr/>
        </p:nvSpPr>
        <p:spPr>
          <a:xfrm>
            <a:off x="1066800" y="1644640"/>
            <a:ext cx="5715000" cy="1708160"/>
          </a:xfrm>
          <a:prstGeom prst="rect">
            <a:avLst/>
          </a:prstGeom>
        </p:spPr>
        <p:txBody>
          <a:bodyPr wrap="square">
            <a:spAutoFit/>
          </a:bodyPr>
          <a:lstStyle/>
          <a:p>
            <a:pPr marL="571500" indent="-571500">
              <a:lnSpc>
                <a:spcPct val="100000"/>
              </a:lnSpc>
              <a:spcBef>
                <a:spcPts val="600"/>
              </a:spcBef>
              <a:spcAft>
                <a:spcPts val="600"/>
              </a:spcAft>
              <a:buClr>
                <a:srgbClr val="0C135A"/>
              </a:buClr>
              <a:buSzTx/>
              <a:buNone/>
            </a:pPr>
            <a:r>
              <a:rPr lang="en-US" sz="1700" b="1" dirty="0" smtClean="0">
                <a:solidFill>
                  <a:srgbClr val="0070C0"/>
                </a:solidFill>
                <a:cs typeface="Calibri" pitchFamily="34" charset="0"/>
              </a:rPr>
              <a:t>Type</a:t>
            </a:r>
            <a:r>
              <a:rPr lang="en-US" sz="1700" dirty="0" smtClean="0">
                <a:solidFill>
                  <a:srgbClr val="0070C0"/>
                </a:solidFill>
                <a:cs typeface="Calibri" pitchFamily="34" charset="0"/>
              </a:rPr>
              <a:t>: </a:t>
            </a:r>
            <a:r>
              <a:rPr lang="en-US" sz="1700" b="1" dirty="0" smtClean="0">
                <a:cs typeface="Calibri" pitchFamily="34" charset="0"/>
              </a:rPr>
              <a:t>Essential item</a:t>
            </a:r>
          </a:p>
          <a:p>
            <a:pPr marL="571500" indent="-571500">
              <a:lnSpc>
                <a:spcPct val="100000"/>
              </a:lnSpc>
              <a:spcBef>
                <a:spcPts val="600"/>
              </a:spcBef>
              <a:spcAft>
                <a:spcPts val="600"/>
              </a:spcAft>
              <a:buClr>
                <a:srgbClr val="0C135A"/>
              </a:buClr>
              <a:buSzTx/>
              <a:buNone/>
            </a:pPr>
            <a:r>
              <a:rPr lang="en-US" sz="1700" b="1" dirty="0" smtClean="0">
                <a:solidFill>
                  <a:srgbClr val="0070C0"/>
                </a:solidFill>
                <a:cs typeface="Calibri" pitchFamily="34" charset="0"/>
              </a:rPr>
              <a:t>Reference period</a:t>
            </a:r>
            <a:r>
              <a:rPr lang="en-US" sz="1700" dirty="0" smtClean="0">
                <a:solidFill>
                  <a:srgbClr val="0070C0"/>
                </a:solidFill>
                <a:cs typeface="Calibri" pitchFamily="34" charset="0"/>
              </a:rPr>
              <a:t>: </a:t>
            </a:r>
            <a:r>
              <a:rPr lang="en-US" sz="1700" dirty="0" smtClean="0">
                <a:cs typeface="Calibri" pitchFamily="34" charset="0"/>
              </a:rPr>
              <a:t>census reference day</a:t>
            </a:r>
          </a:p>
          <a:p>
            <a:pPr marL="0" indent="0">
              <a:lnSpc>
                <a:spcPct val="100000"/>
              </a:lnSpc>
              <a:spcBef>
                <a:spcPts val="600"/>
              </a:spcBef>
              <a:spcAft>
                <a:spcPts val="600"/>
              </a:spcAft>
              <a:buClr>
                <a:srgbClr val="0C135A"/>
              </a:buClr>
              <a:buSzTx/>
              <a:buNone/>
              <a:tabLst>
                <a:tab pos="892175" algn="l"/>
              </a:tabLst>
            </a:pPr>
            <a:r>
              <a:rPr lang="en-US" sz="1700" b="1" dirty="0" smtClean="0">
                <a:solidFill>
                  <a:srgbClr val="0070C0"/>
                </a:solidFill>
                <a:cs typeface="Calibri" pitchFamily="34" charset="0"/>
              </a:rPr>
              <a:t>Concept</a:t>
            </a:r>
            <a:r>
              <a:rPr lang="en-US" sz="1700" dirty="0" smtClean="0">
                <a:solidFill>
                  <a:srgbClr val="0070C0"/>
                </a:solidFill>
                <a:cs typeface="Calibri" pitchFamily="34" charset="0"/>
              </a:rPr>
              <a:t>: </a:t>
            </a:r>
            <a:r>
              <a:rPr lang="en-US" sz="1700" b="1" dirty="0" smtClean="0">
                <a:cs typeface="Calibri" pitchFamily="34" charset="0"/>
              </a:rPr>
              <a:t>The livestock system </a:t>
            </a:r>
            <a:r>
              <a:rPr lang="en-US" sz="1700" dirty="0" smtClean="0">
                <a:cs typeface="Calibri" pitchFamily="34" charset="0"/>
              </a:rPr>
              <a:t>refers to the general characteristics and practices of raising livestock on the holding.</a:t>
            </a:r>
            <a:endParaRPr lang="en-US" sz="1700" dirty="0">
              <a:cs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anim calcmode="lin" valueType="num">
                                      <p:cBhvr additive="base">
                                        <p:cTn id="13"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 calcmode="lin" valueType="num">
                                      <p:cBhvr additive="base">
                                        <p:cTn id="17"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 calcmode="lin" valueType="num">
                                      <p:cBhvr additive="base">
                                        <p:cTn id="21"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9267">
                                            <p:txEl>
                                              <p:pRg st="4" end="4"/>
                                            </p:txEl>
                                          </p:spTgt>
                                        </p:tgtEl>
                                        <p:attrNameLst>
                                          <p:attrName>style.visibility</p:attrName>
                                        </p:attrNameLst>
                                      </p:cBhvr>
                                      <p:to>
                                        <p:strVal val="visible"/>
                                      </p:to>
                                    </p:set>
                                    <p:anim calcmode="lin" valueType="num">
                                      <p:cBhvr additive="base">
                                        <p:cTn id="29"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926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9267">
                                            <p:txEl>
                                              <p:pRg st="5" end="5"/>
                                            </p:txEl>
                                          </p:spTgt>
                                        </p:tgtEl>
                                        <p:attrNameLst>
                                          <p:attrName>style.visibility</p:attrName>
                                        </p:attrNameLst>
                                      </p:cBhvr>
                                      <p:to>
                                        <p:strVal val="visible"/>
                                      </p:to>
                                    </p:set>
                                    <p:anim calcmode="lin" valueType="num">
                                      <p:cBhvr additive="base">
                                        <p:cTn id="33"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926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9267">
                                            <p:txEl>
                                              <p:pRg st="7" end="7"/>
                                            </p:txEl>
                                          </p:spTgt>
                                        </p:tgtEl>
                                        <p:attrNameLst>
                                          <p:attrName>style.visibility</p:attrName>
                                        </p:attrNameLst>
                                      </p:cBhvr>
                                      <p:to>
                                        <p:strVal val="visible"/>
                                      </p:to>
                                    </p:set>
                                    <p:anim calcmode="lin" valueType="num">
                                      <p:cBhvr additive="base">
                                        <p:cTn id="37" dur="500" fill="hold"/>
                                        <p:tgtEl>
                                          <p:spTgt spid="1392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26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9267">
                                            <p:txEl>
                                              <p:pRg st="8" end="8"/>
                                            </p:txEl>
                                          </p:spTgt>
                                        </p:tgtEl>
                                        <p:attrNameLst>
                                          <p:attrName>style.visibility</p:attrName>
                                        </p:attrNameLst>
                                      </p:cBhvr>
                                      <p:to>
                                        <p:strVal val="visible"/>
                                      </p:to>
                                    </p:set>
                                    <p:anim calcmode="lin" valueType="num">
                                      <p:cBhvr additive="base">
                                        <p:cTn id="41" dur="500" fill="hold"/>
                                        <p:tgtEl>
                                          <p:spTgt spid="13926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926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9267">
                                            <p:txEl>
                                              <p:pRg st="9" end="9"/>
                                            </p:txEl>
                                          </p:spTgt>
                                        </p:tgtEl>
                                        <p:attrNameLst>
                                          <p:attrName>style.visibility</p:attrName>
                                        </p:attrNameLst>
                                      </p:cBhvr>
                                      <p:to>
                                        <p:strVal val="visible"/>
                                      </p:to>
                                    </p:set>
                                    <p:anim calcmode="lin" valueType="num">
                                      <p:cBhvr additive="base">
                                        <p:cTn id="45" dur="500" fill="hold"/>
                                        <p:tgtEl>
                                          <p:spTgt spid="13926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926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9267">
                                            <p:txEl>
                                              <p:pRg st="11" end="11"/>
                                            </p:txEl>
                                          </p:spTgt>
                                        </p:tgtEl>
                                        <p:attrNameLst>
                                          <p:attrName>style.visibility</p:attrName>
                                        </p:attrNameLst>
                                      </p:cBhvr>
                                      <p:to>
                                        <p:strVal val="visible"/>
                                      </p:to>
                                    </p:set>
                                    <p:anim calcmode="lin" valueType="num">
                                      <p:cBhvr additive="base">
                                        <p:cTn id="49" dur="500" fill="hold"/>
                                        <p:tgtEl>
                                          <p:spTgt spid="13926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9267">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9267">
                                            <p:txEl>
                                              <p:pRg st="12" end="12"/>
                                            </p:txEl>
                                          </p:spTgt>
                                        </p:tgtEl>
                                        <p:attrNameLst>
                                          <p:attrName>style.visibility</p:attrName>
                                        </p:attrNameLst>
                                      </p:cBhvr>
                                      <p:to>
                                        <p:strVal val="visible"/>
                                      </p:to>
                                    </p:set>
                                    <p:anim calcmode="lin" valueType="num">
                                      <p:cBhvr additive="base">
                                        <p:cTn id="53" dur="500" fill="hold"/>
                                        <p:tgtEl>
                                          <p:spTgt spid="139267">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9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90600" y="853440"/>
            <a:ext cx="6858000" cy="1051560"/>
          </a:xfrm>
        </p:spPr>
        <p:txBody>
          <a:bodyPr>
            <a:noAutofit/>
          </a:bodyPr>
          <a:lstStyle/>
          <a:p>
            <a:r>
              <a:rPr lang="en-US" sz="3500" b="1" dirty="0">
                <a:solidFill>
                  <a:srgbClr val="0C135A"/>
                </a:solidFill>
                <a:latin typeface="+mn-lt"/>
                <a:cs typeface="Calibri" pitchFamily="34" charset="0"/>
              </a:rPr>
              <a:t>Item 0502: Number of animals </a:t>
            </a:r>
            <a:r>
              <a:rPr lang="en-US" sz="3500" b="1" dirty="0" smtClean="0">
                <a:solidFill>
                  <a:srgbClr val="0C135A"/>
                </a:solidFill>
                <a:latin typeface="+mn-lt"/>
                <a:cs typeface="Calibri" pitchFamily="34" charset="0"/>
              </a:rPr>
              <a:t/>
            </a:r>
            <a:br>
              <a:rPr lang="en-US" sz="3500" b="1" dirty="0" smtClean="0">
                <a:solidFill>
                  <a:srgbClr val="0C135A"/>
                </a:solidFill>
                <a:latin typeface="+mn-lt"/>
                <a:cs typeface="Calibri" pitchFamily="34" charset="0"/>
              </a:rPr>
            </a:br>
            <a:r>
              <a:rPr lang="en-US" sz="3000" dirty="0" smtClean="0">
                <a:solidFill>
                  <a:srgbClr val="0C135A"/>
                </a:solidFill>
                <a:latin typeface="+mn-lt"/>
                <a:cs typeface="Calibri" pitchFamily="34" charset="0"/>
              </a:rPr>
              <a:t>(</a:t>
            </a:r>
            <a:r>
              <a:rPr lang="en-US" sz="3000" dirty="0">
                <a:solidFill>
                  <a:srgbClr val="0C135A"/>
                </a:solidFill>
                <a:latin typeface="+mn-lt"/>
                <a:cs typeface="Calibri" pitchFamily="34" charset="0"/>
              </a:rPr>
              <a:t>for each livestock type)</a:t>
            </a:r>
          </a:p>
        </p:txBody>
      </p:sp>
      <p:sp>
        <p:nvSpPr>
          <p:cNvPr id="139267" name="Rectangle 3"/>
          <p:cNvSpPr>
            <a:spLocks noGrp="1" noChangeArrowheads="1"/>
          </p:cNvSpPr>
          <p:nvPr>
            <p:ph idx="1"/>
          </p:nvPr>
        </p:nvSpPr>
        <p:spPr>
          <a:xfrm>
            <a:off x="990600" y="2286000"/>
            <a:ext cx="5410200" cy="2819400"/>
          </a:xfrm>
        </p:spPr>
        <p:txBody>
          <a:bodyPr>
            <a:noAutofit/>
          </a:bodyPr>
          <a:lstStyle/>
          <a:p>
            <a:pPr marL="36000" indent="0" algn="just">
              <a:lnSpc>
                <a:spcPct val="100000"/>
              </a:lnSpc>
              <a:spcBef>
                <a:spcPts val="0"/>
              </a:spcBef>
              <a:buClr>
                <a:srgbClr val="0C135A"/>
              </a:buClr>
              <a:buSzTx/>
              <a:buNone/>
            </a:pPr>
            <a:r>
              <a:rPr lang="en-US" sz="1800" b="1" dirty="0">
                <a:solidFill>
                  <a:srgbClr val="0070C0"/>
                </a:solidFill>
                <a:cs typeface="Calibri" pitchFamily="34" charset="0"/>
              </a:rPr>
              <a:t>Type: </a:t>
            </a:r>
            <a:r>
              <a:rPr lang="en-US" sz="1800" b="1" dirty="0">
                <a:cs typeface="Calibri" pitchFamily="34" charset="0"/>
              </a:rPr>
              <a:t>Essential and frame </a:t>
            </a:r>
            <a:r>
              <a:rPr lang="en-US" sz="1800" b="1" dirty="0" smtClean="0">
                <a:cs typeface="Calibri" pitchFamily="34" charset="0"/>
              </a:rPr>
              <a:t>item</a:t>
            </a:r>
          </a:p>
          <a:p>
            <a:pPr marL="36000" indent="0" algn="just">
              <a:lnSpc>
                <a:spcPct val="100000"/>
              </a:lnSpc>
              <a:spcBef>
                <a:spcPts val="0"/>
              </a:spcBef>
              <a:buClr>
                <a:srgbClr val="0C135A"/>
              </a:buClr>
              <a:buSzTx/>
              <a:buNone/>
            </a:pPr>
            <a:endParaRPr lang="en-US" sz="1800" b="1" dirty="0">
              <a:cs typeface="Calibri" pitchFamily="34" charset="0"/>
            </a:endParaRPr>
          </a:p>
          <a:p>
            <a:pPr marL="36000" indent="0" algn="just">
              <a:lnSpc>
                <a:spcPct val="100000"/>
              </a:lnSpc>
              <a:spcBef>
                <a:spcPts val="0"/>
              </a:spcBef>
              <a:buClr>
                <a:srgbClr val="0C135A"/>
              </a:buClr>
              <a:buSzTx/>
              <a:buNone/>
            </a:pPr>
            <a:r>
              <a:rPr lang="en-US" sz="1800" b="1" dirty="0">
                <a:solidFill>
                  <a:srgbClr val="0070C0"/>
                </a:solidFill>
                <a:cs typeface="Calibri" pitchFamily="34" charset="0"/>
              </a:rPr>
              <a:t>Reference period: </a:t>
            </a:r>
            <a:r>
              <a:rPr lang="en-US" sz="1800" dirty="0">
                <a:cs typeface="Calibri" pitchFamily="34" charset="0"/>
              </a:rPr>
              <a:t>census reference </a:t>
            </a:r>
            <a:r>
              <a:rPr lang="en-US" sz="1800" dirty="0" smtClean="0">
                <a:cs typeface="Calibri" pitchFamily="34" charset="0"/>
              </a:rPr>
              <a:t>day</a:t>
            </a:r>
          </a:p>
          <a:p>
            <a:pPr marL="36000" indent="0" algn="just">
              <a:lnSpc>
                <a:spcPct val="100000"/>
              </a:lnSpc>
              <a:spcBef>
                <a:spcPts val="0"/>
              </a:spcBef>
              <a:buClr>
                <a:srgbClr val="0C135A"/>
              </a:buClr>
              <a:buSzTx/>
              <a:buNone/>
            </a:pPr>
            <a:endParaRPr lang="en-US" sz="1800" dirty="0">
              <a:solidFill>
                <a:srgbClr val="0070C0"/>
              </a:solidFill>
              <a:cs typeface="Calibri" pitchFamily="34" charset="0"/>
            </a:endParaRPr>
          </a:p>
          <a:p>
            <a:pPr marL="36000" indent="0" algn="just">
              <a:lnSpc>
                <a:spcPct val="100000"/>
              </a:lnSpc>
              <a:spcBef>
                <a:spcPts val="0"/>
              </a:spcBef>
              <a:buClr>
                <a:srgbClr val="0C135A"/>
              </a:buClr>
              <a:buSzTx/>
              <a:buNone/>
            </a:pPr>
            <a:r>
              <a:rPr lang="en-US" sz="1800" b="1" dirty="0">
                <a:solidFill>
                  <a:srgbClr val="0070C0"/>
                </a:solidFill>
                <a:cs typeface="Calibri" pitchFamily="34" charset="0"/>
              </a:rPr>
              <a:t>Concept: </a:t>
            </a:r>
            <a:r>
              <a:rPr lang="en-US" sz="1800" b="1" dirty="0">
                <a:cs typeface="Calibri" pitchFamily="34" charset="0"/>
              </a:rPr>
              <a:t>The number of animals </a:t>
            </a:r>
            <a:r>
              <a:rPr lang="en-US" sz="1800" dirty="0">
                <a:cs typeface="Calibri" pitchFamily="34" charset="0"/>
              </a:rPr>
              <a:t>is the animal population on the holding at the reference date regardless of ownership. A holding is raising an animal if it has primary responsibility of looking after it on  a long-term basis and making day-to-day decisions about its use</a:t>
            </a:r>
            <a:r>
              <a:rPr lang="en-US" sz="1800" dirty="0" smtClean="0">
                <a:cs typeface="Calibri" pitchFamily="34" charset="0"/>
              </a:rPr>
              <a:t>.</a:t>
            </a:r>
          </a:p>
          <a:p>
            <a:pPr marL="36000" indent="0" algn="just">
              <a:lnSpc>
                <a:spcPct val="100000"/>
              </a:lnSpc>
              <a:spcBef>
                <a:spcPts val="0"/>
              </a:spcBef>
              <a:buClr>
                <a:srgbClr val="0C135A"/>
              </a:buClr>
              <a:buSzTx/>
              <a:buNone/>
            </a:pPr>
            <a:endParaRPr lang="en-US" sz="1800" dirty="0">
              <a:solidFill>
                <a:srgbClr val="0070C0"/>
              </a:solidFill>
              <a:cs typeface="Calibri" pitchFamily="34" charset="0"/>
            </a:endParaRPr>
          </a:p>
        </p:txBody>
      </p:sp>
      <p:sp>
        <p:nvSpPr>
          <p:cNvPr id="4" name="Cloud 3"/>
          <p:cNvSpPr/>
          <p:nvPr/>
        </p:nvSpPr>
        <p:spPr>
          <a:xfrm>
            <a:off x="6248400" y="2124670"/>
            <a:ext cx="2895600" cy="2438400"/>
          </a:xfrm>
          <a:prstGeom prst="cloud">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angle 4"/>
          <p:cNvSpPr/>
          <p:nvPr/>
        </p:nvSpPr>
        <p:spPr>
          <a:xfrm>
            <a:off x="990600" y="5325070"/>
            <a:ext cx="7924800" cy="923330"/>
          </a:xfrm>
          <a:prstGeom prst="rect">
            <a:avLst/>
          </a:prstGeom>
        </p:spPr>
        <p:txBody>
          <a:bodyPr wrap="square">
            <a:spAutoFit/>
          </a:bodyPr>
          <a:lstStyle/>
          <a:p>
            <a:pPr marL="36000" indent="0" algn="just">
              <a:lnSpc>
                <a:spcPct val="100000"/>
              </a:lnSpc>
              <a:spcBef>
                <a:spcPts val="0"/>
              </a:spcBef>
              <a:buClr>
                <a:srgbClr val="0C135A"/>
              </a:buClr>
              <a:buSzTx/>
              <a:buNone/>
            </a:pPr>
            <a:r>
              <a:rPr lang="en-US" b="1" dirty="0" smtClean="0">
                <a:solidFill>
                  <a:srgbClr val="0070C0"/>
                </a:solidFill>
                <a:latin typeface="+mn-lt"/>
                <a:cs typeface="Calibri" pitchFamily="34" charset="0"/>
              </a:rPr>
              <a:t>Caveat: </a:t>
            </a:r>
            <a:r>
              <a:rPr lang="en-US" dirty="0" smtClean="0">
                <a:latin typeface="+mn-lt"/>
                <a:cs typeface="Calibri" pitchFamily="34" charset="0"/>
              </a:rPr>
              <a:t>A distinction must be made between </a:t>
            </a:r>
            <a:r>
              <a:rPr lang="en-US" b="1" dirty="0" smtClean="0">
                <a:latin typeface="+mn-lt"/>
                <a:cs typeface="Calibri" pitchFamily="34" charset="0"/>
              </a:rPr>
              <a:t>raising an animal </a:t>
            </a:r>
            <a:r>
              <a:rPr lang="en-US" dirty="0" smtClean="0">
                <a:latin typeface="+mn-lt"/>
                <a:cs typeface="Calibri" pitchFamily="34" charset="0"/>
              </a:rPr>
              <a:t>and </a:t>
            </a:r>
            <a:r>
              <a:rPr lang="en-US" b="1" dirty="0" smtClean="0">
                <a:latin typeface="+mn-lt"/>
                <a:cs typeface="Calibri" pitchFamily="34" charset="0"/>
              </a:rPr>
              <a:t>being employed by an animal owner </a:t>
            </a:r>
            <a:r>
              <a:rPr lang="en-US" dirty="0" smtClean="0">
                <a:latin typeface="+mn-lt"/>
                <a:cs typeface="Calibri" pitchFamily="34" charset="0"/>
              </a:rPr>
              <a:t>to look after the animal where the animal owner is decision-maker.</a:t>
            </a:r>
            <a:endParaRPr lang="en-US" dirty="0">
              <a:latin typeface="+mn-lt"/>
              <a:cs typeface="Calibri" pitchFamily="34" charset="0"/>
            </a:endParaRP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8</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anim calcmode="lin" valueType="num">
                                      <p:cBhvr additive="base">
                                        <p:cTn id="11"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4" end="4"/>
                                            </p:txEl>
                                          </p:spTgt>
                                        </p:tgtEl>
                                        <p:attrNameLst>
                                          <p:attrName>style.visibility</p:attrName>
                                        </p:attrNameLst>
                                      </p:cBhvr>
                                      <p:to>
                                        <p:strVal val="visible"/>
                                      </p:to>
                                    </p:set>
                                    <p:anim calcmode="lin" valueType="num">
                                      <p:cBhvr additive="base">
                                        <p:cTn id="15"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90600" y="1005840"/>
            <a:ext cx="7924800" cy="1051560"/>
          </a:xfrm>
        </p:spPr>
        <p:txBody>
          <a:bodyPr>
            <a:noAutofit/>
          </a:bodyPr>
          <a:lstStyle/>
          <a:p>
            <a:r>
              <a:rPr lang="en-US" sz="3500" b="1" dirty="0">
                <a:solidFill>
                  <a:srgbClr val="0C135A"/>
                </a:solidFill>
                <a:latin typeface="+mn-lt"/>
                <a:cs typeface="Calibri" pitchFamily="34" charset="0"/>
              </a:rPr>
              <a:t>Item 0503: Number of female breeding animals </a:t>
            </a:r>
            <a:r>
              <a:rPr lang="en-US" sz="3000" dirty="0">
                <a:solidFill>
                  <a:srgbClr val="0C135A"/>
                </a:solidFill>
                <a:latin typeface="+mn-lt"/>
                <a:cs typeface="Calibri" pitchFamily="34" charset="0"/>
              </a:rPr>
              <a:t>(for each livestock type)</a:t>
            </a:r>
          </a:p>
        </p:txBody>
      </p:sp>
      <p:sp>
        <p:nvSpPr>
          <p:cNvPr id="139267" name="Rectangle 3"/>
          <p:cNvSpPr>
            <a:spLocks noGrp="1" noChangeArrowheads="1"/>
          </p:cNvSpPr>
          <p:nvPr>
            <p:ph idx="1"/>
          </p:nvPr>
        </p:nvSpPr>
        <p:spPr>
          <a:xfrm>
            <a:off x="990600" y="2743200"/>
            <a:ext cx="4876800" cy="3048000"/>
          </a:xfrm>
        </p:spPr>
        <p:txBody>
          <a:bodyPr>
            <a:normAutofit/>
          </a:bodyPr>
          <a:lstStyle/>
          <a:p>
            <a:pPr marL="36000" indent="0" algn="just">
              <a:lnSpc>
                <a:spcPct val="150000"/>
              </a:lnSpc>
              <a:spcAft>
                <a:spcPts val="600"/>
              </a:spcAft>
              <a:buClr>
                <a:srgbClr val="0C135A"/>
              </a:buClr>
              <a:buSzTx/>
              <a:buNone/>
            </a:pPr>
            <a:r>
              <a:rPr lang="en-US" sz="1800" b="1" dirty="0">
                <a:solidFill>
                  <a:srgbClr val="0070C0"/>
                </a:solidFill>
                <a:cs typeface="Calibri" pitchFamily="34" charset="0"/>
              </a:rPr>
              <a:t>Type: </a:t>
            </a:r>
            <a:r>
              <a:rPr lang="en-US" sz="1800" b="1" dirty="0">
                <a:cs typeface="Calibri" pitchFamily="34" charset="0"/>
              </a:rPr>
              <a:t>Essential </a:t>
            </a:r>
            <a:r>
              <a:rPr lang="en-US" sz="1800" b="1" dirty="0" smtClean="0">
                <a:cs typeface="Calibri" pitchFamily="34" charset="0"/>
              </a:rPr>
              <a:t>item</a:t>
            </a:r>
            <a:endParaRPr lang="en-US" sz="1800" b="1" dirty="0">
              <a:cs typeface="Calibri" pitchFamily="34" charset="0"/>
            </a:endParaRPr>
          </a:p>
          <a:p>
            <a:pPr marL="36000" indent="0" algn="just">
              <a:lnSpc>
                <a:spcPct val="150000"/>
              </a:lnSpc>
              <a:spcAft>
                <a:spcPts val="600"/>
              </a:spcAft>
              <a:buClr>
                <a:srgbClr val="0C135A"/>
              </a:buClr>
              <a:buSzTx/>
              <a:buNone/>
            </a:pPr>
            <a:r>
              <a:rPr lang="en-US" sz="1800" b="1" dirty="0">
                <a:solidFill>
                  <a:srgbClr val="0070C0"/>
                </a:solidFill>
                <a:cs typeface="Calibri" pitchFamily="34" charset="0"/>
              </a:rPr>
              <a:t>Reference period: </a:t>
            </a:r>
            <a:r>
              <a:rPr lang="en-US" sz="1800" dirty="0">
                <a:cs typeface="Calibri" pitchFamily="34" charset="0"/>
              </a:rPr>
              <a:t>census reference day</a:t>
            </a:r>
          </a:p>
          <a:p>
            <a:pPr marL="36000" indent="0" algn="just">
              <a:lnSpc>
                <a:spcPct val="150000"/>
              </a:lnSpc>
              <a:spcAft>
                <a:spcPts val="600"/>
              </a:spcAft>
              <a:buClr>
                <a:srgbClr val="0C135A"/>
              </a:buClr>
              <a:buSzTx/>
              <a:buNone/>
            </a:pPr>
            <a:r>
              <a:rPr lang="en-US" sz="1800" b="1" dirty="0">
                <a:solidFill>
                  <a:srgbClr val="0070C0"/>
                </a:solidFill>
                <a:cs typeface="Calibri" pitchFamily="34" charset="0"/>
              </a:rPr>
              <a:t>Concept: </a:t>
            </a:r>
            <a:r>
              <a:rPr lang="en-US" sz="1800" b="1" dirty="0">
                <a:cs typeface="Calibri" pitchFamily="34" charset="0"/>
              </a:rPr>
              <a:t>Breeding animals </a:t>
            </a:r>
            <a:r>
              <a:rPr lang="en-US" sz="1800" dirty="0">
                <a:cs typeface="Calibri" pitchFamily="34" charset="0"/>
              </a:rPr>
              <a:t>refers to the number of female animals that are kept mainly for reproduction purposes rather than food production.</a:t>
            </a:r>
          </a:p>
        </p:txBody>
      </p:sp>
      <p:sp>
        <p:nvSpPr>
          <p:cNvPr id="4" name="Cloud 3"/>
          <p:cNvSpPr/>
          <p:nvPr/>
        </p:nvSpPr>
        <p:spPr>
          <a:xfrm>
            <a:off x="5867400" y="2362200"/>
            <a:ext cx="3276600" cy="2667000"/>
          </a:xfrm>
          <a:prstGeom prst="cloud">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Slide Number Placeholder 1"/>
          <p:cNvSpPr>
            <a:spLocks noGrp="1"/>
          </p:cNvSpPr>
          <p:nvPr>
            <p:ph type="sldNum" sz="quarter" idx="12"/>
          </p:nvPr>
        </p:nvSpPr>
        <p:spPr/>
        <p:txBody>
          <a:bodyPr/>
          <a:lstStyle/>
          <a:p>
            <a:fld id="{49C392F0-AB85-46C5-A0F8-6D758D9A1F5E}" type="slidenum">
              <a:rPr lang="en-US" altLang="en-US" smtClean="0"/>
              <a:pPr/>
              <a:t>9</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 calcmode="lin" valueType="num">
                                      <p:cBhvr additive="base">
                                        <p:cTn id="15"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layout_proposal_final</Template>
  <TotalTime>3972</TotalTime>
  <Words>2755</Words>
  <Application>Microsoft Office PowerPoint</Application>
  <PresentationFormat>On-screen Show (4:3)</PresentationFormat>
  <Paragraphs>270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Garamond</vt:lpstr>
      <vt:lpstr>Times New Roman</vt:lpstr>
      <vt:lpstr>Verdana</vt:lpstr>
      <vt:lpstr>Wingdings</vt:lpstr>
      <vt:lpstr>Wingdings 2</vt:lpstr>
      <vt:lpstr>Solstice</vt:lpstr>
      <vt:lpstr>PowerPoint Presentation</vt:lpstr>
      <vt:lpstr>Outline</vt:lpstr>
      <vt:lpstr>Concept &amp; Definition </vt:lpstr>
      <vt:lpstr> Importance of Statistics of Livestock &amp; Livestock Products </vt:lpstr>
      <vt:lpstr>Methodology on livestock numbers and livestock characteristics</vt:lpstr>
      <vt:lpstr>Items</vt:lpstr>
      <vt:lpstr>Item 0501: Type of livestock system</vt:lpstr>
      <vt:lpstr>Item 0502: Number of animals  (for each livestock type)</vt:lpstr>
      <vt:lpstr>Item 0503: Number of female breeding animals (for each livestock type)</vt:lpstr>
      <vt:lpstr>Item 0504: Number of animals: age and sex (for each livestock type)</vt:lpstr>
      <vt:lpstr>Item 0505: Number of animals according to purpose (for each livestock type)</vt:lpstr>
      <vt:lpstr>Item 0506: Number of milking animals according to milk status  (for each livestock type)</vt:lpstr>
      <vt:lpstr>Items:  0507: Number of animals born   0508: Number of animals acquired   0509: Number of animals slaughtered  0510: Number of animals disposed of   0511: Number of animals that have died from natural causes   </vt:lpstr>
      <vt:lpstr>Items: 0507; 0508; 0509; 0510 and 0511 (contd.).  </vt:lpstr>
      <vt:lpstr>Item 0512: Types of Feed (for each livestock type)</vt:lpstr>
      <vt:lpstr>Item 0513: Use of Veterinary Services  (for holding)</vt:lpstr>
      <vt:lpstr> Country experiences </vt:lpstr>
      <vt:lpstr>Thank you.</vt:lpstr>
    </vt:vector>
  </TitlesOfParts>
  <Company>FAO RNE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FAORNE</dc:creator>
  <cp:lastModifiedBy>Neciu, Adriana (ESS)</cp:lastModifiedBy>
  <cp:revision>428</cp:revision>
  <dcterms:created xsi:type="dcterms:W3CDTF">2008-07-17T05:31:10Z</dcterms:created>
  <dcterms:modified xsi:type="dcterms:W3CDTF">2017-05-16T09:06:51Z</dcterms:modified>
</cp:coreProperties>
</file>