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71" r:id="rId7"/>
    <p:sldId id="270" r:id="rId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288CC-7A32-468C-93A6-9A8F02134A88}" type="datetimeFigureOut">
              <a:rPr lang="es-ES_tradnl" smtClean="0"/>
              <a:pPr/>
              <a:t>20/06/2011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5CBF0-EF19-4779-87EC-6B4AA6BB85B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429124" y="3286124"/>
            <a:ext cx="5500726" cy="1041397"/>
          </a:xfrm>
        </p:spPr>
        <p:txBody>
          <a:bodyPr>
            <a:noAutofit/>
          </a:bodyPr>
          <a:lstStyle/>
          <a:p>
            <a:pPr algn="l"/>
            <a:r>
              <a:rPr lang="es-ES_tradnl" sz="2800" smtClean="0"/>
              <a:t>Pablo </a:t>
            </a:r>
            <a:r>
              <a:rPr lang="es-ES_tradnl" sz="2800" dirty="0" smtClean="0"/>
              <a:t>Toledo</a:t>
            </a:r>
            <a:endParaRPr lang="es-ES_tradnl" sz="2800" dirty="0"/>
          </a:p>
        </p:txBody>
      </p:sp>
      <p:pic>
        <p:nvPicPr>
          <p:cNvPr id="4" name="3 Imagen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9686" y="1285860"/>
            <a:ext cx="2866496" cy="2851567"/>
          </a:xfrm>
          <a:prstGeom prst="rect">
            <a:avLst/>
          </a:prstGeom>
          <a:effectLst>
            <a:reflection blurRad="6350" stA="50000" endA="300" endPos="55500" dist="50800" dir="5400000" sy="-100000" algn="bl" rotWithShape="0"/>
          </a:effectLst>
        </p:spPr>
      </p:pic>
      <p:sp>
        <p:nvSpPr>
          <p:cNvPr id="7" name="6 CuadroTexto"/>
          <p:cNvSpPr txBox="1"/>
          <p:nvPr/>
        </p:nvSpPr>
        <p:spPr>
          <a:xfrm>
            <a:off x="4286248" y="1285860"/>
            <a:ext cx="48577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400" dirty="0" smtClean="0"/>
              <a:t>Instituto Nacional de Estadística</a:t>
            </a:r>
          </a:p>
          <a:p>
            <a:r>
              <a:rPr lang="es-ES_tradnl" sz="4400" dirty="0" smtClean="0"/>
              <a:t>Guatemala</a:t>
            </a:r>
            <a:endParaRPr lang="es-ES_tradn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_tradnl" dirty="0" smtClean="0"/>
              <a:t>Censos de población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s-ES_tradnl" dirty="0" smtClean="0"/>
              <a:t>Último : 2002</a:t>
            </a:r>
          </a:p>
          <a:p>
            <a:pPr marL="571500" indent="-571500">
              <a:buNone/>
            </a:pPr>
            <a:r>
              <a:rPr lang="es-ES_tradnl" dirty="0" smtClean="0"/>
              <a:t>Próximo: noviembre 2012 (no oficial)</a:t>
            </a:r>
            <a:endParaRPr lang="es-ES_tradnl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28596" y="3460759"/>
            <a:ext cx="7472386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Censos agropecuarios</a:t>
            </a:r>
            <a:endParaRPr kumimoji="0" lang="es-ES_tradnl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4786322"/>
            <a:ext cx="8229600" cy="140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Último : 2003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Próximo: noviembre 2013 (no oficial)</a:t>
            </a:r>
            <a:endParaRPr kumimoji="0" lang="es-ES_tradn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s-ES_tradnl" dirty="0" smtClean="0"/>
              <a:t>Encuestas agrícolas recientes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1571612"/>
            <a:ext cx="5429288" cy="4614882"/>
          </a:xfrm>
        </p:spPr>
        <p:txBody>
          <a:bodyPr>
            <a:normAutofit/>
          </a:bodyPr>
          <a:lstStyle/>
          <a:p>
            <a:r>
              <a:rPr lang="es-ES_tradnl" sz="4800" dirty="0" smtClean="0"/>
              <a:t>2005</a:t>
            </a:r>
          </a:p>
          <a:p>
            <a:r>
              <a:rPr lang="es-ES_tradnl" sz="4800" dirty="0" smtClean="0"/>
              <a:t>2006</a:t>
            </a:r>
          </a:p>
          <a:p>
            <a:r>
              <a:rPr lang="es-ES_tradnl" sz="4800" dirty="0" smtClean="0"/>
              <a:t>2007</a:t>
            </a:r>
          </a:p>
          <a:p>
            <a:r>
              <a:rPr lang="es-ES_tradnl" sz="4800" dirty="0" smtClean="0"/>
              <a:t>2008</a:t>
            </a:r>
          </a:p>
          <a:p>
            <a:r>
              <a:rPr lang="es-ES_tradnl" sz="4800" i="1" u="sng" dirty="0" smtClean="0"/>
              <a:t>2011, en ejecución</a:t>
            </a:r>
          </a:p>
          <a:p>
            <a:pPr lvl="1">
              <a:buNone/>
            </a:pPr>
            <a:endParaRPr lang="es-ES_tradn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16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s-ES_tradnl" dirty="0" smtClean="0"/>
              <a:t>Principales variables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>
            <a:noAutofit/>
          </a:bodyPr>
          <a:lstStyle/>
          <a:p>
            <a:pPr lvl="1"/>
            <a:r>
              <a:rPr lang="es-ES_tradnl" sz="3200" dirty="0" smtClean="0"/>
              <a:t>Características del productor y de las fincas</a:t>
            </a:r>
          </a:p>
          <a:p>
            <a:pPr lvl="1"/>
            <a:r>
              <a:rPr lang="es-ES_tradnl" sz="3200" dirty="0" smtClean="0"/>
              <a:t>Asistencia técnica y crédito agrícola</a:t>
            </a:r>
          </a:p>
          <a:p>
            <a:pPr lvl="1"/>
            <a:r>
              <a:rPr lang="es-ES_tradnl" sz="3200" dirty="0" smtClean="0"/>
              <a:t>Pronósticos de producción y producción obtenida</a:t>
            </a:r>
          </a:p>
          <a:p>
            <a:pPr lvl="1">
              <a:buNone/>
            </a:pPr>
            <a:r>
              <a:rPr lang="es-ES_tradnl" sz="3200" dirty="0" smtClean="0"/>
              <a:t>		17 cultivos anuales</a:t>
            </a:r>
          </a:p>
          <a:p>
            <a:pPr lvl="1">
              <a:buNone/>
            </a:pPr>
            <a:r>
              <a:rPr lang="es-ES_tradnl" sz="3200" dirty="0" smtClean="0"/>
              <a:t>		17 cultivos permanente</a:t>
            </a:r>
          </a:p>
          <a:p>
            <a:pPr lvl="1"/>
            <a:r>
              <a:rPr lang="es-ES_tradnl" sz="3200" dirty="0" smtClean="0"/>
              <a:t>Existencia de ganado mayor, menor y aves de corral</a:t>
            </a:r>
          </a:p>
          <a:p>
            <a:pPr lvl="1"/>
            <a:r>
              <a:rPr lang="es-ES_tradnl" sz="3200" dirty="0" smtClean="0"/>
              <a:t>Producción pecuaria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00618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s-ES_tradnl" dirty="0" smtClean="0"/>
              <a:t>Muestreo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Marcos múltiples de muestreo</a:t>
            </a:r>
          </a:p>
          <a:p>
            <a:pPr lvl="1"/>
            <a:r>
              <a:rPr lang="es-ES_tradnl" dirty="0" smtClean="0"/>
              <a:t>Marco de área</a:t>
            </a:r>
          </a:p>
          <a:p>
            <a:pPr lvl="1"/>
            <a:r>
              <a:rPr lang="es-ES_tradnl" dirty="0" smtClean="0"/>
              <a:t>Marco de </a:t>
            </a:r>
            <a:r>
              <a:rPr lang="es-ES_tradnl" dirty="0" smtClean="0"/>
              <a:t>lista</a:t>
            </a:r>
          </a:p>
          <a:p>
            <a:pPr lvl="1"/>
            <a:endParaRPr lang="es-ES_tradnl" dirty="0" smtClean="0"/>
          </a:p>
          <a:p>
            <a:r>
              <a:rPr lang="es-ES_tradnl" dirty="0" smtClean="0"/>
              <a:t>El marco se basa en un mapa de uso de la tierra, elaborado por el MAGA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357430"/>
            <a:ext cx="3614734" cy="900106"/>
          </a:xfrm>
        </p:spPr>
        <p:txBody>
          <a:bodyPr>
            <a:noAutofit/>
          </a:bodyPr>
          <a:lstStyle/>
          <a:p>
            <a:r>
              <a:rPr lang="es-ES_tradnl" sz="5400" dirty="0" smtClean="0"/>
              <a:t>Aún no</a:t>
            </a:r>
            <a:endParaRPr lang="es-ES_tradnl" sz="54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6472254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400" dirty="0" smtClean="0"/>
              <a:t>¿Encuestas específicas?</a:t>
            </a:r>
            <a:endParaRPr kumimoji="0" lang="es-ES_tradnl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43240" y="5715016"/>
            <a:ext cx="6000760" cy="78581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es-ES_tradnl" sz="4400" dirty="0" smtClean="0">
                <a:effectLst>
                  <a:reflection blurRad="6350" stA="55000" endA="300" endPos="45500" dir="5400000" sy="-100000" algn="bl" rotWithShape="0"/>
                </a:effectLst>
              </a:rPr>
              <a:t>Gracias por su atención</a:t>
            </a:r>
            <a:endParaRPr lang="es-ES_tradnl" sz="44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4" name="3 Imagen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85729"/>
            <a:ext cx="2143140" cy="2131978"/>
          </a:xfrm>
          <a:prstGeom prst="rect">
            <a:avLst/>
          </a:prstGeom>
          <a:effectLst>
            <a:reflection blurRad="6350" stA="50000" endA="300" endPos="55500" dist="50800" dir="5400000" sy="-100000" algn="bl" rotWithShape="0"/>
          </a:effectLst>
        </p:spPr>
      </p:pic>
      <p:sp>
        <p:nvSpPr>
          <p:cNvPr id="5" name="4 CuadroTexto"/>
          <p:cNvSpPr txBox="1"/>
          <p:nvPr/>
        </p:nvSpPr>
        <p:spPr>
          <a:xfrm>
            <a:off x="3938034" y="285728"/>
            <a:ext cx="36319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smtClean="0"/>
              <a:t>Instituto Nacional de Estadística</a:t>
            </a:r>
          </a:p>
          <a:p>
            <a:r>
              <a:rPr lang="es-ES_tradnl" sz="3200" dirty="0" smtClean="0"/>
              <a:t>Guatemala</a:t>
            </a:r>
            <a:endParaRPr lang="es-ES_trad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108</Words>
  <Application>Microsoft Office PowerPoint</Application>
  <PresentationFormat>Presentación en pantalla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Pablo Toledo</vt:lpstr>
      <vt:lpstr>Censos de población</vt:lpstr>
      <vt:lpstr>Encuestas agrícolas recientes</vt:lpstr>
      <vt:lpstr>Principales variables</vt:lpstr>
      <vt:lpstr>Muestreo</vt:lpstr>
      <vt:lpstr>Diapositiva 6</vt:lpstr>
      <vt:lpstr>Diapositiva 7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 1</dc:title>
  <dc:creator>inefrto</dc:creator>
  <cp:lastModifiedBy>inefrto</cp:lastModifiedBy>
  <cp:revision>57</cp:revision>
  <dcterms:created xsi:type="dcterms:W3CDTF">2011-06-14T17:01:47Z</dcterms:created>
  <dcterms:modified xsi:type="dcterms:W3CDTF">2011-06-20T18:05:48Z</dcterms:modified>
</cp:coreProperties>
</file>