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1" r:id="rId2"/>
    <p:sldId id="256" r:id="rId3"/>
    <p:sldId id="282" r:id="rId4"/>
    <p:sldId id="283" r:id="rId5"/>
    <p:sldId id="259" r:id="rId6"/>
    <p:sldId id="284" r:id="rId7"/>
    <p:sldId id="260" r:id="rId8"/>
    <p:sldId id="261" r:id="rId9"/>
    <p:sldId id="262" r:id="rId10"/>
    <p:sldId id="263" r:id="rId11"/>
    <p:sldId id="264" r:id="rId12"/>
    <p:sldId id="265" r:id="rId13"/>
    <p:sldId id="271" r:id="rId14"/>
    <p:sldId id="285" r:id="rId15"/>
    <p:sldId id="286" r:id="rId16"/>
    <p:sldId id="287" r:id="rId17"/>
    <p:sldId id="288" r:id="rId18"/>
    <p:sldId id="289" r:id="rId19"/>
    <p:sldId id="270" r:id="rId20"/>
    <p:sldId id="278" r:id="rId21"/>
    <p:sldId id="275" r:id="rId22"/>
    <p:sldId id="280" r:id="rId23"/>
    <p:sldId id="269" r:id="rId24"/>
    <p:sldId id="272" r:id="rId25"/>
    <p:sldId id="273" r:id="rId26"/>
    <p:sldId id="274" r:id="rId27"/>
    <p:sldId id="276" r:id="rId28"/>
    <p:sldId id="279" r:id="rId2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chemeClr val="accent1">
                <a:tint val="66000"/>
                <a:satMod val="160000"/>
                <a:alpha val="2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25C62B-05CD-469F-841E-95583669034F}" type="datetimeFigureOut">
              <a:rPr lang="es-ES" smtClean="0"/>
              <a:pPr/>
              <a:t>19/06/2011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4CA019-2386-4CBD-9A3F-50AF753D927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1000" y="297180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Estrategias para el levantamiento de datos sobre la agricultura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>
                <a:latin typeface="Arial Black" pitchFamily="34" charset="0"/>
                <a:cs typeface="Arial" pitchFamily="34" charset="0"/>
              </a:rPr>
              <a:t>SESIÓN TÉCNICA 1</a:t>
            </a:r>
            <a:endParaRPr lang="es-ES" sz="4000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Estadísticas agrícolas:</a:t>
            </a:r>
            <a:b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cobertura</a:t>
            </a:r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643050"/>
            <a:ext cx="8558242" cy="4917758"/>
          </a:xfrm>
        </p:spPr>
        <p:txBody>
          <a:bodyPr>
            <a:normAutofit/>
          </a:bodyPr>
          <a:lstStyle/>
          <a:p>
            <a:r>
              <a:rPr lang="es-ES" dirty="0" smtClean="0"/>
              <a:t>Las unidades estadísticas a cubrir dependen de la dimensión: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s-ES" dirty="0" smtClean="0"/>
              <a:t>Para la </a:t>
            </a:r>
            <a:r>
              <a:rPr lang="es-ES" b="1" i="1" dirty="0" smtClean="0">
                <a:solidFill>
                  <a:schemeClr val="tx2">
                    <a:lumMod val="75000"/>
                  </a:schemeClr>
                </a:solidFill>
              </a:rPr>
              <a:t>dimensión económica:</a:t>
            </a:r>
            <a:r>
              <a:rPr lang="es-ES" dirty="0" smtClean="0">
                <a:solidFill>
                  <a:srgbClr val="FFFF00"/>
                </a:solidFill>
              </a:rPr>
              <a:t>:</a:t>
            </a:r>
            <a:r>
              <a:rPr lang="es-ES" dirty="0" smtClean="0"/>
              <a:t> la explotación agropecuaria.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s-ES" dirty="0" smtClean="0"/>
              <a:t>Para la </a:t>
            </a:r>
            <a:r>
              <a:rPr lang="es-ES" b="1" i="1" dirty="0" smtClean="0">
                <a:solidFill>
                  <a:schemeClr val="tx2">
                    <a:lumMod val="75000"/>
                  </a:schemeClr>
                </a:solidFill>
              </a:rPr>
              <a:t>dimensión ambiental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s-ES" dirty="0" smtClean="0"/>
              <a:t> la parcela.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s-ES" dirty="0" smtClean="0"/>
              <a:t>Para la </a:t>
            </a:r>
            <a:r>
              <a:rPr lang="es-ES" b="1" i="1" dirty="0" smtClean="0">
                <a:solidFill>
                  <a:schemeClr val="tx2">
                    <a:lumMod val="75000"/>
                  </a:schemeClr>
                </a:solidFill>
              </a:rPr>
              <a:t>dimensión social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dirty="0" smtClean="0"/>
              <a:t>el hogar rural</a:t>
            </a:r>
            <a:r>
              <a:rPr lang="es-ES" dirty="0" smtClean="0"/>
              <a:t>.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Estadísticas agrícolas:</a:t>
            </a:r>
            <a:b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cobertura </a:t>
            </a:r>
            <a:r>
              <a:rPr lang="es-ES" b="1" cap="none" dirty="0" smtClean="0">
                <a:solidFill>
                  <a:schemeClr val="tx2">
                    <a:lumMod val="75000"/>
                  </a:schemeClr>
                </a:solidFill>
              </a:rPr>
              <a:t>(cont.)</a:t>
            </a:r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09416"/>
            <a:ext cx="8477280" cy="4846320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Otras unidades estadísticas requeridas por la “estrategia global” son:</a:t>
            </a:r>
          </a:p>
          <a:p>
            <a:pPr lvl="1"/>
            <a:r>
              <a:rPr lang="es-ES" dirty="0" smtClean="0"/>
              <a:t>Empresas proveedoras de insumos;</a:t>
            </a:r>
          </a:p>
          <a:p>
            <a:pPr lvl="1"/>
            <a:r>
              <a:rPr lang="es-ES" dirty="0" smtClean="0"/>
              <a:t>Empresas proveedoras de servicios agrícolas;</a:t>
            </a:r>
          </a:p>
          <a:p>
            <a:pPr lvl="1"/>
            <a:r>
              <a:rPr lang="es-ES" dirty="0" smtClean="0"/>
              <a:t>Comunidades locales</a:t>
            </a:r>
          </a:p>
          <a:p>
            <a:pPr lvl="1">
              <a:buNone/>
            </a:pPr>
            <a:endParaRPr lang="es-ES" dirty="0" smtClean="0"/>
          </a:p>
          <a:p>
            <a:r>
              <a:rPr lang="es-ES" dirty="0" smtClean="0"/>
              <a:t>Estas unidades que caen fuera del marco conceptual para la agricultura son claves a la hora de suministrar información para las tres dimensiones: precios, canales de comercialización, cantidades procesadas, servicios sociales comunitarios a los hogares rurales, etc.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857256"/>
          </a:xfrm>
        </p:spPr>
        <p:txBody>
          <a:bodyPr/>
          <a:lstStyle/>
          <a:p>
            <a:pPr algn="ctr"/>
            <a:r>
              <a:rPr lang="es-ES" dirty="0" smtClean="0"/>
              <a:t>Tres pilares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572148"/>
          </a:xfrm>
        </p:spPr>
        <p:txBody>
          <a:bodyPr>
            <a:normAutofit fontScale="85000" lnSpcReduction="10000"/>
          </a:bodyPr>
          <a:lstStyle/>
          <a:p>
            <a:r>
              <a:rPr lang="es-ES" sz="2700" b="1" u="sng" dirty="0" smtClean="0">
                <a:solidFill>
                  <a:srgbClr val="FF0000"/>
                </a:solidFill>
              </a:rPr>
              <a:t>Pilar 1</a:t>
            </a:r>
            <a:r>
              <a:rPr lang="es-ES" sz="2700" b="1" dirty="0" smtClean="0">
                <a:solidFill>
                  <a:srgbClr val="FF0000"/>
                </a:solidFill>
              </a:rPr>
              <a:t>: Identificación de un conjunto de datos claves</a:t>
            </a:r>
            <a:r>
              <a:rPr lang="es-ES" sz="2700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s-ES" dirty="0" smtClean="0"/>
              <a:t>Conjunto de ítems centrales y datos asociados;</a:t>
            </a:r>
          </a:p>
          <a:p>
            <a:pPr lvl="1"/>
            <a:r>
              <a:rPr lang="es-ES" dirty="0" smtClean="0"/>
              <a:t>Contenido, alcance y frecuencia</a:t>
            </a:r>
          </a:p>
          <a:p>
            <a:pPr lvl="1">
              <a:buNone/>
            </a:pPr>
            <a:endParaRPr lang="es-ES" dirty="0" smtClean="0"/>
          </a:p>
          <a:p>
            <a:r>
              <a:rPr lang="es-ES" sz="2700" b="1" u="sng" dirty="0" smtClean="0">
                <a:solidFill>
                  <a:srgbClr val="FF0000"/>
                </a:solidFill>
              </a:rPr>
              <a:t>Pilar 2</a:t>
            </a:r>
            <a:r>
              <a:rPr lang="es-ES" sz="2700" b="1" dirty="0" smtClean="0">
                <a:solidFill>
                  <a:srgbClr val="FF0000"/>
                </a:solidFill>
              </a:rPr>
              <a:t>: Integración de la agricultura al SEN:</a:t>
            </a:r>
          </a:p>
          <a:p>
            <a:pPr lvl="1"/>
            <a:r>
              <a:rPr lang="es-ES" dirty="0" smtClean="0"/>
              <a:t>Desarrollo de un marco muestral maestro;</a:t>
            </a:r>
          </a:p>
          <a:p>
            <a:pPr lvl="1"/>
            <a:r>
              <a:rPr lang="es-ES" dirty="0" smtClean="0"/>
              <a:t>Visión estratégica de la integración de las encuestas;</a:t>
            </a:r>
          </a:p>
          <a:p>
            <a:pPr lvl="1"/>
            <a:r>
              <a:rPr lang="es-ES" dirty="0" smtClean="0"/>
              <a:t>Pasos a seguir para implementar un sistema integrado;</a:t>
            </a:r>
          </a:p>
          <a:p>
            <a:pPr lvl="1"/>
            <a:r>
              <a:rPr lang="es-ES" dirty="0" smtClean="0"/>
              <a:t>El gerenciamiento de los datos.</a:t>
            </a:r>
          </a:p>
          <a:p>
            <a:pPr lvl="1">
              <a:buNone/>
            </a:pPr>
            <a:endParaRPr lang="es-ES" dirty="0" smtClean="0"/>
          </a:p>
          <a:p>
            <a:r>
              <a:rPr lang="es-ES" sz="2700" b="1" u="sng" dirty="0" smtClean="0">
                <a:solidFill>
                  <a:srgbClr val="FF0000"/>
                </a:solidFill>
              </a:rPr>
              <a:t>Pilar 3</a:t>
            </a:r>
            <a:r>
              <a:rPr lang="es-ES" sz="2700" b="1" dirty="0" smtClean="0">
                <a:solidFill>
                  <a:srgbClr val="FF0000"/>
                </a:solidFill>
              </a:rPr>
              <a:t>: Sustentabilidad de las estadísticas agrícolas:</a:t>
            </a:r>
          </a:p>
          <a:p>
            <a:pPr lvl="1"/>
            <a:r>
              <a:rPr lang="es-ES" dirty="0" smtClean="0"/>
              <a:t>Gobernabilidad;</a:t>
            </a:r>
          </a:p>
          <a:p>
            <a:pPr lvl="1"/>
            <a:r>
              <a:rPr lang="es-ES" dirty="0" smtClean="0"/>
              <a:t>Construcción de capacidades.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463040"/>
          </a:xfrm>
        </p:spPr>
        <p:txBody>
          <a:bodyPr>
            <a:normAutofit/>
          </a:bodyPr>
          <a:lstStyle/>
          <a:p>
            <a:pPr algn="ctr"/>
            <a:r>
              <a:rPr lang="es-ES" sz="4000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Pilar 1</a:t>
            </a:r>
            <a:r>
              <a:rPr lang="es-ES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: </a:t>
            </a:r>
            <a:r>
              <a:rPr lang="es-E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Identificación de un conjunto de datos claves</a:t>
            </a:r>
            <a:endParaRPr lang="es-ES" sz="3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09416"/>
            <a:ext cx="8777318" cy="5248584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U</a:t>
            </a:r>
            <a:r>
              <a:rPr lang="es-ES" sz="2400" dirty="0" smtClean="0"/>
              <a:t>n ítem es calificado como “clave” cuando:</a:t>
            </a:r>
          </a:p>
          <a:p>
            <a:pPr lvl="1"/>
            <a:r>
              <a:rPr lang="es-ES" dirty="0" smtClean="0"/>
              <a:t>Contribuye significativamente a la oferta global de productos agrícolas (10 cultivos y 4 especies animales son responsables por el 95% de la producción mundial de cereales, carne y fibras);</a:t>
            </a:r>
          </a:p>
          <a:p>
            <a:pPr lvl="1"/>
            <a:r>
              <a:rPr lang="es-ES" dirty="0" smtClean="0"/>
              <a:t>Entra en muchos indicadores para monitorear y evaluar políticas de desarrollo, seguridad alimentaria y las Metas del Milenio;</a:t>
            </a:r>
          </a:p>
          <a:p>
            <a:pPr lvl="1"/>
            <a:r>
              <a:rPr lang="es-ES" dirty="0" smtClean="0"/>
              <a:t>Es un insumo para las CN y los balances de oferta-utilización de productos agrícolas;</a:t>
            </a:r>
          </a:p>
          <a:p>
            <a:pPr lvl="1"/>
            <a:r>
              <a:rPr lang="es-ES" dirty="0" smtClean="0"/>
              <a:t>Hace un uso intensivo de la tierra y/o contribuye al bienestar de los hogares y/o tiene efectos medio-ambientales</a:t>
            </a:r>
          </a:p>
          <a:p>
            <a:r>
              <a:rPr lang="es-ES" sz="2400" dirty="0" smtClean="0"/>
              <a:t>Los ítems “clave” son los primeros a incorporar en el sistema estadístico y los últimos a ser removidos por dificultades presupuestarias.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22878"/>
          </a:xfrm>
        </p:spPr>
        <p:txBody>
          <a:bodyPr>
            <a:normAutofit fontScale="90000"/>
          </a:bodyPr>
          <a:lstStyle/>
          <a:p>
            <a:r>
              <a:rPr lang="es-ES" sz="2000" dirty="0" smtClean="0">
                <a:solidFill>
                  <a:srgbClr val="000000"/>
                </a:solidFill>
                <a:latin typeface="Calibri"/>
              </a:rPr>
              <a:t>CONJUNTO DE DATOS CLAVE: DIMENSIÓN ECONÓMICA (1)</a:t>
            </a:r>
            <a:br>
              <a:rPr lang="es-ES" sz="2000" dirty="0" smtClean="0">
                <a:solidFill>
                  <a:srgbClr val="000000"/>
                </a:solidFill>
                <a:latin typeface="Calibri"/>
              </a:rPr>
            </a:br>
            <a:endParaRPr lang="es-ES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428604"/>
          <a:ext cx="9144000" cy="6000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52"/>
                <a:gridCol w="2428892"/>
                <a:gridCol w="4286280"/>
                <a:gridCol w="1142976"/>
              </a:tblGrid>
              <a:tr h="6494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Concepto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dirty="0"/>
                        <a:t>Variables principales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dirty="0" err="1"/>
                        <a:t>Items</a:t>
                      </a:r>
                      <a:r>
                        <a:rPr lang="es-ES" dirty="0"/>
                        <a:t> "clave"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dirty="0"/>
                        <a:t>Frecuencia</a:t>
                      </a:r>
                    </a:p>
                  </a:txBody>
                  <a:tcPr marL="4019" marR="4019" marT="4019" marB="0" anchor="ctr"/>
                </a:tc>
              </a:tr>
              <a:tr h="582782">
                <a:tc rowSpan="6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Productos</a:t>
                      </a:r>
                      <a:endParaRPr lang="es-ES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Producción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Cultivos principales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arroz, maíz, papa, etc.</a:t>
                      </a:r>
                    </a:p>
                  </a:txBody>
                  <a:tcPr marL="4019" marR="4019" marT="4019" marB="0" anchor="b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Anual</a:t>
                      </a:r>
                      <a:endParaRPr lang="es-ES" dirty="0"/>
                    </a:p>
                  </a:txBody>
                  <a:tcPr anchor="ctr"/>
                </a:tc>
              </a:tr>
              <a:tr h="56075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Especies animales principales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vacunos, caprinos, auquénidos, etc.</a:t>
                      </a:r>
                    </a:p>
                  </a:txBody>
                  <a:tcPr marL="4019" marR="4019" marT="4019" marB="0" anchor="b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Anual</a:t>
                      </a:r>
                      <a:endParaRPr lang="es-ES" dirty="0"/>
                    </a:p>
                  </a:txBody>
                  <a:tcPr anchor="ctr"/>
                </a:tc>
              </a:tr>
              <a:tr h="381545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Productos forestales principales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Anual</a:t>
                      </a:r>
                      <a:endParaRPr lang="es-ES" dirty="0"/>
                    </a:p>
                  </a:txBody>
                  <a:tcPr anchor="ctr"/>
                </a:tc>
              </a:tr>
              <a:tr h="56075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Productos de la pesca y acuicultura principales</a:t>
                      </a:r>
                    </a:p>
                  </a:txBody>
                  <a:tcPr marL="4019" marR="4019" marT="4019" marB="0" anchor="b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Anual</a:t>
                      </a:r>
                      <a:endParaRPr lang="es-ES" dirty="0"/>
                    </a:p>
                  </a:txBody>
                  <a:tcPr anchor="ctr"/>
                </a:tc>
              </a:tr>
              <a:tr h="84910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Área </a:t>
                      </a:r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plantada y cosechada</a:t>
                      </a:r>
                    </a:p>
                  </a:txBody>
                  <a:tcPr marL="4019" marR="4019" marT="40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Cultivos principales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arroz, maíz, papa, etc.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Anual</a:t>
                      </a:r>
                      <a:endParaRPr lang="es-ES" dirty="0"/>
                    </a:p>
                  </a:txBody>
                  <a:tcPr anchor="ctr"/>
                </a:tc>
              </a:tr>
              <a:tr h="1117438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Rendimientos 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Cultivos principales; Especies animales principales; Productos forestales principales; Productos de la pesca y acuicultura principales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Anual</a:t>
                      </a:r>
                      <a:endParaRPr lang="es-ES" dirty="0"/>
                    </a:p>
                  </a:txBody>
                  <a:tcPr anchor="ctr"/>
                </a:tc>
              </a:tr>
              <a:tr h="649460">
                <a:tc rowSpan="2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Comercio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Exportaciones</a:t>
                      </a:r>
                    </a:p>
                    <a:p>
                      <a:pPr marL="91440" algn="l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(en cantidad y valor)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Idem</a:t>
                      </a:r>
                      <a:endParaRPr lang="es-ES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15" marR="3815" marT="381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Anual</a:t>
                      </a:r>
                    </a:p>
                    <a:p>
                      <a:endParaRPr lang="es-ES" dirty="0"/>
                    </a:p>
                  </a:txBody>
                  <a:tcPr anchor="ctr"/>
                </a:tc>
              </a:tr>
              <a:tr h="649460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Importaciones</a:t>
                      </a:r>
                    </a:p>
                    <a:p>
                      <a:pPr marL="91440" algn="l" fontAlgn="ctr"/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(en cantidad y valor)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Idem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Anual</a:t>
                      </a:r>
                    </a:p>
                    <a:p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22878"/>
          </a:xfrm>
        </p:spPr>
        <p:txBody>
          <a:bodyPr>
            <a:normAutofit fontScale="90000"/>
          </a:bodyPr>
          <a:lstStyle/>
          <a:p>
            <a:r>
              <a:rPr lang="es-ES" sz="2000" dirty="0" smtClean="0">
                <a:solidFill>
                  <a:srgbClr val="000000"/>
                </a:solidFill>
                <a:latin typeface="Calibri"/>
              </a:rPr>
              <a:t>CONJUNTO DE DATOS CLAVE: DIMENSIÓN ECONÓMICA (2)</a:t>
            </a:r>
            <a:br>
              <a:rPr lang="es-ES" sz="2000" dirty="0" smtClean="0">
                <a:solidFill>
                  <a:srgbClr val="000000"/>
                </a:solidFill>
                <a:latin typeface="Calibri"/>
              </a:rPr>
            </a:br>
            <a:endParaRPr lang="es-ES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428604"/>
          <a:ext cx="9144000" cy="6424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52"/>
                <a:gridCol w="2643206"/>
                <a:gridCol w="3643338"/>
                <a:gridCol w="1571604"/>
              </a:tblGrid>
              <a:tr h="7951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Concepto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dirty="0"/>
                        <a:t>Variables principales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dirty="0" err="1"/>
                        <a:t>Items</a:t>
                      </a:r>
                      <a:r>
                        <a:rPr lang="es-ES" dirty="0"/>
                        <a:t> "clave"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dirty="0"/>
                        <a:t>Frecuencia</a:t>
                      </a:r>
                    </a:p>
                  </a:txBody>
                  <a:tcPr marL="4019" marR="4019" marT="4019" marB="0" anchor="ctr"/>
                </a:tc>
              </a:tr>
              <a:tr h="276431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Stock de recursos</a:t>
                      </a:r>
                    </a:p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Tierra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Area</a:t>
                      </a: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según uso del suelo</a:t>
                      </a:r>
                    </a:p>
                  </a:txBody>
                  <a:tcPr marL="3815" marR="3815" marT="3815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Depende de las prioridades</a:t>
                      </a:r>
                      <a:r>
                        <a:rPr lang="es-ES" sz="18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nacionales y de  las fuentes de información 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anchor="ctr"/>
                </a:tc>
              </a:tr>
              <a:tr h="26786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PEA agrícola por sexo y edad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330729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Ganado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Número de animales por tipo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203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Maquinaria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Número de maquinas agrícolas por tipo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26802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Insumos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Agua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Volumen para riego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418515">
                <a:tc vMerge="1">
                  <a:txBody>
                    <a:bodyPr/>
                    <a:lstStyle/>
                    <a:p>
                      <a:pPr algn="ctr" fontAlgn="ctr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Fertilizantes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(cantidad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 valor)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Principales fertilizantes de los cultivos principales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5719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Pesticidas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(cantidad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 valor)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Principales pesticidas de los cultivos principales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277182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Semillas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 cultivo principal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268612">
                <a:tc v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Pienso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 cultivo principal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70003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Agro-industrias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Volumen de productos principales usados para procesar alimentos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Por  industria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700030">
                <a:tc vMerge="1">
                  <a:txBody>
                    <a:bodyPr/>
                    <a:lstStyle/>
                    <a:p>
                      <a:pPr algn="ctr" fontAlgn="ctr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Valor de alimentos procesados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Por  industria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700030">
                <a:tc vMerge="1">
                  <a:txBody>
                    <a:bodyPr/>
                    <a:lstStyle/>
                    <a:p>
                      <a:pPr algn="ctr" fontAlgn="ctr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Otros usos (ej. </a:t>
                      </a:r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Bio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-combustibles)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Por  tipo de uso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22878"/>
          </a:xfrm>
        </p:spPr>
        <p:txBody>
          <a:bodyPr>
            <a:normAutofit fontScale="90000"/>
          </a:bodyPr>
          <a:lstStyle/>
          <a:p>
            <a:r>
              <a:rPr lang="es-ES" sz="2000" dirty="0" smtClean="0">
                <a:solidFill>
                  <a:srgbClr val="000000"/>
                </a:solidFill>
                <a:latin typeface="Calibri"/>
              </a:rPr>
              <a:t>CONJUNTO DE DATOS CLAVE: DIMENSIÓN ECONÓMICA (3)</a:t>
            </a:r>
            <a:br>
              <a:rPr lang="es-ES" sz="2000" dirty="0" smtClean="0">
                <a:solidFill>
                  <a:srgbClr val="000000"/>
                </a:solidFill>
                <a:latin typeface="Calibri"/>
              </a:rPr>
            </a:br>
            <a:endParaRPr lang="es-ES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71406" y="428604"/>
          <a:ext cx="9072593" cy="5857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49"/>
                <a:gridCol w="2857520"/>
                <a:gridCol w="2857520"/>
                <a:gridCol w="1571604"/>
              </a:tblGrid>
              <a:tr h="8938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Concepto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dirty="0"/>
                        <a:t>Variables principales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dirty="0" err="1"/>
                        <a:t>Items</a:t>
                      </a:r>
                      <a:r>
                        <a:rPr lang="es-ES" dirty="0"/>
                        <a:t> "clave"</a:t>
                      </a:r>
                    </a:p>
                  </a:txBody>
                  <a:tcPr marL="4019" marR="4019" marT="40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dirty="0"/>
                        <a:t>Frecuencia</a:t>
                      </a:r>
                    </a:p>
                  </a:txBody>
                  <a:tcPr marL="4019" marR="4019" marT="4019" marB="0" anchor="ctr"/>
                </a:tc>
              </a:tr>
              <a:tr h="5525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Precios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Precios productor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 producto principal (cultivos, ganado, pesca, forestales)</a:t>
                      </a:r>
                    </a:p>
                  </a:txBody>
                  <a:tcPr marL="3815" marR="3815" marT="3815" marB="0" anchor="b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Depende de las prioridades</a:t>
                      </a:r>
                      <a:r>
                        <a:rPr lang="es-ES" sz="18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nacionales y de  las fuentes de información 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anchor="ctr"/>
                </a:tc>
              </a:tr>
              <a:tr h="55251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Precios consumidor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 producto principal (cultivos, ganado, pesca, forestales)</a:t>
                      </a:r>
                    </a:p>
                  </a:txBody>
                  <a:tcPr marL="3815" marR="3815" marT="3815" marB="0" anchor="b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6210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Gasto final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Gastos del Gobierno para el desarrollo agrícola y rural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Inversiones públicas, subsidios, etc.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5251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Inversiones privadas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 maquinaria, I+D, infraestructura</a:t>
                      </a:r>
                    </a:p>
                  </a:txBody>
                  <a:tcPr marL="3815" marR="3815" marT="3815" marB="0" anchor="b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82662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Consumo de los hogares (en cantidad y valor) 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Consumo de los principales productos (cultivos, animales, etc.)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</a:tr>
              <a:tr h="9294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Infraestructura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rural 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Riego, caminos, ferrocarriles, comunicaciones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s-E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Area</a:t>
                      </a: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equipada para riego, </a:t>
                      </a:r>
                      <a:r>
                        <a:rPr lang="es-E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kms</a:t>
                      </a: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caminos, </a:t>
                      </a:r>
                      <a:r>
                        <a:rPr lang="es-E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kms</a:t>
                      </a: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vías férreas, comunicaciones</a:t>
                      </a:r>
                    </a:p>
                  </a:txBody>
                  <a:tcPr marL="3815" marR="3815" marT="3815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294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Transferencias internacionales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Asistencia internacional para el desarrollo agrícola y rural</a:t>
                      </a:r>
                    </a:p>
                  </a:txBody>
                  <a:tcPr marL="3815" marR="3815" marT="3815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15" marR="3815" marT="3815" marB="0" anchor="b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r>
              <a:rPr lang="es-ES" sz="2400" dirty="0" smtClean="0">
                <a:solidFill>
                  <a:srgbClr val="000000"/>
                </a:solidFill>
                <a:latin typeface="Calibri"/>
              </a:rPr>
              <a:t>CONJUNTO DE DATOS CLAVE: DIMENSIÓN SOCIAL</a:t>
            </a:r>
            <a:r>
              <a:rPr lang="es-ES" sz="2400" dirty="0" smtClean="0"/>
              <a:t/>
            </a:r>
            <a:br>
              <a:rPr lang="es-ES" sz="2400" dirty="0" smtClean="0"/>
            </a:br>
            <a:endParaRPr lang="es-ES" sz="2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0" y="401320"/>
          <a:ext cx="9001156" cy="644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827"/>
                <a:gridCol w="3468212"/>
                <a:gridCol w="2380513"/>
                <a:gridCol w="1571604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Concepto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Variables principales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Items</a:t>
                      </a:r>
                      <a:r>
                        <a:rPr lang="es-ES" baseline="0" dirty="0" smtClean="0"/>
                        <a:t> “clave”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Frecuencia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rowSpan="12">
                  <a:txBody>
                    <a:bodyPr/>
                    <a:lstStyle/>
                    <a:p>
                      <a:r>
                        <a:rPr lang="es-ES" dirty="0" smtClean="0"/>
                        <a:t>Demografía</a:t>
                      </a:r>
                      <a:r>
                        <a:rPr lang="es-ES" baseline="0" dirty="0" smtClean="0"/>
                        <a:t> de las poblaciones (urbana y rural)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Sexo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Depende de las prioridades</a:t>
                      </a:r>
                      <a:r>
                        <a:rPr lang="es-ES" sz="18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nacionales y de  las fuentes de información 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Edad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Por sexo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País</a:t>
                      </a:r>
                      <a:r>
                        <a:rPr lang="es-ES" baseline="0" dirty="0" smtClean="0"/>
                        <a:t> de nacimiento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Por sexo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Nivel educativo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CINE a un dígito por sexo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Situación laboral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Empleado,</a:t>
                      </a:r>
                      <a:r>
                        <a:rPr lang="es-ES" baseline="0" dirty="0" smtClean="0"/>
                        <a:t> desempleado, inactivo por sexo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 de empleo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Cuenta propia, empleado por sexo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Sector económico de empleo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CIIU por sexo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Ocupación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CIUO por sexo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Ingreso del hogar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Composición del hogar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Por sexo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Número</a:t>
                      </a:r>
                      <a:r>
                        <a:rPr lang="es-ES" baseline="0" dirty="0" smtClean="0"/>
                        <a:t> de trabajadores familiares/contratados en la explotación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Por sexo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Condiciones de la vivienda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Tipo, materiales, </a:t>
                      </a:r>
                      <a:r>
                        <a:rPr lang="es-ES" dirty="0" err="1" smtClean="0"/>
                        <a:t>etc</a:t>
                      </a:r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r>
              <a:rPr lang="es-ES" sz="2400" dirty="0" smtClean="0">
                <a:solidFill>
                  <a:srgbClr val="000000"/>
                </a:solidFill>
                <a:latin typeface="Calibri"/>
              </a:rPr>
              <a:t>CONJUNTO DE DATOS CLAVE: DIMENSIÓN AMBIENTAL</a:t>
            </a:r>
            <a:r>
              <a:rPr lang="es-ES" sz="2400" dirty="0" smtClean="0"/>
              <a:t/>
            </a:r>
            <a:br>
              <a:rPr lang="es-ES" sz="2400" dirty="0" smtClean="0"/>
            </a:br>
            <a:endParaRPr lang="es-ES" sz="2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14283" y="928670"/>
          <a:ext cx="8786874" cy="4602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402"/>
                <a:gridCol w="3185440"/>
                <a:gridCol w="2323842"/>
                <a:gridCol w="1534190"/>
              </a:tblGrid>
              <a:tr h="384474">
                <a:tc>
                  <a:txBody>
                    <a:bodyPr/>
                    <a:lstStyle/>
                    <a:p>
                      <a:r>
                        <a:rPr lang="es-ES" dirty="0" smtClean="0"/>
                        <a:t>Concepto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Variables principales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Items</a:t>
                      </a:r>
                      <a:r>
                        <a:rPr lang="es-ES" baseline="0" dirty="0" smtClean="0"/>
                        <a:t> “clave”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Frecuencia</a:t>
                      </a:r>
                      <a:endParaRPr lang="es-ES" dirty="0"/>
                    </a:p>
                  </a:txBody>
                  <a:tcPr/>
                </a:tc>
              </a:tr>
              <a:tr h="1012613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Calibri" pitchFamily="34" charset="0"/>
                        </a:rPr>
                        <a:t>Tierra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Degradación de los suelos</a:t>
                      </a:r>
                      <a:endParaRPr lang="es-E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Las variables</a:t>
                      </a:r>
                      <a:r>
                        <a:rPr lang="es-ES" baseline="0" dirty="0" smtClean="0"/>
                        <a:t> se basarán en los </a:t>
                      </a:r>
                      <a:r>
                        <a:rPr lang="es-ES" baseline="0" dirty="0" err="1" smtClean="0"/>
                        <a:t>items</a:t>
                      </a:r>
                      <a:r>
                        <a:rPr lang="es-ES" baseline="0" dirty="0" smtClean="0"/>
                        <a:t> principales anteriores referidos a uso del suelo, uso del agua y otros insumos de la producción</a:t>
                      </a:r>
                      <a:endParaRPr lang="es-ES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Depende de las prioridades</a:t>
                      </a:r>
                      <a:r>
                        <a:rPr lang="es-ES" sz="18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nacionales y de  las fuentes de información </a:t>
                      </a:r>
                      <a:endParaRPr lang="es-ES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Calibri" pitchFamily="34" charset="0"/>
                        </a:rPr>
                        <a:t>Agua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Contaminación debida a la agricultura</a:t>
                      </a:r>
                      <a:endParaRPr lang="es-E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Calibri" pitchFamily="34" charset="0"/>
                        </a:rPr>
                        <a:t>Aire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Emisiones debidas a</a:t>
                      </a:r>
                      <a:r>
                        <a:rPr lang="es-ES" baseline="0" dirty="0" smtClean="0"/>
                        <a:t> la agricultura</a:t>
                      </a:r>
                      <a:endParaRPr lang="es-E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010920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Calibri" pitchFamily="34" charset="0"/>
                        </a:rPr>
                        <a:t>Ubicación (GIS)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Ubicación de la unidad estadística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Parcela, Municipio, Provincia, Departamento, País</a:t>
                      </a:r>
                      <a:endParaRPr lang="es-E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Calibri" pitchFamily="34" charset="0"/>
                        </a:rPr>
                        <a:t>Grado de urbanización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Urbano/rural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4800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Pilar 2</a:t>
            </a:r>
            <a:r>
              <a:rPr lang="es-ES" sz="4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: </a:t>
            </a:r>
            <a:r>
              <a:rPr lang="es-ES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Integración de la agricultura al </a:t>
            </a:r>
            <a:r>
              <a:rPr lang="es-ES" sz="4000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sen</a:t>
            </a:r>
            <a:endParaRPr lang="es-ES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s-ES" sz="2800" dirty="0" smtClean="0"/>
              <a:t>Desarrollo de un marco muestral maestro;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s-ES" sz="2800" dirty="0" smtClean="0"/>
              <a:t>Visión estratégica de la integración de las encuestas;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s-ES" sz="2800" dirty="0" smtClean="0"/>
              <a:t>Pasos a seguir para implementar un sistema integrado;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s-ES" sz="2800" dirty="0" smtClean="0"/>
              <a:t>El gerenciamiento de los datos.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0"/>
            <a:ext cx="8686800" cy="29718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LA ESTRATEGIA GLOBAL PARA EL MEJORAMIENTO DE LAS ESTADÍSTICAS AGRÍCOLAS Y RURALES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2071670" y="928670"/>
            <a:ext cx="3643338" cy="928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Marco Muestral Maestro (</a:t>
            </a:r>
            <a:r>
              <a:rPr lang="es-ES" dirty="0" err="1" smtClean="0">
                <a:solidFill>
                  <a:schemeClr val="tx1"/>
                </a:solidFill>
              </a:rPr>
              <a:t>Geo</a:t>
            </a:r>
            <a:r>
              <a:rPr lang="es-ES" dirty="0" smtClean="0">
                <a:solidFill>
                  <a:schemeClr val="tx1"/>
                </a:solidFill>
              </a:rPr>
              <a:t>-referenciado)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500066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Marco integrado de encuestas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857232"/>
            <a:ext cx="8929718" cy="6000768"/>
          </a:xfrm>
        </p:spPr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357158" y="2000240"/>
            <a:ext cx="185738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Encuestas anuales a hogares y empresas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410200" y="1981200"/>
            <a:ext cx="1857388" cy="10001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Encuestas periódicas (paneles rotativos)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" y="3429000"/>
            <a:ext cx="1828784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Encuestas con periodicidad menor a 1 año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2428860" y="4071942"/>
            <a:ext cx="4143404" cy="128588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Balances de Oferta-Utilización; Ingreso; Cuentas satélites ambientales; hojas de balance de alimentos, etc.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7143768" y="4429132"/>
            <a:ext cx="1857388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Sistema de gerenciamiento de datos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28600" y="6096000"/>
            <a:ext cx="128588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Reg. </a:t>
            </a:r>
            <a:r>
              <a:rPr lang="es-ES" sz="1600" dirty="0" err="1" smtClean="0">
                <a:solidFill>
                  <a:schemeClr val="tx1"/>
                </a:solidFill>
              </a:rPr>
              <a:t>Adm</a:t>
            </a:r>
            <a:r>
              <a:rPr lang="es-ES" sz="1600" dirty="0" smtClean="0">
                <a:solidFill>
                  <a:schemeClr val="tx1"/>
                </a:solidFill>
              </a:rPr>
              <a:t>.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000232" y="6143644"/>
            <a:ext cx="114300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Sensores remotos</a:t>
            </a:r>
            <a:endParaRPr lang="es-ES" sz="1600" dirty="0"/>
          </a:p>
        </p:txBody>
      </p:sp>
      <p:sp>
        <p:nvSpPr>
          <p:cNvPr id="12" name="11 Rectángulo"/>
          <p:cNvSpPr/>
          <p:nvPr/>
        </p:nvSpPr>
        <p:spPr>
          <a:xfrm>
            <a:off x="3643306" y="6143644"/>
            <a:ext cx="114300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Agro-industrias</a:t>
            </a:r>
            <a:endParaRPr lang="es-ES" sz="1600" dirty="0"/>
          </a:p>
        </p:txBody>
      </p:sp>
      <p:sp>
        <p:nvSpPr>
          <p:cNvPr id="13" name="12 Rectángulo"/>
          <p:cNvSpPr/>
          <p:nvPr/>
        </p:nvSpPr>
        <p:spPr>
          <a:xfrm>
            <a:off x="5214942" y="6143644"/>
            <a:ext cx="128588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Informantes calificados</a:t>
            </a:r>
            <a:endParaRPr lang="es-ES" sz="1600" dirty="0"/>
          </a:p>
        </p:txBody>
      </p:sp>
      <p:sp>
        <p:nvSpPr>
          <p:cNvPr id="14" name="13 Rectángulo"/>
          <p:cNvSpPr/>
          <p:nvPr/>
        </p:nvSpPr>
        <p:spPr>
          <a:xfrm>
            <a:off x="6929454" y="6143644"/>
            <a:ext cx="142872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err="1" smtClean="0"/>
              <a:t>Enc</a:t>
            </a:r>
            <a:r>
              <a:rPr lang="es-ES" sz="1600" dirty="0" smtClean="0"/>
              <a:t>. Comunitarias</a:t>
            </a:r>
            <a:endParaRPr lang="es-ES" sz="1600" dirty="0"/>
          </a:p>
        </p:txBody>
      </p:sp>
      <p:cxnSp>
        <p:nvCxnSpPr>
          <p:cNvPr id="16" name="15 Conector recto de flecha"/>
          <p:cNvCxnSpPr/>
          <p:nvPr/>
        </p:nvCxnSpPr>
        <p:spPr>
          <a:xfrm rot="10800000" flipV="1">
            <a:off x="1714480" y="1643050"/>
            <a:ext cx="428628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2285984" y="2428868"/>
            <a:ext cx="292895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rot="5400000">
            <a:off x="1357290" y="3143248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2285984" y="4143380"/>
            <a:ext cx="428628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6643702" y="4714884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10" idx="0"/>
          </p:cNvCxnSpPr>
          <p:nvPr/>
        </p:nvCxnSpPr>
        <p:spPr>
          <a:xfrm rot="5400000" flipH="1" flipV="1">
            <a:off x="1335889" y="4702959"/>
            <a:ext cx="928694" cy="1857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5400000" flipH="1" flipV="1">
            <a:off x="2714612" y="5429264"/>
            <a:ext cx="714380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rot="5400000" flipH="1" flipV="1">
            <a:off x="4107653" y="5750735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13" idx="0"/>
          </p:cNvCxnSpPr>
          <p:nvPr/>
        </p:nvCxnSpPr>
        <p:spPr>
          <a:xfrm rot="16200000" flipV="1">
            <a:off x="5286380" y="5572140"/>
            <a:ext cx="785818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14" idx="0"/>
          </p:cNvCxnSpPr>
          <p:nvPr/>
        </p:nvCxnSpPr>
        <p:spPr>
          <a:xfrm rot="16200000" flipV="1">
            <a:off x="6465099" y="4964925"/>
            <a:ext cx="1000132" cy="13573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3200" b="1" dirty="0" smtClean="0"/>
              <a:t>La Estrategia Global Y LAS ESTRATEGIAS NACIONALES DE DESARROLLO ESTADÍSTICO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Principios generales aprobados para la implementación:</a:t>
            </a:r>
          </a:p>
          <a:p>
            <a:pPr lvl="1"/>
            <a:r>
              <a:rPr lang="es-ES" dirty="0" smtClean="0"/>
              <a:t>La EG deberá ser integrada a las ENDE;</a:t>
            </a:r>
          </a:p>
          <a:p>
            <a:pPr lvl="1"/>
            <a:r>
              <a:rPr lang="es-ES" dirty="0" smtClean="0"/>
              <a:t>Las áreas prioritarias a reforzar en las estadísticas agrícolas se identificarán y los países deberán incorporarlas en sus ENDE;</a:t>
            </a:r>
          </a:p>
          <a:p>
            <a:pPr lvl="1"/>
            <a:r>
              <a:rPr lang="es-ES" dirty="0" smtClean="0"/>
              <a:t>El plan de implementación incluirá la incorporación de guías y marcos conceptuales relevantes para la integración de las estadísticas agrícolas en las ENDE.</a:t>
            </a:r>
          </a:p>
          <a:p>
            <a:r>
              <a:rPr lang="es-ES" dirty="0" smtClean="0"/>
              <a:t>Las estrategias sectoriales de desarrollo estadístico serán el paso siguiente. El PESDE-Agricultura en el Perú que será un producto fundamental se ha tomado como piloto en América Latina y cumplirá los 3 principios y constituirá un avance fundamental en la implementación de la EG.</a:t>
            </a:r>
          </a:p>
          <a:p>
            <a:endParaRPr lang="es-ES" dirty="0"/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62000" y="436563"/>
          <a:ext cx="8077200" cy="5986462"/>
        </p:xfrm>
        <a:graphic>
          <a:graphicData uri="http://schemas.openxmlformats.org/presentationml/2006/ole">
            <p:oleObj spid="_x0000_s1026" name="Documento" r:id="rId3" imgW="5405320" imgH="599525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Pilar 3: Sustentabilidad de las estadísticas agrícolas</a:t>
            </a:r>
            <a:endParaRPr lang="es-ES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u="sng" dirty="0" smtClean="0"/>
              <a:t>Clave de sustentabilidad</a:t>
            </a:r>
            <a:r>
              <a:rPr lang="es-ES" dirty="0" smtClean="0"/>
              <a:t>: el financiamiento público a través de partidas presupuestales permanentes para mantener el sistema.</a:t>
            </a:r>
          </a:p>
          <a:p>
            <a:r>
              <a:rPr lang="es-ES" u="sng" dirty="0" smtClean="0"/>
              <a:t>Gobernabilidad</a:t>
            </a:r>
            <a:r>
              <a:rPr lang="es-ES" dirty="0" smtClean="0"/>
              <a:t>: ¿Cómo integrar al </a:t>
            </a:r>
            <a:r>
              <a:rPr lang="es-ES" dirty="0" smtClean="0"/>
              <a:t>INE, </a:t>
            </a:r>
            <a:r>
              <a:rPr lang="es-ES" dirty="0" smtClean="0"/>
              <a:t>el </a:t>
            </a:r>
            <a:r>
              <a:rPr lang="es-ES" dirty="0" smtClean="0"/>
              <a:t>Ministerio de Agricultura y </a:t>
            </a:r>
            <a:r>
              <a:rPr lang="es-ES" dirty="0" smtClean="0"/>
              <a:t>otras entidades para darle gobernabilidad a todo el sistema aprovechando las fortalezas de cada institución?</a:t>
            </a:r>
          </a:p>
          <a:p>
            <a:r>
              <a:rPr lang="es-ES" u="sng" dirty="0" smtClean="0"/>
              <a:t>Construcción de capacidades</a:t>
            </a:r>
            <a:r>
              <a:rPr lang="es-ES" dirty="0" smtClean="0"/>
              <a:t>: Entrenamiento de alto nivel en metodología estadística; </a:t>
            </a:r>
            <a:r>
              <a:rPr lang="es-ES" dirty="0" err="1" smtClean="0"/>
              <a:t>sensoramiento</a:t>
            </a:r>
            <a:r>
              <a:rPr lang="es-ES" dirty="0" smtClean="0"/>
              <a:t> remoto; computación y disciplinas afines.</a:t>
            </a:r>
          </a:p>
          <a:p>
            <a:pPr lvl="1"/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IMPLEMENTACIÓN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2578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800"/>
              </a:spcAft>
            </a:pPr>
            <a:r>
              <a:rPr lang="es-ES" dirty="0" smtClean="0"/>
              <a:t>Aprobada y publicada la “Estrategia Global” en setiembre de 2010, ahora comienza la etapa de implementación a nivel mundial.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Los </a:t>
            </a:r>
            <a:r>
              <a:rPr lang="en-US" dirty="0" err="1" smtClean="0"/>
              <a:t>principales</a:t>
            </a:r>
            <a:r>
              <a:rPr lang="en-US" dirty="0" smtClean="0"/>
              <a:t> </a:t>
            </a:r>
            <a:r>
              <a:rPr lang="en-US" dirty="0" err="1" smtClean="0"/>
              <a:t>actores</a:t>
            </a:r>
            <a:r>
              <a:rPr lang="en-US" dirty="0" smtClean="0"/>
              <a:t> a </a:t>
            </a:r>
            <a:r>
              <a:rPr lang="en-US" dirty="0" err="1" smtClean="0"/>
              <a:t>nivel</a:t>
            </a:r>
            <a:r>
              <a:rPr lang="en-US" dirty="0" smtClean="0"/>
              <a:t> </a:t>
            </a:r>
            <a:r>
              <a:rPr lang="en-US" dirty="0" err="1" smtClean="0"/>
              <a:t>nacional</a:t>
            </a:r>
            <a:r>
              <a:rPr lang="en-US" dirty="0" smtClean="0"/>
              <a:t>, regional e </a:t>
            </a:r>
            <a:r>
              <a:rPr lang="en-US" dirty="0" err="1" smtClean="0"/>
              <a:t>internacional</a:t>
            </a:r>
            <a:r>
              <a:rPr lang="en-US" dirty="0" smtClean="0"/>
              <a:t> </a:t>
            </a:r>
            <a:r>
              <a:rPr lang="en-US" dirty="0" err="1" smtClean="0"/>
              <a:t>participarán</a:t>
            </a:r>
            <a:r>
              <a:rPr lang="en-US" dirty="0" smtClean="0"/>
              <a:t> en el </a:t>
            </a:r>
            <a:r>
              <a:rPr lang="en-US" dirty="0" err="1" smtClean="0"/>
              <a:t>proceso</a:t>
            </a:r>
            <a:r>
              <a:rPr lang="en-US" dirty="0" smtClean="0"/>
              <a:t> de </a:t>
            </a:r>
            <a:r>
              <a:rPr lang="en-US" dirty="0" err="1" smtClean="0"/>
              <a:t>implementación</a:t>
            </a:r>
            <a:r>
              <a:rPr lang="en-US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El plan de </a:t>
            </a:r>
            <a:r>
              <a:rPr lang="en-US" dirty="0" err="1" smtClean="0"/>
              <a:t>implementación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un </a:t>
            </a:r>
            <a:r>
              <a:rPr lang="en-US" dirty="0" err="1" smtClean="0"/>
              <a:t>horizonte</a:t>
            </a:r>
            <a:r>
              <a:rPr lang="en-US" dirty="0" smtClean="0"/>
              <a:t> de 10 a 15 </a:t>
            </a:r>
            <a:r>
              <a:rPr lang="en-US" dirty="0" err="1" smtClean="0"/>
              <a:t>años</a:t>
            </a:r>
            <a:r>
              <a:rPr lang="en-US" dirty="0" smtClean="0"/>
              <a:t> en dos </a:t>
            </a:r>
            <a:r>
              <a:rPr lang="en-US" dirty="0" err="1" smtClean="0"/>
              <a:t>fases</a:t>
            </a:r>
            <a:r>
              <a:rPr lang="en-US" dirty="0" smtClean="0"/>
              <a:t>, </a:t>
            </a:r>
            <a:r>
              <a:rPr lang="en-US" dirty="0" err="1" smtClean="0"/>
              <a:t>comprendiendo</a:t>
            </a:r>
            <a:r>
              <a:rPr lang="en-US" dirty="0" smtClean="0"/>
              <a:t> la </a:t>
            </a:r>
            <a:r>
              <a:rPr lang="en-US" dirty="0" err="1" smtClean="0"/>
              <a:t>primera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los </a:t>
            </a:r>
            <a:r>
              <a:rPr lang="en-US" dirty="0" err="1" smtClean="0"/>
              <a:t>primeros</a:t>
            </a:r>
            <a:r>
              <a:rPr lang="en-US" dirty="0" smtClean="0"/>
              <a:t> 5 </a:t>
            </a:r>
            <a:r>
              <a:rPr lang="en-US" dirty="0" err="1" smtClean="0"/>
              <a:t>años</a:t>
            </a:r>
            <a:r>
              <a:rPr lang="en-US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Se ha </a:t>
            </a:r>
            <a:r>
              <a:rPr lang="en-US" dirty="0" err="1" smtClean="0"/>
              <a:t>comenzado</a:t>
            </a:r>
            <a:r>
              <a:rPr lang="en-US" dirty="0" smtClean="0"/>
              <a:t> con la </a:t>
            </a:r>
            <a:r>
              <a:rPr lang="en-US" dirty="0" err="1" smtClean="0"/>
              <a:t>elaboración</a:t>
            </a:r>
            <a:r>
              <a:rPr lang="en-US" dirty="0" smtClean="0"/>
              <a:t> del PLAN DE IMPLEMENTACIÓN PARA LA PRIMERA FASE.</a:t>
            </a:r>
          </a:p>
          <a:p>
            <a:pPr>
              <a:spcAft>
                <a:spcPts val="1800"/>
              </a:spcAft>
              <a:buNone/>
            </a:pPr>
            <a:r>
              <a:rPr lang="en-US" dirty="0" smtClean="0"/>
              <a:t>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PLAN DE IMPLEMENTACIÓN</a:t>
            </a:r>
            <a:br>
              <a:rPr lang="es-ES" b="1" dirty="0" smtClean="0"/>
            </a:br>
            <a:r>
              <a:rPr lang="es-ES" b="1" dirty="0" smtClean="0"/>
              <a:t> (Primera fase 2011-2015)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s-ES" dirty="0" smtClean="0"/>
              <a:t>El Plan comprende 4 componentes:</a:t>
            </a:r>
          </a:p>
          <a:p>
            <a:pPr lvl="1"/>
            <a:r>
              <a:rPr lang="es-ES" sz="2400" dirty="0" smtClean="0"/>
              <a:t>Diagnóstico de la situación de los países;</a:t>
            </a:r>
          </a:p>
          <a:p>
            <a:pPr lvl="1"/>
            <a:r>
              <a:rPr lang="es-ES" sz="2400" dirty="0" smtClean="0"/>
              <a:t>Asistencia Técnica a proveer;</a:t>
            </a:r>
          </a:p>
          <a:p>
            <a:pPr lvl="1"/>
            <a:r>
              <a:rPr lang="es-ES" sz="2400" dirty="0" smtClean="0"/>
              <a:t>Capacitación a proveer ;</a:t>
            </a:r>
          </a:p>
          <a:p>
            <a:pPr lvl="1"/>
            <a:r>
              <a:rPr lang="es-ES" sz="2400" dirty="0" smtClean="0"/>
              <a:t> Investigación y desarrollo.</a:t>
            </a:r>
          </a:p>
          <a:p>
            <a:r>
              <a:rPr lang="es-ES" dirty="0" smtClean="0"/>
              <a:t>Se ha terminado para África.</a:t>
            </a:r>
          </a:p>
          <a:p>
            <a:r>
              <a:rPr lang="es-ES" dirty="0" smtClean="0"/>
              <a:t>Ha comenzado para América Latina </a:t>
            </a:r>
            <a:r>
              <a:rPr lang="es-ES" sz="2400" dirty="0" smtClean="0"/>
              <a:t>(se espera culminarlo para mediados de año).</a:t>
            </a:r>
          </a:p>
          <a:p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 smtClean="0"/>
              <a:t>Objetivos del Plan 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Determinar el estado de la situación en cada país a fin de implementar la Estrategia Global a nivel nacional;</a:t>
            </a:r>
          </a:p>
          <a:p>
            <a:r>
              <a:rPr lang="es-ES" dirty="0" smtClean="0"/>
              <a:t>Guiar el proceso de capacitación y asistencia técnica para implementar la Estrategia Global;</a:t>
            </a:r>
          </a:p>
          <a:p>
            <a:r>
              <a:rPr lang="es-ES" dirty="0" smtClean="0"/>
              <a:t>Proponer una estructura de gobernanza a nivel nacional, regional y global a fin de lograr la comparabilidad internacional de las estadísticas agrícolas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PASOS SIGUIENTES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Elaborado el plan de implementación, todas las actividades vinculadas a las estadísticas agrícolas y rurales deberían regirse por dicho plan y los compromisos asumidos tanto por los gobiernos nacionales como por la comunidad internacional ser cumplidos (incluyendo el tema del financiamiento de las actividades estadísticas sectoriales, su monitoreo y evaluación)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es-ES" dirty="0" smtClean="0"/>
              <a:t>MUCHAS GRACIAS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¿Qué es la estrategia global?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143000"/>
            <a:ext cx="8777318" cy="5312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La conferencia del ISI 2007 para las estadísticas agrícolas (ICAS 2007) identificó dos grandes problemas de las estadísticas agrícolas:</a:t>
            </a:r>
          </a:p>
          <a:p>
            <a:pPr lvl="1">
              <a:buFont typeface="Wingdings" pitchFamily="2" charset="2"/>
              <a:buChar char="v"/>
            </a:pPr>
            <a:r>
              <a:rPr lang="es-ES" dirty="0" smtClean="0"/>
              <a:t>No estaban respondiendo a las demandas de información requeridas por nuevos temas tales como: Seguimiento de las Metas del Milenio; </a:t>
            </a:r>
            <a:r>
              <a:rPr lang="es-ES" dirty="0" err="1" smtClean="0"/>
              <a:t>bio</a:t>
            </a:r>
            <a:r>
              <a:rPr lang="es-ES" dirty="0" smtClean="0"/>
              <a:t>-combustibles y seguridad alimentaria; rol de la mujer en el </a:t>
            </a:r>
            <a:r>
              <a:rPr lang="es-ES" dirty="0" smtClean="0"/>
              <a:t>agro, etc.;</a:t>
            </a:r>
            <a:endParaRPr lang="es-ES" dirty="0" smtClean="0"/>
          </a:p>
          <a:p>
            <a:pPr lvl="1">
              <a:buFont typeface="Wingdings" pitchFamily="2" charset="2"/>
              <a:buChar char="v"/>
            </a:pPr>
            <a:r>
              <a:rPr lang="es-ES" dirty="0" smtClean="0"/>
              <a:t>Se observaba un deterioro general en la calidad y disponibilidad de datos agrícolas.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10604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¿Qué es la estrategia global? (c</a:t>
            </a:r>
            <a:r>
              <a:rPr lang="es-ES" cap="none" dirty="0" smtClean="0"/>
              <a:t>ont</a:t>
            </a:r>
            <a:r>
              <a:rPr lang="es-ES" dirty="0" smtClean="0"/>
              <a:t>.)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 fontScale="92500" lnSpcReduction="10000"/>
          </a:bodyPr>
          <a:lstStyle/>
          <a:p>
            <a:pPr marL="0" algn="just">
              <a:buNone/>
            </a:pPr>
            <a:r>
              <a:rPr lang="es-ES" dirty="0" smtClean="0"/>
              <a:t>Como resultado, la Comisión Estadística de Naciones Unidas estableció, en 2008, un grupo de trabajo integrado por FAO, BM, ISI, USDA y otras entidades a fin de elaborar un borrador de estrategia para el mejoramiento de las estadísticas agrícolas. </a:t>
            </a:r>
          </a:p>
          <a:p>
            <a:pPr marL="0" algn="just">
              <a:buNone/>
            </a:pPr>
            <a:endParaRPr lang="es-ES" dirty="0" smtClean="0"/>
          </a:p>
          <a:p>
            <a:pPr marL="0" algn="just">
              <a:buNone/>
            </a:pPr>
            <a:r>
              <a:rPr lang="es-ES" dirty="0" smtClean="0"/>
              <a:t>Este borrador fue sometido a la consideración de las oficinas de estadística de 27 países así como a la revisión final de OCDE, FAO, BM, FMI, </a:t>
            </a:r>
            <a:r>
              <a:rPr lang="es-ES" dirty="0" err="1" smtClean="0"/>
              <a:t>Eurostat</a:t>
            </a:r>
            <a:r>
              <a:rPr lang="es-ES" dirty="0" smtClean="0"/>
              <a:t> y USDA. Finalmente el documento fue finalizado y publicado en setiembre de 2010.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533400"/>
            <a:ext cx="6838976" cy="1752600"/>
          </a:xfrm>
        </p:spPr>
        <p:txBody>
          <a:bodyPr anchor="b">
            <a:normAutofit fontScale="90000"/>
          </a:bodyPr>
          <a:lstStyle/>
          <a:p>
            <a:pPr lvl="0" algn="ctr"/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Objetivo de la “Estrategia Global”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47160"/>
          </a:xfrm>
        </p:spPr>
        <p:txBody>
          <a:bodyPr/>
          <a:lstStyle/>
          <a:p>
            <a:pPr marL="0" indent="-548640" algn="just">
              <a:buNone/>
            </a:pPr>
            <a:endParaRPr lang="es-ES" sz="3200" dirty="0" smtClean="0"/>
          </a:p>
          <a:p>
            <a:pPr marL="0" indent="-548640" algn="just">
              <a:buNone/>
            </a:pPr>
            <a:r>
              <a:rPr lang="es-ES" sz="3200" dirty="0" smtClean="0"/>
              <a:t>Proveer el marco para que los sistemas nacionales e internacionales de estadística produzcan los datos y la información básicos para guiar los procesos de toma de decisiones requeridos en el siglo XXI.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/>
          <p:cNvGraphicFramePr>
            <a:graphicFrameLocks noChangeAspect="1"/>
          </p:cNvGraphicFramePr>
          <p:nvPr/>
        </p:nvGraphicFramePr>
        <p:xfrm>
          <a:off x="355600" y="219075"/>
          <a:ext cx="8051800" cy="6345238"/>
        </p:xfrm>
        <a:graphic>
          <a:graphicData uri="http://schemas.openxmlformats.org/presentationml/2006/ole">
            <p:oleObj spid="_x0000_s31746" name="Documento" r:id="rId3" imgW="5742233" imgH="452332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Las tres dimensiones de la demanda de datos en agricultura</a:t>
            </a:r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458200" cy="4741248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 smtClean="0">
                <a:solidFill>
                  <a:schemeClr val="bg2">
                    <a:lumMod val="25000"/>
                  </a:schemeClr>
                </a:solidFill>
              </a:rPr>
              <a:t>La dimensión económica:</a:t>
            </a:r>
          </a:p>
          <a:p>
            <a:pPr lvl="1"/>
            <a:r>
              <a:rPr lang="es-ES" dirty="0" smtClean="0"/>
              <a:t>Factores de producción (tierra, capital y trabajo); </a:t>
            </a:r>
          </a:p>
          <a:p>
            <a:pPr lvl="1"/>
            <a:r>
              <a:rPr lang="es-ES" dirty="0" smtClean="0"/>
              <a:t>Producción; </a:t>
            </a:r>
          </a:p>
          <a:p>
            <a:pPr lvl="1"/>
            <a:r>
              <a:rPr lang="es-ES" dirty="0" smtClean="0"/>
              <a:t>Destino de la producción (tema nuevo: </a:t>
            </a:r>
            <a:r>
              <a:rPr lang="es-ES" dirty="0" err="1" smtClean="0"/>
              <a:t>bio</a:t>
            </a:r>
            <a:r>
              <a:rPr lang="es-ES" dirty="0" smtClean="0"/>
              <a:t>-combustibles);</a:t>
            </a:r>
          </a:p>
          <a:p>
            <a:pPr lvl="1"/>
            <a:r>
              <a:rPr lang="es-ES" dirty="0" smtClean="0"/>
              <a:t> Precios, canales de comercialización, etc.</a:t>
            </a:r>
          </a:p>
          <a:p>
            <a:r>
              <a:rPr lang="es-ES" b="1" dirty="0" smtClean="0">
                <a:solidFill>
                  <a:schemeClr val="bg2">
                    <a:lumMod val="25000"/>
                  </a:schemeClr>
                </a:solidFill>
              </a:rPr>
              <a:t>La dimensión ambiental:</a:t>
            </a:r>
          </a:p>
          <a:p>
            <a:pPr lvl="1"/>
            <a:r>
              <a:rPr lang="es-ES" dirty="0" smtClean="0"/>
              <a:t>La agricultura como usuario de recursos ambientales (básicamente tierra y agua)</a:t>
            </a:r>
          </a:p>
          <a:p>
            <a:pPr lvl="1"/>
            <a:r>
              <a:rPr lang="es-ES" dirty="0" smtClean="0"/>
              <a:t>La agricultura como actividad que altera los activos ambientales e influye en la </a:t>
            </a:r>
            <a:r>
              <a:rPr lang="es-ES" dirty="0" err="1" smtClean="0"/>
              <a:t>bio</a:t>
            </a:r>
            <a:r>
              <a:rPr lang="es-ES" dirty="0" smtClean="0"/>
              <a:t>-diversidad y el cambio climático.</a:t>
            </a:r>
          </a:p>
          <a:p>
            <a:r>
              <a:rPr lang="es-ES" b="1" dirty="0" smtClean="0">
                <a:solidFill>
                  <a:schemeClr val="bg2">
                    <a:lumMod val="25000"/>
                  </a:schemeClr>
                </a:solidFill>
              </a:rPr>
              <a:t>La dimensión social:</a:t>
            </a:r>
          </a:p>
          <a:p>
            <a:pPr lvl="1"/>
            <a:r>
              <a:rPr lang="es-ES" dirty="0" smtClean="0"/>
              <a:t>Hogares agrícolas y hogares rurales;</a:t>
            </a:r>
          </a:p>
          <a:p>
            <a:pPr lvl="1"/>
            <a:r>
              <a:rPr lang="es-ES" dirty="0" smtClean="0"/>
              <a:t>Interacción de la agricultura con las comunidades.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914400"/>
          </a:xfrm>
        </p:spPr>
        <p:txBody>
          <a:bodyPr>
            <a:noAutofit/>
          </a:bodyPr>
          <a:lstStyle/>
          <a:p>
            <a:pPr algn="ctr"/>
            <a:r>
              <a:rPr lang="es-ES" sz="4000" b="1" dirty="0" smtClean="0">
                <a:solidFill>
                  <a:schemeClr val="tx2">
                    <a:lumMod val="75000"/>
                  </a:schemeClr>
                </a:solidFill>
              </a:rPr>
              <a:t>Estadísticas agrícolas:</a:t>
            </a:r>
            <a:br>
              <a:rPr lang="es-ES" sz="4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4000" b="1" dirty="0" smtClean="0">
                <a:solidFill>
                  <a:schemeClr val="tx2">
                    <a:lumMod val="75000"/>
                  </a:schemeClr>
                </a:solidFill>
              </a:rPr>
              <a:t>marco conceptual</a:t>
            </a:r>
            <a:endParaRPr lang="es-E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09416"/>
            <a:ext cx="8001056" cy="524858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s-ES" sz="2400" b="1" u="sng" dirty="0" smtClean="0"/>
              <a:t>Para la dimensión económica</a:t>
            </a:r>
            <a:r>
              <a:rPr lang="es-ES" sz="2400" b="1" dirty="0" smtClean="0"/>
              <a:t>, el punto de partida es el SCN que provee estándares internacionales para los conceptos, las definiciones y las clasificaciones de las actividades económicas.</a:t>
            </a:r>
          </a:p>
          <a:p>
            <a:pPr>
              <a:spcAft>
                <a:spcPts val="600"/>
              </a:spcAft>
            </a:pPr>
            <a:endParaRPr lang="es-ES" sz="2400" b="1" dirty="0" smtClean="0"/>
          </a:p>
          <a:p>
            <a:pPr>
              <a:spcAft>
                <a:spcPts val="600"/>
              </a:spcAft>
            </a:pPr>
            <a:r>
              <a:rPr lang="es-ES" sz="2400" b="1" u="sng" dirty="0" smtClean="0"/>
              <a:t>Para la dimensión ambiental</a:t>
            </a:r>
            <a:r>
              <a:rPr lang="es-ES" sz="2400" b="1" dirty="0" smtClean="0"/>
              <a:t>, el sistema de cuentas ambientales como cuenta satélite del SCN.</a:t>
            </a:r>
          </a:p>
          <a:p>
            <a:pPr>
              <a:spcAft>
                <a:spcPts val="600"/>
              </a:spcAft>
            </a:pPr>
            <a:endParaRPr lang="es-ES" sz="2400" b="1" dirty="0" smtClean="0"/>
          </a:p>
          <a:p>
            <a:pPr>
              <a:spcAft>
                <a:spcPts val="600"/>
              </a:spcAft>
            </a:pPr>
            <a:r>
              <a:rPr lang="es-ES" sz="2400" b="1" dirty="0" smtClean="0"/>
              <a:t>No hay un estándar equivalente internacionalmente aceptado para las </a:t>
            </a:r>
            <a:r>
              <a:rPr lang="es-ES" sz="2400" b="1" u="sng" dirty="0" smtClean="0"/>
              <a:t>estadísticas sociales</a:t>
            </a:r>
            <a:r>
              <a:rPr lang="es-ES" sz="2400" b="1" dirty="0" smtClean="0"/>
              <a:t>. El principio guía de debería ser: seguir los aspectos socio-económicos capturado por las cuentas nacionales</a:t>
            </a:r>
            <a:r>
              <a:rPr lang="es-ES" sz="2400" dirty="0" smtClean="0"/>
              <a:t>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Estadísticas agrícolas:</a:t>
            </a:r>
            <a:b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alcance</a:t>
            </a:r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s-ES" dirty="0" smtClean="0"/>
              <a:t>CIIU y la Clasificación internacional de productos (CPC) son las bases para determinar el alcance de las estadísticas agrícolas.</a:t>
            </a:r>
          </a:p>
          <a:p>
            <a:pPr>
              <a:spcAft>
                <a:spcPts val="600"/>
              </a:spcAft>
            </a:pPr>
            <a:r>
              <a:rPr lang="es-ES" dirty="0" smtClean="0"/>
              <a:t>La FAO (en el Programa del Censo Agropecuario 2010 (CAM-2010) establece que las actividades cubiertas por un censo agrícola son las de los grupos CIIU 011 (cultivos), 012 (ganado), 013 (actividad mixta agro-ganadera).</a:t>
            </a:r>
          </a:p>
          <a:p>
            <a:pPr>
              <a:spcAft>
                <a:spcPts val="600"/>
              </a:spcAft>
            </a:pPr>
            <a:r>
              <a:rPr lang="es-ES" b="1" dirty="0" smtClean="0"/>
              <a:t>El enfoque de la estrategia global amplía el alcance de las estadísticas agrícolas</a:t>
            </a:r>
            <a:r>
              <a:rPr lang="es-ES" dirty="0" smtClean="0"/>
              <a:t> cubriendo la acuicultura, la silvicultura y en general uso de la tierra y del agua (estadísticas </a:t>
            </a:r>
            <a:r>
              <a:rPr lang="es-ES" dirty="0" err="1" smtClean="0"/>
              <a:t>geo</a:t>
            </a:r>
            <a:r>
              <a:rPr lang="es-ES" dirty="0" smtClean="0"/>
              <a:t>-espaciales) e incorpora las estadísticas rurales (hogares rurales)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</TotalTime>
  <Words>1955</Words>
  <Application>Microsoft Office PowerPoint</Application>
  <PresentationFormat>Presentación en pantalla (4:3)</PresentationFormat>
  <Paragraphs>254</Paragraphs>
  <Slides>28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0" baseType="lpstr">
      <vt:lpstr>Viajes</vt:lpstr>
      <vt:lpstr>Documento</vt:lpstr>
      <vt:lpstr> Estrategias para el levantamiento de datos sobre la agricultura</vt:lpstr>
      <vt:lpstr>LA ESTRATEGIA GLOBAL PARA EL MEJORAMIENTO DE LAS ESTADÍSTICAS AGRÍCOLAS Y RURALES</vt:lpstr>
      <vt:lpstr>¿Qué es la estrategia global?</vt:lpstr>
      <vt:lpstr>¿Qué es la estrategia global? (cont.)</vt:lpstr>
      <vt:lpstr>    Objetivo de la “Estrategia Global”</vt:lpstr>
      <vt:lpstr>Diapositiva 6</vt:lpstr>
      <vt:lpstr>Las tres dimensiones de la demanda de datos en agricultura</vt:lpstr>
      <vt:lpstr>Estadísticas agrícolas: marco conceptual</vt:lpstr>
      <vt:lpstr>Estadísticas agrícolas: alcance</vt:lpstr>
      <vt:lpstr>Estadísticas agrícolas: cobertura</vt:lpstr>
      <vt:lpstr>Estadísticas agrícolas: cobertura (cont.)</vt:lpstr>
      <vt:lpstr>Tres pilares</vt:lpstr>
      <vt:lpstr>Pilar 1: Identificación de un conjunto de datos claves</vt:lpstr>
      <vt:lpstr>CONJUNTO DE DATOS CLAVE: DIMENSIÓN ECONÓMICA (1) </vt:lpstr>
      <vt:lpstr>CONJUNTO DE DATOS CLAVE: DIMENSIÓN ECONÓMICA (2) </vt:lpstr>
      <vt:lpstr>CONJUNTO DE DATOS CLAVE: DIMENSIÓN ECONÓMICA (3) </vt:lpstr>
      <vt:lpstr>CONJUNTO DE DATOS CLAVE: DIMENSIÓN SOCIAL </vt:lpstr>
      <vt:lpstr>CONJUNTO DE DATOS CLAVE: DIMENSIÓN AMBIENTAL </vt:lpstr>
      <vt:lpstr>Pilar 2: Integración de la agricultura al sen</vt:lpstr>
      <vt:lpstr>Marco integrado de encuestas</vt:lpstr>
      <vt:lpstr>La Estrategia Global Y LAS ESTRATEGIAS NACIONALES DE DESARROLLO ESTADÍSTICO</vt:lpstr>
      <vt:lpstr>Diapositiva 22</vt:lpstr>
      <vt:lpstr>Pilar 3: Sustentabilidad de las estadísticas agrícolas</vt:lpstr>
      <vt:lpstr>IMPLEMENTACIÓN</vt:lpstr>
      <vt:lpstr>PLAN DE IMPLEMENTACIÓN  (Primera fase 2011-2015)</vt:lpstr>
      <vt:lpstr>Objetivos del Plan </vt:lpstr>
      <vt:lpstr>PASOS SIGUIENTES</vt:lpstr>
      <vt:lpstr>MUCHAS GRACIAS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IMPLEMENTACIÓN DE LA ESTRATEGIA GLOBAL PARA EL MEJORAMIENTO DE LAS ESTADÍSTICAS AGRÍCOLAS Y RURALES</dc:title>
  <dc:creator>Miguel </dc:creator>
  <cp:lastModifiedBy>Miguel </cp:lastModifiedBy>
  <cp:revision>32</cp:revision>
  <dcterms:created xsi:type="dcterms:W3CDTF">2011-01-29T15:55:38Z</dcterms:created>
  <dcterms:modified xsi:type="dcterms:W3CDTF">2011-06-20T01:28:27Z</dcterms:modified>
</cp:coreProperties>
</file>