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66" r:id="rId1"/>
  </p:sldMasterIdLst>
  <p:notesMasterIdLst>
    <p:notesMasterId r:id="rId20"/>
  </p:notesMasterIdLst>
  <p:handoutMasterIdLst>
    <p:handoutMasterId r:id="rId21"/>
  </p:handoutMasterIdLst>
  <p:sldIdLst>
    <p:sldId id="606" r:id="rId2"/>
    <p:sldId id="714" r:id="rId3"/>
    <p:sldId id="748" r:id="rId4"/>
    <p:sldId id="747" r:id="rId5"/>
    <p:sldId id="749" r:id="rId6"/>
    <p:sldId id="728" r:id="rId7"/>
    <p:sldId id="731" r:id="rId8"/>
    <p:sldId id="733" r:id="rId9"/>
    <p:sldId id="735" r:id="rId10"/>
    <p:sldId id="750" r:id="rId11"/>
    <p:sldId id="751" r:id="rId12"/>
    <p:sldId id="752" r:id="rId13"/>
    <p:sldId id="688" r:id="rId14"/>
    <p:sldId id="713" r:id="rId15"/>
    <p:sldId id="745" r:id="rId16"/>
    <p:sldId id="746" r:id="rId17"/>
    <p:sldId id="753" r:id="rId18"/>
    <p:sldId id="744" r:id="rId19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81D58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81D58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81D58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81D58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81D58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081D58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081D58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081D58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081D58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4885C2"/>
    <a:srgbClr val="3F7EBD"/>
    <a:srgbClr val="0066FF"/>
    <a:srgbClr val="CCECFF"/>
    <a:srgbClr val="EAEAEA"/>
    <a:srgbClr val="6498CC"/>
    <a:srgbClr val="33CCFF"/>
    <a:srgbClr val="1359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5" autoAdjust="0"/>
  </p:normalViewPr>
  <p:slideViewPr>
    <p:cSldViewPr>
      <p:cViewPr>
        <p:scale>
          <a:sx n="90" d="100"/>
          <a:sy n="90" d="100"/>
        </p:scale>
        <p:origin x="-510" y="-318"/>
      </p:cViewPr>
      <p:guideLst>
        <p:guide orient="horz" pos="1008"/>
        <p:guide pos="1440"/>
      </p:guideLst>
    </p:cSldViewPr>
  </p:slideViewPr>
  <p:outlineViewPr>
    <p:cViewPr>
      <p:scale>
        <a:sx n="33" d="100"/>
        <a:sy n="33" d="100"/>
      </p:scale>
      <p:origin x="42" y="1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18"/>
    </p:cViewPr>
  </p:sorterViewPr>
  <p:notesViewPr>
    <p:cSldViewPr>
      <p:cViewPr>
        <p:scale>
          <a:sx n="75" d="100"/>
          <a:sy n="75" d="100"/>
        </p:scale>
        <p:origin x="-1386" y="-108"/>
      </p:cViewPr>
      <p:guideLst>
        <p:guide orient="horz" pos="3120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Calibri" pitchFamily="34" charset="0"/>
                    </a:defRPr>
                  </a:pPr>
                  <a:endParaRPr lang="en-US"/>
                </a:p>
              </c:txPr>
            </c:dLbl>
            <c:dLbl>
              <c:idx val="1"/>
              <c:layout>
                <c:manualLayout>
                  <c:x val="-4.0046333494027529E-3"/>
                  <c:y val="-0.23318118438320209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7.3170764368739715E-3"/>
                  <c:y val="0.1292798556430446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7.1804729765922115E-2"/>
                  <c:y val="-3.9062705052493492E-2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endParaRPr lang="en-US"/>
              </a:p>
            </c:txPr>
            <c:showVal val="1"/>
            <c:showCatName val="1"/>
            <c:showLeaderLines val="1"/>
          </c:dLbls>
          <c:cat>
            <c:strRef>
              <c:f>Sheet1!$A$2:$A$7</c:f>
              <c:strCache>
                <c:ptCount val="6"/>
                <c:pt idx="0">
                  <c:v>Urban:  All regions</c:v>
                </c:pt>
                <c:pt idx="1">
                  <c:v>Rural: Europe, Middle East, North Africa</c:v>
                </c:pt>
                <c:pt idx="2">
                  <c:v>Rural: Latin America</c:v>
                </c:pt>
                <c:pt idx="3">
                  <c:v>Rural: East Asia</c:v>
                </c:pt>
                <c:pt idx="4">
                  <c:v>Rural: Sub-Saharan Africa</c:v>
                </c:pt>
                <c:pt idx="5">
                  <c:v>Rural: South Asia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287</c:v>
                </c:pt>
                <c:pt idx="1">
                  <c:v>10</c:v>
                </c:pt>
                <c:pt idx="2">
                  <c:v>27</c:v>
                </c:pt>
                <c:pt idx="3">
                  <c:v>218</c:v>
                </c:pt>
                <c:pt idx="4">
                  <c:v>229</c:v>
                </c:pt>
                <c:pt idx="5">
                  <c:v>407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  <c:spPr>
        <a:ln>
          <a:noFill/>
        </a:ln>
      </c:spPr>
    </c:plotArea>
    <c:plotVisOnly val="1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3F7EBD"/>
              </a:buClr>
              <a:buSzPct val="60000"/>
              <a:buFont typeface="Webdings" pitchFamily="18" charset="2"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Clr>
                <a:srgbClr val="3F7EBD"/>
              </a:buClr>
              <a:buSzPct val="60000"/>
              <a:buFont typeface="Webdings" pitchFamily="-65" charset="2"/>
              <a:buNone/>
              <a:defRPr sz="1200">
                <a:solidFill>
                  <a:schemeClr val="tx1"/>
                </a:solidFill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E225FE49-89E6-4011-95C6-1FDF7257FAF9}" type="datetime1">
              <a:rPr lang="en-GB"/>
              <a:pPr>
                <a:defRPr/>
              </a:pPr>
              <a:t>21/05/2012</a:t>
            </a:fld>
            <a:endParaRPr lang="en-GB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3F7EBD"/>
              </a:buClr>
              <a:buSzPct val="60000"/>
              <a:buFont typeface="Webdings" pitchFamily="18" charset="2"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buClr>
                <a:srgbClr val="3F7EBD"/>
              </a:buClr>
              <a:buSzPct val="60000"/>
              <a:buFont typeface="Webdings" pitchFamily="-65" charset="2"/>
              <a:buNone/>
              <a:defRPr sz="1200">
                <a:solidFill>
                  <a:schemeClr val="tx1"/>
                </a:solidFill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070CA1F4-B494-457C-A9A8-05D3F6CD34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FFC08256-C61A-433E-A343-55BEC9C2DCE5}" type="datetime1">
              <a:rPr lang="fr-FR"/>
              <a:pPr>
                <a:defRPr/>
              </a:pPr>
              <a:t>21/05/2012</a:t>
            </a:fld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05350"/>
            <a:ext cx="49815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FD6C95EA-1EC6-48D3-86C3-5C25F4B688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22532" name="Segnaposto data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8A0EB2D-5087-4446-B53E-11B4646AE19B}" type="datetime1">
              <a:rPr lang="fr-FR" smtClean="0">
                <a:latin typeface="Times New Roman" pitchFamily="18" charset="0"/>
                <a:ea typeface="ＭＳ Ｐゴシック" pitchFamily="34" charset="-128"/>
              </a:rPr>
              <a:pPr/>
              <a:t>21/05/2012</a:t>
            </a:fld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2533" name="Segnaposto numero diapositiva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B64133-61D2-4012-8CB3-2A4A6B77A648}" type="slidenum">
              <a:rPr lang="fr-FR" smtClean="0"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8FEF7-B91B-4BC4-91ED-1B8BA0D8B6A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23556" name="Segnaposto data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D386372-B25C-49C3-9EDD-AE4ECCD227A5}" type="datetime1">
              <a:rPr lang="fr-FR" smtClean="0">
                <a:latin typeface="Times New Roman" pitchFamily="18" charset="0"/>
                <a:ea typeface="ＭＳ Ｐゴシック" pitchFamily="34" charset="-128"/>
              </a:rPr>
              <a:pPr/>
              <a:t>21/05/2012</a:t>
            </a:fld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557" name="Segnaposto numero diapositiva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37A88-D120-42A1-A092-ADF09110F505}" type="slidenum">
              <a:rPr lang="fr-FR" smtClean="0">
                <a:latin typeface="Times New Roman" pitchFamily="18" charset="0"/>
                <a:ea typeface="ＭＳ Ｐゴシック" pitchFamily="34" charset="-128"/>
              </a:rPr>
              <a:pPr/>
              <a:t>2</a:t>
            </a:fld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796925" lvl="1" indent="-341313" eaLnBrk="1" hangingPunct="1">
              <a:spcBef>
                <a:spcPts val="600"/>
              </a:spcBef>
            </a:pPr>
            <a:r>
              <a:rPr lang="en-US" sz="2000" smtClean="0">
                <a:ea typeface="ＭＳ Ｐゴシック" pitchFamily="34" charset="-128"/>
              </a:rPr>
              <a:t>Australia, Brazil (head), China, Cuba, Ethiopia, Italy, Morocco, the Philippines, the Russian federation, Trinidad and Tobago, Uganda, the United States, FAO, UNSD (secretariat and observer),  Eurostat and WB  (observers)</a:t>
            </a:r>
            <a:endParaRPr lang="it-IT" sz="2000" smtClean="0">
              <a:ea typeface="ＭＳ Ｐゴシック" pitchFamily="34" charset="-128"/>
            </a:endParaRPr>
          </a:p>
          <a:p>
            <a:pPr marL="796925" lvl="1" indent="-341313" eaLnBrk="1" hangingPunct="1">
              <a:spcBef>
                <a:spcPts val="600"/>
              </a:spcBef>
            </a:pPr>
            <a:endParaRPr lang="en-US" sz="2000" smtClean="0">
              <a:ea typeface="ＭＳ Ｐゴシック" pitchFamily="34" charset="-128"/>
            </a:endParaRPr>
          </a:p>
          <a:p>
            <a:pPr marL="796925" lvl="1" indent="-341313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smtClean="0">
                <a:ea typeface="ＭＳ Ｐゴシック" pitchFamily="34" charset="-128"/>
              </a:rPr>
              <a:t>ISI Satellite Meeting on Agricultural Statistics, Maputo, Mozambique, August 2009 (more than 200 participants from over 45 countries and regional and international organizations)</a:t>
            </a:r>
          </a:p>
          <a:p>
            <a:pPr marL="796925" lvl="1" indent="-341313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smtClean="0">
                <a:ea typeface="ＭＳ Ｐゴシック" pitchFamily="34" charset="-128"/>
              </a:rPr>
              <a:t>FAO biannual conference in November 2009 (ministers of agriculture of all member countries)</a:t>
            </a:r>
          </a:p>
          <a:p>
            <a:pPr marL="796925" lvl="1" indent="-341313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smtClean="0">
                <a:ea typeface="ＭＳ Ｐゴシック" pitchFamily="34" charset="-128"/>
              </a:rPr>
              <a:t>Sessions of Regional Commissions on Agricultural Statistics (attended by directors of National Statistical Offices)</a:t>
            </a:r>
          </a:p>
          <a:p>
            <a:pPr marL="796925" lvl="1" indent="-341313" eaLnBrk="1" hangingPunct="1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smtClean="0">
                <a:ea typeface="ＭＳ Ｐゴシック" pitchFamily="34" charset="-128"/>
              </a:rPr>
              <a:t>The PARIS21 Consortium meeting in Dakar, Senegal in November 2009 (around 100 participants  representing governments, private businesses, intermediate organizations and statisticians)</a:t>
            </a:r>
            <a:endParaRPr lang="it-IT" smtClean="0">
              <a:ea typeface="ＭＳ Ｐゴシック" pitchFamily="34" charset="-128"/>
            </a:endParaRPr>
          </a:p>
        </p:txBody>
      </p:sp>
      <p:sp>
        <p:nvSpPr>
          <p:cNvPr id="25604" name="Segnaposto data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B55ED88-019C-4520-B474-9217D0DC6A8A}" type="datetime1">
              <a:rPr lang="fr-FR" smtClean="0">
                <a:latin typeface="Times New Roman" pitchFamily="18" charset="0"/>
                <a:ea typeface="ＭＳ Ｐゴシック" pitchFamily="34" charset="-128"/>
              </a:rPr>
              <a:pPr/>
              <a:t>21/05/2012</a:t>
            </a:fld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5605" name="Segnaposto numero diapositiva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63128-8FA9-4802-9BCF-5430123A3A26}" type="slidenum">
              <a:rPr lang="fr-FR" smtClean="0">
                <a:latin typeface="Times New Roman" pitchFamily="18" charset="0"/>
                <a:ea typeface="ＭＳ Ｐゴシック" pitchFamily="34" charset="-128"/>
              </a:rPr>
              <a:pPr/>
              <a:t>6</a:t>
            </a:fld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26628" name="Segnaposto data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4A06FFA-0913-4059-B8E5-BD3F8A4F25F8}" type="datetime1">
              <a:rPr lang="fr-FR" smtClean="0">
                <a:latin typeface="Times New Roman" pitchFamily="18" charset="0"/>
                <a:ea typeface="ＭＳ Ｐゴシック" pitchFamily="34" charset="-128"/>
              </a:rPr>
              <a:pPr/>
              <a:t>21/05/2012</a:t>
            </a:fld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6629" name="Segnaposto numero diapositiva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F90AD-605F-42C4-A0E4-E352489AEE7C}" type="slidenum">
              <a:rPr lang="fr-FR" smtClean="0">
                <a:latin typeface="Times New Roman" pitchFamily="18" charset="0"/>
                <a:ea typeface="ＭＳ Ｐゴシック" pitchFamily="34" charset="-128"/>
              </a:rPr>
              <a:pPr/>
              <a:t>7</a:t>
            </a:fld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 thorough assessment of users’ data needs </a:t>
            </a:r>
            <a:endParaRPr lang="it-IT" smtClean="0">
              <a:ea typeface="ＭＳ Ｐゴシック" pitchFamily="34" charset="-128"/>
            </a:endParaRPr>
          </a:p>
        </p:txBody>
      </p:sp>
      <p:sp>
        <p:nvSpPr>
          <p:cNvPr id="27652" name="Segnaposto data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AA31576-2C9D-445C-977A-9BE4E048889D}" type="datetime1">
              <a:rPr lang="fr-FR" smtClean="0">
                <a:latin typeface="Times New Roman" pitchFamily="18" charset="0"/>
                <a:ea typeface="ＭＳ Ｐゴシック" pitchFamily="34" charset="-128"/>
              </a:rPr>
              <a:pPr/>
              <a:t>21/05/2012</a:t>
            </a:fld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7653" name="Segnaposto numero diapositiva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F56E0-C8CD-4F8B-B036-6B295FFC37F0}" type="slidenum">
              <a:rPr lang="fr-FR" smtClean="0">
                <a:latin typeface="Times New Roman" pitchFamily="18" charset="0"/>
                <a:ea typeface="ＭＳ Ｐゴシック" pitchFamily="34" charset="-128"/>
              </a:rPr>
              <a:pPr/>
              <a:t>8</a:t>
            </a:fld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28676" name="Segnaposto data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A466C80-711A-4614-A9AC-231FD0F6CF7D}" type="datetime1">
              <a:rPr lang="fr-FR" smtClean="0">
                <a:latin typeface="Times New Roman" pitchFamily="18" charset="0"/>
                <a:ea typeface="ＭＳ Ｐゴシック" pitchFamily="34" charset="-128"/>
              </a:rPr>
              <a:pPr/>
              <a:t>21/05/2012</a:t>
            </a:fld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8677" name="Segnaposto numero diapositiva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B1910-C396-4ADA-A298-02922CB68915}" type="slidenum">
              <a:rPr lang="fr-FR" smtClean="0">
                <a:latin typeface="Times New Roman" pitchFamily="18" charset="0"/>
                <a:ea typeface="ＭＳ Ｐゴシック" pitchFamily="34" charset="-128"/>
              </a:rPr>
              <a:pPr/>
              <a:t>9</a:t>
            </a:fld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30724" name="Segnaposto data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6B320B7-DBC9-4AA3-A83D-7D9FAD5CD1D0}" type="datetime1">
              <a:rPr lang="fr-FR" smtClean="0">
                <a:latin typeface="Times New Roman" pitchFamily="18" charset="0"/>
                <a:ea typeface="ＭＳ Ｐゴシック" pitchFamily="34" charset="-128"/>
              </a:rPr>
              <a:pPr/>
              <a:t>21/05/2012</a:t>
            </a:fld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0725" name="Segnaposto numero diapositiva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3D267-5582-4835-83C0-435CAB8CC888}" type="slidenum">
              <a:rPr lang="fr-FR" smtClean="0">
                <a:latin typeface="Times New Roman" pitchFamily="18" charset="0"/>
                <a:ea typeface="ＭＳ Ｐゴシック" pitchFamily="34" charset="-128"/>
              </a:rPr>
              <a:pPr/>
              <a:t>13</a:t>
            </a:fld>
            <a:endParaRPr lang="fr-FR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  <p:sp>
        <p:nvSpPr>
          <p:cNvPr id="32772" name="Segnaposto data 3"/>
          <p:cNvSpPr txBox="1">
            <a:spLocks noGrp="1"/>
          </p:cNvSpPr>
          <p:nvPr/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57" tIns="45629" rIns="91257" bIns="45629"/>
          <a:lstStyle/>
          <a:p>
            <a:pPr algn="r" eaLnBrk="0" hangingPunct="0"/>
            <a:fld id="{E3EB065F-D6A9-4481-B925-AFD3DC88E83A}" type="datetime1">
              <a:rPr lang="fr-FR" sz="1200">
                <a:solidFill>
                  <a:schemeClr val="tx1"/>
                </a:solidFill>
                <a:latin typeface="Times New Roman" pitchFamily="18" charset="0"/>
              </a:rPr>
              <a:pPr algn="r" eaLnBrk="0" hangingPunct="0"/>
              <a:t>21/05/2012</a:t>
            </a:fld>
            <a:endParaRPr lang="fr-FR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3" name="Segnaposto numero diapositiva 4"/>
          <p:cNvSpPr txBox="1">
            <a:spLocks noGrp="1"/>
          </p:cNvSpPr>
          <p:nvPr/>
        </p:nvSpPr>
        <p:spPr bwMode="auto">
          <a:xfrm>
            <a:off x="3849688" y="94107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57" tIns="45629" rIns="91257" bIns="45629" anchor="b"/>
          <a:lstStyle/>
          <a:p>
            <a:pPr algn="r" eaLnBrk="0" hangingPunct="0"/>
            <a:fld id="{29734521-67C5-4B81-BACC-D6939D8E68C4}" type="slidenum">
              <a:rPr lang="fr-FR" sz="1200">
                <a:solidFill>
                  <a:schemeClr val="tx1"/>
                </a:solidFill>
                <a:latin typeface="Times New Roman" pitchFamily="18" charset="0"/>
              </a:rPr>
              <a:pPr algn="r" eaLnBrk="0" hangingPunct="0"/>
              <a:t>14</a:t>
            </a:fld>
            <a:endParaRPr lang="fr-FR" sz="12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Institutional – legal, coordination, staff conditions of service; </a:t>
            </a:r>
            <a:r>
              <a:rPr lang="en-US" dirty="0" err="1" smtClean="0"/>
              <a:t>Organisational</a:t>
            </a:r>
            <a:r>
              <a:rPr lang="en-US" dirty="0" smtClean="0"/>
              <a:t> – management</a:t>
            </a:r>
            <a:r>
              <a:rPr lang="en-US" baseline="0" dirty="0" smtClean="0"/>
              <a:t> skills</a:t>
            </a:r>
          </a:p>
          <a:p>
            <a:endParaRPr lang="en-US" baseline="0" dirty="0" smtClean="0"/>
          </a:p>
          <a:p>
            <a:pPr marL="952500" lvl="1" indent="-495300">
              <a:lnSpc>
                <a:spcPct val="80000"/>
              </a:lnSpc>
            </a:pPr>
            <a:r>
              <a:rPr lang="en-US" sz="1900" dirty="0" smtClean="0"/>
              <a:t>improve institutional and organizational aspects of the agricultural statistical systems </a:t>
            </a:r>
          </a:p>
          <a:p>
            <a:pPr marL="952500" lvl="1" indent="-495300">
              <a:lnSpc>
                <a:spcPct val="80000"/>
              </a:lnSpc>
            </a:pPr>
            <a:r>
              <a:rPr lang="en-US" sz="1900" dirty="0" smtClean="0"/>
              <a:t>undertake advocacy and policy dialogue between government and development partners to mainstream agricultural statistics in sector development </a:t>
            </a:r>
            <a:r>
              <a:rPr lang="en-US" sz="1900" dirty="0" err="1" smtClean="0"/>
              <a:t>programmes</a:t>
            </a:r>
            <a:endParaRPr lang="en-US" sz="1900" dirty="0" smtClean="0"/>
          </a:p>
          <a:p>
            <a:pPr marL="952500" lvl="1" indent="-495300">
              <a:lnSpc>
                <a:spcPct val="80000"/>
              </a:lnSpc>
            </a:pPr>
            <a:r>
              <a:rPr lang="en-US" sz="1900" dirty="0" smtClean="0"/>
              <a:t>promote and enhance coordination for agricultural data production and use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FC08256-C61A-433E-A343-55BEC9C2DCE5}" type="datetime1">
              <a:rPr lang="fr-FR" smtClean="0"/>
              <a:pPr>
                <a:defRPr/>
              </a:pPr>
              <a:t>21/05/2012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6C95EA-1EC6-48D3-86C3-5C25F4B6889F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0425"/>
            <a:ext cx="7315200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600" b="1" i="0" kern="1200" baseline="0" dirty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1"/>
            <a:ext cx="8229600" cy="44210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5760640" cy="720080"/>
          </a:xfrm>
        </p:spPr>
        <p:txBody>
          <a:bodyPr>
            <a:normAutofit/>
          </a:bodyPr>
          <a:lstStyle>
            <a:lvl1pPr>
              <a:defRPr sz="2400" b="1" i="0" baseline="0">
                <a:solidFill>
                  <a:srgbClr val="1F497D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763688" y="980728"/>
            <a:ext cx="7380312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4406900"/>
            <a:ext cx="7351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2906713"/>
            <a:ext cx="73517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535113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174875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535113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174875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3050"/>
            <a:ext cx="3124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273050"/>
            <a:ext cx="426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435100"/>
            <a:ext cx="3124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63688" y="274638"/>
            <a:ext cx="60849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35696" y="1600200"/>
            <a:ext cx="69847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8" name="Picture 6" descr="FAO_blue_20_transp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32775" y="6092624"/>
            <a:ext cx="659705" cy="66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7" descr="Logo_transparen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224" y="5976664"/>
            <a:ext cx="1085865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 userDrawn="1"/>
        </p:nvGrpSpPr>
        <p:grpSpPr>
          <a:xfrm>
            <a:off x="0" y="18826"/>
            <a:ext cx="1737524" cy="6839174"/>
            <a:chOff x="0" y="18826"/>
            <a:chExt cx="1737524" cy="6839174"/>
          </a:xfrm>
        </p:grpSpPr>
        <p:pic>
          <p:nvPicPr>
            <p:cNvPr id="14" name="Picture 13" descr="16987.jpg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18826"/>
              <a:ext cx="1737360" cy="1156984"/>
            </a:xfrm>
            <a:prstGeom prst="rect">
              <a:avLst/>
            </a:prstGeom>
          </p:spPr>
        </p:pic>
        <p:pic>
          <p:nvPicPr>
            <p:cNvPr id="15" name="Picture 14" descr="22018.jpg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5716196"/>
              <a:ext cx="1737360" cy="1141804"/>
            </a:xfrm>
            <a:prstGeom prst="rect">
              <a:avLst/>
            </a:prstGeom>
          </p:spPr>
        </p:pic>
        <p:pic>
          <p:nvPicPr>
            <p:cNvPr id="23" name="Picture 22" descr="24551.jpg"/>
            <p:cNvPicPr>
              <a:picLocks noChangeAspect="1"/>
            </p:cNvPicPr>
            <p:nvPr/>
          </p:nvPicPr>
          <p:blipFill>
            <a:blip r:embed="rId1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4581128"/>
              <a:ext cx="1737360" cy="1157913"/>
            </a:xfrm>
            <a:prstGeom prst="rect">
              <a:avLst/>
            </a:prstGeom>
          </p:spPr>
        </p:pic>
        <p:pic>
          <p:nvPicPr>
            <p:cNvPr id="24" name="Picture 23" descr="17426.jpg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2301576"/>
              <a:ext cx="1737360" cy="1127424"/>
            </a:xfrm>
            <a:prstGeom prst="rect">
              <a:avLst/>
            </a:prstGeom>
          </p:spPr>
        </p:pic>
        <p:pic>
          <p:nvPicPr>
            <p:cNvPr id="25" name="Picture 24" descr="13844.jpg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" y="3429000"/>
              <a:ext cx="1737522" cy="1161288"/>
            </a:xfrm>
            <a:prstGeom prst="rect">
              <a:avLst/>
            </a:prstGeom>
          </p:spPr>
        </p:pic>
        <p:pic>
          <p:nvPicPr>
            <p:cNvPr id="26" name="Picture 25" descr="17423.jpg"/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1196752"/>
              <a:ext cx="1737360" cy="1124174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 userDrawn="1"/>
        </p:nvSpPr>
        <p:spPr>
          <a:xfrm>
            <a:off x="0" y="6341258"/>
            <a:ext cx="5364088" cy="400110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Pacific Regional Workshop - Linking Population and Housing with Agricultural Censuses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Noumea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, New Caledonia  28 May - 1 June 2012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987824" y="5949280"/>
            <a:ext cx="6156176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2400" b="1" kern="1200" dirty="0">
          <a:solidFill>
            <a:srgbClr val="1F497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F497D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F497D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F497D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F497D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1F497D"/>
          </a:solidFill>
          <a:latin typeface="Cambr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1F497D"/>
          </a:solidFill>
          <a:latin typeface="Cambr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1F497D"/>
          </a:solidFill>
          <a:latin typeface="Cambr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1F497D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ttangolo 6"/>
          <p:cNvSpPr>
            <a:spLocks noChangeArrowheads="1"/>
          </p:cNvSpPr>
          <p:nvPr/>
        </p:nvSpPr>
        <p:spPr bwMode="auto">
          <a:xfrm>
            <a:off x="5364088" y="1782102"/>
            <a:ext cx="3600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+mj-lt"/>
              </a:rPr>
              <a:t>Global </a:t>
            </a:r>
            <a:r>
              <a:rPr lang="en-GB" sz="2800" dirty="0">
                <a:latin typeface="+mj-lt"/>
              </a:rPr>
              <a:t>Strategy to Improve Agricultural and Rural Statistics  </a:t>
            </a:r>
            <a:endParaRPr lang="en-GB" sz="2800" dirty="0" smtClean="0">
              <a:latin typeface="+mj-lt"/>
            </a:endParaRPr>
          </a:p>
          <a:p>
            <a:pPr algn="ctr"/>
            <a:endParaRPr lang="en-GB" sz="2800" dirty="0" smtClean="0">
              <a:latin typeface="+mj-lt"/>
            </a:endParaRPr>
          </a:p>
          <a:p>
            <a:pPr algn="ctr"/>
            <a:endParaRPr lang="en-GB" sz="2800" dirty="0" smtClean="0">
              <a:latin typeface="+mj-lt"/>
            </a:endParaRPr>
          </a:p>
          <a:p>
            <a:pPr algn="ctr"/>
            <a:r>
              <a:rPr lang="en-GB" sz="2800" dirty="0" smtClean="0">
                <a:latin typeface="+mj-lt"/>
              </a:rPr>
              <a:t>Implementation in the Pacific Region</a:t>
            </a:r>
            <a:endParaRPr lang="en-GB" altLang="zh-TW" sz="28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1147" y="1484784"/>
            <a:ext cx="3194909" cy="407799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Core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124744"/>
            <a:ext cx="6984776" cy="5256584"/>
          </a:xfrm>
        </p:spPr>
        <p:txBody>
          <a:bodyPr/>
          <a:lstStyle/>
          <a:p>
            <a:r>
              <a:rPr lang="en-US" sz="1600" dirty="0" err="1" smtClean="0"/>
              <a:t>Georeferenced</a:t>
            </a:r>
            <a:r>
              <a:rPr lang="en-US" sz="1600" dirty="0" smtClean="0"/>
              <a:t> data</a:t>
            </a:r>
          </a:p>
          <a:p>
            <a:r>
              <a:rPr lang="en-US" sz="1600" dirty="0" smtClean="0"/>
              <a:t>Production, area harvested and planted, Yield, exports and imports of: </a:t>
            </a:r>
          </a:p>
          <a:p>
            <a:pPr lvl="1"/>
            <a:r>
              <a:rPr lang="en-US" sz="1600" dirty="0" smtClean="0"/>
              <a:t>Core crops</a:t>
            </a:r>
          </a:p>
          <a:p>
            <a:pPr lvl="1"/>
            <a:r>
              <a:rPr lang="en-US" sz="1600" dirty="0" smtClean="0"/>
              <a:t>Core fishery and aquaculture products</a:t>
            </a:r>
          </a:p>
          <a:p>
            <a:pPr lvl="1"/>
            <a:r>
              <a:rPr lang="en-US" sz="1600" dirty="0" smtClean="0"/>
              <a:t>Core livestock</a:t>
            </a:r>
          </a:p>
          <a:p>
            <a:pPr lvl="1"/>
            <a:r>
              <a:rPr lang="en-US" sz="1600" dirty="0" smtClean="0"/>
              <a:t>Core forestry products</a:t>
            </a:r>
          </a:p>
          <a:p>
            <a:r>
              <a:rPr lang="en-US" sz="1600" dirty="0" smtClean="0"/>
              <a:t>Stocks </a:t>
            </a:r>
          </a:p>
          <a:p>
            <a:r>
              <a:rPr lang="en-US" sz="1600" dirty="0" smtClean="0"/>
              <a:t>Land area</a:t>
            </a:r>
          </a:p>
          <a:p>
            <a:r>
              <a:rPr lang="en-US" sz="1600" dirty="0" smtClean="0"/>
              <a:t>People of working age by sex</a:t>
            </a:r>
          </a:p>
          <a:p>
            <a:r>
              <a:rPr lang="en-US" sz="1600" dirty="0" smtClean="0"/>
              <a:t>Number of live animals</a:t>
            </a:r>
          </a:p>
          <a:p>
            <a:r>
              <a:rPr lang="en-US" sz="1600" dirty="0" smtClean="0"/>
              <a:t>Equipment – no of tractors, </a:t>
            </a:r>
            <a:r>
              <a:rPr lang="en-US" sz="1600" dirty="0" err="1" smtClean="0"/>
              <a:t>harversters</a:t>
            </a:r>
            <a:r>
              <a:rPr lang="en-US" sz="1600" dirty="0" smtClean="0"/>
              <a:t> etc</a:t>
            </a:r>
          </a:p>
          <a:p>
            <a:r>
              <a:rPr lang="en-US" sz="1600" dirty="0" smtClean="0"/>
              <a:t>Quantity of water for irrigation</a:t>
            </a:r>
          </a:p>
          <a:p>
            <a:r>
              <a:rPr lang="en-US" sz="1600" dirty="0" smtClean="0"/>
              <a:t>Core fertilizers</a:t>
            </a:r>
          </a:p>
          <a:p>
            <a:r>
              <a:rPr lang="en-US" sz="1600" dirty="0" smtClean="0"/>
              <a:t>Core pesticides</a:t>
            </a:r>
          </a:p>
          <a:p>
            <a:r>
              <a:rPr lang="en-US" sz="1600" dirty="0" smtClean="0"/>
              <a:t>Seeds, feed by core crops</a:t>
            </a:r>
          </a:p>
          <a:p>
            <a:r>
              <a:rPr lang="en-US" sz="1600" dirty="0" smtClean="0"/>
              <a:t>Volume of core crops/fishery/livestock used in processing food by industry and values of output</a:t>
            </a:r>
          </a:p>
          <a:p>
            <a:r>
              <a:rPr lang="en-US" sz="1600" dirty="0" smtClean="0"/>
              <a:t>Producer and consumer prices for core crops/fishery/livestock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Core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124744"/>
            <a:ext cx="6984776" cy="5040560"/>
          </a:xfrm>
        </p:spPr>
        <p:txBody>
          <a:bodyPr/>
          <a:lstStyle/>
          <a:p>
            <a:r>
              <a:rPr lang="en-US" sz="1600" dirty="0" smtClean="0"/>
              <a:t>Public investment and subsidies on agriculture and rural development</a:t>
            </a:r>
          </a:p>
          <a:p>
            <a:r>
              <a:rPr lang="en-US" sz="1600" dirty="0" smtClean="0"/>
              <a:t>Private investments in agriculture</a:t>
            </a:r>
          </a:p>
          <a:p>
            <a:r>
              <a:rPr lang="en-US" sz="1600" dirty="0" smtClean="0"/>
              <a:t>Household consumption of core crops/ fisheries etc</a:t>
            </a:r>
          </a:p>
          <a:p>
            <a:r>
              <a:rPr lang="en-US" sz="1600" dirty="0" smtClean="0"/>
              <a:t>Areas for irrigation/roads/ etc</a:t>
            </a:r>
          </a:p>
          <a:p>
            <a:r>
              <a:rPr lang="en-US" sz="1600" dirty="0" smtClean="0"/>
              <a:t>ODA for agriculture and rural development</a:t>
            </a:r>
          </a:p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SOCIAL</a:t>
            </a:r>
          </a:p>
          <a:p>
            <a:r>
              <a:rPr lang="en-US" sz="1600" dirty="0" smtClean="0"/>
              <a:t>Age and sex of urban /rural population</a:t>
            </a:r>
          </a:p>
          <a:p>
            <a:r>
              <a:rPr lang="en-US" sz="1600" dirty="0" smtClean="0"/>
              <a:t>Country of birth </a:t>
            </a:r>
          </a:p>
          <a:p>
            <a:r>
              <a:rPr lang="en-US" sz="1600" dirty="0" smtClean="0"/>
              <a:t>Highest education level completed</a:t>
            </a:r>
          </a:p>
          <a:p>
            <a:r>
              <a:rPr lang="en-US" sz="1600" dirty="0" smtClean="0"/>
              <a:t>Labor status – employed, unemployed, inactive</a:t>
            </a:r>
          </a:p>
          <a:p>
            <a:r>
              <a:rPr lang="en-US" sz="1600" dirty="0" smtClean="0"/>
              <a:t>Status in employment – self employment and employee by sex</a:t>
            </a:r>
          </a:p>
          <a:p>
            <a:r>
              <a:rPr lang="en-US" sz="1600" dirty="0" smtClean="0"/>
              <a:t>Economic sector in employment</a:t>
            </a:r>
          </a:p>
          <a:p>
            <a:r>
              <a:rPr lang="en-US" sz="1600" dirty="0" smtClean="0"/>
              <a:t>Occupation in employment</a:t>
            </a:r>
          </a:p>
          <a:p>
            <a:r>
              <a:rPr lang="en-US" sz="1600" dirty="0" smtClean="0"/>
              <a:t>Total household income</a:t>
            </a:r>
          </a:p>
          <a:p>
            <a:r>
              <a:rPr lang="en-US" sz="1600" dirty="0" smtClean="0"/>
              <a:t>Household composition</a:t>
            </a:r>
          </a:p>
          <a:p>
            <a:r>
              <a:rPr lang="en-US" sz="1600" dirty="0" smtClean="0"/>
              <a:t>No of family/hired workers</a:t>
            </a:r>
          </a:p>
          <a:p>
            <a:r>
              <a:rPr lang="en-US" sz="1600" dirty="0" smtClean="0"/>
              <a:t>Housing conditions 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Core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196752"/>
            <a:ext cx="6984776" cy="4525963"/>
          </a:xfrm>
        </p:spPr>
        <p:txBody>
          <a:bodyPr/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ENVIRONMENTAL</a:t>
            </a:r>
          </a:p>
          <a:p>
            <a:r>
              <a:rPr lang="en-US" sz="1600" dirty="0" smtClean="0"/>
              <a:t>Soil degradation</a:t>
            </a:r>
          </a:p>
          <a:p>
            <a:r>
              <a:rPr lang="en-US" sz="1600" dirty="0" smtClean="0"/>
              <a:t>Pollution due to agriculture</a:t>
            </a:r>
          </a:p>
          <a:p>
            <a:r>
              <a:rPr lang="en-US" sz="1600" dirty="0" smtClean="0"/>
              <a:t>Emissions due to agriculture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260648"/>
            <a:ext cx="6121400" cy="576362"/>
          </a:xfrm>
        </p:spPr>
        <p:txBody>
          <a:bodyPr/>
          <a:lstStyle/>
          <a:p>
            <a:pPr eaLnBrk="1" hangingPunct="1"/>
            <a:r>
              <a:rPr dirty="0" smtClean="0"/>
              <a:t>Action Plan </a:t>
            </a:r>
            <a:r>
              <a:rPr lang="ru-RU" dirty="0" smtClean="0"/>
              <a:t>– </a:t>
            </a:r>
            <a:r>
              <a:rPr dirty="0" smtClean="0"/>
              <a:t>Elements</a:t>
            </a:r>
            <a:endParaRPr lang="it-IT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1268760"/>
            <a:ext cx="6913463" cy="4895850"/>
          </a:xfrm>
        </p:spPr>
        <p:txBody>
          <a:bodyPr/>
          <a:lstStyle/>
          <a:p>
            <a:pPr marL="361950" indent="-361950" defTabSz="1300163" eaLnBrk="1" hangingPunct="1">
              <a:spcBef>
                <a:spcPct val="30000"/>
              </a:spcBef>
              <a:buFont typeface="Arial" pitchFamily="34" charset="0"/>
              <a:buChar char="•"/>
              <a:tabLst>
                <a:tab pos="3683000" algn="l"/>
              </a:tabLst>
            </a:pPr>
            <a:r>
              <a:rPr lang="en-US" dirty="0" smtClean="0"/>
              <a:t>Country Assessment</a:t>
            </a:r>
          </a:p>
          <a:p>
            <a:pPr marL="762000" lvl="1" indent="-361950" defTabSz="1300163" eaLnBrk="1" hangingPunct="1">
              <a:spcBef>
                <a:spcPct val="30000"/>
              </a:spcBef>
              <a:buFont typeface="Calibri" pitchFamily="34" charset="0"/>
              <a:buChar char="–"/>
              <a:tabLst>
                <a:tab pos="3683000" algn="l"/>
              </a:tabLst>
            </a:pPr>
            <a:r>
              <a:rPr lang="en-US" dirty="0" smtClean="0"/>
              <a:t>Identifies priority needs for TA and training </a:t>
            </a:r>
          </a:p>
          <a:p>
            <a:pPr marL="361950" indent="-361950" defTabSz="1300163" eaLnBrk="1" hangingPunct="1">
              <a:spcBef>
                <a:spcPct val="30000"/>
              </a:spcBef>
              <a:buFont typeface="Arial" pitchFamily="34" charset="0"/>
              <a:buChar char="•"/>
              <a:tabLst>
                <a:tab pos="3683000" algn="l"/>
              </a:tabLst>
            </a:pPr>
            <a:r>
              <a:rPr lang="en-US" dirty="0" smtClean="0"/>
              <a:t>Three technical </a:t>
            </a:r>
            <a:r>
              <a:rPr lang="en-US" dirty="0" smtClean="0"/>
              <a:t>components:</a:t>
            </a:r>
            <a:endParaRPr lang="en-US" dirty="0" smtClean="0"/>
          </a:p>
          <a:p>
            <a:pPr marL="762000" lvl="1" indent="-361950" defTabSz="1300163" eaLnBrk="1" hangingPunct="1">
              <a:spcBef>
                <a:spcPct val="30000"/>
              </a:spcBef>
              <a:buFont typeface="Arial" pitchFamily="34" charset="0"/>
              <a:buChar char="•"/>
              <a:tabLst>
                <a:tab pos="3683000" algn="l"/>
              </a:tabLst>
            </a:pPr>
            <a:r>
              <a:rPr lang="en-US" dirty="0" smtClean="0"/>
              <a:t>Research</a:t>
            </a:r>
          </a:p>
          <a:p>
            <a:pPr marL="762000" lvl="1" indent="-361950" defTabSz="1300163" eaLnBrk="1" hangingPunct="1">
              <a:spcBef>
                <a:spcPct val="30000"/>
              </a:spcBef>
              <a:buFont typeface="Arial" pitchFamily="34" charset="0"/>
              <a:buChar char="•"/>
              <a:tabLst>
                <a:tab pos="3683000" algn="l"/>
              </a:tabLst>
            </a:pPr>
            <a:r>
              <a:rPr lang="en-US" dirty="0" smtClean="0"/>
              <a:t>Training</a:t>
            </a:r>
          </a:p>
          <a:p>
            <a:pPr marL="762000" lvl="1" indent="-361950" defTabSz="1300163" eaLnBrk="1" hangingPunct="1">
              <a:spcBef>
                <a:spcPct val="30000"/>
              </a:spcBef>
              <a:buFont typeface="Arial" pitchFamily="34" charset="0"/>
              <a:buChar char="•"/>
              <a:tabLst>
                <a:tab pos="3683000" algn="l"/>
              </a:tabLst>
            </a:pPr>
            <a:r>
              <a:rPr lang="en-US" dirty="0" smtClean="0"/>
              <a:t>Technical assistance</a:t>
            </a:r>
          </a:p>
          <a:p>
            <a:pPr marL="361950" indent="-361950" defTabSz="1300163" eaLnBrk="1" hangingPunct="1">
              <a:spcBef>
                <a:spcPct val="30000"/>
              </a:spcBef>
              <a:buFont typeface="Arial" pitchFamily="34" charset="0"/>
              <a:buChar char="•"/>
              <a:tabLst>
                <a:tab pos="3683000" algn="l"/>
              </a:tabLst>
            </a:pPr>
            <a:r>
              <a:rPr lang="en-US" dirty="0" smtClean="0"/>
              <a:t>Governance mechanism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 txBox="1">
            <a:spLocks noGrp="1" noChangeArrowheads="1"/>
          </p:cNvSpPr>
          <p:nvPr/>
        </p:nvSpPr>
        <p:spPr bwMode="auto">
          <a:xfrm>
            <a:off x="857250" y="6165850"/>
            <a:ext cx="78184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000">
              <a:solidFill>
                <a:schemeClr val="tx1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0"/>
            <a:ext cx="6337300" cy="1104900"/>
          </a:xfrm>
        </p:spPr>
        <p:txBody>
          <a:bodyPr/>
          <a:lstStyle/>
          <a:p>
            <a:pPr eaLnBrk="1" hangingPunct="1"/>
            <a:r>
              <a:rPr sz="2400" dirty="0" smtClean="0"/>
              <a:t>Action Plan – Global, Regional and Country levels (3 </a:t>
            </a:r>
            <a:r>
              <a:rPr lang="en-GB" sz="2400" dirty="0" smtClean="0"/>
              <a:t>technical components)</a:t>
            </a:r>
            <a:endParaRPr lang="it-IT" sz="2400" b="0" dirty="0" smtClean="0"/>
          </a:p>
        </p:txBody>
      </p:sp>
      <p:graphicFrame>
        <p:nvGraphicFramePr>
          <p:cNvPr id="67636" name="Group 52"/>
          <p:cNvGraphicFramePr>
            <a:graphicFrameLocks noGrp="1"/>
          </p:cNvGraphicFramePr>
          <p:nvPr/>
        </p:nvGraphicFramePr>
        <p:xfrm>
          <a:off x="2195736" y="1124744"/>
          <a:ext cx="6768752" cy="4672279"/>
        </p:xfrm>
        <a:graphic>
          <a:graphicData uri="http://schemas.openxmlformats.org/drawingml/2006/table">
            <a:tbl>
              <a:tblPr/>
              <a:tblGrid>
                <a:gridCol w="965395"/>
                <a:gridCol w="1797361"/>
                <a:gridCol w="2141136"/>
                <a:gridCol w="1864860"/>
              </a:tblGrid>
              <a:tr h="434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Global level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Regional level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Country level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8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TA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0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Developing cross-regional standards and guidelines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0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Providing TA and coordinating regional technical assistance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0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Implementing technical assistance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0EE"/>
                    </a:solidFill>
                  </a:tcPr>
                </a:tc>
              </a:tr>
              <a:tr h="1560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Training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Developing cross-regional training materials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Adapt to regional specificities, organize training in regional training centers and support countries training activities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Implementing training activities through, on-job, e-learning, training in regional centers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0F7"/>
                    </a:solidFill>
                  </a:tcPr>
                </a:tc>
              </a:tr>
              <a:tr h="180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Research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0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Organizing research on new cost-effective methods in agricultural statistics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0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Collaborate with Global level to ensure that special research needs of the region are taken into account and organizing  region-specific research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0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Validate methods at local level, contribute to field test, adopt and implement methods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0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124744"/>
            <a:ext cx="6984776" cy="5184576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en-US" sz="1600" dirty="0" smtClean="0"/>
              <a:t>Improve agricultural data collection and </a:t>
            </a:r>
            <a:r>
              <a:rPr lang="en-US" sz="1600" dirty="0" err="1" smtClean="0"/>
              <a:t>manageemnt</a:t>
            </a:r>
            <a:endParaRPr lang="en-US" sz="1600" dirty="0" smtClean="0"/>
          </a:p>
          <a:p>
            <a:pPr marL="933450" lvl="1" indent="-533400">
              <a:lnSpc>
                <a:spcPct val="80000"/>
              </a:lnSpc>
            </a:pPr>
            <a:r>
              <a:rPr lang="en-US" sz="1600" dirty="0" smtClean="0"/>
              <a:t>Guidelines and handbooks on advanced methodologies, standards and tools. </a:t>
            </a:r>
          </a:p>
          <a:p>
            <a:pPr marL="533400" indent="-533400">
              <a:lnSpc>
                <a:spcPct val="80000"/>
              </a:lnSpc>
              <a:buNone/>
            </a:pPr>
            <a:r>
              <a:rPr lang="en-US" sz="1600" b="1" dirty="0" smtClean="0"/>
              <a:t>Priority areas: </a:t>
            </a:r>
          </a:p>
          <a:p>
            <a:pPr marL="552450" indent="-495300">
              <a:lnSpc>
                <a:spcPct val="80000"/>
              </a:lnSpc>
            </a:pPr>
            <a:r>
              <a:rPr lang="en-US" sz="1600" u="sng" dirty="0" smtClean="0"/>
              <a:t>Reference framework</a:t>
            </a:r>
            <a:r>
              <a:rPr lang="en-US" sz="1600" dirty="0" smtClean="0"/>
              <a:t>: mainstreaming agriculture into the National Strategy for the Development of Statistics (NSDS); implementation of an Integrated Survey Framework.</a:t>
            </a:r>
            <a:endParaRPr lang="en-US" sz="1600" u="sng" dirty="0" smtClean="0"/>
          </a:p>
          <a:p>
            <a:pPr marL="552450" indent="-495300">
              <a:lnSpc>
                <a:spcPct val="80000"/>
              </a:lnSpc>
            </a:pPr>
            <a:r>
              <a:rPr lang="en-US" sz="1600" u="sng" dirty="0" smtClean="0"/>
              <a:t>Master frame for integrated survey:</a:t>
            </a:r>
            <a:r>
              <a:rPr lang="en-US" sz="1600" b="1" dirty="0" smtClean="0"/>
              <a:t> </a:t>
            </a:r>
            <a:r>
              <a:rPr lang="en-US" sz="1600" dirty="0" smtClean="0"/>
              <a:t>Use of technology such as GPS, linking area frames with list frames; use of remote sensing.</a:t>
            </a:r>
            <a:endParaRPr lang="en-US" sz="1600" u="sng" dirty="0" smtClean="0"/>
          </a:p>
          <a:p>
            <a:pPr marL="552450" indent="-495300">
              <a:lnSpc>
                <a:spcPct val="80000"/>
              </a:lnSpc>
            </a:pPr>
            <a:r>
              <a:rPr lang="en-US" sz="1600" u="sng" dirty="0" smtClean="0"/>
              <a:t>Data collection methods</a:t>
            </a:r>
            <a:r>
              <a:rPr lang="en-US" sz="1600" dirty="0" smtClean="0"/>
              <a:t>: Estimation of crop area, yield and production; cost of production; enumerating nomadic livestock; Adoption of new technologies; forestry and deforestation; crop forecasting; Inland fishery, aquaculture; </a:t>
            </a:r>
          </a:p>
          <a:p>
            <a:pPr marL="552450" indent="-495300">
              <a:lnSpc>
                <a:spcPct val="80000"/>
              </a:lnSpc>
            </a:pPr>
            <a:r>
              <a:rPr lang="en-US" sz="1600" u="sng" dirty="0" smtClean="0"/>
              <a:t>Food security</a:t>
            </a:r>
            <a:r>
              <a:rPr lang="en-US" sz="1600" dirty="0" smtClean="0"/>
              <a:t>: estimation of supply utilization account, food balance sheets, food stocks and edible forest products, nutrition indicators, use of households surveys/LSMS for food security indicators. </a:t>
            </a:r>
            <a:endParaRPr lang="en-US" sz="1600" u="sng" dirty="0" smtClean="0"/>
          </a:p>
          <a:p>
            <a:pPr marL="552450" indent="-495300">
              <a:lnSpc>
                <a:spcPct val="80000"/>
              </a:lnSpc>
            </a:pPr>
            <a:r>
              <a:rPr lang="en-US" sz="1600" u="sng" dirty="0" smtClean="0"/>
              <a:t>Market information</a:t>
            </a:r>
            <a:r>
              <a:rPr lang="en-US" sz="1600" dirty="0" smtClean="0"/>
              <a:t>: estimation of farm gate prices, collecting rural and border market prices, </a:t>
            </a:r>
          </a:p>
          <a:p>
            <a:pPr marL="552450" indent="-495300">
              <a:lnSpc>
                <a:spcPct val="80000"/>
              </a:lnSpc>
            </a:pPr>
            <a:r>
              <a:rPr lang="en-US" sz="1600" u="sng" dirty="0" smtClean="0"/>
              <a:t>Data analysis</a:t>
            </a:r>
            <a:r>
              <a:rPr lang="en-US" sz="1600" dirty="0" smtClean="0"/>
              <a:t>: reconciliation of census and survey data, use of small area estimation methods for improving agricultural statistics.</a:t>
            </a:r>
            <a:endParaRPr lang="en-US" sz="1600" u="sng" dirty="0" smtClean="0"/>
          </a:p>
          <a:p>
            <a:pPr marL="552450" indent="-495300">
              <a:lnSpc>
                <a:spcPct val="80000"/>
              </a:lnSpc>
            </a:pPr>
            <a:r>
              <a:rPr lang="en-US" sz="1600" u="sng" dirty="0" smtClean="0"/>
              <a:t>Administrative data:</a:t>
            </a:r>
            <a:r>
              <a:rPr lang="en-US" sz="1600" dirty="0" smtClean="0"/>
              <a:t> improvement and use of administrative data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 Assistance and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124744"/>
            <a:ext cx="6984776" cy="50405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TRAINING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Staff of National Statistical Agencies – on the job &amp; formal training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Training regional training </a:t>
            </a:r>
            <a:r>
              <a:rPr lang="en-US" dirty="0" err="1" smtClean="0"/>
              <a:t>centres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TECHNICAL ASSISTANCE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Institutional and </a:t>
            </a:r>
            <a:r>
              <a:rPr lang="en-US" dirty="0" err="1" smtClean="0"/>
              <a:t>organisational</a:t>
            </a:r>
            <a:r>
              <a:rPr lang="en-US" dirty="0" smtClean="0"/>
              <a:t> strengthening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Legal framework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Coordination among statistical producers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Advocacy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Mainstreaming agriculture into NSDS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Agriculture Census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Capacity Development on methods for collection of Minimum Core Data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Use of PDA/CAPI/GPS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Development and use of master sample frame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Etc. </a:t>
            </a:r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Pacific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268761"/>
            <a:ext cx="6984776" cy="4464496"/>
          </a:xfrm>
        </p:spPr>
        <p:txBody>
          <a:bodyPr/>
          <a:lstStyle/>
          <a:p>
            <a:r>
              <a:rPr lang="en-US" sz="2200" dirty="0" smtClean="0"/>
              <a:t>Tailored to current activities in the region</a:t>
            </a:r>
          </a:p>
          <a:p>
            <a:r>
              <a:rPr lang="en-US" sz="2200" dirty="0" smtClean="0"/>
              <a:t>Integrated with the TYPSS</a:t>
            </a:r>
            <a:r>
              <a:rPr lang="en-AU" sz="2200" dirty="0" smtClean="0">
                <a:ea typeface="ＭＳ Ｐゴシック" pitchFamily="-110" charset="-128"/>
              </a:rPr>
              <a:t> Ten-Year </a:t>
            </a:r>
            <a:r>
              <a:rPr lang="en-US" sz="2200" dirty="0" smtClean="0">
                <a:ea typeface="ＭＳ Ｐゴシック" pitchFamily="-110" charset="-128"/>
              </a:rPr>
              <a:t>Pacific Statistical Strategy </a:t>
            </a:r>
          </a:p>
          <a:p>
            <a:pPr>
              <a:buNone/>
            </a:pPr>
            <a:r>
              <a:rPr lang="en-US" sz="2200" smtClean="0">
                <a:ea typeface="ＭＳ Ｐゴシック" pitchFamily="-110" charset="-128"/>
              </a:rPr>
              <a:t>MAIN ACTIVITIES</a:t>
            </a:r>
          </a:p>
          <a:p>
            <a:r>
              <a:rPr lang="en-US" sz="2200" dirty="0" smtClean="0">
                <a:ea typeface="ＭＳ Ｐゴシック" pitchFamily="-110" charset="-128"/>
              </a:rPr>
              <a:t>Minimum core data set tailored to Pacific</a:t>
            </a:r>
          </a:p>
          <a:p>
            <a:pPr lvl="1"/>
            <a:r>
              <a:rPr lang="en-US" sz="2200" dirty="0" smtClean="0">
                <a:ea typeface="ＭＳ Ｐゴシック" pitchFamily="-110" charset="-128"/>
              </a:rPr>
              <a:t>Already developed under the TYPSS</a:t>
            </a:r>
          </a:p>
          <a:p>
            <a:r>
              <a:rPr lang="en-US" sz="2200" dirty="0" smtClean="0">
                <a:ea typeface="ＭＳ Ｐゴシック" pitchFamily="-110" charset="-128"/>
              </a:rPr>
              <a:t>Linking population and agricultural censuses </a:t>
            </a:r>
          </a:p>
          <a:p>
            <a:pPr lvl="1"/>
            <a:r>
              <a:rPr lang="en-US" sz="2200" dirty="0" smtClean="0">
                <a:ea typeface="ＭＳ Ｐゴシック" pitchFamily="-110" charset="-128"/>
              </a:rPr>
              <a:t>Collection of minimum core agricultural data</a:t>
            </a:r>
          </a:p>
          <a:p>
            <a:r>
              <a:rPr lang="en-US" sz="2200" dirty="0" smtClean="0">
                <a:ea typeface="ＭＳ Ｐゴシック" pitchFamily="-110" charset="-128"/>
              </a:rPr>
              <a:t>Developing core modules for household surveys</a:t>
            </a:r>
          </a:p>
          <a:p>
            <a:pPr lvl="1"/>
            <a:r>
              <a:rPr lang="en-US" sz="2200" dirty="0" smtClean="0">
                <a:ea typeface="ＭＳ Ｐゴシック" pitchFamily="-110" charset="-128"/>
              </a:rPr>
              <a:t>Food Security Module</a:t>
            </a:r>
          </a:p>
          <a:p>
            <a:r>
              <a:rPr lang="en-US" sz="2200" dirty="0" smtClean="0">
                <a:ea typeface="ＭＳ Ｐゴシック" pitchFamily="-110" charset="-128"/>
              </a:rPr>
              <a:t>Mainstreaming agriculture into the NSDS</a:t>
            </a:r>
          </a:p>
          <a:p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0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085184"/>
            <a:ext cx="9144000" cy="132343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               </a:t>
            </a:r>
            <a:r>
              <a:rPr lang="fr-FR" sz="4000" dirty="0" err="1" smtClean="0">
                <a:solidFill>
                  <a:schemeClr val="bg1"/>
                </a:solidFill>
              </a:rPr>
              <a:t>Lack</a:t>
            </a:r>
            <a:r>
              <a:rPr lang="fr-FR" sz="4000" dirty="0" smtClean="0">
                <a:solidFill>
                  <a:schemeClr val="bg1"/>
                </a:solidFill>
              </a:rPr>
              <a:t> of </a:t>
            </a:r>
            <a:r>
              <a:rPr lang="fr-FR" sz="4000" dirty="0" err="1" smtClean="0">
                <a:solidFill>
                  <a:schemeClr val="bg1"/>
                </a:solidFill>
              </a:rPr>
              <a:t>knowledge</a:t>
            </a:r>
            <a:r>
              <a:rPr lang="fr-FR" sz="4000" dirty="0" smtClean="0">
                <a:solidFill>
                  <a:schemeClr val="bg1"/>
                </a:solidFill>
              </a:rPr>
              <a:t> </a:t>
            </a:r>
            <a:r>
              <a:rPr lang="fr-FR" sz="4000" dirty="0" err="1" smtClean="0">
                <a:solidFill>
                  <a:schemeClr val="bg1"/>
                </a:solidFill>
              </a:rPr>
              <a:t>is</a:t>
            </a:r>
            <a:r>
              <a:rPr lang="fr-FR" sz="4000" dirty="0" smtClean="0">
                <a:solidFill>
                  <a:schemeClr val="bg1"/>
                </a:solidFill>
              </a:rPr>
              <a:t> </a:t>
            </a:r>
            <a:r>
              <a:rPr lang="fr-FR" sz="4000" dirty="0" err="1" smtClean="0">
                <a:solidFill>
                  <a:schemeClr val="bg1"/>
                </a:solidFill>
              </a:rPr>
              <a:t>darker</a:t>
            </a:r>
            <a:r>
              <a:rPr lang="fr-FR" sz="4000" dirty="0" smtClean="0">
                <a:solidFill>
                  <a:schemeClr val="bg1"/>
                </a:solidFill>
              </a:rPr>
              <a:t> </a:t>
            </a:r>
            <a:br>
              <a:rPr lang="fr-FR" sz="4000" dirty="0" smtClean="0">
                <a:solidFill>
                  <a:schemeClr val="bg1"/>
                </a:solidFill>
              </a:rPr>
            </a:br>
            <a:r>
              <a:rPr lang="fr-FR" sz="4000" dirty="0" smtClean="0">
                <a:solidFill>
                  <a:schemeClr val="bg1"/>
                </a:solidFill>
              </a:rPr>
              <a:t>                  </a:t>
            </a:r>
            <a:r>
              <a:rPr lang="fr-FR" sz="4000" dirty="0" err="1" smtClean="0">
                <a:solidFill>
                  <a:schemeClr val="bg1"/>
                </a:solidFill>
              </a:rPr>
              <a:t>than</a:t>
            </a:r>
            <a:r>
              <a:rPr lang="fr-FR" sz="4000" dirty="0" smtClean="0">
                <a:solidFill>
                  <a:schemeClr val="bg1"/>
                </a:solidFill>
              </a:rPr>
              <a:t> night</a:t>
            </a:r>
            <a:r>
              <a:rPr lang="fr-FR" sz="4000" smtClean="0">
                <a:solidFill>
                  <a:schemeClr val="bg1"/>
                </a:solidFill>
              </a:rPr>
              <a:t> 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260648"/>
            <a:ext cx="3456384" cy="576064"/>
          </a:xfrm>
        </p:spPr>
        <p:txBody>
          <a:bodyPr/>
          <a:lstStyle/>
          <a:p>
            <a:pPr eaLnBrk="1" hangingPunct="1"/>
            <a:r>
              <a:rPr dirty="0" smtClean="0">
                <a:latin typeface="+mj-lt"/>
              </a:rPr>
              <a:t>Outline</a:t>
            </a:r>
            <a:endParaRPr lang="it-IT" dirty="0" smtClean="0">
              <a:latin typeface="+mj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1988840"/>
            <a:ext cx="6552654" cy="2808312"/>
          </a:xfrm>
        </p:spPr>
        <p:txBody>
          <a:bodyPr/>
          <a:lstStyle/>
          <a:p>
            <a:pPr marL="361950" indent="-361950" defTabSz="1300163" eaLnBrk="1" hangingPunct="1">
              <a:spcBef>
                <a:spcPct val="30000"/>
              </a:spcBef>
              <a:buFont typeface="Arial" pitchFamily="34" charset="0"/>
              <a:buChar char="•"/>
              <a:tabLst>
                <a:tab pos="3683000" algn="l"/>
              </a:tabLst>
            </a:pPr>
            <a:r>
              <a:rPr lang="en-US" dirty="0" smtClean="0"/>
              <a:t>Global Strategy to Improve Agricultural and Rural Statistics</a:t>
            </a:r>
          </a:p>
          <a:p>
            <a:pPr marL="361950" indent="-361950" defTabSz="1300163" eaLnBrk="1" hangingPunct="1">
              <a:spcBef>
                <a:spcPct val="30000"/>
              </a:spcBef>
              <a:buFont typeface="Arial" pitchFamily="34" charset="0"/>
              <a:buChar char="•"/>
              <a:tabLst>
                <a:tab pos="3683000" algn="l"/>
              </a:tabLst>
            </a:pPr>
            <a:endParaRPr lang="en-US" dirty="0" smtClean="0"/>
          </a:p>
          <a:p>
            <a:pPr marL="361950" indent="-361950" defTabSz="1300163" eaLnBrk="1" hangingPunct="1">
              <a:spcBef>
                <a:spcPct val="30000"/>
              </a:spcBef>
              <a:buFont typeface="Arial" pitchFamily="34" charset="0"/>
              <a:buChar char="•"/>
              <a:tabLst>
                <a:tab pos="3683000" algn="l"/>
              </a:tabLst>
            </a:pPr>
            <a:r>
              <a:rPr lang="en-US" dirty="0" smtClean="0"/>
              <a:t>Action Plan to Implement the Global Strategy</a:t>
            </a:r>
          </a:p>
          <a:p>
            <a:pPr marL="361950" indent="-361950" defTabSz="1300163" eaLnBrk="1" hangingPunct="1">
              <a:spcBef>
                <a:spcPct val="30000"/>
              </a:spcBef>
              <a:buFont typeface="Arial" pitchFamily="34" charset="0"/>
              <a:buChar char="•"/>
              <a:tabLst>
                <a:tab pos="3683000" algn="l"/>
              </a:tabLst>
            </a:pPr>
            <a:endParaRPr lang="en-US" dirty="0" smtClean="0"/>
          </a:p>
          <a:p>
            <a:pPr marL="361950" indent="-361950" defTabSz="1300163" eaLnBrk="1" hangingPunct="1">
              <a:spcBef>
                <a:spcPct val="30000"/>
              </a:spcBef>
              <a:buFont typeface="Arial" pitchFamily="34" charset="0"/>
              <a:buChar char="•"/>
              <a:tabLst>
                <a:tab pos="3683000" algn="l"/>
              </a:tabLst>
            </a:pPr>
            <a:r>
              <a:rPr lang="en-US" dirty="0" smtClean="0"/>
              <a:t>Implementation in the Pacific Region</a:t>
            </a:r>
          </a:p>
          <a:p>
            <a:pPr marL="361950" indent="-361950" defTabSz="1300163" eaLnBrk="1" hangingPunct="1">
              <a:lnSpc>
                <a:spcPct val="80000"/>
              </a:lnSpc>
              <a:spcBef>
                <a:spcPct val="30000"/>
              </a:spcBef>
              <a:buFont typeface="Wingdings" pitchFamily="2" charset="2"/>
              <a:buChar char="§"/>
              <a:tabLst>
                <a:tab pos="3683000" algn="l"/>
              </a:tabLst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ChangeArrowheads="1"/>
          </p:cNvSpPr>
          <p:nvPr/>
        </p:nvSpPr>
        <p:spPr bwMode="auto">
          <a:xfrm>
            <a:off x="6588224" y="2636912"/>
            <a:ext cx="2376264" cy="3024336"/>
          </a:xfrm>
          <a:prstGeom prst="rect">
            <a:avLst/>
          </a:prstGeom>
          <a:solidFill>
            <a:schemeClr val="bg2">
              <a:lumMod val="90000"/>
              <a:alpha val="9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92100" lvl="1" indent="-177800">
              <a:spcBef>
                <a:spcPct val="2000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1.5 billion live in small farm households ( 85%  less than 2ha)</a:t>
            </a:r>
          </a:p>
          <a:p>
            <a:pPr marL="292100" lvl="1" indent="-177800">
              <a:spcBef>
                <a:spcPct val="2000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75</a:t>
            </a:r>
            <a:r>
              <a:rPr lang="en-US" sz="2000" dirty="0">
                <a:latin typeface="Calibri" pitchFamily="34" charset="0"/>
              </a:rPr>
              <a:t>% of poor are </a:t>
            </a:r>
            <a:r>
              <a:rPr lang="en-US" sz="2000" dirty="0" smtClean="0">
                <a:latin typeface="Calibri" pitchFamily="34" charset="0"/>
              </a:rPr>
              <a:t>rural. </a:t>
            </a:r>
          </a:p>
          <a:p>
            <a:pPr marL="292100" lvl="1" indent="-177800">
              <a:spcBef>
                <a:spcPct val="20000"/>
              </a:spcBef>
              <a:spcAft>
                <a:spcPts val="300"/>
              </a:spcAft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Majority </a:t>
            </a:r>
            <a:r>
              <a:rPr lang="en-US" sz="2000" dirty="0">
                <a:latin typeface="Calibri" pitchFamily="34" charset="0"/>
              </a:rPr>
              <a:t>will be rural to about 2040</a:t>
            </a:r>
          </a:p>
          <a:p>
            <a:pPr marL="292100" lvl="1" indent="-177800">
              <a:spcBef>
                <a:spcPct val="20000"/>
              </a:spcBef>
              <a:buSzPct val="25000"/>
              <a:buFont typeface="Wingdings" pitchFamily="2" charset="2"/>
              <a:buChar char="q"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1979712" y="2204864"/>
            <a:ext cx="42493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Global extreme poverty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2002 (millions)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1835696" y="2636912"/>
          <a:ext cx="4654624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Poverty reduction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07704" y="134076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2.5 billion people depend directly on agriculture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44016"/>
            <a:ext cx="7308304" cy="90872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</a:rPr>
              <a:t>Agriculture reemerging on the global policy agenda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600200"/>
            <a:ext cx="6630888" cy="3629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atin typeface="Calibri" pitchFamily="34" charset="0"/>
              </a:rPr>
              <a:t>2008 food price spike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atin typeface="Calibri" pitchFamily="34" charset="0"/>
              </a:rPr>
              <a:t>Devastating impact on the poor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atin typeface="Calibri" pitchFamily="34" charset="0"/>
              </a:rPr>
              <a:t>Highlighted need for further agricultural data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atin typeface="Calibri" pitchFamily="34" charset="0"/>
              </a:rPr>
              <a:t>Data on crop production, consumption,  stocks and trade flows, often not available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atin typeface="Calibri" pitchFamily="34" charset="0"/>
              </a:rPr>
              <a:t>Price monitoring is limited in scope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atin typeface="Calibri" pitchFamily="34" charset="0"/>
              </a:rPr>
              <a:t>Results are not timely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atin typeface="Calibri" pitchFamily="34" charset="0"/>
              </a:rPr>
              <a:t>Most recent data are for 2009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latin typeface="Calibri" pitchFamily="34" charset="0"/>
              </a:rPr>
              <a:t>Lack of timeliness of production data contributed to food price crisis</a:t>
            </a:r>
          </a:p>
          <a:p>
            <a:pPr lvl="1">
              <a:spcAft>
                <a:spcPts val="600"/>
              </a:spcAft>
            </a:pPr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763000" cy="72697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itchFamily="34" charset="0"/>
              </a:rPr>
              <a:t>Inadequate scope of agricultural statistics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196752"/>
            <a:ext cx="6774904" cy="495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Emerging needs food security, bio fuels etc.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Data is production oriented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No coverage of environment or rural development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Numbers of farms, agricultural households, rural households, and their characteristics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Unable to link the welfare of rural and agricultural households with agricultural  production  and land use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Quality of data is not sufficient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Data for maize and cattle for many countries imputed for around half</a:t>
            </a:r>
          </a:p>
          <a:p>
            <a:pPr lvl="1">
              <a:spcAft>
                <a:spcPts val="600"/>
              </a:spcAft>
            </a:pPr>
            <a:endParaRPr lang="en-US" sz="3100" dirty="0" smtClean="0">
              <a:solidFill>
                <a:srgbClr val="5E4C0A"/>
              </a:solidFill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endParaRPr lang="en-US" sz="3300" dirty="0" smtClean="0">
              <a:latin typeface="Calibri" pitchFamily="34" charset="0"/>
            </a:endParaRPr>
          </a:p>
          <a:p>
            <a:pPr lvl="1">
              <a:spcAft>
                <a:spcPts val="600"/>
              </a:spcAft>
            </a:pPr>
            <a:endParaRPr lang="en-US" b="1" dirty="0" smtClean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D1A62A-C778-4118-98AD-26AB6B820FB9}" type="slidenum">
              <a:rPr lang="en-US" smtClean="0">
                <a:latin typeface="Calibri" pitchFamily="34" charset="0"/>
              </a:rPr>
              <a:pPr>
                <a:defRPr/>
              </a:pPr>
              <a:t>5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260648"/>
            <a:ext cx="6408737" cy="57606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Global Strategy  Development</a:t>
            </a:r>
            <a:endParaRPr sz="4000" dirty="0" smtClean="0">
              <a:solidFill>
                <a:srgbClr val="FFFFFF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79712" y="1412776"/>
            <a:ext cx="6768752" cy="4536504"/>
          </a:xfrm>
        </p:spPr>
        <p:txBody>
          <a:bodyPr/>
          <a:lstStyle/>
          <a:p>
            <a:pPr marL="266700" indent="-26670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000" b="1" dirty="0" smtClean="0"/>
              <a:t>Global Strategy </a:t>
            </a:r>
            <a:r>
              <a:rPr lang="en-US" sz="2000" dirty="0" smtClean="0"/>
              <a:t>-UNSC 40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session, February 2009 – Friends of the Chair Working Group – country led approach.  Endorsed UNSC Feb 2010 41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session</a:t>
            </a:r>
          </a:p>
          <a:p>
            <a:pPr marL="266700" indent="-26670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FAO and WB d</a:t>
            </a:r>
            <a:r>
              <a:rPr lang="en-US" sz="2000" dirty="0" smtClean="0"/>
              <a:t>eveloped with Friends of Chair Working </a:t>
            </a:r>
            <a:r>
              <a:rPr lang="en-US" sz="2000" dirty="0" smtClean="0"/>
              <a:t>Group, </a:t>
            </a:r>
            <a:r>
              <a:rPr lang="en-US" sz="2000" dirty="0" smtClean="0"/>
              <a:t>consultations with stakeholders</a:t>
            </a:r>
            <a:endParaRPr lang="en-US" dirty="0" smtClean="0"/>
          </a:p>
          <a:p>
            <a:pPr marL="266700" indent="-26670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GB" dirty="0" smtClean="0"/>
              <a:t>UNSC urged FAO to lead the preparation of an </a:t>
            </a:r>
            <a:r>
              <a:rPr lang="en-GB" b="1" dirty="0" smtClean="0"/>
              <a:t>implementation plan </a:t>
            </a:r>
            <a:r>
              <a:rPr lang="en-GB" dirty="0" smtClean="0"/>
              <a:t>for the GS</a:t>
            </a:r>
            <a:r>
              <a:rPr lang="en-US" dirty="0" smtClean="0"/>
              <a:t>.</a:t>
            </a:r>
          </a:p>
          <a:p>
            <a:pPr marL="266700" indent="-2667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dirty="0" smtClean="0"/>
              <a:t>Implementation Plan includes </a:t>
            </a:r>
            <a:r>
              <a:rPr lang="en-GB" dirty="0" smtClean="0"/>
              <a:t>:</a:t>
            </a:r>
          </a:p>
          <a:p>
            <a:pPr marL="666750" lvl="2" indent="-266700" eaLnBrk="1" hangingPunct="1">
              <a:spcBef>
                <a:spcPts val="0"/>
              </a:spcBef>
              <a:buFont typeface="Calibri" pitchFamily="34" charset="0"/>
              <a:buChar char="–"/>
            </a:pPr>
            <a:r>
              <a:rPr lang="en-GB" dirty="0" smtClean="0"/>
              <a:t> a comprehensive technical assistance programme</a:t>
            </a:r>
          </a:p>
          <a:p>
            <a:pPr marL="666750" lvl="2" indent="-266700" eaLnBrk="1" hangingPunct="1">
              <a:spcBef>
                <a:spcPts val="0"/>
              </a:spcBef>
              <a:buFont typeface="Calibri" pitchFamily="34" charset="0"/>
              <a:buChar char="–"/>
            </a:pPr>
            <a:r>
              <a:rPr lang="en-GB" dirty="0" smtClean="0"/>
              <a:t>training programme: regional and national levels</a:t>
            </a:r>
            <a:endParaRPr lang="en-GB" dirty="0" smtClean="0"/>
          </a:p>
          <a:p>
            <a:pPr marL="666750" lvl="2" indent="-266700" eaLnBrk="1" hangingPunct="1">
              <a:spcBef>
                <a:spcPts val="0"/>
              </a:spcBef>
              <a:buFont typeface="Calibri" pitchFamily="34" charset="0"/>
              <a:buChar char="–"/>
            </a:pPr>
            <a:r>
              <a:rPr lang="en-GB" dirty="0" smtClean="0"/>
              <a:t>research agenda: including new technologies</a:t>
            </a:r>
            <a:endParaRPr lang="en-GB" dirty="0" smtClean="0"/>
          </a:p>
          <a:p>
            <a:pPr marL="666750" lvl="2" indent="-266700" eaLnBrk="1" hangingPunct="1">
              <a:spcBef>
                <a:spcPts val="0"/>
              </a:spcBef>
              <a:buNone/>
            </a:pPr>
            <a:endParaRPr lang="en-GB" dirty="0" smtClean="0"/>
          </a:p>
          <a:p>
            <a:pPr marL="266700" lvl="1" indent="-266700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en-GB" dirty="0" smtClean="0"/>
              <a:t>Global Action Plan and Regional Implementation Plans</a:t>
            </a:r>
          </a:p>
          <a:p>
            <a:pPr marL="266700" lvl="1" indent="-266700" eaLnBrk="1" hangingPunct="1">
              <a:spcBef>
                <a:spcPts val="0"/>
              </a:spcBef>
              <a:buFont typeface="Calibri" pitchFamily="34" charset="0"/>
              <a:buChar char="–"/>
            </a:pPr>
            <a:endParaRPr lang="en-GB" dirty="0" smtClean="0"/>
          </a:p>
          <a:p>
            <a:pPr marL="266700" indent="-266700" eaLnBrk="1" hangingPunct="1">
              <a:spcBef>
                <a:spcPts val="1200"/>
              </a:spcBef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88640"/>
            <a:ext cx="5976938" cy="736873"/>
          </a:xfrm>
        </p:spPr>
        <p:txBody>
          <a:bodyPr/>
          <a:lstStyle/>
          <a:p>
            <a:pPr eaLnBrk="1" hangingPunct="1"/>
            <a:r>
              <a:rPr dirty="0" smtClean="0"/>
              <a:t>Global Strategy </a:t>
            </a:r>
            <a:r>
              <a:rPr lang="ru-RU" dirty="0" smtClean="0"/>
              <a:t>–</a:t>
            </a:r>
            <a:r>
              <a:rPr dirty="0" smtClean="0"/>
              <a:t> Purpose</a:t>
            </a:r>
            <a:endParaRPr sz="4000" dirty="0" smtClean="0">
              <a:solidFill>
                <a:srgbClr val="FFFF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1412776"/>
            <a:ext cx="6552654" cy="3888432"/>
          </a:xfrm>
        </p:spPr>
        <p:txBody>
          <a:bodyPr/>
          <a:lstStyle/>
          <a:p>
            <a:pPr marL="266700" indent="-26670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Coordinated and long-term initiative to address the decline in agricultural statistics systems</a:t>
            </a:r>
          </a:p>
          <a:p>
            <a:pPr marL="266700" indent="-26670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Framework for national and international statistical systems </a:t>
            </a:r>
          </a:p>
          <a:p>
            <a:pPr marL="266700" indent="-266700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 Implemented in partnership with regions and adapted to suit regional specificities </a:t>
            </a:r>
          </a:p>
          <a:p>
            <a:pPr marL="666750" lvl="1" indent="-266700" eaLnBrk="1" hangingPunct="1">
              <a:spcBef>
                <a:spcPts val="600"/>
              </a:spcBef>
              <a:buFont typeface="Calibri" pitchFamily="34" charset="0"/>
              <a:buChar char="–"/>
            </a:pPr>
            <a:r>
              <a:rPr lang="en-US" dirty="0" smtClean="0"/>
              <a:t> To produce and to apply the basic data and information </a:t>
            </a:r>
          </a:p>
          <a:p>
            <a:pPr marL="666750" lvl="1" indent="-266700" eaLnBrk="1" hangingPunct="1">
              <a:spcBef>
                <a:spcPts val="600"/>
              </a:spcBef>
              <a:buFont typeface="Calibri" pitchFamily="34" charset="0"/>
              <a:buChar char="–"/>
            </a:pPr>
            <a:r>
              <a:rPr lang="en-US" dirty="0" smtClean="0"/>
              <a:t>To guide decision making in the twenty-first century</a:t>
            </a:r>
          </a:p>
          <a:p>
            <a:pPr marL="266700" indent="-266700" eaLnBrk="1" hangingPunct="1">
              <a:spcBef>
                <a:spcPts val="600"/>
              </a:spcBef>
              <a:buFont typeface="Arial" charset="0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332656"/>
            <a:ext cx="6264275" cy="576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Global Strategy - Conceptual framework</a:t>
            </a:r>
            <a:endParaRPr sz="4000" dirty="0" smtClean="0">
              <a:solidFill>
                <a:srgbClr val="FFFFFF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1340768"/>
            <a:ext cx="6877372" cy="4104456"/>
          </a:xfrm>
        </p:spPr>
        <p:txBody>
          <a:bodyPr/>
          <a:lstStyle/>
          <a:p>
            <a:pPr marL="266700" indent="-2667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Brings together economic, social and environmental dimensions of agriculture </a:t>
            </a:r>
          </a:p>
          <a:p>
            <a:pPr marL="266700" indent="-2667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/>
          </a:p>
          <a:p>
            <a:pPr marL="266700" indent="-2667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Agricultural production - incorporates forestry, fisheries, and land and water</a:t>
            </a:r>
          </a:p>
          <a:p>
            <a:pPr marL="666750" lvl="1" indent="-266700" eaLnBrk="1" hangingPunct="1">
              <a:spcBef>
                <a:spcPts val="600"/>
              </a:spcBef>
              <a:buFont typeface="Calibri" pitchFamily="34" charset="0"/>
              <a:buChar char="–"/>
            </a:pPr>
            <a:r>
              <a:rPr lang="en-US" dirty="0" smtClean="0"/>
              <a:t>In addition to traditional definition of production</a:t>
            </a:r>
          </a:p>
          <a:p>
            <a:pPr marL="666750" lvl="1" indent="-266700" eaLnBrk="1" hangingPunct="1">
              <a:spcBef>
                <a:spcPts val="600"/>
              </a:spcBef>
              <a:buFont typeface="Calibri" pitchFamily="34" charset="0"/>
              <a:buChar char="–"/>
            </a:pPr>
            <a:endParaRPr lang="en-US" dirty="0" smtClean="0"/>
          </a:p>
          <a:p>
            <a:pPr marL="266700" indent="-2667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Linkages between rural  and agricultural holdings</a:t>
            </a:r>
          </a:p>
          <a:p>
            <a:pPr marL="666750" lvl="1" indent="-266700" eaLnBrk="1" hangingPunct="1">
              <a:spcBef>
                <a:spcPts val="600"/>
              </a:spcBef>
              <a:buFont typeface="Calibri" pitchFamily="34" charset="0"/>
              <a:buChar char="–"/>
            </a:pPr>
            <a:r>
              <a:rPr lang="en-US" dirty="0" smtClean="0"/>
              <a:t>Their use and impact of land and other natural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264275" cy="648072"/>
          </a:xfrm>
        </p:spPr>
        <p:txBody>
          <a:bodyPr/>
          <a:lstStyle/>
          <a:p>
            <a:pPr eaLnBrk="1" hangingPunct="1"/>
            <a:r>
              <a:rPr dirty="0" smtClean="0"/>
              <a:t>Global Strategy -Three pillars</a:t>
            </a:r>
            <a:endParaRPr sz="4000" dirty="0" smtClean="0">
              <a:solidFill>
                <a:srgbClr val="FFFFFF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979712" y="1628775"/>
            <a:ext cx="6408638" cy="4176713"/>
          </a:xfrm>
        </p:spPr>
        <p:txBody>
          <a:bodyPr/>
          <a:lstStyle/>
          <a:p>
            <a:pPr marL="266700" indent="-2667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/>
              <a:t>The First Pillar</a:t>
            </a:r>
            <a:r>
              <a:rPr lang="en-US" dirty="0" smtClean="0"/>
              <a:t> - minimum set of core data and determining national priorities</a:t>
            </a:r>
          </a:p>
          <a:p>
            <a:pPr marL="266700" indent="-2667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/>
          </a:p>
          <a:p>
            <a:pPr marL="266700" indent="-2667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/>
              <a:t>The Second Pillar</a:t>
            </a:r>
            <a:r>
              <a:rPr lang="en-US" dirty="0" smtClean="0"/>
              <a:t> —integration of agriculture into national statistical systems</a:t>
            </a:r>
          </a:p>
          <a:p>
            <a:pPr marL="266700" indent="-266700" eaLnBrk="1" hangingPunct="1"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/>
          </a:p>
          <a:p>
            <a:pPr marL="266700" indent="-26670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/>
              <a:t>The Third Pillar</a:t>
            </a:r>
            <a:r>
              <a:rPr lang="en-US" dirty="0" smtClean="0"/>
              <a:t> — sustainability of agricultural statistics by governance and statistical capacity building</a:t>
            </a:r>
          </a:p>
          <a:p>
            <a:pPr marL="266700" indent="-266700" eaLnBrk="1" hangingPunct="1">
              <a:spcBef>
                <a:spcPts val="600"/>
              </a:spcBef>
              <a:buFont typeface="Arial" charset="0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Strateg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16083</TotalTime>
  <Words>1325</Words>
  <Application>Microsoft Office PowerPoint</Application>
  <PresentationFormat>On-screen Show (4:3)</PresentationFormat>
  <Paragraphs>205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GlobalStrategy</vt:lpstr>
      <vt:lpstr>Slide 1</vt:lpstr>
      <vt:lpstr>Outline</vt:lpstr>
      <vt:lpstr>Poverty reduction</vt:lpstr>
      <vt:lpstr>Agriculture reemerging on the global policy agenda</vt:lpstr>
      <vt:lpstr>Inadequate scope of agricultural statistics</vt:lpstr>
      <vt:lpstr>Global Strategy  Development</vt:lpstr>
      <vt:lpstr>Global Strategy – Purpose</vt:lpstr>
      <vt:lpstr>Global Strategy - Conceptual framework</vt:lpstr>
      <vt:lpstr>Global Strategy -Three pillars</vt:lpstr>
      <vt:lpstr>Minimum Core Data Set</vt:lpstr>
      <vt:lpstr>Minimum Core Data Set</vt:lpstr>
      <vt:lpstr>Minimum Core Data Set</vt:lpstr>
      <vt:lpstr>Action Plan – Elements</vt:lpstr>
      <vt:lpstr>Action Plan – Global, Regional and Country levels (3 technical components)</vt:lpstr>
      <vt:lpstr>Research Component</vt:lpstr>
      <vt:lpstr>Technical Assistance and Training</vt:lpstr>
      <vt:lpstr>Implementation Pacific Region</vt:lpstr>
      <vt:lpstr>Slide 18</vt:lpstr>
    </vt:vector>
  </TitlesOfParts>
  <Company>OCDE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strategy_intro</dc:title>
  <dc:creator>Pietro Gennari</dc:creator>
  <cp:lastModifiedBy>chin</cp:lastModifiedBy>
  <cp:revision>1182</cp:revision>
  <cp:lastPrinted>2001-10-15T10:25:47Z</cp:lastPrinted>
  <dcterms:created xsi:type="dcterms:W3CDTF">2011-10-27T20:28:33Z</dcterms:created>
  <dcterms:modified xsi:type="dcterms:W3CDTF">2012-05-21T06:29:15Z</dcterms:modified>
</cp:coreProperties>
</file>