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sldIdLst>
    <p:sldId id="256" r:id="rId2"/>
    <p:sldId id="257" r:id="rId3"/>
    <p:sldId id="301" r:id="rId4"/>
    <p:sldId id="258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68E"/>
    <a:srgbClr val="375B3A"/>
    <a:srgbClr val="2F4F31"/>
    <a:srgbClr val="431C19"/>
    <a:srgbClr val="6446E2"/>
    <a:srgbClr val="E14773"/>
    <a:srgbClr val="191828"/>
    <a:srgbClr val="2C16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/>
  </p:normalViewPr>
  <p:slideViewPr>
    <p:cSldViewPr>
      <p:cViewPr>
        <p:scale>
          <a:sx n="55" d="100"/>
          <a:sy n="55" d="100"/>
        </p:scale>
        <p:origin x="-94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28F57ED-4D9E-4F08-99D7-2D10749EE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609C7-EC40-42D7-9CE1-CACF71378AAE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909EA-F213-49B0-94FE-2CBDB1D17DBB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909EA-F213-49B0-94FE-2CBDB1D17DBB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8821C-7C21-4220-B437-F1B5A5E4ECE1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5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 pitchFamily="34" charset="0"/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</p:grpSp>
      <p:sp>
        <p:nvSpPr>
          <p:cNvPr id="824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5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09B715-15C7-4CB9-BA0C-AA7761128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5286F-39E5-405D-8161-B7570EB64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BA1CE-DFC0-452F-B446-F51F99335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9A3E-F524-420E-A77A-90B791F8D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92B6D-7510-4E58-B235-CCCF72C38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FC20F-0AAC-471A-9EDD-FB2F756A5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09718-2AB6-4F9C-81CB-A75389EBC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19384-79E6-45F7-854C-276D1812B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3A51-8099-4E68-9731-DBC1C28A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7F8BE-97D6-4B26-9869-2CAE19CD8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4CEB5-6A58-407E-B9AD-2301625F4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717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717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>
                        <a:latin typeface="Arial" pitchFamily="34" charset="0"/>
                      </a:endParaRPr>
                    </a:p>
                  </p:txBody>
                </p:sp>
              </p:grpSp>
              <p:sp>
                <p:nvSpPr>
                  <p:cNvPr id="71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7181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7182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7183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7184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  <p:sp>
                <p:nvSpPr>
                  <p:cNvPr id="718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" pitchFamily="34" charset="0"/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721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1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1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1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1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1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2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2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2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  <p:sp>
          <p:nvSpPr>
            <p:cNvPr id="722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22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eaLnBrk="1" hangingPunct="1">
                <a:defRPr/>
              </a:pPr>
              <a:endParaRPr kumimoji="1" lang="en-US">
                <a:latin typeface="Arial" pitchFamily="34" charset="0"/>
              </a:endParaRPr>
            </a:p>
          </p:txBody>
        </p:sp>
      </p:grpSp>
      <p:sp>
        <p:nvSpPr>
          <p:cNvPr id="722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2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2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2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2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fld id="{3D6AD6EB-487A-4531-A6AE-2F2C3B361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5" grpId="0"/>
      <p:bldP spid="7226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72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72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72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72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2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72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990600" y="1676400"/>
            <a:ext cx="586740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Stencil" pitchFamily="82" charset="0"/>
              </a:rPr>
              <a:t>2011 pilot census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 smtClean="0">
              <a:latin typeface="Stencil" pitchFamily="8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latin typeface="MV Boli" pitchFamily="2" charset="0"/>
                <a:cs typeface="MV Boli" pitchFamily="2" charset="0"/>
              </a:rPr>
              <a:t>(</a:t>
            </a:r>
            <a:r>
              <a:rPr lang="en-US" b="1" dirty="0" smtClean="0">
                <a:latin typeface="+mj-lt"/>
                <a:cs typeface="MV Boli" pitchFamily="2" charset="0"/>
              </a:rPr>
              <a:t>CENSUS PREPARATORY WORK)</a:t>
            </a:r>
            <a:endParaRPr lang="en-US" b="1" dirty="0">
              <a:latin typeface="+mj-lt"/>
              <a:cs typeface="MV Boli" pitchFamily="2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28600" y="5181600"/>
            <a:ext cx="7315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 b="1" dirty="0" smtClean="0"/>
              <a:t>28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May, 2012</a:t>
            </a:r>
            <a:endParaRPr lang="en-US" sz="2000" b="1" dirty="0"/>
          </a:p>
          <a:p>
            <a:pPr algn="r" eaLnBrk="1" hangingPunct="1">
              <a:spcBef>
                <a:spcPct val="50000"/>
              </a:spcBef>
            </a:pPr>
            <a:r>
              <a:rPr lang="en-US" sz="1600" b="1" dirty="0" smtClean="0"/>
              <a:t>Integrating Agricultural Questions with 2020 Census </a:t>
            </a:r>
            <a:r>
              <a:rPr lang="en-US" sz="1600" b="1" dirty="0" err="1" smtClean="0"/>
              <a:t>Programmes</a:t>
            </a:r>
            <a:endParaRPr lang="en-US" sz="1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19200"/>
          <a:ext cx="7543798" cy="2497455"/>
        </p:xfrm>
        <a:graphic>
          <a:graphicData uri="http://schemas.openxmlformats.org/drawingml/2006/table">
            <a:tbl>
              <a:tblPr/>
              <a:tblGrid>
                <a:gridCol w="911789"/>
                <a:gridCol w="508061"/>
                <a:gridCol w="1020658"/>
                <a:gridCol w="1020658"/>
                <a:gridCol w="1020658"/>
                <a:gridCol w="1020658"/>
                <a:gridCol w="1020658"/>
                <a:gridCol w="1020658"/>
              </a:tblGrid>
              <a:tr h="2857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H32. Size of home garden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Village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sqr metres or less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11-15 sqr metres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16-20 sqr metres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21-25 sqr metres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26-30 sqr metres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More than 30 sqr metres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ALAPI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VAIAKU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990600"/>
          <a:ext cx="7315201" cy="3651885"/>
        </p:xfrm>
        <a:graphic>
          <a:graphicData uri="http://schemas.openxmlformats.org/drawingml/2006/table">
            <a:tbl>
              <a:tblPr/>
              <a:tblGrid>
                <a:gridCol w="1219200"/>
                <a:gridCol w="373051"/>
                <a:gridCol w="1144590"/>
                <a:gridCol w="1144590"/>
                <a:gridCol w="1144590"/>
                <a:gridCol w="1144590"/>
                <a:gridCol w="1144590"/>
              </a:tblGrid>
              <a:tr h="507875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H33. Weights harvested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cycles of vegetables grow by the households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4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Vegetables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households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Weights (kg) harvested weekly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Cycles for planting annually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weights (kg)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no. of cycles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Cabbage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Cucumber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Tomato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Pepper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Egg plant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Pawpaw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838200"/>
          <a:ext cx="7162802" cy="1905000"/>
        </p:xfrm>
        <a:graphic>
          <a:graphicData uri="http://schemas.openxmlformats.org/drawingml/2006/table">
            <a:tbl>
              <a:tblPr/>
              <a:tblGrid>
                <a:gridCol w="1186911"/>
                <a:gridCol w="661363"/>
                <a:gridCol w="1328632"/>
                <a:gridCol w="1328632"/>
                <a:gridCol w="1328632"/>
                <a:gridCol w="1328632"/>
              </a:tblGrid>
              <a:tr h="317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H34. Usage of fertilizers by households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Fertilizers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households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Once a week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Twice a week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Thrice a week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Organic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Chemical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Animal waste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3124200"/>
          <a:ext cx="5257799" cy="2819400"/>
        </p:xfrm>
        <a:graphic>
          <a:graphicData uri="http://schemas.openxmlformats.org/drawingml/2006/table">
            <a:tbl>
              <a:tblPr/>
              <a:tblGrid>
                <a:gridCol w="1066800"/>
                <a:gridCol w="289911"/>
                <a:gridCol w="975272"/>
                <a:gridCol w="975272"/>
                <a:gridCol w="975272"/>
                <a:gridCol w="975272"/>
              </a:tblGrid>
              <a:tr h="19473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H38. Number of animals, chicken and ducks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Vegetables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Local Breed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Cross Breed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Pure Breed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Chicken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Goats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219200"/>
          <a:ext cx="7086599" cy="2270760"/>
        </p:xfrm>
        <a:graphic>
          <a:graphicData uri="http://schemas.openxmlformats.org/drawingml/2006/table">
            <a:tbl>
              <a:tblPr/>
              <a:tblGrid>
                <a:gridCol w="1175254"/>
                <a:gridCol w="649021"/>
                <a:gridCol w="1315581"/>
                <a:gridCol w="1315581"/>
                <a:gridCol w="1315581"/>
                <a:gridCol w="1315581"/>
              </a:tblGrid>
              <a:tr h="2381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H39a. Types of housing used to keep the animals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Types of housing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Chicken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Goats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Ducks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housing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Applicable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962400"/>
          <a:ext cx="7010398" cy="2261235"/>
        </p:xfrm>
        <a:graphic>
          <a:graphicData uri="http://schemas.openxmlformats.org/drawingml/2006/table">
            <a:tbl>
              <a:tblPr/>
              <a:tblGrid>
                <a:gridCol w="1162616"/>
                <a:gridCol w="642042"/>
                <a:gridCol w="1301435"/>
                <a:gridCol w="1301435"/>
                <a:gridCol w="1301435"/>
                <a:gridCol w="1301435"/>
              </a:tblGrid>
              <a:tr h="21747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H39b. Method used to keep the animal waste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Types of waste disposal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Chicken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Goats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Ducks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7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Septic tank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Open flush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4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Applicable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295400"/>
          <a:ext cx="7086599" cy="2819400"/>
        </p:xfrm>
        <a:graphic>
          <a:graphicData uri="http://schemas.openxmlformats.org/drawingml/2006/table">
            <a:tbl>
              <a:tblPr/>
              <a:tblGrid>
                <a:gridCol w="1175254"/>
                <a:gridCol w="649021"/>
                <a:gridCol w="1315581"/>
                <a:gridCol w="1315581"/>
                <a:gridCol w="1315581"/>
                <a:gridCol w="1315581"/>
              </a:tblGrid>
              <a:tr h="3592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H39c. Distance of places that keep the animals to the respective households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Types of waste disposal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Chicken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Goats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Ducks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50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 than 50m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 to 100m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0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 to 150m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0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More than 150m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0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Applicable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outline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7386638" cy="38115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BACKGROUND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QUESTIONNAIRE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TARGETED OUTCOME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OUTCOME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77125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latin typeface="Algerian" pitchFamily="82" charset="0"/>
              </a:rPr>
              <a:t>BACKGROUND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7386638" cy="38115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SURVEYS / CENSUS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Employment status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Occupations &amp; Industries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Consumptions of Home Produces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Cash &amp; non-cash income of agricultural commodities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Home produces 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</a:rPr>
              <a:t>Subsistence fishing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</a:rPr>
              <a:t>Crops &amp; vegetables produces</a:t>
            </a:r>
          </a:p>
          <a:p>
            <a:pPr lvl="2" eaLnBrk="1" hangingPunct="1"/>
            <a:r>
              <a:rPr lang="en-US" dirty="0" smtClean="0">
                <a:latin typeface="Times New Roman" pitchFamily="18" charset="0"/>
              </a:rPr>
              <a:t>Subsistence farming (pigs, chicken, ducks)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Participation of </a:t>
            </a:r>
            <a:r>
              <a:rPr lang="en-US" dirty="0" err="1" smtClean="0">
                <a:latin typeface="Times New Roman" pitchFamily="18" charset="0"/>
              </a:rPr>
              <a:t>hholds</a:t>
            </a:r>
            <a:r>
              <a:rPr lang="en-US" dirty="0" smtClean="0">
                <a:latin typeface="Times New Roman" pitchFamily="18" charset="0"/>
              </a:rPr>
              <a:t> in agricultural activities 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QUESTIONNAIRE</a:t>
            </a:r>
            <a:endParaRPr lang="en-US" sz="4000" b="1" dirty="0">
              <a:latin typeface="Algerian" pitchFamily="82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906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QUESTIONNAIRE</a:t>
            </a:r>
            <a:endParaRPr lang="en-US" sz="4000" b="1" dirty="0">
              <a:latin typeface="Algerian" pitchFamily="82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9060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8288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0480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QUESTIONNAIRE</a:t>
            </a:r>
            <a:endParaRPr lang="en-US" sz="4000" b="1" dirty="0">
              <a:latin typeface="Algerian" pitchFamily="82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7848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1148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QUESTIONNAIRE</a:t>
            </a:r>
            <a:endParaRPr lang="en-US" sz="4000" b="1" dirty="0">
              <a:latin typeface="Algerian" pitchFamily="82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144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QUESTIONNAIRE</a:t>
            </a:r>
            <a:endParaRPr lang="en-US" sz="4000" b="1" dirty="0">
              <a:latin typeface="Algerian" pitchFamily="82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8686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0"/>
            <a:ext cx="71723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latin typeface="Algerian" pitchFamily="82" charset="0"/>
              </a:rPr>
              <a:t>OUTCOME</a:t>
            </a:r>
            <a:endParaRPr lang="en-US" sz="4000" b="1" dirty="0">
              <a:latin typeface="Algerian" pitchFamily="8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914400"/>
          <a:ext cx="7467600" cy="4114803"/>
        </p:xfrm>
        <a:graphic>
          <a:graphicData uri="http://schemas.openxmlformats.org/drawingml/2006/table">
            <a:tbl>
              <a:tblPr/>
              <a:tblGrid>
                <a:gridCol w="1519218"/>
                <a:gridCol w="846528"/>
                <a:gridCol w="1700618"/>
                <a:gridCol w="1877236"/>
                <a:gridCol w="1524000"/>
              </a:tblGrid>
              <a:tr h="53884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Table H30. Crops grown and purpose of growing them by the households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Mainly subsistence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Mainly commercial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Coconut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Breadfruit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Pulaka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Pandanus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S/ potato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Pumpkin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11222</TotalTime>
  <Words>553</Words>
  <Application>Microsoft Office PowerPoint</Application>
  <PresentationFormat>On-screen Show (4:3)</PresentationFormat>
  <Paragraphs>386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Kimono</vt:lpstr>
      <vt:lpstr>Slide 1</vt:lpstr>
      <vt:lpstr>outline</vt:lpstr>
      <vt:lpstr>BACKGROUND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noumeat</cp:lastModifiedBy>
  <cp:revision>58</cp:revision>
  <dcterms:created xsi:type="dcterms:W3CDTF">2007-03-11T10:48:36Z</dcterms:created>
  <dcterms:modified xsi:type="dcterms:W3CDTF">2012-05-28T02:27:17Z</dcterms:modified>
</cp:coreProperties>
</file>