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256" r:id="rId2"/>
    <p:sldId id="280" r:id="rId3"/>
    <p:sldId id="268" r:id="rId4"/>
    <p:sldId id="278" r:id="rId5"/>
    <p:sldId id="257" r:id="rId6"/>
    <p:sldId id="270" r:id="rId7"/>
    <p:sldId id="264" r:id="rId8"/>
    <p:sldId id="271" r:id="rId9"/>
    <p:sldId id="265" r:id="rId10"/>
    <p:sldId id="276" r:id="rId11"/>
    <p:sldId id="279" r:id="rId12"/>
    <p:sldId id="272" r:id="rId13"/>
    <p:sldId id="282" r:id="rId14"/>
    <p:sldId id="281" r:id="rId15"/>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4" d="100"/>
          <a:sy n="74" d="100"/>
        </p:scale>
        <p:origin x="-1044" y="-75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fld id="{69C1078B-538E-464F-9D92-ED1753A47A63}" type="datetimeFigureOut">
              <a:rPr lang="en-GB" smtClean="0"/>
              <a:pPr/>
              <a:t>23/05/2012</a:t>
            </a:fld>
            <a:endParaRPr lang="en-GB"/>
          </a:p>
        </p:txBody>
      </p:sp>
      <p:sp>
        <p:nvSpPr>
          <p:cNvPr id="4" name="Footer Placeholder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0D280FF0-26AE-4F9A-850A-86BDE3AF7EE2}" type="slidenum">
              <a:rPr lang="en-GB" smtClean="0"/>
              <a:pPr/>
              <a:t>‹#›</a:t>
            </a:fld>
            <a:endParaRPr lang="en-GB"/>
          </a:p>
        </p:txBody>
      </p:sp>
    </p:spTree>
    <p:extLst>
      <p:ext uri="{BB962C8B-B14F-4D97-AF65-F5344CB8AC3E}">
        <p14:creationId xmlns:p14="http://schemas.microsoft.com/office/powerpoint/2010/main" val="27837586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vl1pPr>
          </a:lstStyle>
          <a:p>
            <a:fld id="{17362359-BB0A-438B-B1BE-4BA91AB8A3EA}" type="datetimeFigureOut">
              <a:rPr lang="en-US" smtClean="0"/>
              <a:pPr/>
              <a:t>5/23/2012</a:t>
            </a:fld>
            <a:endParaRPr lang="en-US"/>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vl1pPr>
          </a:lstStyle>
          <a:p>
            <a:fld id="{1E6D69A7-6F99-4356-9AF6-B46ED9704B74}" type="slidenum">
              <a:rPr lang="en-US" smtClean="0"/>
              <a:pPr/>
              <a:t>‹#›</a:t>
            </a:fld>
            <a:endParaRPr lang="en-US"/>
          </a:p>
        </p:txBody>
      </p:sp>
    </p:spTree>
    <p:extLst>
      <p:ext uri="{BB962C8B-B14F-4D97-AF65-F5344CB8AC3E}">
        <p14:creationId xmlns:p14="http://schemas.microsoft.com/office/powerpoint/2010/main" val="16879627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Identify when context</a:t>
            </a:r>
            <a:r>
              <a:rPr lang="en-US" baseline="0" dirty="0" smtClean="0"/>
              <a:t> under which each approach is most useful: limited means for agricultural data collection so lack of specific </a:t>
            </a:r>
            <a:r>
              <a:rPr lang="en-US" baseline="0" dirty="0" err="1" smtClean="0"/>
              <a:t>ag</a:t>
            </a:r>
            <a:r>
              <a:rPr lang="en-US" baseline="0" dirty="0" smtClean="0"/>
              <a:t> census or surveys etc.  </a:t>
            </a:r>
            <a:endParaRPr lang="en-US" dirty="0"/>
          </a:p>
        </p:txBody>
      </p:sp>
      <p:sp>
        <p:nvSpPr>
          <p:cNvPr id="4" name="Slide Number Placeholder 3"/>
          <p:cNvSpPr>
            <a:spLocks noGrp="1"/>
          </p:cNvSpPr>
          <p:nvPr>
            <p:ph type="sldNum" sz="quarter" idx="10"/>
          </p:nvPr>
        </p:nvSpPr>
        <p:spPr/>
        <p:txBody>
          <a:bodyPr/>
          <a:lstStyle/>
          <a:p>
            <a:fld id="{1E6D69A7-6F99-4356-9AF6-B46ED9704B74}" type="slidenum">
              <a:rPr lang="en-US" smtClean="0"/>
              <a:pPr/>
              <a:t>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16 Core items included depending</a:t>
            </a:r>
            <a:r>
              <a:rPr lang="en-US" baseline="0" dirty="0" smtClean="0"/>
              <a:t> on which of the linked census core and supplementary items are asked.  Just show this – the following slides identify extent to which are covered and last slide of group is summary</a:t>
            </a:r>
            <a:endParaRPr lang="en-US" dirty="0"/>
          </a:p>
        </p:txBody>
      </p:sp>
      <p:sp>
        <p:nvSpPr>
          <p:cNvPr id="4" name="Slide Number Placeholder 3"/>
          <p:cNvSpPr>
            <a:spLocks noGrp="1"/>
          </p:cNvSpPr>
          <p:nvPr>
            <p:ph type="sldNum" sz="quarter" idx="10"/>
          </p:nvPr>
        </p:nvSpPr>
        <p:spPr/>
        <p:txBody>
          <a:bodyPr/>
          <a:lstStyle/>
          <a:p>
            <a:fld id="{1E6D69A7-6F99-4356-9AF6-B46ED9704B74}" type="slidenum">
              <a:rPr lang="en-US" smtClean="0"/>
              <a:pPr/>
              <a:t>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One can identify</a:t>
            </a:r>
            <a:r>
              <a:rPr lang="en-US" baseline="0" dirty="0" smtClean="0"/>
              <a:t> holders from the household roster even though not holdings</a:t>
            </a:r>
            <a:endParaRPr lang="en-US" dirty="0"/>
          </a:p>
        </p:txBody>
      </p:sp>
      <p:sp>
        <p:nvSpPr>
          <p:cNvPr id="4" name="Slide Number Placeholder 3"/>
          <p:cNvSpPr>
            <a:spLocks noGrp="1"/>
          </p:cNvSpPr>
          <p:nvPr>
            <p:ph type="sldNum" sz="quarter" idx="10"/>
          </p:nvPr>
        </p:nvSpPr>
        <p:spPr/>
        <p:txBody>
          <a:bodyPr/>
          <a:lstStyle/>
          <a:p>
            <a:fld id="{1E6D69A7-6F99-4356-9AF6-B46ED9704B74}" type="slidenum">
              <a:rPr lang="en-US" smtClean="0"/>
              <a:pPr/>
              <a:t>7</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16 Core items included depending</a:t>
            </a:r>
            <a:r>
              <a:rPr lang="en-US" baseline="0" dirty="0" smtClean="0"/>
              <a:t> on which of the linked census core and supplementary items are asked</a:t>
            </a:r>
            <a:endParaRPr lang="en-US" dirty="0"/>
          </a:p>
        </p:txBody>
      </p:sp>
      <p:sp>
        <p:nvSpPr>
          <p:cNvPr id="4" name="Slide Number Placeholder 3"/>
          <p:cNvSpPr>
            <a:spLocks noGrp="1"/>
          </p:cNvSpPr>
          <p:nvPr>
            <p:ph type="sldNum" sz="quarter" idx="10"/>
          </p:nvPr>
        </p:nvSpPr>
        <p:spPr/>
        <p:txBody>
          <a:bodyPr/>
          <a:lstStyle/>
          <a:p>
            <a:fld id="{1E6D69A7-6F99-4356-9AF6-B46ED9704B74}" type="slidenum">
              <a:rPr lang="en-US" smtClean="0"/>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7E7FF46-8D36-4E8C-AB80-C39E36BCDEE7}" type="datetimeFigureOut">
              <a:rPr lang="en-GB" smtClean="0"/>
              <a:pPr/>
              <a:t>23/05/2012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5F70B06-4A8A-433F-9C67-A56FE109140B}" type="slidenum">
              <a:rPr lang="en-GB" smtClean="0"/>
              <a:pPr/>
              <a:t>‹#›</a:t>
            </a:fld>
            <a:endParaRPr lang="en-GB"/>
          </a:p>
        </p:txBody>
      </p:sp>
    </p:spTree>
    <p:extLst>
      <p:ext uri="{BB962C8B-B14F-4D97-AF65-F5344CB8AC3E}">
        <p14:creationId xmlns:p14="http://schemas.microsoft.com/office/powerpoint/2010/main" val="4132050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7E7FF46-8D36-4E8C-AB80-C39E36BCDEE7}" type="datetimeFigureOut">
              <a:rPr lang="en-GB" smtClean="0"/>
              <a:pPr/>
              <a:t>23/05/2012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5F70B06-4A8A-433F-9C67-A56FE109140B}" type="slidenum">
              <a:rPr lang="en-GB" smtClean="0"/>
              <a:pPr/>
              <a:t>‹#›</a:t>
            </a:fld>
            <a:endParaRPr lang="en-GB"/>
          </a:p>
        </p:txBody>
      </p:sp>
    </p:spTree>
    <p:extLst>
      <p:ext uri="{BB962C8B-B14F-4D97-AF65-F5344CB8AC3E}">
        <p14:creationId xmlns:p14="http://schemas.microsoft.com/office/powerpoint/2010/main" val="5773631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7E7FF46-8D36-4E8C-AB80-C39E36BCDEE7}" type="datetimeFigureOut">
              <a:rPr lang="en-GB" smtClean="0"/>
              <a:pPr/>
              <a:t>23/05/2012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5F70B06-4A8A-433F-9C67-A56FE109140B}" type="slidenum">
              <a:rPr lang="en-GB" smtClean="0"/>
              <a:pPr/>
              <a:t>‹#›</a:t>
            </a:fld>
            <a:endParaRPr lang="en-GB"/>
          </a:p>
        </p:txBody>
      </p:sp>
    </p:spTree>
    <p:extLst>
      <p:ext uri="{BB962C8B-B14F-4D97-AF65-F5344CB8AC3E}">
        <p14:creationId xmlns:p14="http://schemas.microsoft.com/office/powerpoint/2010/main" val="25045433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7E7FF46-8D36-4E8C-AB80-C39E36BCDEE7}" type="datetimeFigureOut">
              <a:rPr lang="en-GB" smtClean="0"/>
              <a:pPr/>
              <a:t>23/05/2012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5F70B06-4A8A-433F-9C67-A56FE109140B}" type="slidenum">
              <a:rPr lang="en-GB" smtClean="0"/>
              <a:pPr/>
              <a:t>‹#›</a:t>
            </a:fld>
            <a:endParaRPr lang="en-GB"/>
          </a:p>
        </p:txBody>
      </p:sp>
    </p:spTree>
    <p:extLst>
      <p:ext uri="{BB962C8B-B14F-4D97-AF65-F5344CB8AC3E}">
        <p14:creationId xmlns:p14="http://schemas.microsoft.com/office/powerpoint/2010/main" val="26048026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7E7FF46-8D36-4E8C-AB80-C39E36BCDEE7}" type="datetimeFigureOut">
              <a:rPr lang="en-GB" smtClean="0"/>
              <a:pPr/>
              <a:t>23/05/2012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5F70B06-4A8A-433F-9C67-A56FE109140B}" type="slidenum">
              <a:rPr lang="en-GB" smtClean="0"/>
              <a:pPr/>
              <a:t>‹#›</a:t>
            </a:fld>
            <a:endParaRPr lang="en-GB"/>
          </a:p>
        </p:txBody>
      </p:sp>
    </p:spTree>
    <p:extLst>
      <p:ext uri="{BB962C8B-B14F-4D97-AF65-F5344CB8AC3E}">
        <p14:creationId xmlns:p14="http://schemas.microsoft.com/office/powerpoint/2010/main" val="25157492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7E7FF46-8D36-4E8C-AB80-C39E36BCDEE7}" type="datetimeFigureOut">
              <a:rPr lang="en-GB" smtClean="0"/>
              <a:pPr/>
              <a:t>23/05/2012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5F70B06-4A8A-433F-9C67-A56FE109140B}" type="slidenum">
              <a:rPr lang="en-GB" smtClean="0"/>
              <a:pPr/>
              <a:t>‹#›</a:t>
            </a:fld>
            <a:endParaRPr lang="en-GB"/>
          </a:p>
        </p:txBody>
      </p:sp>
    </p:spTree>
    <p:extLst>
      <p:ext uri="{BB962C8B-B14F-4D97-AF65-F5344CB8AC3E}">
        <p14:creationId xmlns:p14="http://schemas.microsoft.com/office/powerpoint/2010/main" val="23288459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7E7FF46-8D36-4E8C-AB80-C39E36BCDEE7}" type="datetimeFigureOut">
              <a:rPr lang="en-GB" smtClean="0"/>
              <a:pPr/>
              <a:t>23/05/2012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5F70B06-4A8A-433F-9C67-A56FE109140B}" type="slidenum">
              <a:rPr lang="en-GB" smtClean="0"/>
              <a:pPr/>
              <a:t>‹#›</a:t>
            </a:fld>
            <a:endParaRPr lang="en-GB"/>
          </a:p>
        </p:txBody>
      </p:sp>
    </p:spTree>
    <p:extLst>
      <p:ext uri="{BB962C8B-B14F-4D97-AF65-F5344CB8AC3E}">
        <p14:creationId xmlns:p14="http://schemas.microsoft.com/office/powerpoint/2010/main" val="42135294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7E7FF46-8D36-4E8C-AB80-C39E36BCDEE7}" type="datetimeFigureOut">
              <a:rPr lang="en-GB" smtClean="0"/>
              <a:pPr/>
              <a:t>23/05/2012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5F70B06-4A8A-433F-9C67-A56FE109140B}" type="slidenum">
              <a:rPr lang="en-GB" smtClean="0"/>
              <a:pPr/>
              <a:t>‹#›</a:t>
            </a:fld>
            <a:endParaRPr lang="en-GB"/>
          </a:p>
        </p:txBody>
      </p:sp>
    </p:spTree>
    <p:extLst>
      <p:ext uri="{BB962C8B-B14F-4D97-AF65-F5344CB8AC3E}">
        <p14:creationId xmlns:p14="http://schemas.microsoft.com/office/powerpoint/2010/main" val="16961573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E7FF46-8D36-4E8C-AB80-C39E36BCDEE7}" type="datetimeFigureOut">
              <a:rPr lang="en-GB" smtClean="0"/>
              <a:pPr/>
              <a:t>23/05/2012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5F70B06-4A8A-433F-9C67-A56FE109140B}" type="slidenum">
              <a:rPr lang="en-GB" smtClean="0"/>
              <a:pPr/>
              <a:t>‹#›</a:t>
            </a:fld>
            <a:endParaRPr lang="en-GB"/>
          </a:p>
        </p:txBody>
      </p:sp>
    </p:spTree>
    <p:extLst>
      <p:ext uri="{BB962C8B-B14F-4D97-AF65-F5344CB8AC3E}">
        <p14:creationId xmlns:p14="http://schemas.microsoft.com/office/powerpoint/2010/main" val="38576395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E7FF46-8D36-4E8C-AB80-C39E36BCDEE7}" type="datetimeFigureOut">
              <a:rPr lang="en-GB" smtClean="0"/>
              <a:pPr/>
              <a:t>23/05/2012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5F70B06-4A8A-433F-9C67-A56FE109140B}" type="slidenum">
              <a:rPr lang="en-GB" smtClean="0"/>
              <a:pPr/>
              <a:t>‹#›</a:t>
            </a:fld>
            <a:endParaRPr lang="en-GB"/>
          </a:p>
        </p:txBody>
      </p:sp>
    </p:spTree>
    <p:extLst>
      <p:ext uri="{BB962C8B-B14F-4D97-AF65-F5344CB8AC3E}">
        <p14:creationId xmlns:p14="http://schemas.microsoft.com/office/powerpoint/2010/main" val="21744147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E7FF46-8D36-4E8C-AB80-C39E36BCDEE7}" type="datetimeFigureOut">
              <a:rPr lang="en-GB" smtClean="0"/>
              <a:pPr/>
              <a:t>23/05/2012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5F70B06-4A8A-433F-9C67-A56FE109140B}" type="slidenum">
              <a:rPr lang="en-GB" smtClean="0"/>
              <a:pPr/>
              <a:t>‹#›</a:t>
            </a:fld>
            <a:endParaRPr lang="en-GB"/>
          </a:p>
        </p:txBody>
      </p:sp>
    </p:spTree>
    <p:extLst>
      <p:ext uri="{BB962C8B-B14F-4D97-AF65-F5344CB8AC3E}">
        <p14:creationId xmlns:p14="http://schemas.microsoft.com/office/powerpoint/2010/main" val="4880412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E7FF46-8D36-4E8C-AB80-C39E36BCDEE7}" type="datetimeFigureOut">
              <a:rPr lang="en-GB" smtClean="0"/>
              <a:pPr/>
              <a:t>23/05/2012</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F70B06-4A8A-433F-9C67-A56FE109140B}" type="slidenum">
              <a:rPr lang="en-GB" smtClean="0"/>
              <a:pPr/>
              <a:t>‹#›</a:t>
            </a:fld>
            <a:endParaRPr lang="en-GB"/>
          </a:p>
        </p:txBody>
      </p:sp>
    </p:spTree>
    <p:extLst>
      <p:ext uri="{BB962C8B-B14F-4D97-AF65-F5344CB8AC3E}">
        <p14:creationId xmlns:p14="http://schemas.microsoft.com/office/powerpoint/2010/main" val="21030823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13.xml.rels><?xml version="1.0" encoding="UTF-8" standalone="yes"?>
<Relationships xmlns="http://schemas.openxmlformats.org/package/2006/relationships"><Relationship Id="rId2" Type="http://schemas.openxmlformats.org/officeDocument/2006/relationships/hyperlink" Target="SUPPLEMENTARY%20QUESTIONNAIRE.docx"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COPH%20Examples.pp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smtClean="0"/>
              <a:t>Agricultural Items – Population and Housing Census Questionnaire</a:t>
            </a:r>
            <a:endParaRPr lang="en-GB" dirty="0"/>
          </a:p>
        </p:txBody>
      </p:sp>
      <p:sp>
        <p:nvSpPr>
          <p:cNvPr id="3" name="Subtitle 2"/>
          <p:cNvSpPr>
            <a:spLocks noGrp="1"/>
          </p:cNvSpPr>
          <p:nvPr>
            <p:ph type="subTitle" idx="1"/>
          </p:nvPr>
        </p:nvSpPr>
        <p:spPr/>
        <p:txBody>
          <a:bodyPr/>
          <a:lstStyle/>
          <a:p>
            <a:endParaRPr lang="en-GB" dirty="0"/>
          </a:p>
        </p:txBody>
      </p:sp>
      <p:pic>
        <p:nvPicPr>
          <p:cNvPr id="4" name="Picture 5" descr="logo_fao_black_106x106"/>
          <p:cNvPicPr>
            <a:picLocks noChangeAspect="1" noChangeArrowheads="1"/>
          </p:cNvPicPr>
          <p:nvPr/>
        </p:nvPicPr>
        <p:blipFill>
          <a:blip r:embed="rId2" cstate="print"/>
          <a:srcRect/>
          <a:stretch>
            <a:fillRect/>
          </a:stretch>
        </p:blipFill>
        <p:spPr bwMode="auto">
          <a:xfrm>
            <a:off x="4067944" y="4149080"/>
            <a:ext cx="1009650" cy="1009650"/>
          </a:xfrm>
          <a:prstGeom prst="rect">
            <a:avLst/>
          </a:prstGeom>
          <a:noFill/>
          <a:ln w="9525">
            <a:noFill/>
            <a:miter lim="800000"/>
            <a:headEnd/>
            <a:tailEnd/>
          </a:ln>
        </p:spPr>
      </p:pic>
    </p:spTree>
    <p:extLst>
      <p:ext uri="{BB962C8B-B14F-4D97-AF65-F5344CB8AC3E}">
        <p14:creationId xmlns:p14="http://schemas.microsoft.com/office/powerpoint/2010/main" val="19310462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28662" y="357166"/>
            <a:ext cx="7500990" cy="56938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tabLst>
                <a:tab pos="450850" algn="l"/>
              </a:tabLst>
            </a:pPr>
            <a:r>
              <a:rPr kumimoji="0" lang="en-GB" sz="2800" b="0" i="0" u="none" strike="noStrike" cap="none" normalizeH="0" baseline="0" dirty="0" smtClean="0">
                <a:ln>
                  <a:noFill/>
                </a:ln>
                <a:solidFill>
                  <a:srgbClr val="0070C0"/>
                </a:solidFill>
                <a:effectLst/>
                <a:latin typeface="Arial" pitchFamily="34" charset="0"/>
                <a:ea typeface="Times New Roman" pitchFamily="18" charset="0"/>
                <a:cs typeface="Calibri" pitchFamily="34" charset="0"/>
              </a:rPr>
              <a:t>Conceptual Differences and Exclusions</a:t>
            </a:r>
          </a:p>
          <a:p>
            <a:pPr marL="0" marR="0" lvl="0" indent="0" algn="just" defTabSz="914400" rtl="0" eaLnBrk="1" fontAlgn="base" latinLnBrk="0" hangingPunct="1">
              <a:lnSpc>
                <a:spcPct val="100000"/>
              </a:lnSpc>
              <a:spcBef>
                <a:spcPct val="0"/>
              </a:spcBef>
              <a:spcAft>
                <a:spcPct val="0"/>
              </a:spcAft>
              <a:buClrTx/>
              <a:buSzTx/>
              <a:buFontTx/>
              <a:buChar char="•"/>
              <a:tabLst>
                <a:tab pos="450850" algn="l"/>
              </a:tabLst>
            </a:pPr>
            <a:endParaRPr kumimoji="0" lang="en-GB" sz="2400" b="0" i="0" u="none" strike="noStrike" cap="none" normalizeH="0" baseline="0" dirty="0" smtClean="0">
              <a:ln>
                <a:noFill/>
              </a:ln>
              <a:solidFill>
                <a:schemeClr val="tx1"/>
              </a:solidFill>
              <a:effectLst/>
              <a:latin typeface="Arial" pitchFamily="34" charset="0"/>
              <a:ea typeface="Times New Roman" pitchFamily="18" charset="0"/>
              <a:cs typeface="Calibri" pitchFamily="34" charset="0"/>
            </a:endParaRPr>
          </a:p>
          <a:p>
            <a:pPr marL="0" marR="0" lvl="0" indent="0" algn="just" defTabSz="914400" rtl="0" eaLnBrk="1" fontAlgn="base" latinLnBrk="0" hangingPunct="1">
              <a:lnSpc>
                <a:spcPct val="100000"/>
              </a:lnSpc>
              <a:spcBef>
                <a:spcPct val="0"/>
              </a:spcBef>
              <a:spcAft>
                <a:spcPct val="0"/>
              </a:spcAft>
              <a:buClrTx/>
              <a:buSzTx/>
              <a:buFontTx/>
              <a:buChar char="•"/>
              <a:tabLst>
                <a:tab pos="450850" algn="l"/>
              </a:tabLst>
            </a:pPr>
            <a:r>
              <a:rPr kumimoji="0" lang="en-GB" sz="2400" b="0" i="0" u="none" strike="noStrike" cap="none" normalizeH="0" baseline="0" dirty="0" smtClean="0">
                <a:ln>
                  <a:noFill/>
                </a:ln>
                <a:solidFill>
                  <a:schemeClr val="tx1"/>
                </a:solidFill>
                <a:effectLst/>
                <a:latin typeface="Arial" pitchFamily="34" charset="0"/>
                <a:ea typeface="Times New Roman" pitchFamily="18" charset="0"/>
                <a:cs typeface="Calibri" pitchFamily="34" charset="0"/>
              </a:rPr>
              <a:t>FAO Item 0001 identifies the agricultural holding. This is </a:t>
            </a:r>
            <a:r>
              <a:rPr kumimoji="0" lang="en-GB" sz="2400" b="0" i="0" u="none" strike="noStrike" cap="none" normalizeH="0" baseline="0" dirty="0" smtClean="0">
                <a:ln>
                  <a:noFill/>
                </a:ln>
                <a:solidFill>
                  <a:srgbClr val="0070C0"/>
                </a:solidFill>
                <a:effectLst/>
                <a:latin typeface="Arial" pitchFamily="34" charset="0"/>
                <a:ea typeface="Times New Roman" pitchFamily="18" charset="0"/>
                <a:cs typeface="Calibri" pitchFamily="34" charset="0"/>
              </a:rPr>
              <a:t>not recommended </a:t>
            </a:r>
            <a:r>
              <a:rPr kumimoji="0" lang="en-GB" sz="2400" b="0" i="0" u="none" strike="noStrike" cap="none" normalizeH="0" baseline="0" dirty="0" smtClean="0">
                <a:ln>
                  <a:noFill/>
                </a:ln>
                <a:solidFill>
                  <a:schemeClr val="tx1"/>
                </a:solidFill>
                <a:effectLst/>
                <a:latin typeface="Arial" pitchFamily="34" charset="0"/>
                <a:ea typeface="Times New Roman" pitchFamily="18" charset="0"/>
                <a:cs typeface="Calibri" pitchFamily="34" charset="0"/>
              </a:rPr>
              <a:t>for the population and housing census. Identifying the farm household is included in the population and housing census core module. </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0850" algn="l"/>
              </a:tabLst>
            </a:pPr>
            <a:r>
              <a:rPr kumimoji="0" lang="en-GB" sz="2400" b="0" i="0" u="none" strike="noStrike" cap="none" normalizeH="0" baseline="0" dirty="0" smtClean="0">
                <a:ln>
                  <a:noFill/>
                </a:ln>
                <a:solidFill>
                  <a:schemeClr val="tx1"/>
                </a:solidFill>
                <a:effectLst/>
                <a:latin typeface="Arial" pitchFamily="34" charset="0"/>
                <a:ea typeface="Times New Roman" pitchFamily="18" charset="0"/>
                <a:cs typeface="Calibri" pitchFamily="34" charset="0"/>
              </a:rPr>
              <a:t>FAO Item 0002 legal status of holder is </a:t>
            </a:r>
            <a:r>
              <a:rPr kumimoji="0" lang="en-GB" sz="2400" b="0" i="0" u="none" strike="noStrike" cap="none" normalizeH="0" baseline="0" dirty="0" smtClean="0">
                <a:ln>
                  <a:noFill/>
                </a:ln>
                <a:solidFill>
                  <a:srgbClr val="0070C0"/>
                </a:solidFill>
                <a:effectLst/>
                <a:latin typeface="Arial" pitchFamily="34" charset="0"/>
                <a:ea typeface="Times New Roman" pitchFamily="18" charset="0"/>
                <a:cs typeface="Calibri" pitchFamily="34" charset="0"/>
              </a:rPr>
              <a:t>excluded</a:t>
            </a:r>
            <a:r>
              <a:rPr kumimoji="0" lang="en-GB" sz="2400" b="0" i="0" u="none" strike="noStrike" cap="none" normalizeH="0" baseline="0" dirty="0" smtClean="0">
                <a:ln>
                  <a:noFill/>
                </a:ln>
                <a:solidFill>
                  <a:schemeClr val="tx1"/>
                </a:solidFill>
                <a:effectLst/>
                <a:latin typeface="Arial" pitchFamily="34" charset="0"/>
                <a:ea typeface="Times New Roman" pitchFamily="18" charset="0"/>
                <a:cs typeface="Calibri" pitchFamily="34" charset="0"/>
              </a:rPr>
              <a:t> because of the different statistical units involved.</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0850" algn="l"/>
              </a:tabLst>
            </a:pPr>
            <a:r>
              <a:rPr kumimoji="0" lang="en-GB" sz="2400" b="0" i="0" u="none" strike="noStrike" cap="none" normalizeH="0" baseline="0" dirty="0" smtClean="0">
                <a:ln>
                  <a:noFill/>
                </a:ln>
                <a:solidFill>
                  <a:schemeClr val="tx1"/>
                </a:solidFill>
                <a:effectLst/>
                <a:latin typeface="Arial" pitchFamily="34" charset="0"/>
                <a:ea typeface="Times New Roman" pitchFamily="18" charset="0"/>
                <a:cs typeface="Calibri" pitchFamily="34" charset="0"/>
              </a:rPr>
              <a:t>FAO Items 0003 and 0004 sex and age can be identified from supplementary item S-A1 which identifies the agricultural holders in the farm household. Once identified, any personal data from the population and housing census can be derived, as well as other items such as educational attainment.</a:t>
            </a:r>
            <a:endParaRPr kumimoji="0" lang="en-US" sz="2400" b="0" i="0" u="none" strike="noStrike" cap="none" normalizeH="0" baseline="0" dirty="0" smtClean="0">
              <a:ln>
                <a:noFill/>
              </a:ln>
              <a:solidFill>
                <a:schemeClr val="tx1"/>
              </a:solidFill>
              <a:effectLst/>
              <a:latin typeface="Arial" pitchFamily="34" charset="0"/>
            </a:endParaRPr>
          </a:p>
        </p:txBody>
      </p:sp>
      <p:pic>
        <p:nvPicPr>
          <p:cNvPr id="3" name="Picture 5" descr="logo_fao_black_106x106"/>
          <p:cNvPicPr>
            <a:picLocks noChangeAspect="1" noChangeArrowheads="1"/>
          </p:cNvPicPr>
          <p:nvPr/>
        </p:nvPicPr>
        <p:blipFill>
          <a:blip r:embed="rId2" cstate="print"/>
          <a:srcRect/>
          <a:stretch>
            <a:fillRect/>
          </a:stretch>
        </p:blipFill>
        <p:spPr bwMode="auto">
          <a:xfrm>
            <a:off x="7884368" y="5661248"/>
            <a:ext cx="1009650" cy="10096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1472" y="428605"/>
            <a:ext cx="8215370" cy="6370975"/>
          </a:xfrm>
          <a:prstGeom prst="rect">
            <a:avLst/>
          </a:prstGeom>
        </p:spPr>
        <p:txBody>
          <a:bodyPr wrap="square">
            <a:spAutoFit/>
          </a:bodyPr>
          <a:lstStyle/>
          <a:p>
            <a:pPr lvl="0" algn="just" eaLnBrk="0" fontAlgn="base" hangingPunct="0">
              <a:spcBef>
                <a:spcPct val="0"/>
              </a:spcBef>
              <a:spcAft>
                <a:spcPct val="0"/>
              </a:spcAft>
              <a:buFontTx/>
              <a:buChar char="•"/>
              <a:tabLst>
                <a:tab pos="450850" algn="l"/>
              </a:tabLst>
            </a:pPr>
            <a:r>
              <a:rPr lang="en-GB" sz="2400" dirty="0" smtClean="0">
                <a:latin typeface="Arial" pitchFamily="34" charset="0"/>
                <a:ea typeface="Times New Roman" pitchFamily="18" charset="0"/>
                <a:cs typeface="Calibri" pitchFamily="34" charset="0"/>
              </a:rPr>
              <a:t>FAO Items 0007 and 0008 farm area data in the FAO core agricultural census module uses the term area of holding. This is not directly applicable in the population and housing census agricultural module because holdings are not defined. For the population and housing census core agricultural module, </a:t>
            </a:r>
            <a:r>
              <a:rPr lang="en-GB" sz="2400" dirty="0" smtClean="0">
                <a:solidFill>
                  <a:srgbClr val="0070C0"/>
                </a:solidFill>
                <a:latin typeface="Arial" pitchFamily="34" charset="0"/>
                <a:ea typeface="Times New Roman" pitchFamily="18" charset="0"/>
                <a:cs typeface="Calibri" pitchFamily="34" charset="0"/>
              </a:rPr>
              <a:t>farm size is referred to in terms of area of land used for agricultural purposes. </a:t>
            </a:r>
            <a:r>
              <a:rPr lang="en-GB" sz="2400" dirty="0" smtClean="0">
                <a:latin typeface="Arial" pitchFamily="34" charset="0"/>
                <a:ea typeface="Times New Roman" pitchFamily="18" charset="0"/>
                <a:cs typeface="Calibri" pitchFamily="34" charset="0"/>
              </a:rPr>
              <a:t>This is slightly different from area of agricultural land as defined by FAO and used in the population and housing census supplementary agricultural module. </a:t>
            </a:r>
            <a:endParaRPr lang="en-US" sz="2400" dirty="0" smtClean="0">
              <a:latin typeface="Arial" pitchFamily="34" charset="0"/>
            </a:endParaRPr>
          </a:p>
          <a:p>
            <a:pPr lvl="0" algn="just" eaLnBrk="0" fontAlgn="base" hangingPunct="0">
              <a:spcBef>
                <a:spcPct val="0"/>
              </a:spcBef>
              <a:spcAft>
                <a:spcPct val="0"/>
              </a:spcAft>
              <a:buFontTx/>
              <a:buChar char="•"/>
              <a:tabLst>
                <a:tab pos="450850" algn="l"/>
              </a:tabLst>
            </a:pPr>
            <a:r>
              <a:rPr lang="en-GB" sz="2400" dirty="0" smtClean="0">
                <a:latin typeface="Arial" pitchFamily="34" charset="0"/>
                <a:ea typeface="Times New Roman" pitchFamily="18" charset="0"/>
                <a:cs typeface="Calibri" pitchFamily="34" charset="0"/>
              </a:rPr>
              <a:t>FAO Items 0014 and 0015 about the presence of fishery, aquaculture and forestry can be extended in a population and housing census to all households, in the wider sense of agriculture adopted in the conceptual framework of the Global Strategy. </a:t>
            </a:r>
            <a:endParaRPr lang="en-US" sz="2400" dirty="0" smtClean="0">
              <a:latin typeface="Arial" pitchFamily="34" charset="0"/>
            </a:endParaRPr>
          </a:p>
          <a:p>
            <a:pPr lvl="0" algn="just" eaLnBrk="0" fontAlgn="base" hangingPunct="0">
              <a:spcBef>
                <a:spcPct val="0"/>
              </a:spcBef>
              <a:spcAft>
                <a:spcPct val="0"/>
              </a:spcAft>
              <a:buFontTx/>
              <a:buChar char="•"/>
              <a:tabLst>
                <a:tab pos="450850" algn="l"/>
              </a:tabLst>
            </a:pPr>
            <a:r>
              <a:rPr lang="en-GB" sz="2400" dirty="0" smtClean="0">
                <a:latin typeface="Arial" pitchFamily="34" charset="0"/>
                <a:ea typeface="Times New Roman" pitchFamily="18" charset="0"/>
                <a:cs typeface="Arial" pitchFamily="34" charset="0"/>
              </a:rPr>
              <a:t>FAO Item0016, on other economic production, </a:t>
            </a:r>
          </a:p>
          <a:p>
            <a:pPr lvl="0" algn="just" eaLnBrk="0" fontAlgn="base" hangingPunct="0">
              <a:spcBef>
                <a:spcPct val="0"/>
              </a:spcBef>
              <a:spcAft>
                <a:spcPct val="0"/>
              </a:spcAft>
              <a:tabLst>
                <a:tab pos="450850" algn="l"/>
              </a:tabLst>
            </a:pPr>
            <a:r>
              <a:rPr lang="en-GB" sz="2400" dirty="0" smtClean="0">
                <a:latin typeface="Arial" pitchFamily="34" charset="0"/>
                <a:ea typeface="Times New Roman" pitchFamily="18" charset="0"/>
                <a:cs typeface="Arial" pitchFamily="34" charset="0"/>
              </a:rPr>
              <a:t>is </a:t>
            </a:r>
            <a:r>
              <a:rPr lang="en-GB" sz="2400" dirty="0" smtClean="0">
                <a:solidFill>
                  <a:srgbClr val="0070C0"/>
                </a:solidFill>
                <a:latin typeface="Arial" pitchFamily="34" charset="0"/>
                <a:ea typeface="Times New Roman" pitchFamily="18" charset="0"/>
                <a:cs typeface="Arial" pitchFamily="34" charset="0"/>
              </a:rPr>
              <a:t>excluded</a:t>
            </a:r>
            <a:endParaRPr lang="en-GB" sz="2400" dirty="0" smtClean="0">
              <a:latin typeface="Arial" pitchFamily="34" charset="0"/>
              <a:cs typeface="Arial" pitchFamily="34" charset="0"/>
            </a:endParaRPr>
          </a:p>
        </p:txBody>
      </p:sp>
      <p:pic>
        <p:nvPicPr>
          <p:cNvPr id="3" name="Picture 5" descr="logo_fao_black_106x106"/>
          <p:cNvPicPr>
            <a:picLocks noChangeAspect="1" noChangeArrowheads="1"/>
          </p:cNvPicPr>
          <p:nvPr/>
        </p:nvPicPr>
        <p:blipFill>
          <a:blip r:embed="rId2" cstate="print"/>
          <a:srcRect/>
          <a:stretch>
            <a:fillRect/>
          </a:stretch>
        </p:blipFill>
        <p:spPr bwMode="auto">
          <a:xfrm>
            <a:off x="7884368" y="5661248"/>
            <a:ext cx="1009650" cy="10096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tx2">
                    <a:lumMod val="60000"/>
                    <a:lumOff val="40000"/>
                  </a:schemeClr>
                </a:solidFill>
              </a:rPr>
              <a:t>Agriculture Census</a:t>
            </a:r>
            <a:br>
              <a:rPr lang="en-US" dirty="0" smtClean="0">
                <a:solidFill>
                  <a:schemeClr val="tx2">
                    <a:lumMod val="60000"/>
                    <a:lumOff val="40000"/>
                  </a:schemeClr>
                </a:solidFill>
              </a:rPr>
            </a:br>
            <a:r>
              <a:rPr lang="en-US" dirty="0" smtClean="0">
                <a:solidFill>
                  <a:schemeClr val="tx2">
                    <a:lumMod val="60000"/>
                    <a:lumOff val="40000"/>
                  </a:schemeClr>
                </a:solidFill>
              </a:rPr>
              <a:t>16 Core items</a:t>
            </a:r>
            <a:endParaRPr lang="en-US" dirty="0">
              <a:solidFill>
                <a:schemeClr val="tx2">
                  <a:lumMod val="60000"/>
                  <a:lumOff val="40000"/>
                </a:schemeClr>
              </a:solidFill>
            </a:endParaRPr>
          </a:p>
        </p:txBody>
      </p:sp>
      <p:sp>
        <p:nvSpPr>
          <p:cNvPr id="3" name="Content Placeholder 2"/>
          <p:cNvSpPr>
            <a:spLocks noGrp="1"/>
          </p:cNvSpPr>
          <p:nvPr>
            <p:ph idx="1"/>
          </p:nvPr>
        </p:nvSpPr>
        <p:spPr/>
        <p:txBody>
          <a:bodyPr>
            <a:normAutofit fontScale="55000" lnSpcReduction="20000"/>
          </a:bodyPr>
          <a:lstStyle/>
          <a:p>
            <a:pPr>
              <a:buBlip>
                <a:blip r:embed="rId3"/>
              </a:buBlip>
            </a:pPr>
            <a:r>
              <a:rPr lang="en-US" dirty="0" smtClean="0"/>
              <a:t>identification and location of holding</a:t>
            </a:r>
          </a:p>
          <a:p>
            <a:pPr>
              <a:buBlip>
                <a:blip r:embed="rId3"/>
              </a:buBlip>
            </a:pPr>
            <a:r>
              <a:rPr lang="en-US" sz="3300" dirty="0" smtClean="0"/>
              <a:t> legal status of agricultural holder</a:t>
            </a:r>
          </a:p>
          <a:p>
            <a:pPr>
              <a:buClr>
                <a:srgbClr val="00B050"/>
              </a:buClr>
              <a:buFont typeface="Wingdings" pitchFamily="2" charset="2"/>
              <a:buChar char="ü"/>
            </a:pPr>
            <a:r>
              <a:rPr lang="en-US" dirty="0" smtClean="0"/>
              <a:t>sex of holder</a:t>
            </a:r>
          </a:p>
          <a:p>
            <a:pPr>
              <a:buClr>
                <a:srgbClr val="00B050"/>
              </a:buClr>
              <a:buFont typeface="Wingdings" pitchFamily="2" charset="2"/>
              <a:buChar char="ü"/>
            </a:pPr>
            <a:r>
              <a:rPr lang="en-US" sz="3300" dirty="0" smtClean="0"/>
              <a:t>age of holder</a:t>
            </a:r>
          </a:p>
          <a:p>
            <a:pPr>
              <a:buClr>
                <a:srgbClr val="00B050"/>
              </a:buClr>
              <a:buFont typeface="Wingdings" pitchFamily="2" charset="2"/>
              <a:buChar char="ü"/>
            </a:pPr>
            <a:r>
              <a:rPr lang="en-US" sz="3300" dirty="0" smtClean="0"/>
              <a:t>household size</a:t>
            </a:r>
          </a:p>
          <a:p>
            <a:pPr>
              <a:buClr>
                <a:srgbClr val="00B050"/>
              </a:buClr>
              <a:buFont typeface="Wingdings" pitchFamily="2" charset="2"/>
              <a:buChar char="ü"/>
            </a:pPr>
            <a:r>
              <a:rPr lang="en-US" sz="3300" dirty="0" smtClean="0"/>
              <a:t>main purpose of production of the holding</a:t>
            </a:r>
          </a:p>
          <a:p>
            <a:pPr>
              <a:buClr>
                <a:srgbClr val="00B050"/>
              </a:buClr>
              <a:buFont typeface="Wingdings" pitchFamily="2" charset="2"/>
              <a:buChar char="ü"/>
            </a:pPr>
            <a:r>
              <a:rPr lang="en-US" sz="3300" dirty="0" smtClean="0"/>
              <a:t>area of holding according to land use types</a:t>
            </a:r>
          </a:p>
          <a:p>
            <a:pPr>
              <a:buClr>
                <a:srgbClr val="00B050"/>
              </a:buClr>
              <a:buFont typeface="Wingdings" pitchFamily="2" charset="2"/>
              <a:buChar char="ü"/>
            </a:pPr>
            <a:r>
              <a:rPr lang="en-US" sz="3300" dirty="0" smtClean="0"/>
              <a:t>total area of holding</a:t>
            </a:r>
          </a:p>
          <a:p>
            <a:pPr>
              <a:buClr>
                <a:srgbClr val="00B050"/>
              </a:buClr>
              <a:buFont typeface="Wingdings" pitchFamily="2" charset="2"/>
              <a:buChar char="ü"/>
            </a:pPr>
            <a:r>
              <a:rPr lang="en-US" sz="3300" dirty="0" smtClean="0"/>
              <a:t> land tenure types on the holding</a:t>
            </a:r>
          </a:p>
          <a:p>
            <a:pPr>
              <a:buClr>
                <a:srgbClr val="00B050"/>
              </a:buClr>
              <a:buFont typeface="Wingdings" pitchFamily="2" charset="2"/>
              <a:buChar char="ü"/>
            </a:pPr>
            <a:r>
              <a:rPr lang="en-US" sz="3300" dirty="0" smtClean="0"/>
              <a:t> presence of irrigation on the holding</a:t>
            </a:r>
          </a:p>
          <a:p>
            <a:pPr>
              <a:buClr>
                <a:srgbClr val="00B050"/>
              </a:buClr>
              <a:buFont typeface="Wingdings" pitchFamily="2" charset="2"/>
              <a:buChar char="ü"/>
            </a:pPr>
            <a:r>
              <a:rPr lang="en-US" sz="3300" dirty="0" smtClean="0"/>
              <a:t>presence of temporary crops by type on the holding</a:t>
            </a:r>
          </a:p>
          <a:p>
            <a:pPr>
              <a:buClr>
                <a:srgbClr val="00B050"/>
              </a:buClr>
              <a:buFont typeface="Wingdings" pitchFamily="2" charset="2"/>
              <a:buChar char="ü"/>
            </a:pPr>
            <a:r>
              <a:rPr lang="en-US" sz="3300" dirty="0" smtClean="0"/>
              <a:t>presence of permanent crops by type and whether in compact plantation</a:t>
            </a:r>
          </a:p>
          <a:p>
            <a:pPr>
              <a:buClr>
                <a:srgbClr val="00B050"/>
              </a:buClr>
              <a:buFont typeface="Wingdings" pitchFamily="2" charset="2"/>
              <a:buChar char="ü"/>
            </a:pPr>
            <a:r>
              <a:rPr lang="en-US" sz="3300" dirty="0" smtClean="0"/>
              <a:t>number of animals on the holding by each livestock type</a:t>
            </a:r>
          </a:p>
          <a:p>
            <a:pPr>
              <a:buClr>
                <a:srgbClr val="00B050"/>
              </a:buClr>
              <a:buFont typeface="Wingdings" pitchFamily="2" charset="2"/>
              <a:buChar char="ü"/>
            </a:pPr>
            <a:r>
              <a:rPr lang="en-US" sz="3300" dirty="0" smtClean="0"/>
              <a:t>presence of aquaculture on the holding</a:t>
            </a:r>
          </a:p>
          <a:p>
            <a:pPr>
              <a:buClr>
                <a:srgbClr val="00B050"/>
              </a:buClr>
              <a:buFont typeface="Wingdings" pitchFamily="2" charset="2"/>
              <a:buChar char="ü"/>
            </a:pPr>
            <a:r>
              <a:rPr lang="en-US" sz="3300" dirty="0" smtClean="0"/>
              <a:t> presence of forest trees and other wooded land on the holding</a:t>
            </a:r>
          </a:p>
          <a:p>
            <a:pPr>
              <a:buBlip>
                <a:blip r:embed="rId3"/>
              </a:buBlip>
            </a:pPr>
            <a:r>
              <a:rPr lang="en-US" sz="3300" dirty="0" smtClean="0"/>
              <a:t> other economic production activities on the holding’s enterprise.</a:t>
            </a:r>
          </a:p>
        </p:txBody>
      </p:sp>
      <p:pic>
        <p:nvPicPr>
          <p:cNvPr id="4" name="Picture 5" descr="logo_fao_black_106x106"/>
          <p:cNvPicPr>
            <a:picLocks noChangeAspect="1" noChangeArrowheads="1"/>
          </p:cNvPicPr>
          <p:nvPr/>
        </p:nvPicPr>
        <p:blipFill>
          <a:blip r:embed="rId4" cstate="print"/>
          <a:srcRect/>
          <a:stretch>
            <a:fillRect/>
          </a:stretch>
        </p:blipFill>
        <p:spPr bwMode="auto">
          <a:xfrm>
            <a:off x="7884368" y="5661248"/>
            <a:ext cx="1009650" cy="10096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12846" y="2780928"/>
            <a:ext cx="7416824" cy="707886"/>
          </a:xfrm>
          <a:prstGeom prst="rect">
            <a:avLst/>
          </a:prstGeom>
          <a:noFill/>
        </p:spPr>
        <p:txBody>
          <a:bodyPr wrap="square" rtlCol="0">
            <a:spAutoFit/>
          </a:bodyPr>
          <a:lstStyle/>
          <a:p>
            <a:pPr algn="ctr"/>
            <a:r>
              <a:rPr lang="it-IT" sz="4000" dirty="0" smtClean="0">
                <a:hlinkClick r:id="rId2" action="ppaction://hlinkfile"/>
              </a:rPr>
              <a:t>Handbook Questionnaire</a:t>
            </a:r>
            <a:endParaRPr lang="en-GB" sz="4000" dirty="0"/>
          </a:p>
        </p:txBody>
      </p:sp>
    </p:spTree>
    <p:extLst>
      <p:ext uri="{BB962C8B-B14F-4D97-AF65-F5344CB8AC3E}">
        <p14:creationId xmlns:p14="http://schemas.microsoft.com/office/powerpoint/2010/main" val="39020322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descr="logo_fao_black_106x106"/>
          <p:cNvPicPr>
            <a:picLocks noChangeAspect="1" noChangeArrowheads="1"/>
          </p:cNvPicPr>
          <p:nvPr/>
        </p:nvPicPr>
        <p:blipFill>
          <a:blip r:embed="rId2" cstate="print"/>
          <a:srcRect/>
          <a:stretch>
            <a:fillRect/>
          </a:stretch>
        </p:blipFill>
        <p:spPr bwMode="auto">
          <a:xfrm>
            <a:off x="7884368" y="5661248"/>
            <a:ext cx="1009650" cy="1009650"/>
          </a:xfrm>
          <a:prstGeom prst="rect">
            <a:avLst/>
          </a:prstGeom>
          <a:noFill/>
          <a:ln w="9525">
            <a:noFill/>
            <a:miter lim="800000"/>
            <a:headEnd/>
            <a:tailEnd/>
          </a:ln>
        </p:spPr>
      </p:pic>
      <p:sp>
        <p:nvSpPr>
          <p:cNvPr id="5" name="TextBox 4"/>
          <p:cNvSpPr txBox="1"/>
          <p:nvPr/>
        </p:nvSpPr>
        <p:spPr>
          <a:xfrm>
            <a:off x="571472" y="571480"/>
            <a:ext cx="8215370" cy="6001643"/>
          </a:xfrm>
          <a:prstGeom prst="rect">
            <a:avLst/>
          </a:prstGeom>
          <a:noFill/>
        </p:spPr>
        <p:txBody>
          <a:bodyPr wrap="square" rtlCol="0">
            <a:spAutoFit/>
          </a:bodyPr>
          <a:lstStyle/>
          <a:p>
            <a:pPr algn="ctr"/>
            <a:r>
              <a:rPr lang="en-US" sz="3200" dirty="0" smtClean="0">
                <a:solidFill>
                  <a:srgbClr val="0070C0"/>
                </a:solidFill>
              </a:rPr>
              <a:t>Points for Consideration and as outline for your presentation</a:t>
            </a:r>
          </a:p>
          <a:p>
            <a:pPr algn="ctr"/>
            <a:endParaRPr lang="en-US" sz="3200" dirty="0" smtClean="0"/>
          </a:p>
          <a:p>
            <a:pPr marL="514350" indent="-514350">
              <a:buFont typeface="+mj-lt"/>
              <a:buAutoNum type="arabicPeriod"/>
            </a:pPr>
            <a:r>
              <a:rPr lang="en-US" sz="3200" dirty="0" smtClean="0"/>
              <a:t>Are the core items relevant to the PICs?</a:t>
            </a:r>
          </a:p>
          <a:p>
            <a:pPr marL="514350" indent="-514350">
              <a:buFont typeface="+mj-lt"/>
              <a:buAutoNum type="arabicPeriod"/>
            </a:pPr>
            <a:r>
              <a:rPr lang="en-US" sz="3200" dirty="0" smtClean="0"/>
              <a:t>Should some items be deleted?</a:t>
            </a:r>
          </a:p>
          <a:p>
            <a:pPr marL="514350" indent="-514350">
              <a:buFont typeface="+mj-lt"/>
              <a:buAutoNum type="arabicPeriod"/>
            </a:pPr>
            <a:r>
              <a:rPr lang="en-US" sz="3200" dirty="0" smtClean="0"/>
              <a:t>Should other items be added (see supplementary modules)?</a:t>
            </a:r>
          </a:p>
          <a:p>
            <a:pPr marL="514350" indent="-514350">
              <a:buFont typeface="+mj-lt"/>
              <a:buAutoNum type="arabicPeriod"/>
            </a:pPr>
            <a:r>
              <a:rPr lang="en-US" sz="3200" dirty="0" smtClean="0"/>
              <a:t>Is the questionnaire too long – if so, how can it be shortened?</a:t>
            </a:r>
          </a:p>
          <a:p>
            <a:pPr marL="514350" indent="-514350">
              <a:buFont typeface="+mj-lt"/>
              <a:buAutoNum type="arabicPeriod"/>
            </a:pPr>
            <a:r>
              <a:rPr lang="en-US" sz="3200" dirty="0" smtClean="0"/>
              <a:t>Will farmers be able to provide the required information with a high degree of reliability?</a:t>
            </a:r>
          </a:p>
          <a:p>
            <a:endParaRPr lang="en-US" sz="32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descr="logo_fao_black_106x106"/>
          <p:cNvPicPr>
            <a:picLocks noChangeAspect="1" noChangeArrowheads="1"/>
          </p:cNvPicPr>
          <p:nvPr/>
        </p:nvPicPr>
        <p:blipFill>
          <a:blip r:embed="rId2" cstate="print"/>
          <a:srcRect/>
          <a:stretch>
            <a:fillRect/>
          </a:stretch>
        </p:blipFill>
        <p:spPr bwMode="auto">
          <a:xfrm>
            <a:off x="7884368" y="5661248"/>
            <a:ext cx="1009650" cy="1009650"/>
          </a:xfrm>
          <a:prstGeom prst="rect">
            <a:avLst/>
          </a:prstGeom>
          <a:noFill/>
          <a:ln w="9525">
            <a:noFill/>
            <a:miter lim="800000"/>
            <a:headEnd/>
            <a:tailEnd/>
          </a:ln>
        </p:spPr>
      </p:pic>
      <p:sp>
        <p:nvSpPr>
          <p:cNvPr id="5" name="TextBox 4"/>
          <p:cNvSpPr txBox="1"/>
          <p:nvPr/>
        </p:nvSpPr>
        <p:spPr>
          <a:xfrm>
            <a:off x="571472" y="714356"/>
            <a:ext cx="8072494" cy="5262979"/>
          </a:xfrm>
          <a:prstGeom prst="rect">
            <a:avLst/>
          </a:prstGeom>
          <a:noFill/>
        </p:spPr>
        <p:txBody>
          <a:bodyPr wrap="square" rtlCol="0">
            <a:spAutoFit/>
          </a:bodyPr>
          <a:lstStyle/>
          <a:p>
            <a:r>
              <a:rPr lang="en-US" sz="2800" dirty="0" smtClean="0"/>
              <a:t>The population of agricultural holdings is comprised of </a:t>
            </a:r>
            <a:r>
              <a:rPr lang="en-US" sz="2800" dirty="0" smtClean="0">
                <a:solidFill>
                  <a:srgbClr val="0070C0"/>
                </a:solidFill>
              </a:rPr>
              <a:t>Household Holdings </a:t>
            </a:r>
            <a:r>
              <a:rPr lang="en-US" sz="2800" dirty="0" smtClean="0"/>
              <a:t>and </a:t>
            </a:r>
            <a:r>
              <a:rPr lang="en-US" sz="2800" dirty="0" smtClean="0">
                <a:solidFill>
                  <a:srgbClr val="0070C0"/>
                </a:solidFill>
              </a:rPr>
              <a:t>Non-Household Holdings</a:t>
            </a:r>
          </a:p>
          <a:p>
            <a:endParaRPr lang="en-US" sz="2800" dirty="0" smtClean="0"/>
          </a:p>
          <a:p>
            <a:r>
              <a:rPr lang="en-US" sz="2800" dirty="0" smtClean="0">
                <a:solidFill>
                  <a:srgbClr val="0070C0"/>
                </a:solidFill>
              </a:rPr>
              <a:t>Non-Household Holdings</a:t>
            </a:r>
            <a:r>
              <a:rPr lang="en-US" sz="2800" dirty="0" smtClean="0"/>
              <a:t> – </a:t>
            </a:r>
          </a:p>
          <a:p>
            <a:r>
              <a:rPr lang="en-US" sz="2800" dirty="0" smtClean="0"/>
              <a:t>Government Farms, Research Stations, etc.</a:t>
            </a:r>
          </a:p>
          <a:p>
            <a:r>
              <a:rPr lang="en-US" sz="2800" dirty="0" smtClean="0"/>
              <a:t>Schools, Prisons, Other Government Institutions with Farms</a:t>
            </a:r>
          </a:p>
          <a:p>
            <a:r>
              <a:rPr lang="en-US" sz="2800" dirty="0" smtClean="0"/>
              <a:t>Other Institutions - Church Farms, etc..</a:t>
            </a:r>
          </a:p>
          <a:p>
            <a:r>
              <a:rPr lang="en-US" sz="2800" dirty="0" smtClean="0"/>
              <a:t>Private agricultural enterprises/businesses</a:t>
            </a:r>
          </a:p>
          <a:p>
            <a:endParaRPr lang="en-US" sz="2800" dirty="0" smtClean="0"/>
          </a:p>
          <a:p>
            <a:r>
              <a:rPr lang="en-US" sz="2800" dirty="0" smtClean="0">
                <a:solidFill>
                  <a:srgbClr val="0070C0"/>
                </a:solidFill>
              </a:rPr>
              <a:t>Households</a:t>
            </a:r>
          </a:p>
          <a:p>
            <a:r>
              <a:rPr lang="en-US" sz="2800" dirty="0" smtClean="0"/>
              <a:t>This session will focus on the Household Sector ONLY</a:t>
            </a:r>
            <a:endParaRPr lang="en-US" sz="2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tx2">
                    <a:lumMod val="60000"/>
                    <a:lumOff val="40000"/>
                  </a:schemeClr>
                </a:solidFill>
              </a:rPr>
              <a:t>Approaches</a:t>
            </a:r>
            <a:endParaRPr lang="en-US" dirty="0">
              <a:solidFill>
                <a:schemeClr val="tx2">
                  <a:lumMod val="60000"/>
                  <a:lumOff val="40000"/>
                </a:schemeClr>
              </a:solidFill>
            </a:endParaRPr>
          </a:p>
        </p:txBody>
      </p:sp>
      <p:sp>
        <p:nvSpPr>
          <p:cNvPr id="3" name="Content Placeholder 2"/>
          <p:cNvSpPr>
            <a:spLocks noGrp="1"/>
          </p:cNvSpPr>
          <p:nvPr>
            <p:ph idx="1"/>
          </p:nvPr>
        </p:nvSpPr>
        <p:spPr>
          <a:xfrm>
            <a:off x="457200" y="1571612"/>
            <a:ext cx="8229600" cy="4000528"/>
          </a:xfrm>
        </p:spPr>
        <p:txBody>
          <a:bodyPr>
            <a:noAutofit/>
          </a:bodyPr>
          <a:lstStyle/>
          <a:p>
            <a:pPr marL="514350" indent="-514350">
              <a:buFont typeface="+mj-lt"/>
              <a:buAutoNum type="arabicPeriod"/>
            </a:pPr>
            <a:r>
              <a:rPr lang="en-US" b="1" dirty="0" smtClean="0"/>
              <a:t>Inclusion of minimum core agricultural items in the population and housing census</a:t>
            </a:r>
          </a:p>
          <a:p>
            <a:pPr marL="971550" lvl="1" indent="-514350">
              <a:buNone/>
            </a:pPr>
            <a:r>
              <a:rPr lang="en-US" sz="3200" dirty="0" smtClean="0"/>
              <a:t>Provides: identification of farm households</a:t>
            </a:r>
          </a:p>
          <a:p>
            <a:pPr marL="971550" lvl="1" indent="-514350">
              <a:buNone/>
            </a:pPr>
            <a:r>
              <a:rPr lang="en-US" sz="3200" dirty="0" smtClean="0"/>
              <a:t>Use: for sample  frame</a:t>
            </a:r>
          </a:p>
          <a:p>
            <a:pPr marL="971550" lvl="1" indent="-514350">
              <a:buNone/>
            </a:pPr>
            <a:r>
              <a:rPr lang="en-US" sz="3200" dirty="0" smtClean="0"/>
              <a:t>Collection with population and housing census questionnaire  or pre-listing </a:t>
            </a:r>
          </a:p>
          <a:p>
            <a:pPr marL="971550" lvl="1" indent="-514350">
              <a:buNone/>
            </a:pPr>
            <a:endParaRPr lang="en-US" sz="3200" dirty="0" smtClean="0"/>
          </a:p>
        </p:txBody>
      </p:sp>
      <p:pic>
        <p:nvPicPr>
          <p:cNvPr id="4" name="Picture 5" descr="logo_fao_black_106x106"/>
          <p:cNvPicPr>
            <a:picLocks noChangeAspect="1" noChangeArrowheads="1"/>
          </p:cNvPicPr>
          <p:nvPr/>
        </p:nvPicPr>
        <p:blipFill>
          <a:blip r:embed="rId3" cstate="print"/>
          <a:srcRect/>
          <a:stretch>
            <a:fillRect/>
          </a:stretch>
        </p:blipFill>
        <p:spPr bwMode="auto">
          <a:xfrm>
            <a:off x="7884368" y="5661248"/>
            <a:ext cx="1009650" cy="10096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42910" y="428178"/>
            <a:ext cx="8072494" cy="6001643"/>
          </a:xfrm>
          <a:prstGeom prst="rect">
            <a:avLst/>
          </a:prstGeom>
        </p:spPr>
        <p:txBody>
          <a:bodyPr wrap="square">
            <a:spAutoFit/>
          </a:bodyPr>
          <a:lstStyle/>
          <a:p>
            <a:pPr marL="514350" indent="-514350">
              <a:buFont typeface="+mj-lt"/>
              <a:buAutoNum type="arabicPeriod" startAt="2"/>
            </a:pPr>
            <a:r>
              <a:rPr lang="en-US" sz="3200" b="1" dirty="0" smtClean="0"/>
              <a:t>Extended agricultural module in the population and housing census:</a:t>
            </a:r>
          </a:p>
          <a:p>
            <a:pPr lvl="1"/>
            <a:r>
              <a:rPr lang="en-US" sz="3200" dirty="0" smtClean="0"/>
              <a:t>Often a separate module/questionnaire administered with the population and housing census questionnaire</a:t>
            </a:r>
          </a:p>
          <a:p>
            <a:pPr lvl="1"/>
            <a:r>
              <a:rPr lang="en-US" sz="3200" dirty="0" smtClean="0"/>
              <a:t>Provides:60-80%  of agriculture census core items</a:t>
            </a:r>
          </a:p>
          <a:p>
            <a:pPr lvl="1"/>
            <a:r>
              <a:rPr lang="en-US" sz="3200" dirty="0" smtClean="0"/>
              <a:t>Provides: supplementary data for frame, etc.</a:t>
            </a:r>
          </a:p>
          <a:p>
            <a:pPr marL="514350" indent="-514350">
              <a:buFont typeface="+mj-lt"/>
              <a:buAutoNum type="arabicPeriod" startAt="3"/>
            </a:pPr>
            <a:r>
              <a:rPr lang="en-US" sz="3200" b="1" dirty="0" smtClean="0"/>
              <a:t>Jointly conducted population and housing with agricultural census</a:t>
            </a:r>
          </a:p>
          <a:p>
            <a:pPr lvl="1"/>
            <a:r>
              <a:rPr lang="en-US" sz="3200" dirty="0" smtClean="0"/>
              <a:t>Provides: linked data</a:t>
            </a:r>
          </a:p>
          <a:p>
            <a:pPr lvl="1"/>
            <a:r>
              <a:rPr lang="en-US" sz="3200" dirty="0" smtClean="0"/>
              <a:t>Full scale census with joint enumeration</a:t>
            </a:r>
            <a:endParaRPr lang="en-US" sz="3200" dirty="0"/>
          </a:p>
        </p:txBody>
      </p:sp>
      <p:pic>
        <p:nvPicPr>
          <p:cNvPr id="3" name="Picture 5" descr="logo_fao_black_106x106"/>
          <p:cNvPicPr>
            <a:picLocks noChangeAspect="1" noChangeArrowheads="1"/>
          </p:cNvPicPr>
          <p:nvPr/>
        </p:nvPicPr>
        <p:blipFill>
          <a:blip r:embed="rId2" cstate="print"/>
          <a:srcRect/>
          <a:stretch>
            <a:fillRect/>
          </a:stretch>
        </p:blipFill>
        <p:spPr bwMode="auto">
          <a:xfrm>
            <a:off x="7884368" y="5661248"/>
            <a:ext cx="1009650" cy="10096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785786" y="857232"/>
            <a:ext cx="7443814" cy="5268931"/>
          </a:xfrm>
        </p:spPr>
        <p:txBody>
          <a:bodyPr>
            <a:normAutofit lnSpcReduction="10000"/>
          </a:bodyPr>
          <a:lstStyle/>
          <a:p>
            <a:r>
              <a:rPr lang="en-GB" dirty="0" smtClean="0"/>
              <a:t>Many PICs already include some questions on agriculture in the population and housing census </a:t>
            </a:r>
            <a:r>
              <a:rPr lang="en-GB" dirty="0" smtClean="0">
                <a:hlinkClick r:id="rId2" action="ppaction://hlinkpres?slideindex=1&amp;slidetitle="/>
              </a:rPr>
              <a:t>(examples)</a:t>
            </a:r>
            <a:endParaRPr lang="en-GB" dirty="0" smtClean="0"/>
          </a:p>
          <a:p>
            <a:r>
              <a:rPr lang="en-GB" dirty="0" smtClean="0"/>
              <a:t>Session to explore what a minimum core module would look like for PICs if included as part of a population and housing census</a:t>
            </a:r>
          </a:p>
          <a:p>
            <a:r>
              <a:rPr lang="it-IT" dirty="0" smtClean="0"/>
              <a:t>Inclusion of such a core module would allow remainder of data to be collected using supplementary modules </a:t>
            </a:r>
            <a:endParaRPr lang="en-GB" dirty="0" smtClean="0">
              <a:solidFill>
                <a:schemeClr val="tx1">
                  <a:lumMod val="95000"/>
                  <a:lumOff val="5000"/>
                </a:schemeClr>
              </a:solidFill>
            </a:endParaRPr>
          </a:p>
        </p:txBody>
      </p:sp>
      <p:pic>
        <p:nvPicPr>
          <p:cNvPr id="4" name="Picture 5" descr="logo_fao_black_106x106"/>
          <p:cNvPicPr>
            <a:picLocks noChangeAspect="1" noChangeArrowheads="1"/>
          </p:cNvPicPr>
          <p:nvPr/>
        </p:nvPicPr>
        <p:blipFill>
          <a:blip r:embed="rId3" cstate="print"/>
          <a:srcRect/>
          <a:stretch>
            <a:fillRect/>
          </a:stretch>
        </p:blipFill>
        <p:spPr bwMode="auto">
          <a:xfrm>
            <a:off x="7884368" y="5661248"/>
            <a:ext cx="1009650" cy="1009650"/>
          </a:xfrm>
          <a:prstGeom prst="rect">
            <a:avLst/>
          </a:prstGeom>
          <a:noFill/>
          <a:ln w="9525">
            <a:noFill/>
            <a:miter lim="800000"/>
            <a:headEnd/>
            <a:tailEnd/>
          </a:ln>
        </p:spPr>
      </p:pic>
    </p:spTree>
    <p:extLst>
      <p:ext uri="{BB962C8B-B14F-4D97-AF65-F5344CB8AC3E}">
        <p14:creationId xmlns:p14="http://schemas.microsoft.com/office/powerpoint/2010/main" val="5583017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tx2">
                    <a:lumMod val="60000"/>
                    <a:lumOff val="40000"/>
                  </a:schemeClr>
                </a:solidFill>
              </a:rPr>
              <a:t>Agriculture Census</a:t>
            </a:r>
            <a:br>
              <a:rPr lang="en-US" dirty="0" smtClean="0">
                <a:solidFill>
                  <a:schemeClr val="tx2">
                    <a:lumMod val="60000"/>
                    <a:lumOff val="40000"/>
                  </a:schemeClr>
                </a:solidFill>
              </a:rPr>
            </a:br>
            <a:r>
              <a:rPr lang="en-US" dirty="0" smtClean="0">
                <a:solidFill>
                  <a:schemeClr val="tx2">
                    <a:lumMod val="60000"/>
                    <a:lumOff val="40000"/>
                  </a:schemeClr>
                </a:solidFill>
              </a:rPr>
              <a:t>16 Core items</a:t>
            </a:r>
            <a:endParaRPr lang="en-US" dirty="0">
              <a:solidFill>
                <a:schemeClr val="tx2">
                  <a:lumMod val="60000"/>
                  <a:lumOff val="40000"/>
                </a:schemeClr>
              </a:solidFill>
            </a:endParaRPr>
          </a:p>
        </p:txBody>
      </p:sp>
      <p:sp>
        <p:nvSpPr>
          <p:cNvPr id="3" name="Content Placeholder 2"/>
          <p:cNvSpPr>
            <a:spLocks noGrp="1"/>
          </p:cNvSpPr>
          <p:nvPr>
            <p:ph idx="1"/>
          </p:nvPr>
        </p:nvSpPr>
        <p:spPr>
          <a:xfrm>
            <a:off x="457200" y="1600200"/>
            <a:ext cx="8229600" cy="4543444"/>
          </a:xfrm>
        </p:spPr>
        <p:txBody>
          <a:bodyPr>
            <a:normAutofit fontScale="25000" lnSpcReduction="20000"/>
          </a:bodyPr>
          <a:lstStyle/>
          <a:p>
            <a:pPr>
              <a:buNone/>
            </a:pPr>
            <a:r>
              <a:rPr lang="en-US" sz="7200" dirty="0" smtClean="0"/>
              <a:t>0001 identification and location of holding </a:t>
            </a:r>
          </a:p>
          <a:p>
            <a:pPr>
              <a:buNone/>
            </a:pPr>
            <a:r>
              <a:rPr lang="en-US" sz="7200" dirty="0" smtClean="0"/>
              <a:t>0002 legal status of agricultural holder </a:t>
            </a:r>
          </a:p>
          <a:p>
            <a:pPr>
              <a:buNone/>
            </a:pPr>
            <a:r>
              <a:rPr lang="en-US" sz="7200" dirty="0" smtClean="0"/>
              <a:t>0003 sex of holder </a:t>
            </a:r>
          </a:p>
          <a:p>
            <a:pPr>
              <a:buNone/>
            </a:pPr>
            <a:r>
              <a:rPr lang="en-US" sz="7200" dirty="0" smtClean="0"/>
              <a:t>0004 age of holder </a:t>
            </a:r>
          </a:p>
          <a:p>
            <a:pPr>
              <a:buNone/>
            </a:pPr>
            <a:r>
              <a:rPr lang="en-US" sz="7200" dirty="0" smtClean="0"/>
              <a:t>0005 household size </a:t>
            </a:r>
          </a:p>
          <a:p>
            <a:pPr>
              <a:buNone/>
            </a:pPr>
            <a:r>
              <a:rPr lang="en-US" sz="7200" dirty="0" smtClean="0"/>
              <a:t>0006 main purpose of production of the holding</a:t>
            </a:r>
          </a:p>
          <a:p>
            <a:pPr>
              <a:buNone/>
            </a:pPr>
            <a:r>
              <a:rPr lang="en-US" sz="7200" dirty="0" smtClean="0"/>
              <a:t>0007 area of holding according to land use types</a:t>
            </a:r>
          </a:p>
          <a:p>
            <a:pPr>
              <a:buNone/>
            </a:pPr>
            <a:r>
              <a:rPr lang="en-US" sz="7200" dirty="0" smtClean="0"/>
              <a:t>0008 total area of holding</a:t>
            </a:r>
          </a:p>
          <a:p>
            <a:pPr>
              <a:buNone/>
            </a:pPr>
            <a:r>
              <a:rPr lang="en-US" sz="7200" dirty="0" smtClean="0"/>
              <a:t>0009 land tenure types on the holding</a:t>
            </a:r>
          </a:p>
          <a:p>
            <a:pPr>
              <a:buNone/>
            </a:pPr>
            <a:r>
              <a:rPr lang="en-US" sz="7200" dirty="0" smtClean="0"/>
              <a:t>0010 presence of irrigation on the holding</a:t>
            </a:r>
          </a:p>
          <a:p>
            <a:pPr>
              <a:buNone/>
            </a:pPr>
            <a:r>
              <a:rPr lang="en-US" sz="7200" dirty="0" smtClean="0"/>
              <a:t>0011 presence of temporary crops by type on the holding</a:t>
            </a:r>
          </a:p>
          <a:p>
            <a:pPr>
              <a:buNone/>
            </a:pPr>
            <a:r>
              <a:rPr lang="en-US" sz="7200" dirty="0" smtClean="0"/>
              <a:t>0012 presence of permanent crops by type and whether in compact plantation</a:t>
            </a:r>
          </a:p>
          <a:p>
            <a:pPr>
              <a:buNone/>
            </a:pPr>
            <a:r>
              <a:rPr lang="en-US" sz="7200" dirty="0" smtClean="0"/>
              <a:t>0013 number of animals on the holding by each livestock type</a:t>
            </a:r>
          </a:p>
          <a:p>
            <a:pPr>
              <a:buNone/>
            </a:pPr>
            <a:r>
              <a:rPr lang="en-US" sz="7200" dirty="0" smtClean="0"/>
              <a:t>0014 presence of aquaculture on the holding</a:t>
            </a:r>
          </a:p>
          <a:p>
            <a:pPr>
              <a:buNone/>
            </a:pPr>
            <a:r>
              <a:rPr lang="en-US" sz="7200" dirty="0" smtClean="0"/>
              <a:t>0015 presence of forest trees and other wooded land on the holding</a:t>
            </a:r>
          </a:p>
          <a:p>
            <a:pPr>
              <a:buNone/>
            </a:pPr>
            <a:r>
              <a:rPr lang="en-US" sz="7200" dirty="0" smtClean="0"/>
              <a:t>0016 other economic production activities on the holding’s enterprise </a:t>
            </a:r>
          </a:p>
          <a:p>
            <a:pPr>
              <a:buNone/>
            </a:pPr>
            <a:endParaRPr lang="en-US" dirty="0"/>
          </a:p>
        </p:txBody>
      </p:sp>
      <p:pic>
        <p:nvPicPr>
          <p:cNvPr id="4" name="Picture 5" descr="logo_fao_black_106x106"/>
          <p:cNvPicPr>
            <a:picLocks noChangeAspect="1" noChangeArrowheads="1"/>
          </p:cNvPicPr>
          <p:nvPr/>
        </p:nvPicPr>
        <p:blipFill>
          <a:blip r:embed="rId3" cstate="print"/>
          <a:srcRect/>
          <a:stretch>
            <a:fillRect/>
          </a:stretch>
        </p:blipFill>
        <p:spPr bwMode="auto">
          <a:xfrm>
            <a:off x="7884368" y="5661248"/>
            <a:ext cx="1009650" cy="10096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200" dirty="0" smtClean="0">
                <a:solidFill>
                  <a:schemeClr val="tx2">
                    <a:lumMod val="60000"/>
                    <a:lumOff val="40000"/>
                  </a:schemeClr>
                </a:solidFill>
              </a:rPr>
              <a:t>Supplementary Data Items </a:t>
            </a:r>
            <a:br>
              <a:rPr lang="en-GB" sz="3200" dirty="0" smtClean="0">
                <a:solidFill>
                  <a:schemeClr val="tx2">
                    <a:lumMod val="60000"/>
                    <a:lumOff val="40000"/>
                  </a:schemeClr>
                </a:solidFill>
              </a:rPr>
            </a:br>
            <a:r>
              <a:rPr lang="en-GB" sz="3200" dirty="0" smtClean="0">
                <a:solidFill>
                  <a:schemeClr val="tx2">
                    <a:lumMod val="60000"/>
                    <a:lumOff val="40000"/>
                  </a:schemeClr>
                </a:solidFill>
              </a:rPr>
              <a:t>Agriculture Module in Population and Housing Census</a:t>
            </a:r>
            <a:endParaRPr lang="en-GB" sz="3200" dirty="0">
              <a:solidFill>
                <a:schemeClr val="tx2">
                  <a:lumMod val="60000"/>
                  <a:lumOff val="40000"/>
                </a:schemeClr>
              </a:solidFill>
            </a:endParaRPr>
          </a:p>
        </p:txBody>
      </p:sp>
      <p:sp>
        <p:nvSpPr>
          <p:cNvPr id="3" name="Content Placeholder 2"/>
          <p:cNvSpPr>
            <a:spLocks noGrp="1"/>
          </p:cNvSpPr>
          <p:nvPr>
            <p:ph idx="1"/>
          </p:nvPr>
        </p:nvSpPr>
        <p:spPr/>
        <p:txBody>
          <a:bodyPr>
            <a:normAutofit fontScale="85000" lnSpcReduction="20000"/>
          </a:bodyPr>
          <a:lstStyle/>
          <a:p>
            <a:r>
              <a:rPr lang="en-GB" dirty="0" smtClean="0"/>
              <a:t>S-A1:   Identification of </a:t>
            </a:r>
            <a:r>
              <a:rPr lang="en-GB" i="1" dirty="0" smtClean="0"/>
              <a:t>agricultural holders</a:t>
            </a:r>
            <a:endParaRPr lang="en-US" dirty="0" smtClean="0"/>
          </a:p>
          <a:p>
            <a:r>
              <a:rPr lang="en-GB" dirty="0" smtClean="0"/>
              <a:t>S-A2:   Main purpose of production</a:t>
            </a:r>
            <a:endParaRPr lang="en-US" dirty="0" smtClean="0"/>
          </a:p>
          <a:p>
            <a:r>
              <a:rPr lang="en-GB" dirty="0" smtClean="0"/>
              <a:t>S-A3:   Area of agricultural land by land use types</a:t>
            </a:r>
            <a:endParaRPr lang="en-US" dirty="0" smtClean="0"/>
          </a:p>
          <a:p>
            <a:r>
              <a:rPr lang="en-GB" dirty="0" smtClean="0"/>
              <a:t>S-A4:   Land tenure types</a:t>
            </a:r>
            <a:endParaRPr lang="en-US" dirty="0" smtClean="0"/>
          </a:p>
          <a:p>
            <a:r>
              <a:rPr lang="en-GB" dirty="0" smtClean="0"/>
              <a:t>S-A5:   Presence of irrigation</a:t>
            </a:r>
            <a:endParaRPr lang="en-US" dirty="0" smtClean="0"/>
          </a:p>
          <a:p>
            <a:r>
              <a:rPr lang="en-GB" dirty="0" smtClean="0"/>
              <a:t>S-A6:   Types of temporary crops grown</a:t>
            </a:r>
            <a:endParaRPr lang="en-US" dirty="0" smtClean="0"/>
          </a:p>
          <a:p>
            <a:r>
              <a:rPr lang="en-GB" dirty="0" smtClean="0"/>
              <a:t>S-A7:   Types of permanent crops grown and whether in compact plantations</a:t>
            </a:r>
            <a:endParaRPr lang="en-US" dirty="0" smtClean="0"/>
          </a:p>
          <a:p>
            <a:r>
              <a:rPr lang="en-GB" dirty="0" smtClean="0"/>
              <a:t>S-A8:   Number of animals for each livestock type</a:t>
            </a:r>
            <a:endParaRPr lang="en-US" dirty="0" smtClean="0"/>
          </a:p>
          <a:p>
            <a:r>
              <a:rPr lang="en-GB" dirty="0" smtClean="0"/>
              <a:t>S-A9:   Presence of aquaculture</a:t>
            </a:r>
            <a:endParaRPr lang="en-US" dirty="0" smtClean="0"/>
          </a:p>
          <a:p>
            <a:r>
              <a:rPr lang="en-GB" dirty="0" smtClean="0"/>
              <a:t>S-A10: Presence of forest and other wooded land</a:t>
            </a:r>
          </a:p>
          <a:p>
            <a:pPr>
              <a:buNone/>
            </a:pPr>
            <a:endParaRPr lang="en-US" dirty="0" smtClean="0"/>
          </a:p>
          <a:p>
            <a:endParaRPr lang="en-GB" dirty="0"/>
          </a:p>
        </p:txBody>
      </p:sp>
      <p:pic>
        <p:nvPicPr>
          <p:cNvPr id="4" name="Picture 5" descr="logo_fao_black_106x106"/>
          <p:cNvPicPr>
            <a:picLocks noChangeAspect="1" noChangeArrowheads="1"/>
          </p:cNvPicPr>
          <p:nvPr/>
        </p:nvPicPr>
        <p:blipFill>
          <a:blip r:embed="rId3" cstate="print"/>
          <a:srcRect/>
          <a:stretch>
            <a:fillRect/>
          </a:stretch>
        </p:blipFill>
        <p:spPr bwMode="auto">
          <a:xfrm>
            <a:off x="7884368" y="5661248"/>
            <a:ext cx="1009650" cy="1009650"/>
          </a:xfrm>
          <a:prstGeom prst="rect">
            <a:avLst/>
          </a:prstGeom>
          <a:noFill/>
          <a:ln w="9525">
            <a:noFill/>
            <a:miter lim="800000"/>
            <a:headEnd/>
            <a:tailEnd/>
          </a:ln>
        </p:spPr>
      </p:pic>
    </p:spTree>
    <p:extLst>
      <p:ext uri="{BB962C8B-B14F-4D97-AF65-F5344CB8AC3E}">
        <p14:creationId xmlns:p14="http://schemas.microsoft.com/office/powerpoint/2010/main" val="29403120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solidFill>
                  <a:schemeClr val="tx2">
                    <a:lumMod val="60000"/>
                    <a:lumOff val="40000"/>
                  </a:schemeClr>
                </a:solidFill>
              </a:rPr>
              <a:t>Coverage of Agriculture Census Core items by Supplementary Data Items</a:t>
            </a:r>
            <a:endParaRPr lang="en-US" dirty="0">
              <a:solidFill>
                <a:schemeClr val="tx2">
                  <a:lumMod val="60000"/>
                  <a:lumOff val="40000"/>
                </a:schemeClr>
              </a:solidFill>
            </a:endParaRPr>
          </a:p>
        </p:txBody>
      </p:sp>
      <p:pic>
        <p:nvPicPr>
          <p:cNvPr id="1026" name="Picture 2"/>
          <p:cNvPicPr>
            <a:picLocks noGrp="1" noChangeAspect="1" noChangeArrowheads="1"/>
          </p:cNvPicPr>
          <p:nvPr>
            <p:ph idx="1"/>
          </p:nvPr>
        </p:nvPicPr>
        <p:blipFill>
          <a:blip r:embed="rId2" cstate="print"/>
          <a:srcRect/>
          <a:stretch>
            <a:fillRect/>
          </a:stretch>
        </p:blipFill>
        <p:spPr bwMode="auto">
          <a:xfrm>
            <a:off x="683567" y="1412776"/>
            <a:ext cx="7817677" cy="4392488"/>
          </a:xfrm>
          <a:prstGeom prst="rect">
            <a:avLst/>
          </a:prstGeom>
          <a:noFill/>
          <a:ln w="9525">
            <a:noFill/>
            <a:miter lim="800000"/>
            <a:headEnd/>
            <a:tailEnd/>
          </a:ln>
          <a:effectLst/>
        </p:spPr>
      </p:pic>
      <p:pic>
        <p:nvPicPr>
          <p:cNvPr id="4" name="Picture 5" descr="logo_fao_black_106x106"/>
          <p:cNvPicPr>
            <a:picLocks noChangeAspect="1" noChangeArrowheads="1"/>
          </p:cNvPicPr>
          <p:nvPr/>
        </p:nvPicPr>
        <p:blipFill>
          <a:blip r:embed="rId3" cstate="print"/>
          <a:srcRect/>
          <a:stretch>
            <a:fillRect/>
          </a:stretch>
        </p:blipFill>
        <p:spPr bwMode="auto">
          <a:xfrm>
            <a:off x="7884368" y="5661248"/>
            <a:ext cx="1009650" cy="10096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solidFill>
                  <a:schemeClr val="tx2">
                    <a:lumMod val="60000"/>
                    <a:lumOff val="40000"/>
                  </a:schemeClr>
                </a:solidFill>
              </a:rPr>
              <a:t>Other Coverage of Agriculture Census Core Items</a:t>
            </a:r>
            <a:endParaRPr lang="en-GB" dirty="0">
              <a:solidFill>
                <a:schemeClr val="tx2">
                  <a:lumMod val="60000"/>
                  <a:lumOff val="40000"/>
                </a:schemeClr>
              </a:solidFill>
            </a:endParaRPr>
          </a:p>
        </p:txBody>
      </p:sp>
      <p:sp>
        <p:nvSpPr>
          <p:cNvPr id="3" name="Content Placeholder 2"/>
          <p:cNvSpPr>
            <a:spLocks noGrp="1"/>
          </p:cNvSpPr>
          <p:nvPr>
            <p:ph idx="1"/>
          </p:nvPr>
        </p:nvSpPr>
        <p:spPr/>
        <p:txBody>
          <a:bodyPr>
            <a:normAutofit lnSpcReduction="10000"/>
          </a:bodyPr>
          <a:lstStyle/>
          <a:p>
            <a:r>
              <a:rPr lang="en-GB" dirty="0" smtClean="0"/>
              <a:t>Population Census already covers</a:t>
            </a:r>
          </a:p>
          <a:p>
            <a:pPr lvl="1"/>
            <a:r>
              <a:rPr lang="en-GB" dirty="0" smtClean="0"/>
              <a:t>Sex of agricultural holder</a:t>
            </a:r>
          </a:p>
          <a:p>
            <a:pPr lvl="1"/>
            <a:r>
              <a:rPr lang="en-GB" dirty="0" smtClean="0"/>
              <a:t>Age of holder </a:t>
            </a:r>
          </a:p>
          <a:p>
            <a:pPr lvl="1"/>
            <a:r>
              <a:rPr lang="en-GB" dirty="0" smtClean="0"/>
              <a:t>Household size</a:t>
            </a:r>
          </a:p>
          <a:p>
            <a:r>
              <a:rPr lang="en-GB" dirty="0" smtClean="0"/>
              <a:t>Agriculture Census core items </a:t>
            </a:r>
            <a:r>
              <a:rPr lang="en-GB" dirty="0" smtClean="0">
                <a:solidFill>
                  <a:srgbClr val="FF0000"/>
                </a:solidFill>
              </a:rPr>
              <a:t>NOT</a:t>
            </a:r>
            <a:r>
              <a:rPr lang="en-GB" dirty="0" smtClean="0"/>
              <a:t> covered</a:t>
            </a:r>
          </a:p>
          <a:p>
            <a:pPr lvl="1"/>
            <a:r>
              <a:rPr lang="en-GB" dirty="0" smtClean="0"/>
              <a:t>Identification and location of holding</a:t>
            </a:r>
          </a:p>
          <a:p>
            <a:pPr lvl="1"/>
            <a:r>
              <a:rPr lang="en-GB" dirty="0" smtClean="0"/>
              <a:t>Legal status of agricultural holder</a:t>
            </a:r>
          </a:p>
          <a:p>
            <a:pPr lvl="1"/>
            <a:r>
              <a:rPr lang="en-GB" dirty="0" smtClean="0"/>
              <a:t>Other economic activities of the holdings enterprise</a:t>
            </a:r>
          </a:p>
          <a:p>
            <a:pPr lvl="1"/>
            <a:endParaRPr lang="en-GB" dirty="0"/>
          </a:p>
        </p:txBody>
      </p:sp>
      <p:pic>
        <p:nvPicPr>
          <p:cNvPr id="4" name="Picture 5" descr="logo_fao_black_106x106"/>
          <p:cNvPicPr>
            <a:picLocks noChangeAspect="1" noChangeArrowheads="1"/>
          </p:cNvPicPr>
          <p:nvPr/>
        </p:nvPicPr>
        <p:blipFill>
          <a:blip r:embed="rId2" cstate="print"/>
          <a:srcRect/>
          <a:stretch>
            <a:fillRect/>
          </a:stretch>
        </p:blipFill>
        <p:spPr bwMode="auto">
          <a:xfrm>
            <a:off x="7884368" y="5661248"/>
            <a:ext cx="1009650" cy="1009650"/>
          </a:xfrm>
          <a:prstGeom prst="rect">
            <a:avLst/>
          </a:prstGeom>
          <a:noFill/>
          <a:ln w="9525">
            <a:noFill/>
            <a:miter lim="800000"/>
            <a:headEnd/>
            <a:tailEnd/>
          </a:ln>
        </p:spPr>
      </p:pic>
    </p:spTree>
    <p:extLst>
      <p:ext uri="{BB962C8B-B14F-4D97-AF65-F5344CB8AC3E}">
        <p14:creationId xmlns:p14="http://schemas.microsoft.com/office/powerpoint/2010/main" val="28515755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2951</TotalTime>
  <Words>988</Words>
  <Application>Microsoft Office PowerPoint</Application>
  <PresentationFormat>On-screen Show (4:3)</PresentationFormat>
  <Paragraphs>106</Paragraphs>
  <Slides>14</Slides>
  <Notes>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Agricultural Items – Population and Housing Census Questionnaire</vt:lpstr>
      <vt:lpstr>PowerPoint Presentation</vt:lpstr>
      <vt:lpstr>Approaches</vt:lpstr>
      <vt:lpstr>PowerPoint Presentation</vt:lpstr>
      <vt:lpstr>PowerPoint Presentation</vt:lpstr>
      <vt:lpstr>Agriculture Census 16 Core items</vt:lpstr>
      <vt:lpstr>Supplementary Data Items  Agriculture Module in Population and Housing Census</vt:lpstr>
      <vt:lpstr>Coverage of Agriculture Census Core items by Supplementary Data Items</vt:lpstr>
      <vt:lpstr>Other Coverage of Agriculture Census Core Items</vt:lpstr>
      <vt:lpstr>PowerPoint Presentation</vt:lpstr>
      <vt:lpstr>PowerPoint Presentation</vt:lpstr>
      <vt:lpstr>Agriculture Census 16 Core items</vt:lpstr>
      <vt:lpstr>PowerPoint Presentation</vt:lpstr>
      <vt:lpstr>PowerPoint Presentation</vt:lpstr>
    </vt:vector>
  </TitlesOfParts>
  <Company>Your Company Name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Questionnaire</dc:title>
  <dc:creator>Your User Name</dc:creator>
  <cp:lastModifiedBy>Marshall</cp:lastModifiedBy>
  <cp:revision>162</cp:revision>
  <cp:lastPrinted>2012-05-02T08:48:27Z</cp:lastPrinted>
  <dcterms:created xsi:type="dcterms:W3CDTF">2012-03-07T18:07:41Z</dcterms:created>
  <dcterms:modified xsi:type="dcterms:W3CDTF">2012-05-23T12:03:04Z</dcterms:modified>
</cp:coreProperties>
</file>