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291" r:id="rId4"/>
    <p:sldId id="285" r:id="rId5"/>
    <p:sldId id="293" r:id="rId6"/>
    <p:sldId id="294" r:id="rId7"/>
    <p:sldId id="29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3D6FF"/>
    <a:srgbClr val="FFFFCC"/>
    <a:srgbClr val="FFCC99"/>
    <a:srgbClr val="FF9933"/>
    <a:srgbClr val="996633"/>
    <a:srgbClr val="FFCC66"/>
    <a:srgbClr val="CC9900"/>
    <a:srgbClr val="CC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6" autoAdjust="0"/>
    <p:restoredTop sz="90929"/>
  </p:normalViewPr>
  <p:slideViewPr>
    <p:cSldViewPr>
      <p:cViewPr>
        <p:scale>
          <a:sx n="50" d="100"/>
          <a:sy n="50" d="100"/>
        </p:scale>
        <p:origin x="-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A5B73-D22D-4D7C-9A92-2A551719C2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43A2-3A5D-4812-A2E8-DC2D3D70A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FEB-C095-4606-A814-DF64F69D5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4D2A7-CFE6-4A14-931B-8DC4B9632C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AECF69F-9FD8-466A-A8A9-7A35BF32A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C3E1-59BB-4D1F-9CF4-6F275BD18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96E4-9762-4BC8-BC7E-516C51C2C4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EC7CB-1B5F-4D2A-89D4-954B662B5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A0B-1161-46AF-AAE1-4F913C4B70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AC40-0899-4A34-88DA-D0B638410E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D1F9D-16C9-49A2-BE27-DAE061E72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2FBDD0-A0B9-457A-9B80-DA6D4C792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981200"/>
            <a:ext cx="8229600" cy="1676400"/>
          </a:xfrm>
        </p:spPr>
        <p:txBody>
          <a:bodyPr/>
          <a:lstStyle/>
          <a:p>
            <a:pPr algn="ctr"/>
            <a:r>
              <a:rPr lang="en-US" sz="2800" dirty="0" smtClean="0"/>
              <a:t>Status Report</a:t>
            </a:r>
            <a:endParaRPr lang="en-US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362200"/>
            <a:ext cx="6400800" cy="609600"/>
          </a:xfrm>
        </p:spPr>
        <p:txBody>
          <a:bodyPr/>
          <a:lstStyle/>
          <a:p>
            <a:r>
              <a:rPr lang="en-US" dirty="0" smtClean="0"/>
              <a:t>Federated </a:t>
            </a:r>
            <a:r>
              <a:rPr lang="en-US" dirty="0" smtClean="0"/>
              <a:t>States of Micronesia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304800"/>
            <a:ext cx="8686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 smtClean="0"/>
              <a:t>Regional Training Workshop on Linking Population and Housing Censuses with Agricultural Censuses</a:t>
            </a:r>
          </a:p>
          <a:p>
            <a:pPr algn="ctr"/>
            <a:endParaRPr lang="en-AU" sz="2000" dirty="0" smtClean="0"/>
          </a:p>
          <a:p>
            <a:pPr algn="ctr"/>
            <a:r>
              <a:rPr lang="en-AU" sz="2000" dirty="0" smtClean="0"/>
              <a:t>Noumea</a:t>
            </a:r>
            <a:r>
              <a:rPr lang="en-AU" sz="2000" dirty="0" smtClean="0"/>
              <a:t>, </a:t>
            </a:r>
            <a:r>
              <a:rPr lang="en-AU" sz="2000" dirty="0" smtClean="0"/>
              <a:t>28 </a:t>
            </a:r>
            <a:r>
              <a:rPr lang="en-AU" sz="2000" dirty="0" smtClean="0"/>
              <a:t>– </a:t>
            </a:r>
            <a:r>
              <a:rPr lang="en-AU" sz="2000" dirty="0" smtClean="0"/>
              <a:t>1 June </a:t>
            </a:r>
            <a:r>
              <a:rPr lang="en-AU" sz="2000" dirty="0" smtClean="0"/>
              <a:t>2012, SPC Headquarters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0" y="5715000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smtClean="0"/>
              <a:t>Office of SBOC - Division of Statistics</a:t>
            </a:r>
          </a:p>
          <a:p>
            <a:pPr algn="r"/>
            <a:r>
              <a:rPr lang="en-US" sz="1100" b="1" dirty="0" smtClean="0"/>
              <a:t>FSM National Government</a:t>
            </a:r>
          </a:p>
          <a:p>
            <a:pPr algn="r"/>
            <a:r>
              <a:rPr lang="en-US" sz="1100" b="1" dirty="0" smtClean="0"/>
              <a:t>Palikir, Pohnpei</a:t>
            </a:r>
          </a:p>
          <a:p>
            <a:pPr algn="r"/>
            <a:r>
              <a:rPr lang="en-US" sz="1100" b="1" dirty="0" smtClean="0"/>
              <a:t>FSM 96941</a:t>
            </a:r>
            <a:endParaRPr lang="en-US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3200" b="1" i="0" dirty="0" smtClean="0">
                <a:latin typeface="Times New Roman" pitchFamily="18" charset="0"/>
                <a:cs typeface="Times New Roman" pitchFamily="18" charset="0"/>
              </a:rPr>
              <a:t>Status and Calendar</a:t>
            </a:r>
            <a:endParaRPr lang="en-US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036320"/>
          <a:ext cx="8686800" cy="4633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2458092"/>
                <a:gridCol w="2342508"/>
              </a:tblGrid>
              <a:tr h="9063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Census/Survey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Conducted(Year)</a:t>
                      </a:r>
                      <a:endParaRPr lang="en-US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Plan(Year)</a:t>
                      </a:r>
                      <a:endParaRPr lang="en-US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20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Agricultural Census</a:t>
                      </a:r>
                      <a:endParaRPr lang="en-US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20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Food Security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2010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42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HIES</a:t>
                      </a:r>
                      <a:endParaRPr lang="en-US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2005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42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Population Census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2010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20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DHS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20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Child Protection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20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Disability Survey</a:t>
                      </a:r>
                      <a:endParaRPr lang="en-US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  <a:endParaRPr lang="en-US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84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Tobacco Survey</a:t>
                      </a:r>
                      <a:endParaRPr lang="en-US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</a:t>
                      </a:r>
                      <a:endParaRPr lang="en-US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609600"/>
          </a:xfrm>
        </p:spPr>
        <p:txBody>
          <a:bodyPr/>
          <a:lstStyle/>
          <a:p>
            <a:r>
              <a:rPr lang="en-US" sz="3200" dirty="0" smtClean="0"/>
              <a:t>Work in Progress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9906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Agriculture policy being drafted before Population Census and Agriculture Census/survey      ?????????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Contents (yet to be shared widely)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0" y="30480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Pop Census – HH Questions</a:t>
            </a:r>
            <a:endParaRPr lang="en-US" sz="3200" dirty="0"/>
          </a:p>
        </p:txBody>
      </p:sp>
      <p:pic>
        <p:nvPicPr>
          <p:cNvPr id="8" name="Picture 7" descr="cen_ag_quesHH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990600"/>
            <a:ext cx="8153400" cy="54625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0" y="457200"/>
            <a:ext cx="541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Pop Census – Person Questions</a:t>
            </a:r>
            <a:endParaRPr lang="en-US" sz="3200" dirty="0"/>
          </a:p>
        </p:txBody>
      </p:sp>
      <p:pic>
        <p:nvPicPr>
          <p:cNvPr id="3" name="Picture 2" descr="cen_ag_quesP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447801"/>
            <a:ext cx="7543799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0" y="4572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NEXT 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2954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Conduct an Agriculture Census in 2013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Decide on the approach to take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129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Status Report</vt:lpstr>
      <vt:lpstr>Status and Calendar</vt:lpstr>
      <vt:lpstr>Work in Progress</vt:lpstr>
      <vt:lpstr>Slide 4</vt:lpstr>
      <vt:lpstr>Slide 5</vt:lpstr>
      <vt:lpstr>Slide 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Orange</dc:title>
  <dc:creator>LSKJDFIWDN</dc:creator>
  <cp:lastModifiedBy>Windows User</cp:lastModifiedBy>
  <cp:revision>123</cp:revision>
  <dcterms:created xsi:type="dcterms:W3CDTF">2012-05-15T00:57:43Z</dcterms:created>
  <dcterms:modified xsi:type="dcterms:W3CDTF">2012-05-29T01:14:59Z</dcterms:modified>
</cp:coreProperties>
</file>