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1" r:id="rId5"/>
    <p:sldId id="258" r:id="rId6"/>
    <p:sldId id="259" r:id="rId7"/>
    <p:sldId id="262" r:id="rId8"/>
    <p:sldId id="268" r:id="rId9"/>
    <p:sldId id="265" r:id="rId10"/>
    <p:sldId id="270" r:id="rId11"/>
    <p:sldId id="269" r:id="rId12"/>
    <p:sldId id="271" r:id="rId13"/>
    <p:sldId id="277" r:id="rId14"/>
    <p:sldId id="274" r:id="rId15"/>
    <p:sldId id="272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4201-BB8B-46D2-9C2B-56E8C34F9D9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E137-5D27-431C-AFD9-D2F79A48E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2470150"/>
          </a:xfrm>
        </p:spPr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4267200" cy="3230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Lucida Handwriting" pitchFamily="66" charset="0"/>
              </a:rPr>
              <a:t> </a:t>
            </a:r>
            <a:r>
              <a:rPr lang="en-US" sz="4500" dirty="0" smtClean="0">
                <a:latin typeface="Lucida Handwriting" pitchFamily="66" charset="0"/>
              </a:rPr>
              <a:t>In the beginning,  God created the heaven and earth, He also created the friendly </a:t>
            </a:r>
            <a:r>
              <a:rPr lang="en-US" sz="4500" i="1" dirty="0" smtClean="0">
                <a:latin typeface="Lucida Handwriting" pitchFamily="66" charset="0"/>
              </a:rPr>
              <a:t>I</a:t>
            </a:r>
            <a:r>
              <a:rPr lang="en-US" sz="4500" dirty="0" smtClean="0">
                <a:latin typeface="Lucida Handwriting" pitchFamily="66" charset="0"/>
              </a:rPr>
              <a:t>sles, </a:t>
            </a:r>
            <a:r>
              <a:rPr lang="en-US" sz="4100" dirty="0" smtClean="0">
                <a:latin typeface="Lucida Handwriting" pitchFamily="66" charset="0"/>
              </a:rPr>
              <a:t>and called the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4500" dirty="0" smtClean="0">
                <a:latin typeface="Lucida Handwriting" pitchFamily="66" charset="0"/>
              </a:rPr>
              <a:t>KINGDOM OF TONGA</a:t>
            </a:r>
            <a:endParaRPr lang="en-US" sz="4500" dirty="0"/>
          </a:p>
        </p:txBody>
      </p:sp>
      <p:pic>
        <p:nvPicPr>
          <p:cNvPr id="5" name="Picture 1026" descr="sun_rise1"/>
          <p:cNvPicPr>
            <a:picLocks noChangeAspect="1" noChangeArrowheads="1"/>
          </p:cNvPicPr>
          <p:nvPr/>
        </p:nvPicPr>
        <p:blipFill>
          <a:blip r:embed="rId3" cstate="print"/>
          <a:srcRect r="15604" b="47223"/>
          <a:stretch>
            <a:fillRect/>
          </a:stretch>
        </p:blipFill>
        <p:spPr bwMode="auto">
          <a:xfrm>
            <a:off x="1447800" y="304800"/>
            <a:ext cx="3352800" cy="2362200"/>
          </a:xfrm>
          <a:prstGeom prst="rect">
            <a:avLst/>
          </a:prstGeom>
          <a:noFill/>
        </p:spPr>
      </p:pic>
      <p:pic>
        <p:nvPicPr>
          <p:cNvPr id="8" name="Picture 11" descr="map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8333" b="19444"/>
          <a:stretch>
            <a:fillRect/>
          </a:stretch>
        </p:blipFill>
        <p:spPr bwMode="auto">
          <a:xfrm>
            <a:off x="5257800" y="990600"/>
            <a:ext cx="3352812" cy="4419624"/>
          </a:xfrm>
          <a:prstGeom prst="rect">
            <a:avLst/>
          </a:prstGeom>
          <a:noFill/>
        </p:spPr>
      </p:pic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1026" name="Bitmap Image" r:id="rId5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Agr</a:t>
            </a:r>
            <a:r>
              <a:rPr lang="en-US" dirty="0" smtClean="0"/>
              <a:t> Census 2001 Operation, </a:t>
            </a:r>
            <a:r>
              <a:rPr lang="en-US" i="1" dirty="0" smtClean="0"/>
              <a:t>to mention a few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Like the AC 1985, the Government of Tonga approached the FAO for technical and financial assistance</a:t>
            </a:r>
          </a:p>
          <a:p>
            <a:r>
              <a:rPr lang="en-US" dirty="0" smtClean="0"/>
              <a:t>Census Training</a:t>
            </a:r>
          </a:p>
          <a:p>
            <a:r>
              <a:rPr lang="en-US" dirty="0" smtClean="0"/>
              <a:t>Field Enumeration</a:t>
            </a:r>
          </a:p>
          <a:p>
            <a:r>
              <a:rPr lang="en-US" dirty="0" smtClean="0"/>
              <a:t>Data Processing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25602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5602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900" u="sng" dirty="0" smtClean="0">
                <a:latin typeface="Impact" pitchFamily="34" charset="0"/>
              </a:rPr>
              <a:t>Done in two levels: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Kristen ITC" pitchFamily="66" charset="0"/>
              </a:rPr>
              <a:t>First level, training of supervisors – Sept. 18-20, 2001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Kristen ITC" pitchFamily="66" charset="0"/>
              </a:rPr>
              <a:t>Second level, training of enumerators – Sept. 21 to October 1, 2001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Kristen ITC" pitchFamily="66" charset="0"/>
              </a:rPr>
              <a:t>For each level, physical inspection of holdings, parcels and plots was done.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MEET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060575"/>
            <a:ext cx="2743200" cy="3730625"/>
          </a:xfrm>
          <a:noFill/>
          <a:ln/>
        </p:spPr>
      </p:pic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1600" y="4351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Lucida Handwriting" pitchFamily="66" charset="0"/>
              </a:rPr>
              <a:t>Training</a:t>
            </a:r>
          </a:p>
        </p:txBody>
      </p:sp>
      <p:pic>
        <p:nvPicPr>
          <p:cNvPr id="7" name="Picture 3" descr="MEET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209800"/>
            <a:ext cx="2743200" cy="2659063"/>
          </a:xfrm>
          <a:noFill/>
          <a:ln/>
        </p:spPr>
      </p:pic>
      <p:pic>
        <p:nvPicPr>
          <p:cNvPr id="8" name="Picture 3" descr="MEET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209800"/>
            <a:ext cx="2743200" cy="2592379"/>
          </a:xfrm>
          <a:noFill/>
          <a:ln/>
        </p:spPr>
      </p:pic>
      <p:graphicFrame>
        <p:nvGraphicFramePr>
          <p:cNvPr id="26626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6626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Lucida Handwriting" pitchFamily="66" charset="0"/>
              </a:rPr>
              <a:t>Field Enumeration                           started Oct. 3, 2001 </a:t>
            </a:r>
            <a:r>
              <a:rPr lang="en-US" sz="2800" b="1" dirty="0" smtClean="0">
                <a:latin typeface="Lucida Handwriting" pitchFamily="66" charset="0"/>
              </a:rPr>
              <a:t>until end of Dec. 2001</a:t>
            </a:r>
            <a:r>
              <a:rPr lang="en-US" sz="3200" b="1" dirty="0" smtClean="0">
                <a:latin typeface="Lucida Handwriting" pitchFamily="66" charset="0"/>
              </a:rPr>
              <a:t>…</a:t>
            </a:r>
            <a:endParaRPr lang="en-US" sz="3200" b="1" dirty="0">
              <a:latin typeface="Lucida Handwriting" pitchFamily="66" charset="0"/>
            </a:endParaRPr>
          </a:p>
        </p:txBody>
      </p:sp>
      <p:pic>
        <p:nvPicPr>
          <p:cNvPr id="5" name="Picture 2" descr="j00788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37" y="2605881"/>
            <a:ext cx="2828925" cy="25146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Enumerators</a:t>
            </a:r>
          </a:p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interviewed the</a:t>
            </a:r>
          </a:p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knowledgeable</a:t>
            </a:r>
          </a:p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respondents using </a:t>
            </a:r>
          </a:p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the census </a:t>
            </a:r>
          </a:p>
          <a:p>
            <a:pPr>
              <a:buNone/>
            </a:pPr>
            <a:r>
              <a:rPr lang="en-US" sz="2800" b="1" dirty="0">
                <a:solidFill>
                  <a:srgbClr val="00CC00"/>
                </a:solidFill>
                <a:latin typeface="Kristen ITC" pitchFamily="66" charset="0"/>
              </a:rPr>
              <a:t>questionnaires</a:t>
            </a:r>
          </a:p>
        </p:txBody>
      </p:sp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7650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05600" cy="11620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  <a:t>Data</a:t>
            </a:r>
            <a:r>
              <a:rPr lang="en-US" sz="4400" dirty="0" smtClean="0">
                <a:solidFill>
                  <a:schemeClr val="accent2"/>
                </a:solidFill>
                <a:latin typeface="Lucida Handwriting" pitchFamily="66" charset="0"/>
              </a:rPr>
              <a:t> Processing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371600"/>
            <a:ext cx="3352800" cy="4754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CC00"/>
                </a:solidFill>
                <a:latin typeface="Kristen ITC" pitchFamily="66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Lucida Handwriting" pitchFamily="66" charset="0"/>
              </a:rPr>
              <a:t>1. Manual Processing</a:t>
            </a:r>
            <a:endParaRPr lang="en-US" sz="2800" b="1" dirty="0" smtClean="0">
              <a:solidFill>
                <a:srgbClr val="00CC00"/>
              </a:solidFill>
              <a:latin typeface="Kristen ITC" pitchFamily="66" charset="0"/>
            </a:endParaRPr>
          </a:p>
          <a:p>
            <a:endParaRPr lang="en-US" sz="2800" b="1" dirty="0" smtClean="0">
              <a:solidFill>
                <a:srgbClr val="00CC00"/>
              </a:solidFill>
              <a:latin typeface="Kristen ITC" pitchFamily="66" charset="0"/>
            </a:endParaRPr>
          </a:p>
          <a:p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Further </a:t>
            </a:r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manual processing</a:t>
            </a:r>
          </a:p>
          <a:p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was done for the accomplished</a:t>
            </a:r>
          </a:p>
          <a:p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questionnaires for almost </a:t>
            </a:r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two months </a:t>
            </a:r>
            <a:r>
              <a:rPr lang="en-US" sz="2800" b="1" dirty="0" smtClean="0">
                <a:solidFill>
                  <a:srgbClr val="00CC00"/>
                </a:solidFill>
                <a:latin typeface="Kristen ITC" pitchFamily="66" charset="0"/>
              </a:rPr>
              <a:t>from January to February 2002.</a:t>
            </a:r>
            <a:endParaRPr lang="en-US" sz="2800" dirty="0"/>
          </a:p>
        </p:txBody>
      </p:sp>
      <p:pic>
        <p:nvPicPr>
          <p:cNvPr id="5" name="Picture 14" descr="BS0206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3103563" cy="3240087"/>
          </a:xfrm>
          <a:prstGeom prst="rect">
            <a:avLst/>
          </a:prstGeom>
          <a:noFill/>
        </p:spPr>
      </p:pic>
      <p:graphicFrame>
        <p:nvGraphicFramePr>
          <p:cNvPr id="28674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8674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  <a:latin typeface="Lucida Handwriting" pitchFamily="66" charset="0"/>
              </a:rPr>
              <a:t>Data</a:t>
            </a:r>
            <a:r>
              <a:rPr lang="en-US" dirty="0" smtClean="0">
                <a:solidFill>
                  <a:schemeClr val="accent2"/>
                </a:solidFill>
                <a:latin typeface="Lucida Handwriting" pitchFamily="66" charset="0"/>
              </a:rPr>
              <a:t>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marL="514350" indent="-514350" algn="ctr">
              <a:buAutoNum type="arabicPeriod" startAt="2"/>
            </a:pPr>
            <a:r>
              <a:rPr lang="en-US" b="1" dirty="0" smtClean="0">
                <a:solidFill>
                  <a:schemeClr val="accent2"/>
                </a:solidFill>
                <a:latin typeface="Lucida Handwriting" pitchFamily="66" charset="0"/>
              </a:rPr>
              <a:t>Machine Processing</a:t>
            </a:r>
          </a:p>
          <a:p>
            <a:pPr>
              <a:buNone/>
            </a:pPr>
            <a:r>
              <a:rPr lang="en-US" b="1" dirty="0" smtClean="0">
                <a:solidFill>
                  <a:srgbClr val="00CC00"/>
                </a:solidFill>
                <a:latin typeface="Kristen ITC" pitchFamily="66" charset="0"/>
              </a:rPr>
              <a:t>Data encoding began in the third week of February 2002 until April 2002.</a:t>
            </a:r>
          </a:p>
          <a:p>
            <a:pPr>
              <a:buNone/>
            </a:pPr>
            <a:r>
              <a:rPr lang="en-US" b="1" dirty="0" smtClean="0">
                <a:solidFill>
                  <a:srgbClr val="00CC00"/>
                </a:solidFill>
                <a:latin typeface="Kristen ITC" pitchFamily="66" charset="0"/>
              </a:rPr>
              <a:t>Then followed by editing of the encoded data and tabulation of census results which lasted until May 2002.</a:t>
            </a:r>
            <a:r>
              <a:rPr lang="en-US" dirty="0" smtClean="0">
                <a:solidFill>
                  <a:srgbClr val="00CC00"/>
                </a:solidFill>
                <a:latin typeface="Kristen ITC" pitchFamily="66" charset="0"/>
              </a:rPr>
              <a:t>  </a:t>
            </a:r>
          </a:p>
          <a:p>
            <a:pPr>
              <a:buNone/>
            </a:pPr>
            <a:endParaRPr lang="en-US" b="1" dirty="0" smtClean="0">
              <a:solidFill>
                <a:srgbClr val="00CC00"/>
              </a:solidFill>
              <a:latin typeface="Kristen ITC" pitchFamily="66" charset="0"/>
            </a:endParaRPr>
          </a:p>
          <a:p>
            <a:pPr marL="514350" indent="-514350" algn="ctr">
              <a:buAutoNum type="arabicPeriod" startAt="2"/>
            </a:pPr>
            <a:endParaRPr lang="en-US" b="1" dirty="0" smtClean="0">
              <a:solidFill>
                <a:schemeClr val="accent2"/>
              </a:solidFill>
              <a:latin typeface="Lucida Handwriting" pitchFamily="66" charset="0"/>
            </a:endParaRPr>
          </a:p>
          <a:p>
            <a:endParaRPr lang="en-US" dirty="0"/>
          </a:p>
        </p:txBody>
      </p:sp>
      <p:pic>
        <p:nvPicPr>
          <p:cNvPr id="5" name="Picture 10" descr="bd0716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76400"/>
            <a:ext cx="1829714" cy="1336853"/>
          </a:xfrm>
          <a:prstGeom prst="rect">
            <a:avLst/>
          </a:prstGeom>
          <a:noFill/>
        </p:spPr>
      </p:pic>
      <p:pic>
        <p:nvPicPr>
          <p:cNvPr id="6" name="Picture 11" descr="bd0707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14800"/>
            <a:ext cx="2211388" cy="1879600"/>
          </a:xfrm>
          <a:prstGeom prst="rect">
            <a:avLst/>
          </a:prstGeom>
          <a:noFill/>
        </p:spPr>
      </p:pic>
      <p:pic>
        <p:nvPicPr>
          <p:cNvPr id="7" name="Picture 12" descr="bd0713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743200"/>
            <a:ext cx="2233613" cy="1487487"/>
          </a:xfrm>
          <a:prstGeom prst="rect">
            <a:avLst/>
          </a:prstGeom>
          <a:noFill/>
        </p:spPr>
      </p:pic>
      <p:graphicFrame>
        <p:nvGraphicFramePr>
          <p:cNvPr id="29698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9698" name="Bitmap Image" r:id="rId6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477962"/>
          </a:xfrm>
        </p:spPr>
        <p:txBody>
          <a:bodyPr>
            <a:noAutofit/>
          </a:bodyPr>
          <a:lstStyle/>
          <a:p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Result (3 slides); </a:t>
            </a:r>
            <a:b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</a:br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1. Number and Percentage of Agriculturally Active Households</a:t>
            </a:r>
            <a:endParaRPr lang="en-US" sz="3200" dirty="0"/>
          </a:p>
        </p:txBody>
      </p:sp>
      <p:grpSp>
        <p:nvGrpSpPr>
          <p:cNvPr id="5" name="Group 66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828800"/>
            <a:ext cx="4038600" cy="4297363"/>
            <a:chOff x="192" y="1824"/>
            <a:chExt cx="3417" cy="2373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92" y="1824"/>
              <a:ext cx="3417" cy="2352"/>
              <a:chOff x="2199" y="1824"/>
              <a:chExt cx="3417" cy="2352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3381" cy="234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42"/>
              <p:cNvSpPr>
                <a:spLocks noChangeShapeType="1"/>
              </p:cNvSpPr>
              <p:nvPr/>
            </p:nvSpPr>
            <p:spPr bwMode="auto">
              <a:xfrm>
                <a:off x="4848" y="1824"/>
                <a:ext cx="0" cy="23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3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0" cy="23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4"/>
              <p:cNvSpPr>
                <a:spLocks noChangeShapeType="1"/>
              </p:cNvSpPr>
              <p:nvPr/>
            </p:nvSpPr>
            <p:spPr bwMode="auto">
              <a:xfrm>
                <a:off x="2199" y="2448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5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6"/>
              <p:cNvSpPr>
                <a:spLocks noChangeShapeType="1"/>
              </p:cNvSpPr>
              <p:nvPr/>
            </p:nvSpPr>
            <p:spPr bwMode="auto">
              <a:xfrm>
                <a:off x="2208" y="3042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2208" y="3324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8"/>
              <p:cNvSpPr>
                <a:spLocks noChangeShapeType="1"/>
              </p:cNvSpPr>
              <p:nvPr/>
            </p:nvSpPr>
            <p:spPr bwMode="auto">
              <a:xfrm>
                <a:off x="2208" y="3618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>
                <a:off x="2208" y="3906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>
                <a:off x="2208" y="2151"/>
                <a:ext cx="3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93" y="1874"/>
              <a:ext cx="9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>
                  <a:latin typeface="Cooper Black" pitchFamily="18" charset="0"/>
                </a:rPr>
                <a:t>Division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089" y="187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latin typeface="Cooper Black" pitchFamily="18" charset="0"/>
                </a:rPr>
                <a:t>%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93" y="2171"/>
              <a:ext cx="7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oper Black" pitchFamily="18" charset="0"/>
                </a:rPr>
                <a:t>Tonga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93" y="2738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 err="1">
                  <a:latin typeface="Cooper Black" pitchFamily="18" charset="0"/>
                </a:rPr>
                <a:t>Tongatapu</a:t>
              </a:r>
              <a:endParaRPr lang="en-US" b="0" dirty="0">
                <a:latin typeface="Cooper Black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93" y="3035"/>
              <a:ext cx="7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oper Black" pitchFamily="18" charset="0"/>
                </a:rPr>
                <a:t>Vava’u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93" y="3335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oper Black" pitchFamily="18" charset="0"/>
                </a:rPr>
                <a:t>Ha’apai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93" y="3623"/>
              <a:ext cx="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oper Black" pitchFamily="18" charset="0"/>
                </a:rPr>
                <a:t>Eua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93" y="3902"/>
              <a:ext cx="6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oper Black" pitchFamily="18" charset="0"/>
                </a:rPr>
                <a:t>Niuas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791" y="1873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latin typeface="Cooper Black" pitchFamily="18" charset="0"/>
                </a:rPr>
                <a:t>Number</a:t>
              </a: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977" y="2178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10,102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2084" y="2745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5,735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084" y="3042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2,183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2084" y="3342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1,076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2244" y="36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774</a:t>
              </a: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2244" y="3909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334</a:t>
              </a: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852" y="2178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100.0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2959" y="2745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56.7</a:t>
              </a: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2959" y="3042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21.6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2959" y="3342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10.7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3066" y="363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7.7</a:t>
              </a: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3066" y="3909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3.3</a:t>
              </a:r>
            </a:p>
          </p:txBody>
        </p:sp>
      </p:grpSp>
      <p:pic>
        <p:nvPicPr>
          <p:cNvPr id="38" name="Picture 64" descr="j01983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505199" cy="3962400"/>
          </a:xfrm>
          <a:prstGeom prst="rect">
            <a:avLst/>
          </a:prstGeom>
          <a:noFill/>
        </p:spPr>
      </p:pic>
      <p:graphicFrame>
        <p:nvGraphicFramePr>
          <p:cNvPr id="30722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0722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Result; </a:t>
            </a:r>
            <a:b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</a:br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2. Number and Percentage of Households engaged in Fishing</a:t>
            </a:r>
            <a:endParaRPr lang="en-US" sz="3200" dirty="0"/>
          </a:p>
        </p:txBody>
      </p:sp>
      <p:grpSp>
        <p:nvGrpSpPr>
          <p:cNvPr id="5" name="Group 41"/>
          <p:cNvGrpSpPr>
            <a:grpSpLocks noGrp="1"/>
          </p:cNvGrpSpPr>
          <p:nvPr>
            <p:ph sz="half" idx="1"/>
          </p:nvPr>
        </p:nvGrpSpPr>
        <p:grpSpPr bwMode="auto">
          <a:xfrm>
            <a:off x="533400" y="1752600"/>
            <a:ext cx="4038600" cy="4572000"/>
            <a:chOff x="2592" y="192"/>
            <a:chExt cx="3131" cy="201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92" y="192"/>
              <a:ext cx="3131" cy="2016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NZ" sz="1800" b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592" y="480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92" y="759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92" y="1047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592" y="1326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592" y="1635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92" y="1914"/>
              <a:ext cx="3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033" y="192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027" y="192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2664" y="192"/>
              <a:ext cx="2904" cy="1995"/>
              <a:chOff x="2664" y="192"/>
              <a:chExt cx="2904" cy="1995"/>
            </a:xfrm>
          </p:grpSpPr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849" y="192"/>
                <a:ext cx="9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Division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042" y="192"/>
                <a:ext cx="9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Number</a:t>
                </a: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5265" y="192"/>
                <a:ext cx="2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%</a:t>
                </a: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2664" y="465"/>
                <a:ext cx="7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Tonga</a:t>
                </a: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789" y="747"/>
                <a:ext cx="11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Tongatapu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2789" y="1035"/>
                <a:ext cx="7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Vava’u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2789" y="1347"/>
                <a:ext cx="8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Ha’apai</a:t>
                </a: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2789" y="1611"/>
                <a:ext cx="5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‘Eua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2789" y="1899"/>
                <a:ext cx="67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NZ" b="0">
                    <a:latin typeface="Cooper Black" pitchFamily="18" charset="0"/>
                  </a:rPr>
                  <a:t>Niuas</a:t>
                </a: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4249" y="465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5,130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4249" y="747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2,393</a:t>
                </a: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4249" y="1035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1,337</a:t>
                </a:r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4415" y="1347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 dirty="0"/>
                  <a:t>937</a:t>
                </a:r>
              </a:p>
            </p:txBody>
          </p:sp>
          <p:sp>
            <p:nvSpPr>
              <p:cNvPr id="29" name="Text Box 30"/>
              <p:cNvSpPr txBox="1">
                <a:spLocks noChangeArrowheads="1"/>
              </p:cNvSpPr>
              <p:nvPr/>
            </p:nvSpPr>
            <p:spPr bwMode="auto">
              <a:xfrm>
                <a:off x="4415" y="1611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211</a:t>
                </a: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4415" y="1899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252</a:t>
                </a:r>
              </a:p>
            </p:txBody>
          </p:sp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4971" y="480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100.0</a:t>
                </a:r>
              </a:p>
            </p:txBody>
          </p: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5078" y="745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46.6</a:t>
                </a:r>
              </a:p>
            </p:txBody>
          </p:sp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5078" y="1033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26.1</a:t>
                </a:r>
              </a:p>
            </p:txBody>
          </p: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5078" y="1321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18.3</a:t>
                </a:r>
              </a:p>
            </p:txBody>
          </p:sp>
          <p:sp>
            <p:nvSpPr>
              <p:cNvPr id="35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609"/>
                <a:ext cx="3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4.1</a:t>
                </a:r>
              </a:p>
            </p:txBody>
          </p:sp>
          <p:sp>
            <p:nvSpPr>
              <p:cNvPr id="36" name="Text Box 37"/>
              <p:cNvSpPr txBox="1">
                <a:spLocks noChangeArrowheads="1"/>
              </p:cNvSpPr>
              <p:nvPr/>
            </p:nvSpPr>
            <p:spPr bwMode="auto">
              <a:xfrm>
                <a:off x="5185" y="1897"/>
                <a:ext cx="3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NZ" b="0"/>
                  <a:t>4.9</a:t>
                </a:r>
              </a:p>
            </p:txBody>
          </p:sp>
        </p:grpSp>
      </p:grpSp>
      <p:pic>
        <p:nvPicPr>
          <p:cNvPr id="37" name="Picture 3" descr="BD2003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308" y="1905000"/>
            <a:ext cx="3028384" cy="3810000"/>
          </a:xfrm>
          <a:prstGeom prst="rect">
            <a:avLst/>
          </a:prstGeom>
          <a:noFill/>
        </p:spPr>
      </p:pic>
      <p:graphicFrame>
        <p:nvGraphicFramePr>
          <p:cNvPr id="31746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1746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Result; </a:t>
            </a:r>
            <a:b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</a:br>
            <a:r>
              <a:rPr lang="en-US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Georgia"/>
              </a:rPr>
              <a:t>3. Number and Percentage of Households keeping Livestock</a:t>
            </a:r>
            <a:endParaRPr lang="en-US" sz="3200" dirty="0"/>
          </a:p>
        </p:txBody>
      </p:sp>
      <p:pic>
        <p:nvPicPr>
          <p:cNvPr id="5" name="Picture 2" descr="j02168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124200" cy="1775765"/>
          </a:xfrm>
          <a:prstGeom prst="rect">
            <a:avLst/>
          </a:prstGeom>
          <a:noFill/>
        </p:spPr>
      </p:pic>
      <p:pic>
        <p:nvPicPr>
          <p:cNvPr id="6" name="Picture 41" descr="j0280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2822575" cy="1797050"/>
          </a:xfrm>
          <a:prstGeom prst="rect">
            <a:avLst/>
          </a:prstGeom>
          <a:noFill/>
        </p:spPr>
      </p:pic>
      <p:grpSp>
        <p:nvGrpSpPr>
          <p:cNvPr id="7" name="Group 8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600200"/>
            <a:ext cx="4038600" cy="4503238"/>
            <a:chOff x="1920" y="1767"/>
            <a:chExt cx="3696" cy="2378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063" y="1787"/>
              <a:ext cx="156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0">
                  <a:latin typeface="Cooper Black" pitchFamily="18" charset="0"/>
                </a:rPr>
                <a:t>Division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022" y="1786"/>
              <a:ext cx="43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0">
                  <a:latin typeface="Cooper Black" pitchFamily="18" charset="0"/>
                </a:rPr>
                <a:t>%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133" y="2153"/>
              <a:ext cx="117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>
                  <a:latin typeface="Cooper Black" pitchFamily="18" charset="0"/>
                </a:rPr>
                <a:t>Tonga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133" y="2720"/>
              <a:ext cx="133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 dirty="0" smtClean="0">
                  <a:latin typeface="Cooper Black" pitchFamily="18" charset="0"/>
                </a:rPr>
                <a:t>T/</a:t>
              </a:r>
              <a:r>
                <a:rPr lang="en-US" sz="2800" b="0" dirty="0" err="1" smtClean="0">
                  <a:latin typeface="Cooper Black" pitchFamily="18" charset="0"/>
                </a:rPr>
                <a:t>tapu</a:t>
              </a:r>
              <a:endParaRPr lang="en-US" sz="2800" b="0" dirty="0">
                <a:latin typeface="Cooper Black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33" y="3014"/>
              <a:ext cx="128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 dirty="0" err="1">
                  <a:latin typeface="Cooper Black" pitchFamily="18" charset="0"/>
                </a:rPr>
                <a:t>Vava’u</a:t>
              </a:r>
              <a:endParaRPr lang="en-US" sz="2800" b="0" dirty="0">
                <a:latin typeface="Cooper Black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133" y="3296"/>
              <a:ext cx="142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 dirty="0" err="1">
                  <a:latin typeface="Cooper Black" pitchFamily="18" charset="0"/>
                </a:rPr>
                <a:t>Ha’apai</a:t>
              </a:r>
              <a:endParaRPr lang="en-US" sz="2800" b="0" dirty="0">
                <a:latin typeface="Cooper Black" pitchFamily="18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133" y="3578"/>
              <a:ext cx="80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>
                  <a:latin typeface="Cooper Black" pitchFamily="18" charset="0"/>
                </a:rPr>
                <a:t>Eua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133" y="3869"/>
              <a:ext cx="112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0" dirty="0" err="1">
                  <a:solidFill>
                    <a:srgbClr val="FF0000"/>
                  </a:solidFill>
                  <a:latin typeface="Cooper Black" pitchFamily="18" charset="0"/>
                </a:rPr>
                <a:t>Niuas</a:t>
              </a:r>
              <a:endParaRPr lang="en-US" sz="2800" b="0" dirty="0">
                <a:solidFill>
                  <a:srgbClr val="FF0000"/>
                </a:solidFill>
                <a:latin typeface="Cooper Black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335" y="1786"/>
              <a:ext cx="153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0">
                  <a:latin typeface="Cooper Black" pitchFamily="18" charset="0"/>
                </a:rPr>
                <a:t>Number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465" y="2151"/>
              <a:ext cx="108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12,585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632" y="2718"/>
              <a:ext cx="92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7,893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632" y="3012"/>
              <a:ext cx="92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2,356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632" y="3294"/>
              <a:ext cx="92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1,204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881" y="3576"/>
              <a:ext cx="67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789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881" y="3867"/>
              <a:ext cx="67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343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820" y="2151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80.0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820" y="2718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74.6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820" y="3012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89.8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820" y="3294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92.8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820" y="3576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91.4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820" y="3867"/>
              <a:ext cx="7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800"/>
                <a:t>93.0</a:t>
              </a:r>
            </a:p>
          </p:txBody>
        </p: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1920" y="1767"/>
              <a:ext cx="3696" cy="2352"/>
              <a:chOff x="1920" y="1767"/>
              <a:chExt cx="3696" cy="2352"/>
            </a:xfrm>
          </p:grpSpPr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1920" y="1767"/>
                <a:ext cx="3696" cy="23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3408" y="1767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4800" y="1767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1920" y="2409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>
                <a:off x="1920" y="2679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1920" y="3273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1920" y="3561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1920" y="3849"/>
                <a:ext cx="3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1920" y="2103"/>
                <a:ext cx="3696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aphicFrame>
        <p:nvGraphicFramePr>
          <p:cNvPr id="32770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2770" name="Bitmap Image" r:id="rId5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STS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429000"/>
            <a:ext cx="3960812" cy="3130550"/>
          </a:xfrm>
          <a:prstGeom prst="rect">
            <a:avLst/>
          </a:prstGeom>
          <a:noFill/>
          <a:ln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68538" y="333375"/>
            <a:ext cx="6335712" cy="2232025"/>
          </a:xfrm>
          <a:prstGeom prst="wedgeRectCallout">
            <a:avLst>
              <a:gd name="adj1" fmla="val -38148"/>
              <a:gd name="adj2" fmla="val 89616"/>
            </a:avLst>
          </a:prstGeom>
          <a:noFill/>
          <a:ln w="2857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4572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000" b="1" dirty="0" smtClean="0">
                <a:latin typeface="Arial Black" pitchFamily="34" charset="0"/>
              </a:rPr>
              <a:t>For more information, please contact</a:t>
            </a:r>
          </a:p>
          <a:p>
            <a:pPr algn="ctr"/>
            <a:r>
              <a:rPr lang="en-NZ" sz="2000" b="1" dirty="0" smtClean="0">
                <a:latin typeface="Arial Black" pitchFamily="34" charset="0"/>
              </a:rPr>
              <a:t>Statistics Department</a:t>
            </a:r>
          </a:p>
          <a:p>
            <a:pPr algn="ctr"/>
            <a:r>
              <a:rPr lang="en-NZ" sz="2000" b="1" dirty="0" smtClean="0">
                <a:latin typeface="Arial Black" pitchFamily="34" charset="0"/>
              </a:rPr>
              <a:t>or</a:t>
            </a:r>
          </a:p>
          <a:p>
            <a:pPr algn="ctr"/>
            <a:r>
              <a:rPr lang="en-NZ" sz="2000" b="1" dirty="0" smtClean="0">
                <a:latin typeface="Arial Black" pitchFamily="34" charset="0"/>
              </a:rPr>
              <a:t>Ministry of Agriculture and Forestry</a:t>
            </a:r>
            <a:endParaRPr lang="en-NZ" sz="2000" b="1" dirty="0">
              <a:latin typeface="Arial Black" pitchFamily="34" charset="0"/>
            </a:endParaRPr>
          </a:p>
        </p:txBody>
      </p:sp>
      <p:graphicFrame>
        <p:nvGraphicFramePr>
          <p:cNvPr id="33794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3794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4546" y="333375"/>
            <a:ext cx="6389704" cy="2381245"/>
            <a:chOff x="1429" y="210"/>
            <a:chExt cx="3991" cy="1406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429" y="210"/>
              <a:ext cx="3991" cy="1406"/>
            </a:xfrm>
            <a:prstGeom prst="wedgeRectCallout">
              <a:avLst>
                <a:gd name="adj1" fmla="val -38148"/>
                <a:gd name="adj2" fmla="val 89616"/>
              </a:avLst>
            </a:prstGeom>
            <a:noFill/>
            <a:ln w="2857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862" y="255"/>
              <a:ext cx="3079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NZ" sz="2400" b="1" dirty="0">
                <a:solidFill>
                  <a:srgbClr val="0070C0"/>
                </a:solidFill>
                <a:latin typeface="Arial Black" pitchFamily="34" charset="0"/>
              </a:endParaRPr>
            </a:p>
            <a:p>
              <a:pPr algn="ctr"/>
              <a:endParaRPr lang="en-NZ" sz="1400" b="1" dirty="0">
                <a:solidFill>
                  <a:srgbClr val="0070C0"/>
                </a:solidFill>
                <a:latin typeface="Arial Black" pitchFamily="34" charset="0"/>
              </a:endParaRPr>
            </a:p>
            <a:p>
              <a:pPr algn="ctr"/>
              <a:r>
                <a:rPr lang="en-NZ" sz="4400" b="1" dirty="0">
                  <a:solidFill>
                    <a:srgbClr val="0070C0"/>
                  </a:solidFill>
                  <a:latin typeface="Arial Black" pitchFamily="34" charset="0"/>
                </a:rPr>
                <a:t>MALO AUPITO! </a:t>
              </a:r>
            </a:p>
          </p:txBody>
        </p:sp>
      </p:grpSp>
      <p:pic>
        <p:nvPicPr>
          <p:cNvPr id="5" name="Picture 2" descr="FISTS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505200"/>
            <a:ext cx="3960812" cy="3130550"/>
          </a:xfrm>
          <a:prstGeom prst="rect">
            <a:avLst/>
          </a:prstGeom>
          <a:noFill/>
          <a:ln/>
        </p:spPr>
      </p:pic>
      <p:graphicFrame>
        <p:nvGraphicFramePr>
          <p:cNvPr id="34818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4818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TONGA: </a:t>
            </a:r>
            <a:r>
              <a:rPr lang="en-US" i="1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Regional Training Workshop on Linking   </a:t>
            </a:r>
          </a:p>
          <a:p>
            <a:pPr>
              <a:buNone/>
            </a:pPr>
            <a:r>
              <a:rPr lang="en-US" dirty="0" smtClean="0"/>
              <a:t>      Population and Housing Censuses with  </a:t>
            </a:r>
          </a:p>
          <a:p>
            <a:pPr>
              <a:buNone/>
            </a:pPr>
            <a:r>
              <a:rPr lang="en-US" dirty="0" smtClean="0"/>
              <a:t>                  Agricultural Censuses, </a:t>
            </a:r>
          </a:p>
          <a:p>
            <a:pPr>
              <a:buNone/>
            </a:pPr>
            <a:r>
              <a:rPr lang="en-US" dirty="0" smtClean="0"/>
              <a:t> 			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Noumea</a:t>
            </a:r>
            <a:r>
              <a:rPr lang="en-US" dirty="0" smtClean="0"/>
              <a:t>, New Caledonia, 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28 May – 1 June 2011.</a:t>
            </a:r>
          </a:p>
          <a:p>
            <a:endParaRPr lang="en-US" dirty="0"/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17410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Background of Censuses in Tonga</a:t>
            </a:r>
          </a:p>
          <a:p>
            <a:r>
              <a:rPr lang="en-US" dirty="0" smtClean="0"/>
              <a:t>Importance of Agriculture in Tonga</a:t>
            </a:r>
          </a:p>
          <a:p>
            <a:r>
              <a:rPr lang="en-US" dirty="0" smtClean="0"/>
              <a:t>Current Agriculture Statistics</a:t>
            </a:r>
          </a:p>
          <a:p>
            <a:r>
              <a:rPr lang="en-US" dirty="0" smtClean="0"/>
              <a:t>Important </a:t>
            </a:r>
            <a:r>
              <a:rPr lang="en-US" dirty="0" err="1" smtClean="0"/>
              <a:t>Agr</a:t>
            </a:r>
            <a:r>
              <a:rPr lang="en-US" dirty="0" smtClean="0"/>
              <a:t> Surveys before AC 2001</a:t>
            </a:r>
          </a:p>
          <a:p>
            <a:r>
              <a:rPr lang="en-US" dirty="0" smtClean="0"/>
              <a:t>Visions for Agriculture 2001</a:t>
            </a:r>
          </a:p>
          <a:p>
            <a:r>
              <a:rPr lang="en-US" dirty="0" err="1" smtClean="0"/>
              <a:t>Agr</a:t>
            </a:r>
            <a:r>
              <a:rPr lang="en-US" dirty="0" smtClean="0"/>
              <a:t> Census 2001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8434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18434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3050"/>
            <a:ext cx="4114800" cy="79375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Lucida Handwriting" pitchFamily="66" charset="0"/>
              </a:rPr>
              <a:t>Kingdom of Tonga</a:t>
            </a:r>
            <a:br>
              <a:rPr lang="en-US" sz="2800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n-US" sz="2700" dirty="0" smtClean="0"/>
              <a:t>Background Information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4038600" cy="49831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It covers an area of some 360,000 square kilometers between the latitudes 15 and 23.5 degrees south and longitudes 173 and 177 degrees west.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&amp;"/>
            </a:pP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Its total land area is about 670 sq. km. which is made up of 171 islands of which only 36 are inhabited.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&amp;"/>
            </a:pP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It has five main groups of islands, namely, </a:t>
            </a:r>
            <a:r>
              <a:rPr lang="en-US" sz="2000" b="1" dirty="0" err="1" smtClean="0">
                <a:solidFill>
                  <a:srgbClr val="800080"/>
                </a:solidFill>
                <a:latin typeface="Georgia" pitchFamily="18" charset="0"/>
              </a:rPr>
              <a:t>Tongatapu</a:t>
            </a: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, </a:t>
            </a:r>
            <a:r>
              <a:rPr lang="en-US" sz="2000" b="1" dirty="0" err="1" smtClean="0">
                <a:solidFill>
                  <a:srgbClr val="800080"/>
                </a:solidFill>
                <a:latin typeface="Georgia" pitchFamily="18" charset="0"/>
              </a:rPr>
              <a:t>Vava’u</a:t>
            </a: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, </a:t>
            </a:r>
            <a:r>
              <a:rPr lang="en-US" sz="2000" b="1" dirty="0" err="1" smtClean="0">
                <a:solidFill>
                  <a:srgbClr val="800080"/>
                </a:solidFill>
                <a:latin typeface="Georgia" pitchFamily="18" charset="0"/>
              </a:rPr>
              <a:t>Ha’apai</a:t>
            </a: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, </a:t>
            </a:r>
            <a:r>
              <a:rPr lang="en-US" sz="2000" b="1" dirty="0" err="1" smtClean="0">
                <a:solidFill>
                  <a:srgbClr val="800080"/>
                </a:solidFill>
                <a:latin typeface="Georgia" pitchFamily="18" charset="0"/>
              </a:rPr>
              <a:t>Eua</a:t>
            </a: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 and </a:t>
            </a:r>
            <a:r>
              <a:rPr lang="en-US" sz="2000" b="1" dirty="0" err="1" smtClean="0">
                <a:solidFill>
                  <a:srgbClr val="800080"/>
                </a:solidFill>
                <a:latin typeface="Georgia" pitchFamily="18" charset="0"/>
              </a:rPr>
              <a:t>Niuas</a:t>
            </a: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&amp;"/>
            </a:pPr>
            <a:r>
              <a:rPr lang="en-US" sz="2000" b="1" dirty="0" smtClean="0">
                <a:solidFill>
                  <a:srgbClr val="800080"/>
                </a:solidFill>
                <a:latin typeface="Georgia" pitchFamily="18" charset="0"/>
              </a:rPr>
              <a:t>It is located near the international dateline, hence, this is where the time begins</a:t>
            </a:r>
          </a:p>
        </p:txBody>
      </p:sp>
      <p:pic>
        <p:nvPicPr>
          <p:cNvPr id="5" name="Picture 10" descr="ma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8333" b="19444"/>
          <a:stretch>
            <a:fillRect/>
          </a:stretch>
        </p:blipFill>
        <p:spPr bwMode="auto">
          <a:xfrm>
            <a:off x="4953000" y="1219200"/>
            <a:ext cx="3352812" cy="5105400"/>
          </a:xfrm>
          <a:prstGeom prst="rect">
            <a:avLst/>
          </a:prstGeom>
          <a:noFill/>
        </p:spPr>
      </p:pic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050" name="Bitmap Image" r:id="rId4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of Censuses in Tonga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First Censuses;</a:t>
            </a:r>
          </a:p>
          <a:p>
            <a:r>
              <a:rPr lang="en-US" dirty="0" smtClean="0"/>
              <a:t>Population Census/Count			1891</a:t>
            </a:r>
          </a:p>
          <a:p>
            <a:r>
              <a:rPr lang="en-US" dirty="0" smtClean="0"/>
              <a:t>Agriculture Census, by SD			1985</a:t>
            </a:r>
          </a:p>
          <a:p>
            <a:pPr>
              <a:buNone/>
            </a:pPr>
            <a:r>
              <a:rPr lang="en-US" b="1" dirty="0" smtClean="0"/>
              <a:t>The Last;</a:t>
            </a:r>
          </a:p>
          <a:p>
            <a:r>
              <a:rPr lang="en-US" dirty="0" smtClean="0"/>
              <a:t>Population Census, by SD			2011</a:t>
            </a:r>
          </a:p>
          <a:p>
            <a:r>
              <a:rPr lang="en-US" dirty="0" err="1" smtClean="0"/>
              <a:t>Agr</a:t>
            </a:r>
            <a:r>
              <a:rPr lang="en-US" dirty="0" smtClean="0"/>
              <a:t>. Census (&amp; 2</a:t>
            </a:r>
            <a:r>
              <a:rPr lang="en-US" baseline="30000" dirty="0" smtClean="0"/>
              <a:t>nd</a:t>
            </a:r>
            <a:r>
              <a:rPr lang="en-US" dirty="0" smtClean="0"/>
              <a:t>), by MAFF &amp; SD	2001</a:t>
            </a:r>
          </a:p>
          <a:p>
            <a:pPr>
              <a:buNone/>
            </a:pPr>
            <a:r>
              <a:rPr lang="en-US" b="1" dirty="0" smtClean="0"/>
              <a:t>The Next;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Agriculture Census				2013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Population Census				2016</a:t>
            </a:r>
            <a:endParaRPr lang="en-US" dirty="0"/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3074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Agriculture in Tonga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Agriculture, No Future!!</a:t>
            </a:r>
          </a:p>
          <a:p>
            <a:r>
              <a:rPr lang="en-US" dirty="0" smtClean="0"/>
              <a:t>Tonga last annual Foreign Trade Surplus was in early 1970s, dominated by Agriculture’s only 2 commodities, Copra and Banana,</a:t>
            </a:r>
          </a:p>
          <a:p>
            <a:r>
              <a:rPr lang="en-US" dirty="0" smtClean="0"/>
              <a:t>Agriculture is currently the major contributor (industry) to Tonga economy, </a:t>
            </a:r>
            <a:r>
              <a:rPr lang="en-US" i="1" dirty="0" err="1" smtClean="0"/>
              <a:t>vis</a:t>
            </a:r>
            <a:r>
              <a:rPr lang="en-US" i="1" dirty="0" smtClean="0"/>
              <a:t> a </a:t>
            </a:r>
            <a:r>
              <a:rPr lang="en-US" i="1" dirty="0" err="1" smtClean="0"/>
              <a:t>vis</a:t>
            </a:r>
            <a:r>
              <a:rPr lang="en-US" dirty="0" smtClean="0"/>
              <a:t>, the GDP, just under 20%,</a:t>
            </a:r>
          </a:p>
          <a:p>
            <a:r>
              <a:rPr lang="en-US" dirty="0" smtClean="0"/>
              <a:t>Sustainable food security</a:t>
            </a:r>
            <a:endParaRPr lang="en-US" dirty="0"/>
          </a:p>
        </p:txBody>
      </p:sp>
      <p:graphicFrame>
        <p:nvGraphicFramePr>
          <p:cNvPr id="19458" name="Object 16"/>
          <p:cNvGraphicFramePr>
            <a:graphicFrameLocks noChangeAspect="1"/>
          </p:cNvGraphicFramePr>
          <p:nvPr/>
        </p:nvGraphicFramePr>
        <p:xfrm>
          <a:off x="304800" y="304800"/>
          <a:ext cx="914400" cy="914400"/>
        </p:xfrm>
        <a:graphic>
          <a:graphicData uri="http://schemas.openxmlformats.org/presentationml/2006/ole">
            <p:oleObj spid="_x0000_s19458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dirty="0" smtClean="0"/>
              <a:t>Current Agriculture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addition to the last 2 Agricultural Censuses;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Quarterly Market Report (</a:t>
            </a:r>
            <a:r>
              <a:rPr lang="en-US" dirty="0" err="1" smtClean="0">
                <a:solidFill>
                  <a:srgbClr val="FF0000"/>
                </a:solidFill>
              </a:rPr>
              <a:t>Agr</a:t>
            </a:r>
            <a:r>
              <a:rPr lang="en-US" dirty="0" smtClean="0"/>
              <a:t> produce) compiled by the MAFF, price collection shared by the MAFF and SD (for CPI),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Agriculture Export Statistics, SD Quarterly and Annual FTS,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SD’s Agriculture’s VA estimates for GDP (benchmarked from HIES and other indicators)</a:t>
            </a:r>
            <a:endParaRPr lang="en-US" dirty="0"/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0482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Some of the important surveys in the agricultural sector undertaken before the </a:t>
            </a:r>
            <a:r>
              <a:rPr lang="en-US" sz="2800" b="1" dirty="0" err="1" smtClean="0"/>
              <a:t>Agr</a:t>
            </a:r>
            <a:r>
              <a:rPr lang="en-US" sz="2800" b="1" dirty="0" smtClean="0"/>
              <a:t>. Census 2001: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Surveys of Household Consumption and Production of Crops, Livestock and Fish in Tonga in 1970 and 1980</a:t>
            </a:r>
          </a:p>
          <a:p>
            <a:pPr lvl="0"/>
            <a:r>
              <a:rPr lang="en-US" dirty="0" smtClean="0"/>
              <a:t>Survey of Coconut Palms - 1979 </a:t>
            </a:r>
          </a:p>
          <a:p>
            <a:pPr lvl="0"/>
            <a:r>
              <a:rPr lang="en-US" dirty="0" smtClean="0"/>
              <a:t>Coconut Age Distribution and Productivity Survey in1980</a:t>
            </a:r>
          </a:p>
          <a:p>
            <a:pPr lvl="0"/>
            <a:r>
              <a:rPr lang="en-US" dirty="0" smtClean="0"/>
              <a:t>Agricultural Inputs Survey in 1982/83</a:t>
            </a:r>
          </a:p>
          <a:p>
            <a:pPr lvl="0"/>
            <a:r>
              <a:rPr lang="en-US" dirty="0" smtClean="0"/>
              <a:t>Land Utilization Survey in </a:t>
            </a:r>
            <a:r>
              <a:rPr lang="en-US" dirty="0" err="1" smtClean="0"/>
              <a:t>Tongatapu</a:t>
            </a:r>
            <a:r>
              <a:rPr lang="en-US" dirty="0" smtClean="0"/>
              <a:t> in 1982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Market Surveys in</a:t>
            </a:r>
          </a:p>
          <a:p>
            <a:pPr lvl="0"/>
            <a:r>
              <a:rPr lang="en-US" dirty="0" smtClean="0"/>
              <a:t>Animal Health Survey in the Kingdom of Tonga - 1994</a:t>
            </a:r>
          </a:p>
          <a:p>
            <a:pPr lvl="0"/>
            <a:r>
              <a:rPr lang="en-US" dirty="0" smtClean="0"/>
              <a:t>The 1991-1992 Annual Crops Survey</a:t>
            </a:r>
          </a:p>
          <a:p>
            <a:pPr lvl="0"/>
            <a:r>
              <a:rPr lang="en-US" dirty="0" smtClean="0"/>
              <a:t>Land Use and Crop Survey in 1993</a:t>
            </a:r>
          </a:p>
          <a:p>
            <a:pPr lvl="0"/>
            <a:r>
              <a:rPr lang="en-US" dirty="0" smtClean="0"/>
              <a:t>Inventory of Coconut Palm Resources - 1996</a:t>
            </a:r>
          </a:p>
          <a:p>
            <a:endParaRPr lang="en-US" dirty="0"/>
          </a:p>
        </p:txBody>
      </p:sp>
      <p:graphicFrame>
        <p:nvGraphicFramePr>
          <p:cNvPr id="23554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3554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Visions for Agriculture 2001,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Arial" charset="0"/>
              <a:buChar char="•"/>
            </a:pPr>
            <a:r>
              <a:rPr lang="en-US" sz="3800" dirty="0" smtClean="0"/>
              <a:t>provide benchmark or basic data on the structure of agricultural holdings and their main characteristics;</a:t>
            </a:r>
          </a:p>
          <a:p>
            <a:pPr lvl="0"/>
            <a:r>
              <a:rPr lang="en-US" sz="3800" dirty="0" smtClean="0"/>
              <a:t>use this information to develop a regular system of agricultural statistics; </a:t>
            </a:r>
          </a:p>
          <a:p>
            <a:pPr lvl="0"/>
            <a:r>
              <a:rPr lang="en-US" sz="3800" dirty="0" smtClean="0"/>
              <a:t>build up some important village level statistics;</a:t>
            </a:r>
          </a:p>
          <a:p>
            <a:pPr lvl="0"/>
            <a:r>
              <a:rPr lang="en-US" sz="3800" dirty="0" smtClean="0"/>
              <a:t>establish a technical and organizational foundation on which to build up a comprehensive and integrated system of food and agricultural statistics; and</a:t>
            </a:r>
          </a:p>
          <a:p>
            <a:pPr lvl="0"/>
            <a:r>
              <a:rPr lang="en-US" sz="3800" dirty="0" smtClean="0"/>
              <a:t>provide a frame from which samples can be drawn to study certain aspects of agricultural activities in greater depth.</a:t>
            </a:r>
          </a:p>
          <a:p>
            <a:endParaRPr lang="en-US" dirty="0"/>
          </a:p>
        </p:txBody>
      </p:sp>
      <p:graphicFrame>
        <p:nvGraphicFramePr>
          <p:cNvPr id="24578" name="Object 16"/>
          <p:cNvGraphicFramePr>
            <a:graphicFrameLocks noChangeAspect="1"/>
          </p:cNvGraphicFramePr>
          <p:nvPr/>
        </p:nvGraphicFramePr>
        <p:xfrm>
          <a:off x="228600" y="304800"/>
          <a:ext cx="914400" cy="914400"/>
        </p:xfrm>
        <a:graphic>
          <a:graphicData uri="http://schemas.openxmlformats.org/presentationml/2006/ole">
            <p:oleObj spid="_x0000_s24578" name="Bitmap Image" r:id="rId3" imgW="1966057" imgH="1981292" progId="PBrush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731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-</vt:lpstr>
      <vt:lpstr>TONGA: PRESENTATION</vt:lpstr>
      <vt:lpstr>Contents:</vt:lpstr>
      <vt:lpstr>Kingdom of Tonga Background Information</vt:lpstr>
      <vt:lpstr>Background of Censuses in Tonga</vt:lpstr>
      <vt:lpstr>Importance of Agriculture in Tonga</vt:lpstr>
      <vt:lpstr>Current Agriculture Statistics</vt:lpstr>
      <vt:lpstr>Some of the important surveys in the agricultural sector undertaken before the Agr. Census 2001:</vt:lpstr>
      <vt:lpstr>Visions for Agriculture 2001, to:</vt:lpstr>
      <vt:lpstr>Agr Census 2001 Operation, to mention a few</vt:lpstr>
      <vt:lpstr>Training</vt:lpstr>
      <vt:lpstr>Field Enumeration                           started Oct. 3, 2001 until end of Dec. 2001…</vt:lpstr>
      <vt:lpstr>   Data Processing</vt:lpstr>
      <vt:lpstr>Data Processing</vt:lpstr>
      <vt:lpstr>Result (3 slides);  1. Number and Percentage of Agriculturally Active Households</vt:lpstr>
      <vt:lpstr>Result;  2. Number and Percentage of Households engaged in Fishing</vt:lpstr>
      <vt:lpstr>Result;  3. Number and Percentage of Households keeping Livestock</vt:lpstr>
      <vt:lpstr>Slide 18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Guest</cp:lastModifiedBy>
  <cp:revision>64</cp:revision>
  <dcterms:created xsi:type="dcterms:W3CDTF">2010-09-07T19:05:59Z</dcterms:created>
  <dcterms:modified xsi:type="dcterms:W3CDTF">2010-09-12T11:38:28Z</dcterms:modified>
</cp:coreProperties>
</file>