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8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64" r:id="rId5"/>
    <p:sldId id="265" r:id="rId6"/>
    <p:sldId id="268" r:id="rId7"/>
    <p:sldId id="266" r:id="rId8"/>
    <p:sldId id="267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3459" autoAdjust="0"/>
  </p:normalViewPr>
  <p:slideViewPr>
    <p:cSldViewPr>
      <p:cViewPr varScale="1">
        <p:scale>
          <a:sx n="51" d="100"/>
          <a:sy n="5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9" d="100"/>
          <a:sy n="39" d="100"/>
        </p:scale>
        <p:origin x="-223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49390D-FE58-4BA2-8AD6-03EBDA802646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1114D-52C6-4B43-9A45-8057CD476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9F773-A000-49A0-8FE1-BAE04166BD9F}" type="datetimeFigureOut">
              <a:rPr lang="en-US" smtClean="0"/>
              <a:pPr/>
              <a:t>5/29/2012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54236-EEEF-4E80-BF03-21A1357CFF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54236-EEEF-4E80-BF03-21A1357CFFC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54236-EEEF-4E80-BF03-21A1357CFFC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54236-EEEF-4E80-BF03-21A1357CFFC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54236-EEEF-4E80-BF03-21A1357CFFC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54236-EEEF-4E80-BF03-21A1357CFFC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54236-EEEF-4E80-BF03-21A1357CFFC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54236-EEEF-4E80-BF03-21A1357CFFC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54236-EEEF-4E80-BF03-21A1357CFFC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>
            <a:off x="1687513" y="4953000"/>
            <a:ext cx="7456487" cy="488154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4697" y="0"/>
              </a:cxn>
              <a:cxn ang="0">
                <a:pos x="4697" y="367"/>
              </a:cxn>
              <a:cxn ang="0">
                <a:pos x="0" y="218"/>
              </a:cxn>
              <a:cxn ang="0">
                <a:pos x="4697" y="0"/>
              </a:cxn>
            </a:cxnLst>
            <a:rect l="0" t="0" r="0" b="0"/>
            <a:pathLst>
              <a:path w="4697" h="367">
                <a:moveTo>
                  <a:pt x="4697" y="0"/>
                </a:moveTo>
                <a:lnTo>
                  <a:pt x="4697" y="367"/>
                </a:lnTo>
                <a:lnTo>
                  <a:pt x="0" y="218"/>
                </a:lnTo>
                <a:lnTo>
                  <a:pt x="4697" y="0"/>
                </a:lnTo>
                <a:close/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5443" y="5237744"/>
            <a:ext cx="9108557" cy="7886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0" y="0"/>
                </a:moveTo>
                <a:lnTo>
                  <a:pt x="5760" y="0"/>
                </a:lnTo>
                <a:lnTo>
                  <a:pt x="5760" y="528"/>
                </a:lnTo>
                <a:lnTo>
                  <a:pt x="48" y="0"/>
                </a:lnTo>
              </a:path>
            </a:pathLst>
          </a:custGeom>
          <a:solidFill>
            <a:srgbClr val="0070C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>
            <a:off x="0" y="5000978"/>
            <a:ext cx="9144000" cy="186411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5760" y="1248"/>
              </a:cxn>
              <a:cxn ang="0">
                <a:pos x="5760" y="528"/>
              </a:cxn>
              <a:cxn ang="0">
                <a:pos x="0" y="0"/>
              </a:cxn>
            </a:cxnLst>
            <a:rect l="0" t="0" r="0" b="0"/>
            <a:pathLst>
              <a:path w="5760" h="1248">
                <a:moveTo>
                  <a:pt x="0" y="0"/>
                </a:moveTo>
                <a:lnTo>
                  <a:pt x="0" y="1248"/>
                </a:lnTo>
                <a:lnTo>
                  <a:pt x="5760" y="1248"/>
                </a:lnTo>
                <a:lnTo>
                  <a:pt x="5760" y="528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-3765" y="4997671"/>
            <a:ext cx="9147765" cy="790302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B0F6B2-1A44-4B3D-A426-FFA055797ADE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E5139B-4DDA-4B43-9ABE-41E46D65ED1C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666935-215E-4FEE-A59F-E9DFFB0A66AA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1988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8C1B6A-A709-4D4D-962C-659A31FFCC06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F5A6C9-A66F-4013-A69B-D8735CD0C36F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32AD6ED-1AC7-4691-9B56-271FFE051498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FA49ED7-3D87-42CB-9CD4-FD14C32D95A1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2BF57C-8DE1-4226-9F4E-CB79BA4BA021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36B574-A936-4713-BDD9-D040A351F9FC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901BD89-5F28-4F55-BD17-FC003D943F05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28F5BA-2060-4970-B9A5-75EAA9C7EF64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D0F6175-64F2-418B-A093-9E5769C379C7}" type="datetime1">
              <a:rPr lang="en-US" smtClean="0"/>
              <a:pPr/>
              <a:t>5/29/2012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DB874A6-E177-4BD7-B5A1-66143748D1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89" r:id="rId1"/>
    <p:sldLayoutId id="2147484190" r:id="rId2"/>
    <p:sldLayoutId id="2147484191" r:id="rId3"/>
    <p:sldLayoutId id="2147484192" r:id="rId4"/>
    <p:sldLayoutId id="2147484193" r:id="rId5"/>
    <p:sldLayoutId id="2147484194" r:id="rId6"/>
    <p:sldLayoutId id="2147484195" r:id="rId7"/>
    <p:sldLayoutId id="2147484196" r:id="rId8"/>
    <p:sldLayoutId id="2147484197" r:id="rId9"/>
    <p:sldLayoutId id="2147484198" r:id="rId10"/>
    <p:sldLayoutId id="214748419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AgricultureCensus%202000%20CookIslands.do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060848"/>
            <a:ext cx="7772400" cy="2088232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AGRICULTURE CENSUS 2011</a:t>
            </a:r>
            <a:br>
              <a:rPr lang="en-US" sz="4000" b="1" dirty="0" smtClean="0"/>
            </a:br>
            <a:r>
              <a:rPr lang="en-US" sz="3200" dirty="0" smtClean="0"/>
              <a:t> Cook Islands NSO Experience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733256"/>
            <a:ext cx="9144000" cy="1124744"/>
          </a:xfrm>
        </p:spPr>
        <p:txBody>
          <a:bodyPr>
            <a:normAutofit/>
          </a:bodyPr>
          <a:lstStyle/>
          <a:p>
            <a:pPr algn="r"/>
            <a:r>
              <a:rPr lang="en-US" sz="1600" b="1" dirty="0">
                <a:solidFill>
                  <a:schemeClr val="bg1"/>
                </a:solidFill>
              </a:rPr>
              <a:t>UNFPA/FAO/Paris21/SPC</a:t>
            </a:r>
            <a:r>
              <a:rPr lang="en-US" sz="1600" dirty="0">
                <a:solidFill>
                  <a:schemeClr val="bg1"/>
                </a:solidFill>
              </a:rPr>
              <a:t> </a:t>
            </a:r>
            <a:r>
              <a:rPr lang="en-US" sz="1600" dirty="0" smtClean="0">
                <a:solidFill>
                  <a:schemeClr val="bg1"/>
                </a:solidFill>
              </a:rPr>
              <a:t>Workshop </a:t>
            </a:r>
            <a:r>
              <a:rPr lang="en-US" sz="1600" dirty="0">
                <a:solidFill>
                  <a:schemeClr val="bg1"/>
                </a:solidFill>
              </a:rPr>
              <a:t>on </a:t>
            </a:r>
            <a:endParaRPr lang="en-US" sz="1600" dirty="0" smtClean="0">
              <a:solidFill>
                <a:schemeClr val="bg1"/>
              </a:solidFill>
            </a:endParaRPr>
          </a:p>
          <a:p>
            <a:pPr algn="r"/>
            <a:r>
              <a:rPr lang="en-US" sz="1600" dirty="0" smtClean="0">
                <a:solidFill>
                  <a:schemeClr val="bg1"/>
                </a:solidFill>
              </a:rPr>
              <a:t>Integrating Agricultural Census with </a:t>
            </a:r>
            <a:r>
              <a:rPr lang="en-US" sz="1600" dirty="0">
                <a:solidFill>
                  <a:schemeClr val="bg1"/>
                </a:solidFill>
              </a:rPr>
              <a:t>2020 round of </a:t>
            </a:r>
            <a:r>
              <a:rPr lang="en-US" sz="1600" dirty="0" smtClean="0">
                <a:solidFill>
                  <a:schemeClr val="bg1"/>
                </a:solidFill>
              </a:rPr>
              <a:t>Population Censuses</a:t>
            </a:r>
            <a:endParaRPr lang="en-US" sz="1600" dirty="0">
              <a:solidFill>
                <a:schemeClr val="bg1"/>
              </a:solidFill>
            </a:endParaRPr>
          </a:p>
          <a:p>
            <a:pPr algn="r"/>
            <a:r>
              <a:rPr lang="en-US" sz="1800" dirty="0" err="1" smtClean="0">
                <a:solidFill>
                  <a:schemeClr val="bg1"/>
                </a:solidFill>
              </a:rPr>
              <a:t>Noumea</a:t>
            </a:r>
            <a:r>
              <a:rPr lang="en-US" sz="1800" dirty="0" smtClean="0">
                <a:solidFill>
                  <a:schemeClr val="bg1"/>
                </a:solidFill>
              </a:rPr>
              <a:t>, NEW CALEDONIA, 28 May-1 Jun 2012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7350001" y="176684"/>
            <a:ext cx="1614487" cy="1308100"/>
            <a:chOff x="9172" y="271"/>
            <a:chExt cx="2543" cy="2060"/>
          </a:xfrm>
        </p:grpSpPr>
        <p:pic>
          <p:nvPicPr>
            <p:cNvPr id="1027" name="Picture 1" descr="\\Ckmfem59\shareddocs\CAREERS EXPO 2010\Takili\Copy of Coat_of_arms_of_cook_islands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07" y="271"/>
              <a:ext cx="1163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8" name="Text Box 4"/>
            <p:cNvSpPr txBox="1">
              <a:spLocks noChangeArrowheads="1"/>
            </p:cNvSpPr>
            <p:nvPr/>
          </p:nvSpPr>
          <p:spPr bwMode="auto">
            <a:xfrm>
              <a:off x="9172" y="1699"/>
              <a:ext cx="2543" cy="6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Statistics Office, MFEM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Rarotonga, Cook Islands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4" name="Picture 2" descr="Stats_Census 2011_101011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14" y="6056"/>
            <a:ext cx="972194" cy="1241922"/>
          </a:xfrm>
          <a:prstGeom prst="rect">
            <a:avLst/>
          </a:prstGeom>
          <a:noFill/>
          <a:ln w="9525" algn="ctr"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avenue for integration but it has to be managed carefully to avoid jeopardizing the Population Census</a:t>
            </a:r>
          </a:p>
          <a:p>
            <a:r>
              <a:rPr lang="en-US" dirty="0" smtClean="0"/>
              <a:t>Early planning</a:t>
            </a:r>
          </a:p>
          <a:p>
            <a:r>
              <a:rPr lang="en-US" dirty="0" smtClean="0"/>
              <a:t>Early identification of the requirement of the Agriculture </a:t>
            </a:r>
            <a:r>
              <a:rPr lang="en-US" dirty="0" smtClean="0"/>
              <a:t>Census  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74A6-E177-4BD7-B5A1-66143748D10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1547664" y="274638"/>
            <a:ext cx="5904656" cy="1143000"/>
          </a:xfrm>
        </p:spPr>
        <p:txBody>
          <a:bodyPr/>
          <a:lstStyle/>
          <a:p>
            <a:pPr algn="ctr"/>
            <a:r>
              <a:rPr lang="en-US" dirty="0" smtClean="0"/>
              <a:t>Recommendation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50001" y="176684"/>
            <a:ext cx="1614487" cy="1308100"/>
            <a:chOff x="9172" y="271"/>
            <a:chExt cx="2543" cy="2060"/>
          </a:xfrm>
        </p:grpSpPr>
        <p:pic>
          <p:nvPicPr>
            <p:cNvPr id="5" name="Picture 1" descr="\\Ckmfem59\shareddocs\CAREERS EXPO 2010\Takili\Copy of Coat_of_arms_of_cook_islands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07" y="271"/>
              <a:ext cx="1163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172" y="1699"/>
              <a:ext cx="2543" cy="6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Statistics Office, MFEM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Rarotonga, Cook Islands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7" name="Picture 2" descr="Stats_Census 2011_101011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1"/>
            <a:ext cx="971600" cy="14847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9188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Questionnaire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Management of the field operation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Recruitment and Training of field workers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Sharing of resources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Data processing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74A6-E177-4BD7-B5A1-66143748D1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1547664" y="274638"/>
            <a:ext cx="5904656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Joint Venture</a:t>
            </a:r>
            <a:endParaRPr lang="en-US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350001" y="176684"/>
            <a:ext cx="1614487" cy="1308100"/>
            <a:chOff x="9172" y="271"/>
            <a:chExt cx="2543" cy="2060"/>
          </a:xfrm>
        </p:grpSpPr>
        <p:pic>
          <p:nvPicPr>
            <p:cNvPr id="5" name="Picture 1" descr="\\Ckmfem59\shareddocs\CAREERS EXPO 2010\Takili\Copy of Coat_of_arms_of_cook_islands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07" y="271"/>
              <a:ext cx="1163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172" y="1699"/>
              <a:ext cx="2543" cy="6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Statistics Office, MFEM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Rarotonga, Cook Islands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7" name="Picture 2" descr="Stats_Census 2011_101011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1"/>
            <a:ext cx="971600" cy="14847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03590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Consultation with </a:t>
            </a:r>
            <a:r>
              <a:rPr lang="en-US" dirty="0" err="1" smtClean="0"/>
              <a:t>MoA</a:t>
            </a:r>
            <a:r>
              <a:rPr lang="en-US" dirty="0" smtClean="0"/>
              <a:t> (</a:t>
            </a:r>
            <a:r>
              <a:rPr lang="en-US" sz="2400" dirty="0" smtClean="0"/>
              <a:t>as users of information</a:t>
            </a:r>
            <a:r>
              <a:rPr lang="en-US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Determining the content and format of the Census Questionnaire</a:t>
            </a:r>
          </a:p>
          <a:p>
            <a:pPr>
              <a:lnSpc>
                <a:spcPct val="150000"/>
              </a:lnSpc>
            </a:pPr>
            <a:r>
              <a:rPr lang="en-US" sz="2000" i="1" dirty="0" err="1" smtClean="0">
                <a:hlinkClick r:id="rId3" action="ppaction://hlinkfile"/>
              </a:rPr>
              <a:t>AgricultureCensus</a:t>
            </a:r>
            <a:r>
              <a:rPr lang="en-US" sz="2000" i="1" dirty="0" smtClean="0">
                <a:hlinkClick r:id="rId3" action="ppaction://hlinkfile"/>
              </a:rPr>
              <a:t> 2000 CookIslands.doc</a:t>
            </a:r>
            <a:endParaRPr lang="en-US" sz="2000" i="1" dirty="0" smtClean="0"/>
          </a:p>
          <a:p>
            <a:r>
              <a:rPr lang="en-US" dirty="0" smtClean="0"/>
              <a:t>Pre Testing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74A6-E177-4BD7-B5A1-66143748D10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1547664" y="274638"/>
            <a:ext cx="5904656" cy="1143000"/>
          </a:xfrm>
        </p:spPr>
        <p:txBody>
          <a:bodyPr/>
          <a:lstStyle/>
          <a:p>
            <a:pPr algn="ctr"/>
            <a:r>
              <a:rPr lang="en-US" dirty="0" smtClean="0"/>
              <a:t>Questionnaire Design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50001" y="176684"/>
            <a:ext cx="1614487" cy="1308100"/>
            <a:chOff x="9172" y="271"/>
            <a:chExt cx="2543" cy="2060"/>
          </a:xfrm>
        </p:grpSpPr>
        <p:pic>
          <p:nvPicPr>
            <p:cNvPr id="5" name="Picture 1" descr="\\Ckmfem59\shareddocs\CAREERS EXPO 2010\Takili\Copy of Coat_of_arms_of_cook_islands.gif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9807" y="271"/>
              <a:ext cx="1163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172" y="1699"/>
              <a:ext cx="2543" cy="6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Statistics Office, MFEM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Rarotonga, Cook Islands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7" name="Picture 2" descr="Stats_Census 2011_101011.jpg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496" y="1"/>
            <a:ext cx="971600" cy="14847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1799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Household </a:t>
            </a:r>
            <a:r>
              <a:rPr lang="en-US" dirty="0" err="1" smtClean="0"/>
              <a:t>vs</a:t>
            </a:r>
            <a:r>
              <a:rPr lang="en-US" dirty="0" smtClean="0"/>
              <a:t> Holding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Parcel, Plot, Piece of land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Crops, fruit </a:t>
            </a:r>
            <a:r>
              <a:rPr lang="en-US" dirty="0" smtClean="0"/>
              <a:t>names, </a:t>
            </a:r>
            <a:r>
              <a:rPr lang="en-US" smtClean="0"/>
              <a:t>variable specifications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Census Districts </a:t>
            </a:r>
            <a:r>
              <a:rPr lang="en-US" dirty="0" err="1" smtClean="0"/>
              <a:t>vs</a:t>
            </a:r>
            <a:r>
              <a:rPr lang="en-US" dirty="0" smtClean="0"/>
              <a:t> Location of Holding, farms, 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74A6-E177-4BD7-B5A1-66143748D10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1259632" y="274638"/>
            <a:ext cx="619268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Concepts and Definitions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50001" y="176684"/>
            <a:ext cx="1614487" cy="1308100"/>
            <a:chOff x="9172" y="271"/>
            <a:chExt cx="2543" cy="2060"/>
          </a:xfrm>
        </p:grpSpPr>
        <p:pic>
          <p:nvPicPr>
            <p:cNvPr id="5" name="Picture 1" descr="\\Ckmfem59\shareddocs\CAREERS EXPO 2010\Takili\Copy of Coat_of_arms_of_cook_islands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07" y="271"/>
              <a:ext cx="1163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172" y="1699"/>
              <a:ext cx="2543" cy="6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Statistics Office, MFEM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Rarotonga, Cook Islands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7" name="Picture 2" descr="Stats_Census 2011_101011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1"/>
            <a:ext cx="971600" cy="14847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1799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74A6-E177-4BD7-B5A1-66143748D10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1259632" y="12616"/>
            <a:ext cx="6192688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 smtClean="0"/>
              <a:t>Link or Integrate</a:t>
            </a:r>
            <a:endParaRPr lang="en-US" sz="4400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50001" y="176684"/>
            <a:ext cx="1614487" cy="1308100"/>
            <a:chOff x="9172" y="271"/>
            <a:chExt cx="2543" cy="2060"/>
          </a:xfrm>
        </p:grpSpPr>
        <p:pic>
          <p:nvPicPr>
            <p:cNvPr id="5" name="Picture 1" descr="\\Ckmfem59\shareddocs\CAREERS EXPO 2010\Takili\Copy of Coat_of_arms_of_cook_islands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07" y="271"/>
              <a:ext cx="1163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172" y="1699"/>
              <a:ext cx="2543" cy="6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Statistics Office, MFEM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Rarotonga, Cook Islands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7" name="Picture 2" descr="Stats_Census 2011_101011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1"/>
            <a:ext cx="971600" cy="14847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980728"/>
            <a:ext cx="3024338" cy="5434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1052736"/>
            <a:ext cx="3568750" cy="539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1799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74A6-E177-4BD7-B5A1-66143748D10D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1259632" y="12616"/>
            <a:ext cx="6192688" cy="114300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3600" dirty="0" smtClean="0"/>
              <a:t>Link or Integrate </a:t>
            </a:r>
            <a:endParaRPr lang="en-US" sz="4400" dirty="0" smtClean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50001" y="176684"/>
            <a:ext cx="1614487" cy="1308100"/>
            <a:chOff x="9172" y="271"/>
            <a:chExt cx="2543" cy="2060"/>
          </a:xfrm>
        </p:grpSpPr>
        <p:pic>
          <p:nvPicPr>
            <p:cNvPr id="5" name="Picture 1" descr="\\Ckmfem59\shareddocs\CAREERS EXPO 2010\Takili\Copy of Coat_of_arms_of_cook_islands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07" y="271"/>
              <a:ext cx="1163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172" y="1699"/>
              <a:ext cx="2543" cy="6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Statistics Office, MFEM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Rarotonga, Cook Islands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7" name="Picture 2" descr="Stats_Census 2011_101011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1"/>
            <a:ext cx="971600" cy="14847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1412776"/>
            <a:ext cx="3366324" cy="40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28828" y="1265794"/>
            <a:ext cx="3199556" cy="469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74A6-E177-4BD7-B5A1-66143748D10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44824"/>
            <a:ext cx="76295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8"/>
          <p:cNvSpPr txBox="1">
            <a:spLocks/>
          </p:cNvSpPr>
          <p:nvPr/>
        </p:nvSpPr>
        <p:spPr>
          <a:xfrm>
            <a:off x="1259632" y="12616"/>
            <a:ext cx="6192688" cy="161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Population Census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Field book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74A6-E177-4BD7-B5A1-66143748D10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340768"/>
            <a:ext cx="771525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le 18"/>
          <p:cNvSpPr txBox="1">
            <a:spLocks/>
          </p:cNvSpPr>
          <p:nvPr/>
        </p:nvSpPr>
        <p:spPr>
          <a:xfrm>
            <a:off x="1259632" y="12616"/>
            <a:ext cx="6192688" cy="161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Agriculture Census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Field book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1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50000"/>
              </a:lnSpc>
            </a:pPr>
            <a:r>
              <a:rPr lang="en-US" dirty="0" smtClean="0"/>
              <a:t>Logistics – transport, communication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Recruitment of field workers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Training of Enumerator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Sharing of resources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874A6-E177-4BD7-B5A1-66143748D10D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1547664" y="274638"/>
            <a:ext cx="5904656" cy="1143000"/>
          </a:xfrm>
        </p:spPr>
        <p:txBody>
          <a:bodyPr/>
          <a:lstStyle/>
          <a:p>
            <a:pPr algn="ctr"/>
            <a:r>
              <a:rPr lang="en-US" dirty="0" smtClean="0"/>
              <a:t>Field Operation</a:t>
            </a:r>
            <a:endParaRPr lang="en-US" dirty="0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7350001" y="176684"/>
            <a:ext cx="1614487" cy="1308100"/>
            <a:chOff x="9172" y="271"/>
            <a:chExt cx="2543" cy="2060"/>
          </a:xfrm>
        </p:grpSpPr>
        <p:pic>
          <p:nvPicPr>
            <p:cNvPr id="5" name="Picture 1" descr="\\Ckmfem59\shareddocs\CAREERS EXPO 2010\Takili\Copy of Coat_of_arms_of_cook_islands.gi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807" y="271"/>
              <a:ext cx="1163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9172" y="1699"/>
              <a:ext cx="2543" cy="63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Statistics Office, MFEM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Rarotonga, Cook Islands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pic>
        <p:nvPicPr>
          <p:cNvPr id="7" name="Picture 2" descr="Stats_Census 2011_101011.jpg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496" y="1"/>
            <a:ext cx="971600" cy="148478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</TotalTime>
  <Words>240</Words>
  <Application>Microsoft Office PowerPoint</Application>
  <PresentationFormat>On-screen Show (4:3)</PresentationFormat>
  <Paragraphs>70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AGRICULTURE CENSUS 2011  Cook Islands NSO Experience </vt:lpstr>
      <vt:lpstr>Joint Venture</vt:lpstr>
      <vt:lpstr>Questionnaire Design</vt:lpstr>
      <vt:lpstr>Concepts and Definitions</vt:lpstr>
      <vt:lpstr>Link or Integrate</vt:lpstr>
      <vt:lpstr>Link or Integrate </vt:lpstr>
      <vt:lpstr>Slide 7</vt:lpstr>
      <vt:lpstr>Slide 8</vt:lpstr>
      <vt:lpstr>Field Operation</vt:lpstr>
      <vt:lpstr>Recommendation</vt:lpstr>
    </vt:vector>
  </TitlesOfParts>
  <Company>MFEM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CENSUS 2011</dc:title>
  <dc:creator>SMS</dc:creator>
  <cp:lastModifiedBy>SMS</cp:lastModifiedBy>
  <cp:revision>43</cp:revision>
  <dcterms:created xsi:type="dcterms:W3CDTF">2012-05-24T17:00:06Z</dcterms:created>
  <dcterms:modified xsi:type="dcterms:W3CDTF">2012-05-29T14:02:43Z</dcterms:modified>
</cp:coreProperties>
</file>