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1"/>
  </p:sldMasterIdLst>
  <p:notesMasterIdLst>
    <p:notesMasterId r:id="rId10"/>
  </p:notesMasterIdLst>
  <p:handoutMasterIdLst>
    <p:handoutMasterId r:id="rId11"/>
  </p:handoutMasterIdLst>
  <p:sldIdLst>
    <p:sldId id="285" r:id="rId2"/>
    <p:sldId id="256" r:id="rId3"/>
    <p:sldId id="286" r:id="rId4"/>
    <p:sldId id="289" r:id="rId5"/>
    <p:sldId id="287" r:id="rId6"/>
    <p:sldId id="299" r:id="rId7"/>
    <p:sldId id="291" r:id="rId8"/>
    <p:sldId id="292" r:id="rId9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3250" autoAdjust="0"/>
  </p:normalViewPr>
  <p:slideViewPr>
    <p:cSldViewPr>
      <p:cViewPr>
        <p:scale>
          <a:sx n="75" d="100"/>
          <a:sy n="75" d="100"/>
        </p:scale>
        <p:origin x="-1182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590" y="-102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838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5C0ECB0E-23A9-4BB1-8E0F-EFF2A2D36C13}" type="datetimeFigureOut">
              <a:rPr lang="en-US"/>
              <a:pPr>
                <a:defRPr/>
              </a:pPr>
              <a:t>5/30/2012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42692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838" y="6742692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4C98BA7B-46A9-4F5E-99EA-2B76D0D6D1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74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4999" cy="35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838" y="0"/>
            <a:ext cx="4434999" cy="35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51237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462" y="3372168"/>
            <a:ext cx="8187690" cy="3194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692"/>
            <a:ext cx="4434999" cy="35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838" y="6742692"/>
            <a:ext cx="4434999" cy="35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CDB8769F-F3BA-49F9-8397-B8FCFA2311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022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B8769F-F3BA-49F9-8397-B8FCFA23113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811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AE1BD9-A962-4D63-B534-9BF11C4CA82F}" type="slidenum">
              <a:rPr lang="en-US" smtClean="0"/>
              <a:pPr>
                <a:defRPr/>
              </a:pPr>
              <a:t>2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JEH 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3A000-C7DC-44DB-8532-F22409EC13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JEH 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67430D-5857-4FFC-93BC-A1BB4F0CC6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5754" y="285728"/>
            <a:ext cx="835824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A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Vanuatu National Statistics Office: Challenges and Issues with Documentation </a:t>
            </a:r>
            <a:endParaRPr lang="en-US" sz="1800" i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JEH 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4D567-7EEB-46B5-90D4-DB9CC50AE3A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785754" y="285728"/>
            <a:ext cx="835824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A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Vanuatu National Statistics Office: Challenges and Issues with Documentation </a:t>
            </a:r>
            <a:endParaRPr lang="en-US" sz="1800" i="1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JEH 07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939E11C-B134-4B4C-97B3-61B961E32BB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JEH 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39E11C-B134-4B4C-97B3-61B961E32BB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JEH 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F6E93-C232-4835-94C2-0630E6E126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785754" y="285728"/>
            <a:ext cx="835824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A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Vanuatu National Statistics Office: Challenges and Issues with Documentation </a:t>
            </a:r>
            <a:endParaRPr lang="en-US" sz="1800" i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JEH 07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A426D-6494-43C7-965C-D70D21D13B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785754" y="285728"/>
            <a:ext cx="835824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A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Vanuatu National Statistics Office: Challenges and Issues with Documentation </a:t>
            </a:r>
            <a:endParaRPr lang="en-US" sz="1800" i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JEH 07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C4D92-1C5C-40C3-A038-41A7CD51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785754" y="285728"/>
            <a:ext cx="835824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A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Vanuatu National Statistics Office: Challenges and Issues with Documentation </a:t>
            </a:r>
            <a:endParaRPr lang="en-US" sz="1800" i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JEH 07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CD305-4DE9-43D4-B895-6A31CC5544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785754" y="285728"/>
            <a:ext cx="835824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A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Vanuatu National Statistics Office: Challenges and Issues with Documentation </a:t>
            </a:r>
            <a:endParaRPr lang="en-US" sz="1800" i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JEH 07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A32DF-0A32-45E4-ACA7-8CB71729EC5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785754" y="285728"/>
            <a:ext cx="835824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A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Vanuatu National Statistics Office: Challenges and Issues with Documentation </a:t>
            </a:r>
            <a:endParaRPr lang="en-US" sz="1800" i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JEH 07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DDF806-01EE-40CE-96CD-B1B533344A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785754" y="285728"/>
            <a:ext cx="835824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A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Vanuatu National Statistics Office: Challenges and Issues with Documentation </a:t>
            </a:r>
            <a:endParaRPr lang="en-US" sz="1800" i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JEH 07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B452B-F112-45E6-B42C-756B9E29CAF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785754" y="285728"/>
            <a:ext cx="835824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A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Vanuatu National Statistics Office: Challenges and Issues with Documentation </a:t>
            </a:r>
            <a:endParaRPr lang="en-US" sz="1800" i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939E11C-B134-4B4C-97B3-61B961E32BB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40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57238" y="1700808"/>
            <a:ext cx="7958166" cy="1340050"/>
          </a:xfrm>
        </p:spPr>
        <p:txBody>
          <a:bodyPr>
            <a:normAutofit/>
          </a:bodyPr>
          <a:lstStyle/>
          <a:p>
            <a:r>
              <a:rPr lang="en-AU" sz="4000" b="1" dirty="0" smtClean="0"/>
              <a:t>Vanuatu 2007 Agriculture Census Sample Design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42910" y="3429000"/>
            <a:ext cx="8072494" cy="97156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Regional Training Workshop on Linking Population and Housing Censuses with Agricultural Censuses</a:t>
            </a:r>
            <a:endParaRPr lang="en-US" dirty="0"/>
          </a:p>
          <a:p>
            <a:r>
              <a:rPr lang="en-US" b="1" dirty="0" err="1"/>
              <a:t>Noumea</a:t>
            </a:r>
            <a:r>
              <a:rPr lang="en-US" b="1" dirty="0"/>
              <a:t>, New Caledonia </a:t>
            </a:r>
            <a:endParaRPr lang="en-US" dirty="0"/>
          </a:p>
          <a:p>
            <a:r>
              <a:rPr lang="en-US" b="1" dirty="0"/>
              <a:t>28 May - 1 June 2012</a:t>
            </a:r>
            <a:endParaRPr lang="en-US" dirty="0"/>
          </a:p>
        </p:txBody>
      </p:sp>
      <p:pic>
        <p:nvPicPr>
          <p:cNvPr id="7" name="Picture 6" descr="Vanuatu Coat of Arms Logo C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214290"/>
            <a:ext cx="1071570" cy="1290412"/>
          </a:xfrm>
          <a:prstGeom prst="rect">
            <a:avLst/>
          </a:prstGeom>
        </p:spPr>
      </p:pic>
      <p:pic>
        <p:nvPicPr>
          <p:cNvPr id="10" name="Picture 9" descr="NSO Logo2.t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0958" y="428604"/>
            <a:ext cx="1000132" cy="971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en-US" dirty="0" smtClean="0"/>
              <a:t>How </a:t>
            </a:r>
            <a:r>
              <a:rPr lang="en-US" dirty="0"/>
              <a:t>the listing is carried out </a:t>
            </a:r>
          </a:p>
          <a:p>
            <a:r>
              <a:rPr lang="en-US" dirty="0" smtClean="0"/>
              <a:t>How </a:t>
            </a:r>
            <a:r>
              <a:rPr lang="en-US" dirty="0"/>
              <a:t>the sample frame for the agriculture surveys of the census is designed from the listing</a:t>
            </a:r>
          </a:p>
          <a:p>
            <a:r>
              <a:rPr lang="en-US" dirty="0" smtClean="0"/>
              <a:t>The </a:t>
            </a:r>
            <a:r>
              <a:rPr lang="en-US" dirty="0"/>
              <a:t>description of the sample design –at the different levels PSU, SSU etc. </a:t>
            </a:r>
          </a:p>
          <a:p>
            <a:r>
              <a:rPr lang="en-US" dirty="0" smtClean="0"/>
              <a:t>Sample </a:t>
            </a:r>
            <a:r>
              <a:rPr lang="en-US" dirty="0"/>
              <a:t>size – total and at different levels</a:t>
            </a:r>
          </a:p>
          <a:p>
            <a:r>
              <a:rPr lang="en-US" dirty="0" smtClean="0"/>
              <a:t>Sample </a:t>
            </a:r>
            <a:r>
              <a:rPr lang="en-US" dirty="0"/>
              <a:t>efficiency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84784"/>
            <a:ext cx="8280919" cy="4824536"/>
          </a:xfrm>
        </p:spPr>
        <p:txBody>
          <a:bodyPr>
            <a:noAutofit/>
          </a:bodyPr>
          <a:lstStyle/>
          <a:p>
            <a:r>
              <a:rPr lang="en-US" sz="2800" dirty="0" smtClean="0"/>
              <a:t>2006 </a:t>
            </a:r>
            <a:r>
              <a:rPr lang="en-US" sz="2800" dirty="0" smtClean="0"/>
              <a:t>Agriculture </a:t>
            </a:r>
            <a:r>
              <a:rPr lang="en-US" sz="2800" dirty="0" smtClean="0"/>
              <a:t>Census =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Agriculture Census </a:t>
            </a:r>
          </a:p>
          <a:p>
            <a:pPr lvl="1"/>
            <a:r>
              <a:rPr lang="en-US" sz="2600" dirty="0" smtClean="0"/>
              <a:t>1</a:t>
            </a:r>
            <a:r>
              <a:rPr lang="en-US" sz="2600" baseline="30000" dirty="0" smtClean="0"/>
              <a:t>st</a:t>
            </a:r>
            <a:r>
              <a:rPr lang="en-US" sz="2600" dirty="0" smtClean="0"/>
              <a:t> in 1983, 2</a:t>
            </a:r>
            <a:r>
              <a:rPr lang="en-US" sz="2600" baseline="30000" dirty="0" smtClean="0"/>
              <a:t>nd</a:t>
            </a:r>
            <a:r>
              <a:rPr lang="en-US" sz="2600" dirty="0" smtClean="0"/>
              <a:t> in 1993</a:t>
            </a:r>
          </a:p>
          <a:p>
            <a:r>
              <a:rPr lang="en-US" sz="2800" dirty="0" smtClean="0"/>
              <a:t>Has 2 phases:</a:t>
            </a:r>
            <a:endParaRPr lang="en-US" sz="2800" dirty="0"/>
          </a:p>
          <a:p>
            <a:pPr lvl="1"/>
            <a:r>
              <a:rPr lang="en-US" sz="2400" dirty="0" smtClean="0"/>
              <a:t>Phase I (2006) </a:t>
            </a:r>
            <a:r>
              <a:rPr lang="en-US" sz="2400" dirty="0"/>
              <a:t>- Listing of all households including data on population and gender, type of crop grown, livestock raised, and fishing, forestry and logging activities conducted. </a:t>
            </a:r>
            <a:endParaRPr lang="en-US" sz="2400" dirty="0" smtClean="0"/>
          </a:p>
          <a:p>
            <a:pPr lvl="1"/>
            <a:r>
              <a:rPr lang="en-US" sz="2400" dirty="0" smtClean="0"/>
              <a:t>Phase II (2007) - a </a:t>
            </a:r>
            <a:r>
              <a:rPr lang="en-US" sz="2400" dirty="0"/>
              <a:t>series of sample </a:t>
            </a:r>
            <a:r>
              <a:rPr lang="en-US" sz="2400" dirty="0" smtClean="0"/>
              <a:t>surveys carried </a:t>
            </a:r>
            <a:r>
              <a:rPr lang="en-US" sz="2400" dirty="0" smtClean="0"/>
              <a:t>out in </a:t>
            </a:r>
            <a:r>
              <a:rPr lang="en-US" sz="2400" dirty="0"/>
              <a:t>2007 to gather quantitative </a:t>
            </a:r>
            <a:r>
              <a:rPr lang="en-US" sz="2400" dirty="0" smtClean="0"/>
              <a:t>data </a:t>
            </a:r>
            <a:r>
              <a:rPr lang="en-US" sz="2400" dirty="0"/>
              <a:t>in 15 fifteen major </a:t>
            </a:r>
            <a:r>
              <a:rPr lang="en-US" sz="2400" dirty="0" smtClean="0"/>
              <a:t>islands on </a:t>
            </a:r>
            <a:r>
              <a:rPr lang="en-US" sz="2400" dirty="0"/>
              <a:t>the following selected </a:t>
            </a:r>
            <a:r>
              <a:rPr lang="en-US" sz="2400" dirty="0" smtClean="0"/>
              <a:t> subsectors </a:t>
            </a:r>
            <a:r>
              <a:rPr lang="en-US" sz="2400" dirty="0"/>
              <a:t>(</a:t>
            </a:r>
            <a:r>
              <a:rPr lang="en-US" sz="2400" dirty="0" smtClean="0"/>
              <a:t>crops </a:t>
            </a:r>
            <a:r>
              <a:rPr lang="en-US" sz="2400" dirty="0"/>
              <a:t>and </a:t>
            </a:r>
            <a:r>
              <a:rPr lang="en-US" sz="2400" dirty="0" smtClean="0"/>
              <a:t>livestock): </a:t>
            </a:r>
          </a:p>
          <a:p>
            <a:pPr marL="301943" lvl="1" indent="0">
              <a:buNone/>
            </a:pPr>
            <a:r>
              <a:rPr lang="en-US" sz="2400" dirty="0" smtClean="0"/>
              <a:t>          &gt;  coconut 	&gt; cocoa        &gt; coffee   &gt; kava      </a:t>
            </a:r>
          </a:p>
          <a:p>
            <a:pPr marL="301943" lvl="1" indent="0">
              <a:buNone/>
            </a:pPr>
            <a:r>
              <a:rPr lang="en-US" sz="2400" dirty="0" smtClean="0"/>
              <a:t>          &gt; vanilla           &gt; pepper     &gt; cattle 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72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132856"/>
            <a:ext cx="8136903" cy="41764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smtClean="0"/>
              <a:t>Based on the Agriculture census listing, 2 stage sampling was used:</a:t>
            </a:r>
          </a:p>
          <a:p>
            <a:r>
              <a:rPr lang="en-AU" dirty="0" smtClean="0"/>
              <a:t>1</a:t>
            </a:r>
            <a:r>
              <a:rPr lang="en-AU" baseline="30000" dirty="0" smtClean="0"/>
              <a:t>st</a:t>
            </a:r>
            <a:r>
              <a:rPr lang="en-AU" dirty="0" smtClean="0"/>
              <a:t> Stage = </a:t>
            </a:r>
            <a:r>
              <a:rPr lang="en-AU" dirty="0" smtClean="0"/>
              <a:t> Selection of Primary Sampling Units (PSUs) using Probability Proportional to Size (PPS)</a:t>
            </a:r>
            <a:endParaRPr lang="en-AU" dirty="0" smtClean="0"/>
          </a:p>
          <a:p>
            <a:r>
              <a:rPr lang="en-AU" dirty="0" smtClean="0"/>
              <a:t>2</a:t>
            </a:r>
            <a:r>
              <a:rPr lang="en-AU" baseline="30000" dirty="0" smtClean="0"/>
              <a:t>nd</a:t>
            </a:r>
            <a:r>
              <a:rPr lang="en-AU" dirty="0" smtClean="0"/>
              <a:t> Stage = </a:t>
            </a:r>
            <a:r>
              <a:rPr lang="en-AU" dirty="0" smtClean="0"/>
              <a:t>Selection of Secondary Sampling Units (SSUs) using equal probability within each sample PSU</a:t>
            </a:r>
            <a:endParaRPr lang="en-AU" dirty="0"/>
          </a:p>
          <a:p>
            <a:pPr marL="0" indent="0">
              <a:buNone/>
            </a:pPr>
            <a:r>
              <a:rPr lang="en-AU" dirty="0" smtClean="0"/>
              <a:t>Using the sample </a:t>
            </a:r>
            <a:r>
              <a:rPr lang="en-AU" dirty="0" smtClean="0"/>
              <a:t>design 15 </a:t>
            </a:r>
            <a:r>
              <a:rPr lang="en-AU" dirty="0"/>
              <a:t>major islands were classified as: </a:t>
            </a:r>
            <a:endParaRPr lang="en-US" dirty="0"/>
          </a:p>
          <a:p>
            <a:pPr lvl="0"/>
            <a:r>
              <a:rPr lang="en-AU" i="1" dirty="0"/>
              <a:t>small</a:t>
            </a:r>
            <a:r>
              <a:rPr lang="en-AU" dirty="0"/>
              <a:t> – </a:t>
            </a:r>
            <a:r>
              <a:rPr lang="en-AU" dirty="0">
                <a:solidFill>
                  <a:srgbClr val="FF0000"/>
                </a:solidFill>
              </a:rPr>
              <a:t>if the number of households engaged in agricultural activities is less than </a:t>
            </a:r>
            <a:r>
              <a:rPr lang="en-AU" dirty="0" smtClean="0">
                <a:solidFill>
                  <a:srgbClr val="FF0000"/>
                </a:solidFill>
              </a:rPr>
              <a:t>500 </a:t>
            </a:r>
            <a:r>
              <a:rPr lang="en-AU" dirty="0" smtClean="0"/>
              <a:t>= </a:t>
            </a:r>
            <a:r>
              <a:rPr lang="en-US" dirty="0" smtClean="0"/>
              <a:t>3 islands</a:t>
            </a:r>
          </a:p>
          <a:p>
            <a:pPr lvl="0"/>
            <a:r>
              <a:rPr lang="en-AU" i="1" dirty="0" smtClean="0"/>
              <a:t>medium</a:t>
            </a:r>
            <a:r>
              <a:rPr lang="en-AU" dirty="0" smtClean="0"/>
              <a:t> – </a:t>
            </a:r>
            <a:r>
              <a:rPr lang="en-AU" dirty="0" smtClean="0">
                <a:solidFill>
                  <a:srgbClr val="FF0000"/>
                </a:solidFill>
              </a:rPr>
              <a:t>if the number of households engaged in agricultural activities is between 500 - 1,999 </a:t>
            </a:r>
            <a:r>
              <a:rPr lang="en-AU" dirty="0" smtClean="0"/>
              <a:t>= </a:t>
            </a:r>
            <a:r>
              <a:rPr lang="en-US" dirty="0" smtClean="0"/>
              <a:t>6 islands</a:t>
            </a:r>
          </a:p>
          <a:p>
            <a:pPr lvl="0"/>
            <a:r>
              <a:rPr lang="en-AU" i="1" dirty="0"/>
              <a:t>large</a:t>
            </a:r>
            <a:r>
              <a:rPr lang="en-AU" i="1" dirty="0" smtClean="0"/>
              <a:t> </a:t>
            </a:r>
            <a:r>
              <a:rPr lang="en-AU" dirty="0"/>
              <a:t>– </a:t>
            </a:r>
            <a:r>
              <a:rPr lang="en-AU" dirty="0">
                <a:solidFill>
                  <a:srgbClr val="FF0000"/>
                </a:solidFill>
              </a:rPr>
              <a:t>if the number of households operating agricultural activities is 2,000 or </a:t>
            </a:r>
            <a:r>
              <a:rPr lang="en-AU" dirty="0" smtClean="0">
                <a:solidFill>
                  <a:srgbClr val="FF0000"/>
                </a:solidFill>
              </a:rPr>
              <a:t>more </a:t>
            </a:r>
            <a:r>
              <a:rPr lang="en-AU" dirty="0" smtClean="0"/>
              <a:t>= </a:t>
            </a:r>
            <a:r>
              <a:rPr lang="en-US" dirty="0" smtClean="0"/>
              <a:t>6 islands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52728"/>
          </a:xfrm>
        </p:spPr>
        <p:txBody>
          <a:bodyPr/>
          <a:lstStyle/>
          <a:p>
            <a:r>
              <a:rPr lang="en-US" dirty="0"/>
              <a:t>Sample </a:t>
            </a:r>
            <a:r>
              <a:rPr lang="en-US" dirty="0" smtClean="0"/>
              <a:t>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19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i="1" dirty="0">
                <a:solidFill>
                  <a:srgbClr val="FF0000"/>
                </a:solidFill>
              </a:rPr>
              <a:t>small </a:t>
            </a:r>
            <a:r>
              <a:rPr lang="en-US" dirty="0">
                <a:solidFill>
                  <a:srgbClr val="FF0000"/>
                </a:solidFill>
              </a:rPr>
              <a:t>size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islands:</a:t>
            </a:r>
          </a:p>
          <a:p>
            <a:pPr lvl="1"/>
            <a:r>
              <a:rPr lang="en-US" dirty="0"/>
              <a:t>all households were listed and the identified households engaged in agricultural activities were enumerated</a:t>
            </a:r>
            <a:r>
              <a:rPr lang="en-US" dirty="0" smtClean="0"/>
              <a:t>;</a:t>
            </a:r>
          </a:p>
          <a:p>
            <a:pPr lvl="1"/>
            <a:endParaRPr lang="en-US" dirty="0"/>
          </a:p>
          <a:p>
            <a:pPr>
              <a:lnSpc>
                <a:spcPct val="90000"/>
              </a:lnSpc>
            </a:pPr>
            <a:r>
              <a:rPr lang="en-US" altLang="zh-CN" dirty="0" smtClean="0">
                <a:solidFill>
                  <a:srgbClr val="FF0000"/>
                </a:solidFill>
                <a:latin typeface="Candara" pitchFamily="34" charset="0"/>
                <a:ea typeface="宋体" pitchFamily="2" charset="-122"/>
              </a:rPr>
              <a:t>The </a:t>
            </a:r>
            <a:r>
              <a:rPr lang="en-US" altLang="zh-CN" i="1" dirty="0" smtClean="0">
                <a:solidFill>
                  <a:srgbClr val="FF0000"/>
                </a:solidFill>
                <a:latin typeface="Candara" pitchFamily="34" charset="0"/>
                <a:ea typeface="宋体" pitchFamily="2" charset="-122"/>
              </a:rPr>
              <a:t>medium</a:t>
            </a:r>
            <a:r>
              <a:rPr lang="en-US" altLang="zh-CN" dirty="0" smtClean="0">
                <a:solidFill>
                  <a:srgbClr val="FF0000"/>
                </a:solidFill>
                <a:latin typeface="Candara" pitchFamily="34" charset="0"/>
                <a:ea typeface="宋体" pitchFamily="2" charset="-122"/>
              </a:rPr>
              <a:t> size islands: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latin typeface="Candara" pitchFamily="34" charset="0"/>
                <a:ea typeface="宋体" pitchFamily="2" charset="-122"/>
              </a:rPr>
              <a:t>One-third </a:t>
            </a:r>
            <a:r>
              <a:rPr lang="en-US" altLang="zh-CN" dirty="0">
                <a:latin typeface="Candara" pitchFamily="34" charset="0"/>
                <a:ea typeface="宋体" pitchFamily="2" charset="-122"/>
              </a:rPr>
              <a:t>of the total EAs in these islands were selected;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latin typeface="Candara" pitchFamily="34" charset="0"/>
                <a:ea typeface="宋体" pitchFamily="2" charset="-122"/>
              </a:rPr>
              <a:t>All households living in these selected EAs will be listed; and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latin typeface="Candara" pitchFamily="34" charset="0"/>
                <a:ea typeface="宋体" pitchFamily="2" charset="-122"/>
              </a:rPr>
              <a:t>All households listed in these EAs with 10 or more coconut trees/kava plants/cocoa trees/ vanilla plants/pepper plants will be interviewed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</a:t>
            </a:r>
            <a:r>
              <a:rPr lang="en-US" dirty="0" smtClean="0"/>
              <a:t>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7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5" y="2204864"/>
            <a:ext cx="7812856" cy="392129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i="1" dirty="0" smtClean="0">
                <a:solidFill>
                  <a:srgbClr val="FF0000"/>
                </a:solidFill>
              </a:rPr>
              <a:t>large </a:t>
            </a:r>
            <a:r>
              <a:rPr lang="en-US" dirty="0" smtClean="0">
                <a:solidFill>
                  <a:srgbClr val="FF0000"/>
                </a:solidFill>
              </a:rPr>
              <a:t>size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islands</a:t>
            </a:r>
            <a:r>
              <a:rPr lang="en-US" dirty="0">
                <a:solidFill>
                  <a:srgbClr val="FF0000"/>
                </a:solidFill>
              </a:rPr>
              <a:t>,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one-third </a:t>
            </a:r>
            <a:r>
              <a:rPr lang="en-US" dirty="0"/>
              <a:t>of the total </a:t>
            </a:r>
            <a:r>
              <a:rPr lang="en-US" dirty="0" err="1" smtClean="0"/>
              <a:t>Eas</a:t>
            </a:r>
            <a:r>
              <a:rPr lang="en-US" dirty="0" smtClean="0"/>
              <a:t> were </a:t>
            </a:r>
            <a:r>
              <a:rPr lang="en-US" dirty="0"/>
              <a:t>selected in each island and </a:t>
            </a:r>
            <a:r>
              <a:rPr lang="en-US" dirty="0" smtClean="0"/>
              <a:t>all households </a:t>
            </a:r>
            <a:r>
              <a:rPr lang="en-US" dirty="0"/>
              <a:t>listed. 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Of </a:t>
            </a:r>
            <a:r>
              <a:rPr lang="en-US" dirty="0"/>
              <a:t>households found </a:t>
            </a:r>
            <a:r>
              <a:rPr lang="en-US" dirty="0" smtClean="0"/>
              <a:t>to have </a:t>
            </a:r>
            <a:r>
              <a:rPr lang="en-US" dirty="0"/>
              <a:t>a crop garden, coconut sub-holding </a:t>
            </a:r>
            <a:r>
              <a:rPr lang="en-US" dirty="0" smtClean="0"/>
              <a:t>or kava </a:t>
            </a:r>
            <a:r>
              <a:rPr lang="en-US" dirty="0"/>
              <a:t>sub-holding, one-third were </a:t>
            </a:r>
            <a:r>
              <a:rPr lang="en-US" dirty="0" smtClean="0"/>
              <a:t>selected to </a:t>
            </a:r>
            <a:r>
              <a:rPr lang="en-US" dirty="0"/>
              <a:t>be further interviewed.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addition, </a:t>
            </a:r>
            <a:r>
              <a:rPr lang="en-US" dirty="0" smtClean="0"/>
              <a:t>all households </a:t>
            </a:r>
            <a:r>
              <a:rPr lang="en-US" dirty="0"/>
              <a:t>listed and involved in the </a:t>
            </a:r>
            <a:r>
              <a:rPr lang="en-US" dirty="0" err="1" smtClean="0"/>
              <a:t>subholding</a:t>
            </a:r>
            <a:r>
              <a:rPr lang="en-US" dirty="0" smtClean="0"/>
              <a:t> of </a:t>
            </a:r>
            <a:r>
              <a:rPr lang="en-US" dirty="0"/>
              <a:t>cattle and cash crops like </a:t>
            </a:r>
            <a:r>
              <a:rPr lang="en-US" dirty="0" smtClean="0"/>
              <a:t>cocoa, coffee </a:t>
            </a:r>
            <a:r>
              <a:rPr lang="en-US" dirty="0"/>
              <a:t>(for </a:t>
            </a:r>
            <a:r>
              <a:rPr lang="en-US" dirty="0" err="1"/>
              <a:t>Tanna</a:t>
            </a:r>
            <a:r>
              <a:rPr lang="en-US" dirty="0"/>
              <a:t> only), vanilla and </a:t>
            </a:r>
            <a:r>
              <a:rPr lang="en-US" dirty="0" smtClean="0"/>
              <a:t>pepper (</a:t>
            </a:r>
            <a:r>
              <a:rPr lang="en-US" dirty="0"/>
              <a:t>10 or more plants) were also enumerated.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design</a:t>
            </a:r>
          </a:p>
        </p:txBody>
      </p:sp>
    </p:spTree>
    <p:extLst>
      <p:ext uri="{BB962C8B-B14F-4D97-AF65-F5344CB8AC3E}">
        <p14:creationId xmlns:p14="http://schemas.microsoft.com/office/powerpoint/2010/main" val="348684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48064" y="2675467"/>
            <a:ext cx="3672408" cy="3450696"/>
          </a:xfrm>
        </p:spPr>
        <p:txBody>
          <a:bodyPr>
            <a:normAutofit/>
          </a:bodyPr>
          <a:lstStyle/>
          <a:p>
            <a:r>
              <a:rPr lang="en-AU" dirty="0" smtClean="0"/>
              <a:t>Applying </a:t>
            </a:r>
            <a:r>
              <a:rPr lang="en-AU" dirty="0"/>
              <a:t>this sampling method, the total number of households that were enumerated was approximately </a:t>
            </a:r>
            <a:r>
              <a:rPr lang="en-AU" dirty="0" smtClean="0"/>
              <a:t>5,206 ( ≈ 12% of HH)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Sample size – total and at different </a:t>
            </a:r>
            <a:r>
              <a:rPr lang="en-US" dirty="0" smtClean="0"/>
              <a:t>levels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369578"/>
              </p:ext>
            </p:extLst>
          </p:nvPr>
        </p:nvGraphicFramePr>
        <p:xfrm>
          <a:off x="1115616" y="1809751"/>
          <a:ext cx="2664296" cy="4825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60"/>
                <a:gridCol w="1224136"/>
              </a:tblGrid>
              <a:tr h="273152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800" b="1" u="none" strike="noStrike" dirty="0">
                          <a:effectLst/>
                        </a:rPr>
                        <a:t>Island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800" b="1" u="none" strike="noStrike" dirty="0">
                          <a:effectLst/>
                        </a:rPr>
                        <a:t>No. of </a:t>
                      </a:r>
                      <a:r>
                        <a:rPr lang="en-AU" sz="1800" b="1" u="none" strike="noStrike" dirty="0" smtClean="0">
                          <a:effectLst/>
                        </a:rPr>
                        <a:t>HH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b="1" u="none" strike="noStrike" dirty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b="1" u="none" strike="noStrike" dirty="0">
                          <a:effectLst/>
                        </a:rPr>
                        <a:t>5,206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Torres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131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u="none" strike="noStrike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Erromango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295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u="none" strike="noStrike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Paama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375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Banks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249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u="none" strike="noStrike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Malo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291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u="none" strike="noStrike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Maewo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262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u="none" strike="noStrike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Ambrym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496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u="none" strike="noStrike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Epi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396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Shepherds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231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Santo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567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u="none" strike="noStrike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Ambae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289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Pentecost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288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u="none" strike="noStrike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Malekula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492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Efate 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332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52">
                <a:tc>
                  <a:txBody>
                    <a:bodyPr/>
                    <a:lstStyle/>
                    <a:p>
                      <a:pPr algn="l" fontAlgn="ctr"/>
                      <a:r>
                        <a:rPr lang="en-AU" sz="1800" u="none" strike="noStrike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Tanna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514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72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derive from Ag Census Listing, not Pop Census listing</a:t>
            </a:r>
          </a:p>
          <a:p>
            <a:r>
              <a:rPr lang="en-US" dirty="0" smtClean="0"/>
              <a:t>Survey weights were used to calculate regional/provincial level estimates only</a:t>
            </a:r>
          </a:p>
          <a:p>
            <a:r>
              <a:rPr lang="en-US" dirty="0" smtClean="0"/>
              <a:t>Lower level estimates not available – proves ineffective for community projects planning and proposal submissions to access funding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Sample efficiency </a:t>
            </a:r>
          </a:p>
        </p:txBody>
      </p:sp>
    </p:spTree>
    <p:extLst>
      <p:ext uri="{BB962C8B-B14F-4D97-AF65-F5344CB8AC3E}">
        <p14:creationId xmlns:p14="http://schemas.microsoft.com/office/powerpoint/2010/main" val="292267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10196</TotalTime>
  <Words>488</Words>
  <Application>Microsoft Office PowerPoint</Application>
  <PresentationFormat>On-screen Show (4:3)</PresentationFormat>
  <Paragraphs>81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Vanuatu 2007 Agriculture Census Sample Design</vt:lpstr>
      <vt:lpstr>Outline</vt:lpstr>
      <vt:lpstr>Background</vt:lpstr>
      <vt:lpstr>Sample design</vt:lpstr>
      <vt:lpstr>Sample design</vt:lpstr>
      <vt:lpstr>Sample design</vt:lpstr>
      <vt:lpstr>Sample size – total and at different levels</vt:lpstr>
      <vt:lpstr>Sample efficiency </vt:lpstr>
    </vt:vector>
  </TitlesOfParts>
  <Company>Babtie Group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GIS Port Folio</dc:title>
  <dc:creator>Babtie</dc:creator>
  <cp:lastModifiedBy>Admin</cp:lastModifiedBy>
  <cp:revision>597</cp:revision>
  <dcterms:created xsi:type="dcterms:W3CDTF">2006-02-27T07:28:36Z</dcterms:created>
  <dcterms:modified xsi:type="dcterms:W3CDTF">2012-05-30T00:17:52Z</dcterms:modified>
</cp:coreProperties>
</file>