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82" r:id="rId2"/>
    <p:sldId id="257" r:id="rId3"/>
    <p:sldId id="283" r:id="rId4"/>
    <p:sldId id="297" r:id="rId5"/>
    <p:sldId id="294" r:id="rId6"/>
    <p:sldId id="298" r:id="rId7"/>
    <p:sldId id="293" r:id="rId8"/>
    <p:sldId id="284" r:id="rId9"/>
    <p:sldId id="285" r:id="rId10"/>
    <p:sldId id="286" r:id="rId11"/>
    <p:sldId id="288" r:id="rId12"/>
    <p:sldId id="287" r:id="rId13"/>
    <p:sldId id="289" r:id="rId14"/>
    <p:sldId id="290" r:id="rId15"/>
    <p:sldId id="291" r:id="rId16"/>
    <p:sldId id="292" r:id="rId17"/>
    <p:sldId id="278"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92" autoAdjust="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A40A5E-B9E2-4C87-ACC4-87F980E145B7}" type="datetimeFigureOut">
              <a:rPr lang="es-ES" smtClean="0"/>
              <a:pPr/>
              <a:t>26/01/2017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40177-EB1E-4D80-8F71-974E612F4C3A}" type="slidenum">
              <a:rPr lang="es-ES" smtClean="0"/>
              <a:pPr/>
              <a:t>‹#›</a:t>
            </a:fld>
            <a:endParaRPr lang="es-ES"/>
          </a:p>
        </p:txBody>
      </p:sp>
    </p:spTree>
    <p:extLst>
      <p:ext uri="{BB962C8B-B14F-4D97-AF65-F5344CB8AC3E}">
        <p14:creationId xmlns:p14="http://schemas.microsoft.com/office/powerpoint/2010/main" xmlns="" val="807747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xmlns="" val="250001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solidFill>
                  <a:srgbClr val="0070C0"/>
                </a:solidFill>
                <a:effectLst/>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rgbClr val="0070C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fld id="{2F8F40E8-AE91-4A8F-9228-8F7D80C63781}" type="datetime1">
              <a:rPr lang="es-ES" smtClean="0"/>
              <a:pPr/>
              <a:t>26/01/2017</a:t>
            </a:fld>
            <a:endParaRPr lang="es-ES"/>
          </a:p>
        </p:txBody>
      </p:sp>
      <p:sp>
        <p:nvSpPr>
          <p:cNvPr id="20" name="Footer Placeholder 19"/>
          <p:cNvSpPr>
            <a:spLocks noGrp="1"/>
          </p:cNvSpPr>
          <p:nvPr>
            <p:ph type="ftr" sz="quarter" idx="11"/>
          </p:nvPr>
        </p:nvSpPr>
        <p:spPr/>
        <p:txBody>
          <a:bodyPr/>
          <a:lstStyle>
            <a:extLst/>
          </a:lstStyle>
          <a:p>
            <a:endParaRPr lang="es-ES"/>
          </a:p>
        </p:txBody>
      </p:sp>
      <p:sp>
        <p:nvSpPr>
          <p:cNvPr id="10" name="Slide Number Placeholder 9"/>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27790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C243BFF4-371F-49C9-8D20-48FF78C9E0E6}"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83139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E5C77621-71A8-4214-8779-1B7A6839C5C9}"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146436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s-AR"/>
          </a:p>
        </p:txBody>
      </p:sp>
      <p:sp>
        <p:nvSpPr>
          <p:cNvPr id="3" name="Date Placeholder 2"/>
          <p:cNvSpPr>
            <a:spLocks noGrp="1"/>
          </p:cNvSpPr>
          <p:nvPr>
            <p:ph type="dt" sz="half" idx="10"/>
          </p:nvPr>
        </p:nvSpPr>
        <p:spPr/>
        <p:txBody>
          <a:bodyPr/>
          <a:lstStyle/>
          <a:p>
            <a:fld id="{55CAC243-3BB0-4495-9F22-D072DBB72E3B}" type="datetime1">
              <a:rPr lang="es-ES" smtClean="0"/>
              <a:pPr/>
              <a:t>26/01/2017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xmlns="" val="278788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1371617" y="2013012"/>
            <a:ext cx="7498080" cy="4800600"/>
          </a:xfrm>
          <a:prstGeom prst="rect">
            <a:avLst/>
          </a:prstGeom>
        </p:spPr>
        <p:txBody>
          <a:bodyPr/>
          <a:lstStyle>
            <a:lvl1pPr>
              <a:defRPr>
                <a:solidFill>
                  <a:schemeClr val="tx1"/>
                </a:solidFill>
              </a:defRPr>
            </a:lvl1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extLst/>
          </a:lstStyle>
          <a:p>
            <a:fld id="{0E33C6B3-38B0-4503-B2E8-CF2F205E1B4A}"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84480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smtClean="0"/>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CDD52450-5825-439B-804E-915A51E8302D}" type="datetime1">
              <a:rPr lang="es-ES" smtClean="0"/>
              <a:pPr/>
              <a:t>26/01/2017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148128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AD7FFD92-480D-419E-A52A-EFBDF67C6807}" type="datetime1">
              <a:rPr lang="es-ES" smtClean="0"/>
              <a:pPr/>
              <a:t>26/01/2017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31673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BD734FB9-A692-4F5E-994E-02705E192139}" type="datetime1">
              <a:rPr lang="es-ES" smtClean="0"/>
              <a:pPr/>
              <a:t>26/01/2017</a:t>
            </a:fld>
            <a:endParaRPr lang="es-ES"/>
          </a:p>
        </p:txBody>
      </p:sp>
      <p:sp>
        <p:nvSpPr>
          <p:cNvPr id="8" name="Footer Placeholder 7"/>
          <p:cNvSpPr>
            <a:spLocks noGrp="1"/>
          </p:cNvSpPr>
          <p:nvPr>
            <p:ph type="ftr" sz="quarter" idx="11"/>
          </p:nvPr>
        </p:nvSpPr>
        <p:spPr/>
        <p:txBody>
          <a:bodyPr/>
          <a:lstStyle>
            <a:extLst/>
          </a:lstStyle>
          <a:p>
            <a:endParaRPr lang="es-ES"/>
          </a:p>
        </p:txBody>
      </p:sp>
      <p:sp>
        <p:nvSpPr>
          <p:cNvPr id="9" name="Slide Number Placeholder 8"/>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415530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577B9363-22EF-497A-8E0E-B8F0D9D68433}" type="datetime1">
              <a:rPr lang="es-ES" smtClean="0"/>
              <a:pPr/>
              <a:t>26/01/2017</a:t>
            </a:fld>
            <a:endParaRPr lang="es-ES"/>
          </a:p>
        </p:txBody>
      </p:sp>
      <p:sp>
        <p:nvSpPr>
          <p:cNvPr id="4" name="Footer Placeholder 3"/>
          <p:cNvSpPr>
            <a:spLocks noGrp="1"/>
          </p:cNvSpPr>
          <p:nvPr>
            <p:ph type="ftr" sz="quarter" idx="11"/>
          </p:nvPr>
        </p:nvSpPr>
        <p:spPr/>
        <p:txBody>
          <a:bodyPr/>
          <a:lstStyle>
            <a:extLst/>
          </a:lstStyle>
          <a:p>
            <a:endParaRPr lang="es-ES"/>
          </a:p>
        </p:txBody>
      </p:sp>
      <p:sp>
        <p:nvSpPr>
          <p:cNvPr id="5" name="Slide Number Placeholder 4"/>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3298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fld id="{416036D8-2A08-4F0C-A376-4A8A1FC3E8B3}" type="datetime1">
              <a:rPr lang="es-ES" smtClean="0"/>
              <a:pPr/>
              <a:t>26/01/2017</a:t>
            </a:fld>
            <a:endParaRPr lang="es-ES"/>
          </a:p>
        </p:txBody>
      </p:sp>
      <p:sp>
        <p:nvSpPr>
          <p:cNvPr id="3" name="Footer Placeholder 2"/>
          <p:cNvSpPr>
            <a:spLocks noGrp="1"/>
          </p:cNvSpPr>
          <p:nvPr>
            <p:ph type="ftr" sz="quarter" idx="11"/>
          </p:nvPr>
        </p:nvSpPr>
        <p:spPr/>
        <p:txBody>
          <a:bodyPr/>
          <a:lstStyle>
            <a:extLst/>
          </a:lstStyle>
          <a:p>
            <a:endParaRPr lang="es-ES"/>
          </a:p>
        </p:txBody>
      </p:sp>
      <p:sp>
        <p:nvSpPr>
          <p:cNvPr id="4" name="Slide Number Placeholder 3"/>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extLst>
      <p:ext uri="{BB962C8B-B14F-4D97-AF65-F5344CB8AC3E}">
        <p14:creationId xmlns:p14="http://schemas.microsoft.com/office/powerpoint/2010/main" xmlns="" val="267416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B244FBB0-03CF-426D-AC35-C0044DA149EF}" type="datetime1">
              <a:rPr lang="es-ES" smtClean="0"/>
              <a:pPr/>
              <a:t>26/01/2017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68178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16953C3F-2364-48A9-9255-C338C722EEDA}" type="datetime1">
              <a:rPr lang="es-ES" smtClean="0"/>
              <a:pPr/>
              <a:t>26/01/2017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smtClean="0"/>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Tree>
    <p:extLst>
      <p:ext uri="{BB962C8B-B14F-4D97-AF65-F5344CB8AC3E}">
        <p14:creationId xmlns:p14="http://schemas.microsoft.com/office/powerpoint/2010/main" xmlns="" val="250302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8019"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fld id="{8632FEBB-1A6B-4D25-B9A3-05ADF97727D4}" type="datetime1">
              <a:rPr lang="es-ES" smtClean="0"/>
              <a:pPr/>
              <a:t>26/01/2017</a:t>
            </a:fld>
            <a:endParaRPr lang="es-E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s-E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fld id="{412FF748-1325-48DC-AE50-E54CCC902008}" type="slidenum">
              <a:rPr lang="es-ES" smtClean="0"/>
              <a:pPr/>
              <a:t>‹#›</a:t>
            </a:fld>
            <a:endParaRPr lang="es-E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pic>
        <p:nvPicPr>
          <p:cNvPr id="2" name="Picture 1"/>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1014984" y="-10972"/>
            <a:ext cx="2980952" cy="1203774"/>
          </a:xfrm>
          <a:prstGeom prst="rect">
            <a:avLst/>
          </a:prstGeom>
        </p:spPr>
      </p:pic>
      <p:sp>
        <p:nvSpPr>
          <p:cNvPr id="4" name="Title Placeholder 3"/>
          <p:cNvSpPr>
            <a:spLocks noGrp="1"/>
          </p:cNvSpPr>
          <p:nvPr>
            <p:ph type="title"/>
          </p:nvPr>
        </p:nvSpPr>
        <p:spPr>
          <a:xfrm>
            <a:off x="955548" y="980728"/>
            <a:ext cx="7886700" cy="1129545"/>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5" name="Text Placeholder 4"/>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3" name="Picture 2" descr="http://www.fao.org/uploads/pics/WCA_white.png"/>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6084168" y="-27383"/>
            <a:ext cx="3096344" cy="1056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62606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1" latinLnBrk="0" hangingPunct="1">
        <a:spcBef>
          <a:spcPct val="0"/>
        </a:spcBef>
        <a:buNone/>
        <a:defRPr sz="4400" kern="1200">
          <a:solidFill>
            <a:srgbClr val="0070C0"/>
          </a:solidFill>
          <a:effectLst/>
          <a:latin typeface="Times New Roman" panose="02020603050405020304" pitchFamily="18" charset="0"/>
          <a:ea typeface="+mj-ea"/>
          <a:cs typeface="Times New Roman" panose="02020603050405020304" pitchFamily="18" charset="0"/>
        </a:defRPr>
      </a:lvl1pPr>
      <a:extLst/>
    </p:titleStyle>
    <p:bodyStyle>
      <a:lvl1pPr marL="82296" indent="0" algn="l" rtl="0" eaLnBrk="1" latinLnBrk="0" hangingPunct="1">
        <a:lnSpc>
          <a:spcPts val="3000"/>
        </a:lnSpc>
        <a:spcBef>
          <a:spcPts val="600"/>
        </a:spcBef>
        <a:buClr>
          <a:schemeClr val="accent1"/>
        </a:buClr>
        <a:buSzPct val="80000"/>
        <a:buFont typeface="Wingdings 2"/>
        <a:buNone/>
        <a:defRPr sz="3200" kern="1200">
          <a:solidFill>
            <a:srgbClr val="0070C0"/>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p:cNvSpPr>
          <p:nvPr/>
        </p:nvSpPr>
        <p:spPr>
          <a:xfrm>
            <a:off x="1034360" y="1052736"/>
            <a:ext cx="7858120" cy="1872208"/>
          </a:xfrm>
          <a:prstGeom prst="rect">
            <a:avLst/>
          </a:prstGeom>
        </p:spPr>
        <p:txBody>
          <a:bodyPr anchor="b">
            <a:noAutofit/>
          </a:bodyPr>
          <a:lstStyle/>
          <a:p>
            <a:pPr lvl="0">
              <a:spcBef>
                <a:spcPct val="0"/>
              </a:spcBef>
              <a:defRPr/>
            </a:pPr>
            <a:r>
              <a:rPr kumimoji="0" lang="en-US" sz="2500" b="1" i="0" u="none" strike="noStrike" kern="1200" cap="none" spc="0" normalizeH="0" baseline="0" noProof="0" dirty="0" smtClean="0">
                <a:ln>
                  <a:noFill/>
                </a:ln>
                <a:solidFill>
                  <a:schemeClr val="tx1"/>
                </a:solidFill>
                <a:effectLst/>
                <a:uLnTx/>
                <a:uFillTx/>
                <a:latin typeface="+mj-lt"/>
                <a:ea typeface="+mj-ea"/>
                <a:cs typeface="+mj-cs"/>
              </a:rPr>
              <a:t>Technical</a:t>
            </a:r>
            <a:r>
              <a:rPr kumimoji="0" lang="en-US" sz="2500" b="1" i="0" u="none" strike="noStrike" kern="1200" cap="none" spc="0" normalizeH="0" noProof="0" dirty="0" smtClean="0">
                <a:ln>
                  <a:noFill/>
                </a:ln>
                <a:solidFill>
                  <a:schemeClr val="tx1"/>
                </a:solidFill>
                <a:effectLst/>
                <a:uLnTx/>
                <a:uFillTx/>
                <a:latin typeface="+mj-lt"/>
                <a:ea typeface="+mj-ea"/>
                <a:cs typeface="+mj-cs"/>
              </a:rPr>
              <a:t> review meeting on </a:t>
            </a:r>
            <a:r>
              <a:rPr lang="en-US" sz="2500" b="1" dirty="0" smtClean="0">
                <a:latin typeface="+mj-lt"/>
                <a:ea typeface="+mj-ea"/>
                <a:cs typeface="+mj-cs"/>
              </a:rPr>
              <a:t>World </a:t>
            </a:r>
            <a:r>
              <a:rPr kumimoji="0" lang="en-US" sz="2500" b="1" i="0" u="none" strike="noStrike" kern="1200" cap="none" spc="0" normalizeH="0" baseline="0" noProof="0" dirty="0" err="1" smtClean="0">
                <a:ln>
                  <a:noFill/>
                </a:ln>
                <a:solidFill>
                  <a:schemeClr val="tx1"/>
                </a:solidFill>
                <a:effectLst/>
                <a:uLnTx/>
                <a:uFillTx/>
                <a:latin typeface="+mj-lt"/>
                <a:ea typeface="+mj-ea"/>
                <a:cs typeface="+mj-cs"/>
              </a:rPr>
              <a:t>Programme</a:t>
            </a:r>
            <a:r>
              <a:rPr kumimoji="0" lang="en-US" sz="2500" b="1" i="0" u="none" strike="noStrike" kern="1200" cap="none" spc="0" normalizeH="0" baseline="0" noProof="0" dirty="0" smtClean="0">
                <a:ln>
                  <a:noFill/>
                </a:ln>
                <a:solidFill>
                  <a:schemeClr val="tx1"/>
                </a:solidFill>
                <a:effectLst/>
                <a:uLnTx/>
                <a:uFillTx/>
                <a:latin typeface="+mj-lt"/>
                <a:ea typeface="+mj-ea"/>
                <a:cs typeface="+mj-cs"/>
              </a:rPr>
              <a:t> for the Census of Agriculture </a:t>
            </a:r>
            <a:r>
              <a:rPr lang="en-US" sz="2500" b="1" dirty="0" smtClean="0"/>
              <a:t>2020 </a:t>
            </a:r>
          </a:p>
          <a:p>
            <a:pPr lvl="0">
              <a:spcBef>
                <a:spcPct val="0"/>
              </a:spcBef>
              <a:defRPr/>
            </a:pPr>
            <a:r>
              <a:rPr kumimoji="0" lang="en-US" b="1" i="0" u="none" strike="noStrike" kern="1200" cap="none" spc="0" normalizeH="0" baseline="0" noProof="0" dirty="0" smtClean="0">
                <a:ln>
                  <a:noFill/>
                </a:ln>
                <a:solidFill>
                  <a:schemeClr val="tx1"/>
                </a:solidFill>
                <a:effectLst/>
                <a:uLnTx/>
                <a:uFillTx/>
                <a:latin typeface="+mj-lt"/>
                <a:ea typeface="+mj-ea"/>
                <a:cs typeface="+mj-cs"/>
              </a:rPr>
              <a:t>Volume 2 – Operational</a:t>
            </a:r>
            <a:r>
              <a:rPr kumimoji="0" lang="en-US" b="1" i="0" u="none" strike="noStrike" kern="1200" cap="none" spc="0" normalizeH="0" noProof="0" dirty="0" smtClean="0">
                <a:ln>
                  <a:noFill/>
                </a:ln>
                <a:solidFill>
                  <a:schemeClr val="tx1"/>
                </a:solidFill>
                <a:effectLst/>
                <a:uLnTx/>
                <a:uFillTx/>
                <a:latin typeface="+mj-lt"/>
                <a:ea typeface="+mj-ea"/>
                <a:cs typeface="+mj-cs"/>
              </a:rPr>
              <a:t> </a:t>
            </a:r>
            <a:r>
              <a:rPr lang="en-US" b="1" noProof="0" dirty="0" smtClean="0">
                <a:latin typeface="+mj-lt"/>
                <a:ea typeface="+mj-ea"/>
                <a:cs typeface="+mj-cs"/>
              </a:rPr>
              <a:t>g</a:t>
            </a:r>
            <a:r>
              <a:rPr kumimoji="0" lang="en-US" b="1" i="0" u="none" strike="noStrike" kern="1200" cap="none" spc="0" normalizeH="0" noProof="0" dirty="0" smtClean="0">
                <a:ln>
                  <a:noFill/>
                </a:ln>
                <a:solidFill>
                  <a:schemeClr val="tx1"/>
                </a:solidFill>
                <a:effectLst/>
                <a:uLnTx/>
                <a:uFillTx/>
                <a:latin typeface="+mj-lt"/>
                <a:ea typeface="+mj-ea"/>
                <a:cs typeface="+mj-cs"/>
              </a:rPr>
              <a:t>uidelines on implementing census of agriculture</a:t>
            </a:r>
            <a:r>
              <a:rPr kumimoji="0" lang="en-US" b="1" i="0" u="none" strike="noStrike" kern="1200" cap="none" spc="0" normalizeH="0" baseline="0" noProof="0" dirty="0" smtClean="0">
                <a:ln>
                  <a:noFill/>
                </a:ln>
                <a:solidFill>
                  <a:schemeClr val="tx1"/>
                </a:solidFill>
                <a:effectLst/>
                <a:uLnTx/>
                <a:uFillTx/>
                <a:latin typeface="+mj-lt"/>
                <a:ea typeface="+mj-ea"/>
                <a:cs typeface="+mj-cs"/>
              </a:rPr>
              <a:t> </a:t>
            </a:r>
            <a:r>
              <a:rPr kumimoji="0" lang="en-US" sz="1600" b="1" i="0" u="none" strike="noStrike" kern="1200" cap="none" spc="0" normalizeH="0" baseline="0" noProof="0" dirty="0" smtClean="0">
                <a:ln>
                  <a:noFill/>
                </a:ln>
                <a:solidFill>
                  <a:schemeClr val="tx1"/>
                </a:solidFill>
                <a:effectLst/>
                <a:uLnTx/>
                <a:uFillTx/>
                <a:latin typeface="+mj-lt"/>
                <a:ea typeface="+mj-ea"/>
                <a:cs typeface="+mj-cs"/>
              </a:rPr>
              <a:t/>
            </a:r>
            <a:br>
              <a:rPr kumimoji="0" lang="en-US" sz="1600" b="1" i="0" u="none" strike="noStrike" kern="1200" cap="none" spc="0" normalizeH="0" baseline="0" noProof="0" dirty="0" smtClean="0">
                <a:ln>
                  <a:noFill/>
                </a:ln>
                <a:solidFill>
                  <a:schemeClr val="tx1"/>
                </a:solidFill>
                <a:effectLst/>
                <a:uLnTx/>
                <a:uFillTx/>
                <a:latin typeface="+mj-lt"/>
                <a:ea typeface="+mj-ea"/>
                <a:cs typeface="+mj-cs"/>
              </a:rPr>
            </a:br>
            <a:r>
              <a:rPr lang="en-US" sz="1600" dirty="0" smtClean="0">
                <a:latin typeface="+mj-lt"/>
                <a:ea typeface="+mj-ea"/>
                <a:cs typeface="+mj-cs"/>
              </a:rPr>
              <a:t>Rome, Italy</a:t>
            </a:r>
          </a:p>
          <a:p>
            <a:pPr lvl="0">
              <a:spcBef>
                <a:spcPct val="0"/>
              </a:spcBef>
              <a:defRPr/>
            </a:pPr>
            <a:r>
              <a:rPr kumimoji="0" lang="en-US" sz="1600" i="0" u="none" strike="noStrike" kern="1200" cap="none" spc="0" normalizeH="0" baseline="0" noProof="0" dirty="0" smtClean="0">
                <a:ln>
                  <a:noFill/>
                </a:ln>
                <a:solidFill>
                  <a:schemeClr val="tx1"/>
                </a:solidFill>
                <a:effectLst/>
                <a:uLnTx/>
                <a:uFillTx/>
                <a:latin typeface="+mj-lt"/>
                <a:ea typeface="+mj-ea"/>
                <a:cs typeface="+mj-cs"/>
              </a:rPr>
              <a:t>30-31 January</a:t>
            </a:r>
            <a:r>
              <a:rPr lang="en-US" sz="1600" dirty="0" smtClean="0">
                <a:latin typeface="+mj-lt"/>
                <a:ea typeface="+mj-ea"/>
                <a:cs typeface="+mj-cs"/>
              </a:rPr>
              <a:t> </a:t>
            </a:r>
            <a:r>
              <a:rPr kumimoji="0" lang="en-US" sz="1600" i="0" u="none" strike="noStrike" kern="1200" cap="none" spc="0" normalizeH="0" baseline="0" noProof="0" dirty="0" smtClean="0">
                <a:ln>
                  <a:noFill/>
                </a:ln>
                <a:solidFill>
                  <a:schemeClr val="tx1"/>
                </a:solidFill>
                <a:effectLst/>
                <a:uLnTx/>
                <a:uFillTx/>
                <a:latin typeface="+mj-lt"/>
                <a:ea typeface="+mj-ea"/>
                <a:cs typeface="+mj-cs"/>
              </a:rPr>
              <a:t>2017</a:t>
            </a:r>
            <a:endParaRPr kumimoji="0" lang="en-US" sz="1600"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1"/>
          <p:cNvSpPr txBox="1">
            <a:spLocks/>
          </p:cNvSpPr>
          <p:nvPr/>
        </p:nvSpPr>
        <p:spPr>
          <a:xfrm>
            <a:off x="981784" y="5229200"/>
            <a:ext cx="7766680" cy="1512168"/>
          </a:xfrm>
          <a:prstGeom prst="rect">
            <a:avLst/>
          </a:prstGeom>
        </p:spPr>
        <p:txBody>
          <a:bodyPr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b="1" noProof="0" dirty="0" smtClean="0">
                <a:latin typeface="+mj-lt"/>
                <a:ea typeface="+mj-ea"/>
                <a:cs typeface="+mj-cs"/>
              </a:rPr>
              <a:t>Jairo Castano, </a:t>
            </a:r>
          </a:p>
          <a:p>
            <a:pPr marL="0" marR="0" lvl="0" indent="0" algn="l" defTabSz="914400" rtl="0" eaLnBrk="1" fontAlgn="auto" latinLnBrk="0" hangingPunct="1">
              <a:lnSpc>
                <a:spcPct val="100000"/>
              </a:lnSpc>
              <a:spcBef>
                <a:spcPct val="0"/>
              </a:spcBef>
              <a:spcAft>
                <a:spcPts val="0"/>
              </a:spcAft>
              <a:buClrTx/>
              <a:buSzTx/>
              <a:buFontTx/>
              <a:buNone/>
              <a:tabLst/>
              <a:defRPr/>
            </a:pPr>
            <a:r>
              <a:rPr lang="en-US" noProof="0" dirty="0" smtClean="0">
                <a:latin typeface="+mj-lt"/>
                <a:ea typeface="+mj-ea"/>
                <a:cs typeface="+mj-cs"/>
              </a:rPr>
              <a:t>Senior Statistician</a:t>
            </a:r>
          </a:p>
          <a:p>
            <a:pPr marL="0" marR="0" lvl="0" indent="0" algn="l" defTabSz="914400" rtl="0" eaLnBrk="1" fontAlgn="auto" latinLnBrk="0" hangingPunct="1">
              <a:lnSpc>
                <a:spcPct val="100000"/>
              </a:lnSpc>
              <a:spcBef>
                <a:spcPct val="0"/>
              </a:spcBef>
              <a:spcAft>
                <a:spcPts val="0"/>
              </a:spcAft>
              <a:buClrTx/>
              <a:buSzTx/>
              <a:buFontTx/>
              <a:buNone/>
              <a:tabLst/>
              <a:defRPr/>
            </a:pPr>
            <a:r>
              <a:rPr lang="en-US" noProof="0" dirty="0" err="1" smtClean="0">
                <a:latin typeface="+mj-lt"/>
                <a:ea typeface="+mj-ea"/>
                <a:cs typeface="+mj-cs"/>
              </a:rPr>
              <a:t>Leade</a:t>
            </a:r>
            <a:r>
              <a:rPr lang="en-US" dirty="0" smtClean="0">
                <a:latin typeface="+mj-lt"/>
                <a:ea typeface="+mj-ea"/>
                <a:cs typeface="+mj-cs"/>
              </a:rPr>
              <a:t>r, Agricultural Census and Survey Team</a:t>
            </a:r>
          </a:p>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latin typeface="+mj-lt"/>
                <a:ea typeface="+mj-ea"/>
                <a:cs typeface="+mj-cs"/>
              </a:rPr>
              <a:t>Statistics Division (FAO) </a:t>
            </a:r>
            <a:endParaRPr lang="en-US" noProof="0" dirty="0" smtClean="0">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US" b="1" noProof="0" dirty="0" smtClean="0">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US" b="1" noProof="0" dirty="0" smtClean="0">
                <a:latin typeface="+mj-lt"/>
                <a:ea typeface="+mj-ea"/>
                <a:cs typeface="+mj-cs"/>
              </a:rPr>
              <a:t>Naman Keita</a:t>
            </a:r>
          </a:p>
          <a:p>
            <a:pPr marL="0" marR="0" lvl="0" indent="0" algn="l" defTabSz="914400" rtl="0" eaLnBrk="1" fontAlgn="auto" latinLnBrk="0" hangingPunct="1">
              <a:lnSpc>
                <a:spcPct val="100000"/>
              </a:lnSpc>
              <a:spcBef>
                <a:spcPct val="0"/>
              </a:spcBef>
              <a:spcAft>
                <a:spcPts val="0"/>
              </a:spcAft>
              <a:buClrTx/>
              <a:buSzTx/>
              <a:buFontTx/>
              <a:buNone/>
              <a:tabLst/>
              <a:defRPr/>
            </a:pPr>
            <a:r>
              <a:rPr lang="en-US" noProof="0" dirty="0" smtClean="0">
                <a:latin typeface="+mj-lt"/>
                <a:ea typeface="+mj-ea"/>
                <a:cs typeface="+mj-cs"/>
              </a:rPr>
              <a:t>Senior Consultant</a:t>
            </a:r>
          </a:p>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latin typeface="+mj-lt"/>
                <a:ea typeface="+mj-ea"/>
                <a:cs typeface="+mj-cs"/>
              </a:rPr>
              <a:t>Statistics Division (FAO)</a:t>
            </a:r>
          </a:p>
        </p:txBody>
      </p:sp>
      <p:sp>
        <p:nvSpPr>
          <p:cNvPr id="2" name="Rectangle 1"/>
          <p:cNvSpPr/>
          <p:nvPr/>
        </p:nvSpPr>
        <p:spPr>
          <a:xfrm>
            <a:off x="1043608" y="3212976"/>
            <a:ext cx="8100392" cy="2000548"/>
          </a:xfrm>
          <a:prstGeom prst="rect">
            <a:avLst/>
          </a:prstGeom>
        </p:spPr>
        <p:txBody>
          <a:bodyPr wrap="square">
            <a:spAutoFit/>
          </a:bodyPr>
          <a:lstStyle/>
          <a:p>
            <a:pPr algn="just"/>
            <a:r>
              <a:rPr lang="en-GB" sz="3500" b="1" dirty="0"/>
              <a:t>CHAPTER 1</a:t>
            </a:r>
          </a:p>
          <a:p>
            <a:pPr algn="just"/>
            <a:r>
              <a:rPr lang="en-GB" sz="3200" b="1" dirty="0"/>
              <a:t>Relevance of and advocacy for the census of agriculture in the 21st </a:t>
            </a:r>
            <a:r>
              <a:rPr lang="en-GB" sz="3200" b="1" dirty="0" smtClean="0"/>
              <a:t>century</a:t>
            </a:r>
          </a:p>
          <a:p>
            <a:pPr algn="just"/>
            <a:r>
              <a:rPr lang="en-GB" sz="2500" i="1" smtClean="0">
                <a:solidFill>
                  <a:srgbClr val="0070C0"/>
                </a:solidFill>
              </a:rPr>
              <a:t>Item 2</a:t>
            </a:r>
            <a:endParaRPr lang="es-ES" sz="2500" i="1" dirty="0">
              <a:solidFill>
                <a:srgbClr val="0070C0"/>
              </a:solidFill>
            </a:endParaRPr>
          </a:p>
        </p:txBody>
      </p:sp>
      <p:sp>
        <p:nvSpPr>
          <p:cNvPr id="5" name="Slide Number Placeholder 4"/>
          <p:cNvSpPr>
            <a:spLocks noGrp="1"/>
          </p:cNvSpPr>
          <p:nvPr>
            <p:ph type="sldNum" sz="quarter" idx="12"/>
          </p:nvPr>
        </p:nvSpPr>
        <p:spPr/>
        <p:txBody>
          <a:bodyPr/>
          <a:lstStyle/>
          <a:p>
            <a:fld id="{412FF748-1325-48DC-AE50-E54CCC902008}" type="slidenum">
              <a:rPr lang="es-ES" smtClean="0"/>
              <a:pPr/>
              <a:t>1</a:t>
            </a:fld>
            <a:endParaRPr lang="es-ES"/>
          </a:p>
        </p:txBody>
      </p:sp>
    </p:spTree>
    <p:extLst>
      <p:ext uri="{BB962C8B-B14F-4D97-AF65-F5344CB8AC3E}">
        <p14:creationId xmlns:p14="http://schemas.microsoft.com/office/powerpoint/2010/main" xmlns="" val="2742759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776864" cy="864096"/>
          </a:xfrm>
        </p:spPr>
        <p:txBody>
          <a:bodyPr>
            <a:normAutofit/>
          </a:bodyPr>
          <a:lstStyle/>
          <a:p>
            <a:r>
              <a:rPr lang="en-US" sz="2800" b="1" dirty="0" smtClean="0"/>
              <a:t>Quantifying the benefit of the AC- </a:t>
            </a:r>
            <a:r>
              <a:rPr lang="en-US" sz="2600" b="1" dirty="0" smtClean="0">
                <a:solidFill>
                  <a:srgbClr val="C00000"/>
                </a:solidFill>
              </a:rPr>
              <a:t>Process</a:t>
            </a:r>
          </a:p>
        </p:txBody>
      </p:sp>
      <p:sp>
        <p:nvSpPr>
          <p:cNvPr id="3" name="Content Placeholder 2"/>
          <p:cNvSpPr>
            <a:spLocks noGrp="1"/>
          </p:cNvSpPr>
          <p:nvPr>
            <p:ph idx="1"/>
          </p:nvPr>
        </p:nvSpPr>
        <p:spPr>
          <a:xfrm>
            <a:off x="1043608" y="1700808"/>
            <a:ext cx="5904656" cy="4968552"/>
          </a:xfrm>
        </p:spPr>
        <p:txBody>
          <a:bodyPr>
            <a:noAutofit/>
          </a:bodyPr>
          <a:lstStyle/>
          <a:p>
            <a:pPr marL="360000" indent="-360000" algn="just" fontAlgn="base" hangingPunct="0">
              <a:lnSpc>
                <a:spcPct val="100000"/>
              </a:lnSpc>
              <a:spcBef>
                <a:spcPts val="0"/>
              </a:spcBef>
              <a:buFont typeface="Arial" pitchFamily="34" charset="0"/>
              <a:buChar char="•"/>
            </a:pPr>
            <a:r>
              <a:rPr lang="en-GB" sz="1600" b="1" dirty="0" smtClean="0"/>
              <a:t>Estimate the turnover </a:t>
            </a:r>
            <a:r>
              <a:rPr lang="en-GB" sz="1600" dirty="0" smtClean="0"/>
              <a:t>of the user group </a:t>
            </a:r>
            <a:r>
              <a:rPr lang="en-GB" sz="1600" i="1" dirty="0" smtClean="0"/>
              <a:t>(for example, Ministries, academia, think-tanks, input suppliers, agro-industry) </a:t>
            </a:r>
            <a:r>
              <a:rPr lang="en-GB" sz="1600" dirty="0" smtClean="0"/>
              <a:t>or value of the decisions;</a:t>
            </a:r>
          </a:p>
          <a:p>
            <a:pPr marL="360000" indent="-360000" algn="just" fontAlgn="base" hangingPunct="0">
              <a:lnSpc>
                <a:spcPct val="100000"/>
              </a:lnSpc>
              <a:spcBef>
                <a:spcPts val="0"/>
              </a:spcBef>
            </a:pPr>
            <a:endParaRPr lang="en-US" sz="1600" dirty="0" smtClean="0"/>
          </a:p>
          <a:p>
            <a:pPr marL="360000" lvl="0" indent="-360000" algn="just" hangingPunct="0">
              <a:lnSpc>
                <a:spcPct val="100000"/>
              </a:lnSpc>
              <a:spcBef>
                <a:spcPts val="0"/>
              </a:spcBef>
              <a:buFont typeface="Arial" pitchFamily="34" charset="0"/>
              <a:buChar char="•"/>
            </a:pPr>
            <a:r>
              <a:rPr lang="en-GB" sz="1600" dirty="0" smtClean="0"/>
              <a:t>With sector experts, </a:t>
            </a:r>
            <a:r>
              <a:rPr lang="en-GB" sz="1600" b="1" dirty="0" smtClean="0"/>
              <a:t>estimate the role that data as a whol</a:t>
            </a:r>
            <a:r>
              <a:rPr lang="en-GB" sz="1600" dirty="0" smtClean="0"/>
              <a:t>e contributes to the sector/industry/decisions. </a:t>
            </a:r>
          </a:p>
          <a:p>
            <a:pPr marL="360000" lvl="0" indent="-360000" algn="just" hangingPunct="0">
              <a:lnSpc>
                <a:spcPct val="100000"/>
              </a:lnSpc>
              <a:spcBef>
                <a:spcPts val="0"/>
              </a:spcBef>
            </a:pPr>
            <a:r>
              <a:rPr lang="en-GB" sz="1600" dirty="0" smtClean="0"/>
              <a:t> </a:t>
            </a:r>
            <a:endParaRPr lang="en-US" sz="1600" dirty="0" smtClean="0"/>
          </a:p>
          <a:p>
            <a:pPr marL="360000" lvl="0" indent="-360000" algn="just" hangingPunct="0">
              <a:lnSpc>
                <a:spcPct val="100000"/>
              </a:lnSpc>
              <a:spcBef>
                <a:spcPts val="0"/>
              </a:spcBef>
              <a:buFont typeface="Arial" pitchFamily="34" charset="0"/>
              <a:buChar char="•"/>
            </a:pPr>
            <a:r>
              <a:rPr lang="en-GB" sz="1600" dirty="0" smtClean="0"/>
              <a:t>Of the proportion of the sector or decision’s value attributable to data, </a:t>
            </a:r>
            <a:r>
              <a:rPr lang="en-GB" sz="1600" b="1" dirty="0" smtClean="0"/>
              <a:t>estimate the proportion attributable to census of agriculture</a:t>
            </a:r>
            <a:r>
              <a:rPr lang="en-GB" sz="1600" dirty="0" smtClean="0"/>
              <a:t>.</a:t>
            </a:r>
          </a:p>
          <a:p>
            <a:pPr marL="360000" lvl="0" indent="-360000" algn="just" hangingPunct="0">
              <a:lnSpc>
                <a:spcPct val="100000"/>
              </a:lnSpc>
              <a:spcBef>
                <a:spcPts val="0"/>
              </a:spcBef>
            </a:pPr>
            <a:endParaRPr lang="en-US" sz="1600" dirty="0" smtClean="0"/>
          </a:p>
          <a:p>
            <a:pPr marL="360000" lvl="0" indent="-360000" algn="just" hangingPunct="0">
              <a:lnSpc>
                <a:spcPct val="100000"/>
              </a:lnSpc>
              <a:spcBef>
                <a:spcPts val="0"/>
              </a:spcBef>
              <a:buFont typeface="Arial" pitchFamily="34" charset="0"/>
              <a:buChar char="•"/>
            </a:pPr>
            <a:r>
              <a:rPr lang="en-GB" sz="1600" b="1" dirty="0" smtClean="0"/>
              <a:t>Use these estimates to derive an estimated value </a:t>
            </a:r>
            <a:r>
              <a:rPr lang="en-GB" sz="1600" dirty="0" smtClean="0"/>
              <a:t>for the contribution of censuses of agriculture statistics. Two types of use/decision to be considered when estimating the value of the census:</a:t>
            </a:r>
          </a:p>
          <a:p>
            <a:pPr marL="881784" lvl="1" indent="-252000" hangingPunct="0">
              <a:lnSpc>
                <a:spcPct val="100000"/>
              </a:lnSpc>
              <a:buClr>
                <a:schemeClr val="accent1"/>
              </a:buClr>
              <a:buFont typeface="Wingdings" pitchFamily="2" charset="2"/>
              <a:buChar char="§"/>
            </a:pPr>
            <a:r>
              <a:rPr lang="en-GB" sz="1600" dirty="0" smtClean="0"/>
              <a:t>	Uses/decisions/businesses founded on Census data – they could not happen without them. </a:t>
            </a:r>
            <a:endParaRPr lang="en-US" sz="1600" dirty="0" smtClean="0"/>
          </a:p>
          <a:p>
            <a:pPr marL="881784" lvl="1" indent="-252000" hangingPunct="0">
              <a:lnSpc>
                <a:spcPct val="100000"/>
              </a:lnSpc>
              <a:buClr>
                <a:schemeClr val="accent1"/>
              </a:buClr>
              <a:buFont typeface="Wingdings" pitchFamily="2" charset="2"/>
              <a:buChar char="§"/>
            </a:pPr>
            <a:r>
              <a:rPr lang="en-GB" sz="1600" dirty="0" smtClean="0"/>
              <a:t>Uses/decisions that are informed by Census data to make them better but could happen without the Census.</a:t>
            </a:r>
            <a:endParaRPr lang="en-US" sz="1600" dirty="0" smtClean="0"/>
          </a:p>
          <a:p>
            <a:pPr marL="360000" lvl="0" indent="-360000" algn="just" hangingPunct="0">
              <a:lnSpc>
                <a:spcPct val="100000"/>
              </a:lnSpc>
              <a:spcBef>
                <a:spcPts val="0"/>
              </a:spcBef>
            </a:pPr>
            <a:endParaRPr lang="en-US" sz="16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10</a:t>
            </a:fld>
            <a:endParaRPr lang="es-ES"/>
          </a:p>
        </p:txBody>
      </p:sp>
      <p:pic>
        <p:nvPicPr>
          <p:cNvPr id="8196" name="Picture 4" descr="Image result for process"/>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rot="4125540">
            <a:off x="6197142" y="2926200"/>
            <a:ext cx="3573603" cy="1605847"/>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15616" y="1772817"/>
          <a:ext cx="7848872" cy="4816410"/>
        </p:xfrm>
        <a:graphic>
          <a:graphicData uri="http://schemas.openxmlformats.org/drawingml/2006/table">
            <a:tbl>
              <a:tblPr firstRow="1" bandRow="1">
                <a:tableStyleId>{5C22544A-7EE6-4342-B048-85BDC9FD1C3A}</a:tableStyleId>
              </a:tblPr>
              <a:tblGrid>
                <a:gridCol w="1584869"/>
                <a:gridCol w="905639"/>
                <a:gridCol w="1358459"/>
                <a:gridCol w="1895498"/>
                <a:gridCol w="2104407"/>
              </a:tblGrid>
              <a:tr h="1345128">
                <a:tc>
                  <a:txBody>
                    <a:bodyPr/>
                    <a:lstStyle/>
                    <a:p>
                      <a:pPr algn="ctr">
                        <a:lnSpc>
                          <a:spcPct val="115000"/>
                        </a:lnSpc>
                        <a:spcAft>
                          <a:spcPts val="1000"/>
                        </a:spcAft>
                      </a:pPr>
                      <a:r>
                        <a:rPr lang="en-US" sz="1600" b="1" dirty="0">
                          <a:latin typeface="Calibri"/>
                          <a:ea typeface="SimSun"/>
                          <a:cs typeface="Arial"/>
                        </a:rPr>
                        <a:t>Sector</a:t>
                      </a:r>
                      <a:endParaRPr lang="en-US" sz="1600" dirty="0">
                        <a:latin typeface="Calibri"/>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SimSun"/>
                          <a:cs typeface="Arial"/>
                        </a:rPr>
                        <a:t>Value of sector (A)</a:t>
                      </a:r>
                      <a:endParaRPr lang="en-US" sz="1600" dirty="0">
                        <a:latin typeface="Calibri"/>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SimSun"/>
                          <a:cs typeface="Arial"/>
                        </a:rPr>
                        <a:t>Contribution of data to sector (B)</a:t>
                      </a:r>
                      <a:endParaRPr lang="en-US" sz="1600" dirty="0">
                        <a:latin typeface="Calibri"/>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1600" b="1" dirty="0">
                          <a:latin typeface="Calibri"/>
                          <a:ea typeface="SimSun"/>
                          <a:cs typeface="Arial"/>
                        </a:rPr>
                        <a:t>Contribution of census of agriculture data  - out of total data (C</a:t>
                      </a:r>
                      <a:r>
                        <a:rPr lang="en-US" sz="1600" b="0" dirty="0">
                          <a:latin typeface="Calibri"/>
                          <a:ea typeface="SimSun"/>
                          <a:cs typeface="Arial"/>
                        </a:rPr>
                        <a:t>)</a:t>
                      </a:r>
                      <a:endParaRPr lang="en-US" sz="1600" b="0" dirty="0">
                        <a:latin typeface="Calibri"/>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1600" b="1" dirty="0" smtClean="0">
                          <a:latin typeface="Calibri"/>
                          <a:ea typeface="SimSun"/>
                          <a:cs typeface="Times New Roman"/>
                        </a:rPr>
                        <a:t>Benefited attributable</a:t>
                      </a:r>
                      <a:r>
                        <a:rPr lang="en-US" sz="1600" b="1" baseline="0" dirty="0" smtClean="0">
                          <a:latin typeface="Calibri"/>
                          <a:ea typeface="SimSun"/>
                          <a:cs typeface="Times New Roman"/>
                        </a:rPr>
                        <a:t> to census of agriculture data (Ax  B x C)</a:t>
                      </a:r>
                      <a:endParaRPr lang="en-US" sz="1600" b="1" dirty="0">
                        <a:latin typeface="Calibri"/>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5641">
                <a:tc>
                  <a:txBody>
                    <a:bodyPr/>
                    <a:lstStyle/>
                    <a:p>
                      <a:pPr algn="ctr">
                        <a:lnSpc>
                          <a:spcPct val="115000"/>
                        </a:lnSpc>
                        <a:spcAft>
                          <a:spcPts val="1000"/>
                        </a:spcAft>
                      </a:pPr>
                      <a:r>
                        <a:rPr lang="en-US" sz="2400" b="1" dirty="0">
                          <a:latin typeface="Calibri"/>
                          <a:ea typeface="SimSun"/>
                          <a:cs typeface="Arial"/>
                        </a:rPr>
                        <a:t>High</a:t>
                      </a:r>
                      <a:r>
                        <a:rPr lang="en-US" sz="2400" dirty="0">
                          <a:latin typeface="Calibri"/>
                          <a:ea typeface="SimSun"/>
                          <a:cs typeface="Arial"/>
                        </a:rPr>
                        <a:t> usage – export policy making</a:t>
                      </a:r>
                      <a:endParaRPr lang="en-US" sz="2400" dirty="0">
                        <a:latin typeface="Calibri"/>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a:latin typeface="Calibri"/>
                          <a:ea typeface="SimSun"/>
                          <a:cs typeface="Arial"/>
                        </a:rPr>
                        <a:t>$10m</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a:latin typeface="Calibri"/>
                          <a:ea typeface="SimSun"/>
                          <a:cs typeface="Arial"/>
                        </a:rPr>
                        <a:t>40%</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a:latin typeface="Calibri"/>
                          <a:ea typeface="SimSun"/>
                          <a:cs typeface="Arial"/>
                        </a:rPr>
                        <a:t>20%</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smtClean="0">
                          <a:latin typeface="Calibri"/>
                          <a:ea typeface="SimSun"/>
                          <a:cs typeface="Times New Roman"/>
                        </a:rPr>
                        <a:t>$ 0.8m</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5641">
                <a:tc>
                  <a:txBody>
                    <a:bodyPr/>
                    <a:lstStyle/>
                    <a:p>
                      <a:pPr algn="ctr">
                        <a:lnSpc>
                          <a:spcPct val="115000"/>
                        </a:lnSpc>
                        <a:spcAft>
                          <a:spcPts val="1000"/>
                        </a:spcAft>
                      </a:pPr>
                      <a:r>
                        <a:rPr lang="en-US" sz="2400" b="1" dirty="0">
                          <a:latin typeface="Calibri"/>
                          <a:ea typeface="SimSun"/>
                          <a:cs typeface="Arial"/>
                        </a:rPr>
                        <a:t>Low</a:t>
                      </a:r>
                      <a:r>
                        <a:rPr lang="en-US" sz="2400" dirty="0">
                          <a:latin typeface="Calibri"/>
                          <a:ea typeface="SimSun"/>
                          <a:cs typeface="Arial"/>
                        </a:rPr>
                        <a:t> usage – agro-machinery supply</a:t>
                      </a:r>
                      <a:endParaRPr lang="en-US" sz="2400" dirty="0">
                        <a:latin typeface="Calibri"/>
                        <a:ea typeface="SimSu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a:latin typeface="Calibri"/>
                          <a:ea typeface="SimSun"/>
                          <a:cs typeface="Arial"/>
                        </a:rPr>
                        <a:t>$200m</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a:latin typeface="Calibri"/>
                          <a:ea typeface="SimSun"/>
                          <a:cs typeface="Arial"/>
                        </a:rPr>
                        <a:t>2%</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smtClean="0">
                          <a:latin typeface="Calibri"/>
                          <a:ea typeface="SimSun"/>
                          <a:cs typeface="Arial"/>
                        </a:rPr>
                        <a:t>20%</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US" sz="2400" dirty="0" smtClean="0">
                          <a:latin typeface="Calibri"/>
                          <a:ea typeface="SimSun"/>
                          <a:cs typeface="Times New Roman"/>
                        </a:rPr>
                        <a:t>$ 0.8m</a:t>
                      </a:r>
                      <a:endParaRPr lang="en-US" sz="2400" dirty="0">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1187624" y="1052736"/>
            <a:ext cx="4896544" cy="523220"/>
          </a:xfrm>
          <a:prstGeom prst="rect">
            <a:avLst/>
          </a:prstGeom>
          <a:noFill/>
        </p:spPr>
        <p:txBody>
          <a:bodyPr wrap="square" rtlCol="0">
            <a:spAutoFit/>
          </a:bodyPr>
          <a:lstStyle/>
          <a:p>
            <a:r>
              <a:rPr lang="es-AR" sz="2800" b="1" dirty="0" err="1" smtClean="0">
                <a:solidFill>
                  <a:srgbClr val="0070C0"/>
                </a:solidFill>
                <a:latin typeface="Times New Roman" panose="02020603050405020304" pitchFamily="18" charset="0"/>
                <a:ea typeface="+mj-ea"/>
                <a:cs typeface="Times New Roman" panose="02020603050405020304" pitchFamily="18" charset="0"/>
              </a:rPr>
              <a:t>Example</a:t>
            </a:r>
            <a:r>
              <a:rPr lang="es-AR" sz="2800" b="1" dirty="0" smtClean="0">
                <a:solidFill>
                  <a:srgbClr val="0070C0"/>
                </a:solidFill>
                <a:latin typeface="Times New Roman" panose="02020603050405020304" pitchFamily="18" charset="0"/>
                <a:ea typeface="+mj-ea"/>
                <a:cs typeface="Times New Roman" panose="02020603050405020304" pitchFamily="18" charset="0"/>
              </a:rPr>
              <a:t> of </a:t>
            </a:r>
            <a:r>
              <a:rPr lang="es-AR" sz="2800" b="1" dirty="0" err="1" smtClean="0">
                <a:solidFill>
                  <a:srgbClr val="0070C0"/>
                </a:solidFill>
                <a:latin typeface="Times New Roman" panose="02020603050405020304" pitchFamily="18" charset="0"/>
                <a:ea typeface="+mj-ea"/>
                <a:cs typeface="Times New Roman" panose="02020603050405020304" pitchFamily="18" charset="0"/>
              </a:rPr>
              <a:t>benefit</a:t>
            </a:r>
            <a:r>
              <a:rPr lang="es-AR" sz="2800" b="1" dirty="0" smtClean="0">
                <a:solidFill>
                  <a:srgbClr val="0070C0"/>
                </a:solidFill>
                <a:latin typeface="Times New Roman" panose="02020603050405020304" pitchFamily="18" charset="0"/>
                <a:ea typeface="+mj-ea"/>
                <a:cs typeface="Times New Roman" panose="02020603050405020304" pitchFamily="18" charset="0"/>
              </a:rPr>
              <a:t> </a:t>
            </a:r>
            <a:r>
              <a:rPr lang="es-AR" sz="2800" b="1" dirty="0" err="1" smtClean="0">
                <a:solidFill>
                  <a:srgbClr val="0070C0"/>
                </a:solidFill>
                <a:latin typeface="Times New Roman" panose="02020603050405020304" pitchFamily="18" charset="0"/>
                <a:ea typeface="+mj-ea"/>
                <a:cs typeface="Times New Roman" panose="02020603050405020304" pitchFamily="18" charset="0"/>
              </a:rPr>
              <a:t>calculation</a:t>
            </a:r>
            <a:r>
              <a:rPr lang="es-AR" sz="2800" b="1" dirty="0" smtClean="0">
                <a:solidFill>
                  <a:srgbClr val="0070C0"/>
                </a:solidFill>
                <a:latin typeface="Times New Roman" panose="02020603050405020304" pitchFamily="18" charset="0"/>
                <a:ea typeface="+mj-ea"/>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128" y="1052736"/>
            <a:ext cx="8028384" cy="864096"/>
          </a:xfrm>
        </p:spPr>
        <p:txBody>
          <a:bodyPr>
            <a:noAutofit/>
          </a:bodyPr>
          <a:lstStyle/>
          <a:p>
            <a:r>
              <a:rPr lang="en-US" sz="2800" b="1" dirty="0" smtClean="0"/>
              <a:t>Ensuring cost-effectiveness of the census of agriculture</a:t>
            </a:r>
          </a:p>
        </p:txBody>
      </p:sp>
      <p:sp>
        <p:nvSpPr>
          <p:cNvPr id="3" name="Content Placeholder 2"/>
          <p:cNvSpPr>
            <a:spLocks noGrp="1"/>
          </p:cNvSpPr>
          <p:nvPr>
            <p:ph idx="1"/>
          </p:nvPr>
        </p:nvSpPr>
        <p:spPr>
          <a:xfrm>
            <a:off x="971600" y="1916832"/>
            <a:ext cx="5760640" cy="4869160"/>
          </a:xfrm>
        </p:spPr>
        <p:txBody>
          <a:bodyPr>
            <a:noAutofit/>
          </a:bodyPr>
          <a:lstStyle/>
          <a:p>
            <a:pPr fontAlgn="base" hangingPunct="0"/>
            <a:r>
              <a:rPr lang="en-GB" sz="1600" dirty="0" smtClean="0"/>
              <a:t>The census should be planned and carried out </a:t>
            </a:r>
            <a:r>
              <a:rPr lang="en-GB" sz="1600" b="1" dirty="0" smtClean="0"/>
              <a:t>as inexpensively as possible without compromising the objectives </a:t>
            </a:r>
            <a:r>
              <a:rPr lang="en-GB" sz="1600" dirty="0" smtClean="0"/>
              <a:t>and the quality of the data.</a:t>
            </a:r>
            <a:endParaRPr lang="en-US" sz="1600" dirty="0" smtClean="0"/>
          </a:p>
          <a:p>
            <a:pPr fontAlgn="base" hangingPunct="0"/>
            <a:r>
              <a:rPr lang="en-GB" sz="1600" dirty="0" smtClean="0"/>
              <a:t>The census strategy should aim at ‘minimising costs by:</a:t>
            </a:r>
            <a:endParaRPr lang="en-GB" sz="1000" dirty="0" smtClean="0"/>
          </a:p>
          <a:p>
            <a:pPr marL="648000" lvl="1" indent="-342900" fontAlgn="base" hangingPunct="0">
              <a:lnSpc>
                <a:spcPct val="100000"/>
              </a:lnSpc>
              <a:buAutoNum type="alphaLcParenBoth"/>
            </a:pPr>
            <a:r>
              <a:rPr lang="en-GB" sz="1600" dirty="0" smtClean="0"/>
              <a:t>adopting </a:t>
            </a:r>
            <a:r>
              <a:rPr lang="en-GB" sz="1600" b="1" dirty="0" smtClean="0"/>
              <a:t>more efficient </a:t>
            </a:r>
            <a:r>
              <a:rPr lang="en-GB" sz="1600" dirty="0" smtClean="0"/>
              <a:t>data collection, data capture and data processing approaches and related technologies,</a:t>
            </a:r>
          </a:p>
          <a:p>
            <a:pPr marL="648000" lvl="1" indent="-342900" fontAlgn="base" hangingPunct="0">
              <a:lnSpc>
                <a:spcPct val="100000"/>
              </a:lnSpc>
              <a:buAutoNum type="alphaLcParenBoth"/>
            </a:pPr>
            <a:r>
              <a:rPr lang="en-GB" sz="1600" b="1" dirty="0" smtClean="0"/>
              <a:t>contracting out </a:t>
            </a:r>
            <a:r>
              <a:rPr lang="en-GB" sz="1600" dirty="0" smtClean="0"/>
              <a:t>appropriate parts of the operation, </a:t>
            </a:r>
          </a:p>
          <a:p>
            <a:pPr marL="648000" lvl="1" indent="-342900" fontAlgn="base" hangingPunct="0">
              <a:lnSpc>
                <a:spcPct val="100000"/>
              </a:lnSpc>
              <a:buAutoNum type="alphaLcParenBoth"/>
            </a:pPr>
            <a:r>
              <a:rPr lang="en-GB" sz="1600" dirty="0" smtClean="0"/>
              <a:t>exploring possible sources of </a:t>
            </a:r>
            <a:r>
              <a:rPr lang="en-GB" sz="1600" b="1" dirty="0" smtClean="0"/>
              <a:t>alternative funding</a:t>
            </a:r>
            <a:r>
              <a:rPr lang="en-GB" sz="1600" dirty="0" smtClean="0"/>
              <a:t> and, if appropriate, developing proposals for cost recovery and income-generation, </a:t>
            </a:r>
          </a:p>
          <a:p>
            <a:pPr marL="648000" lvl="1" indent="-342900" fontAlgn="base" hangingPunct="0">
              <a:lnSpc>
                <a:spcPct val="100000"/>
              </a:lnSpc>
              <a:buAutoNum type="alphaLcParenBoth"/>
            </a:pPr>
            <a:r>
              <a:rPr lang="en-GB" sz="1600" b="1" dirty="0" smtClean="0"/>
              <a:t>international collaboration </a:t>
            </a:r>
            <a:r>
              <a:rPr lang="en-GB" sz="1600" dirty="0" smtClean="0"/>
              <a:t>and reuse of systems, </a:t>
            </a:r>
          </a:p>
          <a:p>
            <a:pPr marL="648000" lvl="1" indent="-342900" fontAlgn="base" hangingPunct="0">
              <a:lnSpc>
                <a:spcPct val="100000"/>
              </a:lnSpc>
              <a:buAutoNum type="alphaLcParenBoth"/>
            </a:pPr>
            <a:r>
              <a:rPr lang="en-GB" sz="1600" dirty="0" smtClean="0"/>
              <a:t>encouraging public to </a:t>
            </a:r>
            <a:r>
              <a:rPr lang="en-GB" sz="1600" b="1" dirty="0" smtClean="0"/>
              <a:t>self-complete forms</a:t>
            </a:r>
            <a:r>
              <a:rPr lang="en-GB" sz="1600" dirty="0" smtClean="0"/>
              <a:t> online or on paper where possible, and </a:t>
            </a:r>
          </a:p>
          <a:p>
            <a:pPr marL="648000" lvl="1" indent="-342900" fontAlgn="base" hangingPunct="0">
              <a:lnSpc>
                <a:spcPct val="100000"/>
              </a:lnSpc>
              <a:buAutoNum type="alphaLcParenBoth"/>
            </a:pPr>
            <a:r>
              <a:rPr lang="en-GB" sz="1600" b="1" dirty="0" smtClean="0"/>
              <a:t>replace direct collection of data with use of administrative data</a:t>
            </a:r>
            <a:endParaRPr lang="en-US" sz="16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12</a:t>
            </a:fld>
            <a:endParaRPr lang="es-ES"/>
          </a:p>
        </p:txBody>
      </p:sp>
      <p:pic>
        <p:nvPicPr>
          <p:cNvPr id="6146" name="Picture 2" descr="Image result for strategy"/>
          <p:cNvPicPr>
            <a:picLocks noChangeAspect="1" noChangeArrowheads="1"/>
          </p:cNvPicPr>
          <p:nvPr/>
        </p:nvPicPr>
        <p:blipFill>
          <a:blip r:embed="rId2" cstate="print">
            <a:clrChange>
              <a:clrFrom>
                <a:srgbClr val="FFFFFF"/>
              </a:clrFrom>
              <a:clrTo>
                <a:srgbClr val="FFFFFF">
                  <a:alpha val="0"/>
                </a:srgbClr>
              </a:clrTo>
            </a:clrChange>
            <a:duotone>
              <a:schemeClr val="accent3">
                <a:shade val="45000"/>
                <a:satMod val="135000"/>
              </a:schemeClr>
              <a:prstClr val="white"/>
            </a:duotone>
          </a:blip>
          <a:srcRect/>
          <a:stretch>
            <a:fillRect/>
          </a:stretch>
        </p:blipFill>
        <p:spPr bwMode="auto">
          <a:xfrm>
            <a:off x="5896139" y="2060848"/>
            <a:ext cx="3500397" cy="2491117"/>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budget"/>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5940152" y="2492896"/>
            <a:ext cx="3178182" cy="1944216"/>
          </a:xfrm>
          <a:prstGeom prst="rect">
            <a:avLst/>
          </a:prstGeom>
          <a:noFill/>
        </p:spPr>
      </p:pic>
      <p:graphicFrame>
        <p:nvGraphicFramePr>
          <p:cNvPr id="3" name="Table 2"/>
          <p:cNvGraphicFramePr>
            <a:graphicFrameLocks noGrp="1"/>
          </p:cNvGraphicFramePr>
          <p:nvPr/>
        </p:nvGraphicFramePr>
        <p:xfrm>
          <a:off x="1331640" y="2204866"/>
          <a:ext cx="4680520" cy="4320476"/>
        </p:xfrm>
        <a:graphic>
          <a:graphicData uri="http://schemas.openxmlformats.org/drawingml/2006/table">
            <a:tbl>
              <a:tblPr/>
              <a:tblGrid>
                <a:gridCol w="3046053"/>
                <a:gridCol w="1634467"/>
              </a:tblGrid>
              <a:tr h="507388">
                <a:tc>
                  <a:txBody>
                    <a:bodyPr/>
                    <a:lstStyle/>
                    <a:p>
                      <a:pPr algn="just">
                        <a:lnSpc>
                          <a:spcPct val="115000"/>
                        </a:lnSpc>
                        <a:spcAft>
                          <a:spcPts val="0"/>
                        </a:spcAft>
                      </a:pPr>
                      <a:r>
                        <a:rPr lang="en-US" sz="1800" b="1" dirty="0">
                          <a:solidFill>
                            <a:srgbClr val="000000"/>
                          </a:solidFill>
                          <a:latin typeface="Calibri"/>
                          <a:ea typeface="Times New Roman"/>
                          <a:cs typeface="Times New Roman"/>
                        </a:rPr>
                        <a:t>BUDGET COMPONENTS</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lnSpc>
                          <a:spcPct val="115000"/>
                        </a:lnSpc>
                        <a:spcAft>
                          <a:spcPts val="0"/>
                        </a:spcAft>
                      </a:pPr>
                      <a:r>
                        <a:rPr lang="en-US" sz="1800" b="1" dirty="0" smtClean="0">
                          <a:solidFill>
                            <a:srgbClr val="000000"/>
                          </a:solidFill>
                          <a:latin typeface="Calibri"/>
                          <a:ea typeface="Times New Roman"/>
                          <a:cs typeface="Times New Roman"/>
                        </a:rPr>
                        <a:t>STRUCTURE </a:t>
                      </a:r>
                      <a:r>
                        <a:rPr lang="en-US" sz="1800" b="1" dirty="0">
                          <a:solidFill>
                            <a:srgbClr val="000000"/>
                          </a:solidFill>
                          <a:latin typeface="Calibri"/>
                          <a:ea typeface="Times New Roman"/>
                          <a:cs typeface="Times New Roman"/>
                        </a:rPr>
                        <a:t>(%)</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r>
              <a:tr h="507388">
                <a:tc>
                  <a:txBody>
                    <a:bodyPr/>
                    <a:lstStyle/>
                    <a:p>
                      <a:pPr algn="just">
                        <a:lnSpc>
                          <a:spcPct val="115000"/>
                        </a:lnSpc>
                        <a:spcAft>
                          <a:spcPts val="0"/>
                        </a:spcAft>
                      </a:pPr>
                      <a:r>
                        <a:rPr lang="en-US" sz="1800" b="1" dirty="0">
                          <a:solidFill>
                            <a:srgbClr val="000000"/>
                          </a:solidFill>
                          <a:latin typeface="Calibri"/>
                          <a:ea typeface="Times New Roman"/>
                          <a:cs typeface="Times New Roman"/>
                        </a:rPr>
                        <a:t>CENSUS MANAGEMENT</a:t>
                      </a:r>
                      <a:endParaRPr lang="en-US" sz="18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dirty="0" smtClean="0">
                          <a:latin typeface="Calibri"/>
                          <a:ea typeface="SimSun"/>
                          <a:cs typeface="Times New Roman"/>
                        </a:rPr>
                        <a:t>5-23</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388">
                <a:tc>
                  <a:txBody>
                    <a:bodyPr/>
                    <a:lstStyle/>
                    <a:p>
                      <a:pPr algn="just">
                        <a:lnSpc>
                          <a:spcPct val="115000"/>
                        </a:lnSpc>
                        <a:spcAft>
                          <a:spcPts val="0"/>
                        </a:spcAft>
                      </a:pPr>
                      <a:r>
                        <a:rPr lang="en-US" sz="1800" b="1" dirty="0">
                          <a:solidFill>
                            <a:srgbClr val="000000"/>
                          </a:solidFill>
                          <a:latin typeface="Calibri"/>
                          <a:ea typeface="Times New Roman"/>
                          <a:cs typeface="Times New Roman"/>
                        </a:rPr>
                        <a:t>MATERIAL AND SUPPLIES</a:t>
                      </a:r>
                      <a:endParaRPr lang="en-US" sz="18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dirty="0" smtClean="0">
                          <a:latin typeface="Calibri"/>
                          <a:ea typeface="SimSun"/>
                          <a:cs typeface="Times New Roman"/>
                        </a:rPr>
                        <a:t>10-26</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760">
                <a:tc>
                  <a:txBody>
                    <a:bodyPr/>
                    <a:lstStyle/>
                    <a:p>
                      <a:pPr algn="just">
                        <a:lnSpc>
                          <a:spcPct val="115000"/>
                        </a:lnSpc>
                        <a:spcAft>
                          <a:spcPts val="0"/>
                        </a:spcAft>
                      </a:pPr>
                      <a:r>
                        <a:rPr lang="en-US" sz="1800" b="1" dirty="0">
                          <a:solidFill>
                            <a:srgbClr val="000000"/>
                          </a:solidFill>
                          <a:latin typeface="Calibri"/>
                          <a:ea typeface="Times New Roman"/>
                          <a:cs typeface="Times New Roman"/>
                        </a:rPr>
                        <a:t>TRAINING/CAPACITY BUILDING</a:t>
                      </a:r>
                      <a:endParaRPr lang="en-US" sz="18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dirty="0" smtClean="0">
                          <a:latin typeface="Calibri"/>
                          <a:ea typeface="SimSun"/>
                          <a:cs typeface="Times New Roman"/>
                        </a:rPr>
                        <a:t>1-15</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388">
                <a:tc>
                  <a:txBody>
                    <a:bodyPr/>
                    <a:lstStyle/>
                    <a:p>
                      <a:pPr algn="just">
                        <a:lnSpc>
                          <a:spcPct val="115000"/>
                        </a:lnSpc>
                        <a:spcAft>
                          <a:spcPts val="0"/>
                        </a:spcAft>
                      </a:pPr>
                      <a:r>
                        <a:rPr lang="en-US" sz="1800" b="1" dirty="0">
                          <a:solidFill>
                            <a:srgbClr val="000000"/>
                          </a:solidFill>
                          <a:latin typeface="Calibri"/>
                          <a:ea typeface="Times New Roman"/>
                          <a:cs typeface="Times New Roman"/>
                        </a:rPr>
                        <a:t>PUBLICITY/COMMUNICATION</a:t>
                      </a:r>
                      <a:endParaRPr lang="en-US" sz="18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dirty="0" smtClean="0">
                          <a:latin typeface="Calibri"/>
                          <a:ea typeface="SimSun"/>
                          <a:cs typeface="Times New Roman"/>
                        </a:rPr>
                        <a:t>2-5</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388">
                <a:tc>
                  <a:txBody>
                    <a:bodyPr/>
                    <a:lstStyle/>
                    <a:p>
                      <a:pPr algn="just">
                        <a:lnSpc>
                          <a:spcPct val="115000"/>
                        </a:lnSpc>
                        <a:spcAft>
                          <a:spcPts val="0"/>
                        </a:spcAft>
                      </a:pPr>
                      <a:r>
                        <a:rPr lang="en-US" sz="1800" b="1" dirty="0">
                          <a:solidFill>
                            <a:srgbClr val="000000"/>
                          </a:solidFill>
                          <a:latin typeface="Calibri"/>
                          <a:ea typeface="Times New Roman"/>
                          <a:cs typeface="Times New Roman"/>
                        </a:rPr>
                        <a:t>FIELD DATA COLLECTION</a:t>
                      </a:r>
                      <a:endParaRPr lang="en-US" sz="18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dirty="0" smtClean="0">
                          <a:latin typeface="Calibri"/>
                          <a:ea typeface="SimSun"/>
                          <a:cs typeface="Times New Roman"/>
                        </a:rPr>
                        <a:t>40-60</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388">
                <a:tc>
                  <a:txBody>
                    <a:bodyPr/>
                    <a:lstStyle/>
                    <a:p>
                      <a:pPr algn="just">
                        <a:lnSpc>
                          <a:spcPct val="115000"/>
                        </a:lnSpc>
                        <a:spcAft>
                          <a:spcPts val="0"/>
                        </a:spcAft>
                      </a:pPr>
                      <a:r>
                        <a:rPr lang="en-US" sz="1800" b="1" dirty="0">
                          <a:solidFill>
                            <a:srgbClr val="000000"/>
                          </a:solidFill>
                          <a:latin typeface="Calibri"/>
                          <a:ea typeface="Times New Roman"/>
                          <a:cs typeface="Times New Roman"/>
                        </a:rPr>
                        <a:t>PROCESSING/ANALYSIS</a:t>
                      </a:r>
                      <a:endParaRPr lang="en-US" sz="18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dirty="0" smtClean="0">
                          <a:latin typeface="Calibri"/>
                          <a:ea typeface="SimSun"/>
                          <a:cs typeface="Times New Roman"/>
                        </a:rPr>
                        <a:t>5-15</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388">
                <a:tc>
                  <a:txBody>
                    <a:bodyPr/>
                    <a:lstStyle/>
                    <a:p>
                      <a:pPr algn="just">
                        <a:lnSpc>
                          <a:spcPct val="115000"/>
                        </a:lnSpc>
                        <a:spcAft>
                          <a:spcPts val="0"/>
                        </a:spcAft>
                      </a:pPr>
                      <a:r>
                        <a:rPr lang="en-US" sz="1800" b="1" dirty="0">
                          <a:solidFill>
                            <a:srgbClr val="000000"/>
                          </a:solidFill>
                          <a:latin typeface="Calibri"/>
                          <a:ea typeface="Times New Roman"/>
                          <a:cs typeface="Times New Roman"/>
                        </a:rPr>
                        <a:t>DISSEMINATION</a:t>
                      </a:r>
                      <a:endParaRPr lang="en-US" sz="1800"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800" b="1" dirty="0" smtClean="0">
                          <a:latin typeface="Calibri"/>
                          <a:ea typeface="SimSun"/>
                          <a:cs typeface="Times New Roman"/>
                        </a:rPr>
                        <a:t>1-3</a:t>
                      </a:r>
                      <a:endParaRPr lang="en-US" sz="1800" b="1" dirty="0">
                        <a:latin typeface="Calibri"/>
                        <a:ea typeface="SimSu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itle 1"/>
          <p:cNvSpPr>
            <a:spLocks noGrp="1"/>
          </p:cNvSpPr>
          <p:nvPr>
            <p:ph type="title"/>
          </p:nvPr>
        </p:nvSpPr>
        <p:spPr>
          <a:xfrm>
            <a:off x="1152128" y="1052736"/>
            <a:ext cx="8028384" cy="864096"/>
          </a:xfrm>
        </p:spPr>
        <p:txBody>
          <a:bodyPr>
            <a:noAutofit/>
          </a:bodyPr>
          <a:lstStyle/>
          <a:p>
            <a:r>
              <a:rPr lang="en-US" sz="2800" b="1" dirty="0" smtClean="0"/>
              <a:t>Main census budget components for comparing the structure of costs by country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776864" cy="864096"/>
          </a:xfrm>
        </p:spPr>
        <p:txBody>
          <a:bodyPr>
            <a:noAutofit/>
          </a:bodyPr>
          <a:lstStyle/>
          <a:p>
            <a:r>
              <a:rPr lang="en-US" sz="2800" b="1" dirty="0" smtClean="0"/>
              <a:t>Ensuring cost-effectiveness of the census of agriculture </a:t>
            </a:r>
            <a:r>
              <a:rPr lang="en-US" sz="2800" dirty="0" smtClean="0"/>
              <a:t>(cont’d)</a:t>
            </a:r>
          </a:p>
        </p:txBody>
      </p:sp>
      <p:sp>
        <p:nvSpPr>
          <p:cNvPr id="3" name="Content Placeholder 2"/>
          <p:cNvSpPr>
            <a:spLocks noGrp="1"/>
          </p:cNvSpPr>
          <p:nvPr>
            <p:ph idx="1"/>
          </p:nvPr>
        </p:nvSpPr>
        <p:spPr>
          <a:xfrm>
            <a:off x="1043608" y="1988840"/>
            <a:ext cx="7704856" cy="4536504"/>
          </a:xfrm>
        </p:spPr>
        <p:txBody>
          <a:bodyPr>
            <a:noAutofit/>
          </a:bodyPr>
          <a:lstStyle/>
          <a:p>
            <a:pPr marL="360000" indent="-360000" fontAlgn="base" hangingPunct="0">
              <a:lnSpc>
                <a:spcPct val="100000"/>
              </a:lnSpc>
              <a:spcBef>
                <a:spcPts val="0"/>
              </a:spcBef>
              <a:buFont typeface="Arial" pitchFamily="34" charset="0"/>
              <a:buChar char="•"/>
            </a:pPr>
            <a:r>
              <a:rPr lang="en-US" sz="1800" dirty="0" smtClean="0"/>
              <a:t>Wide diversity among countries with costs ranging from around 2 US $ to above 20 US $ per holding. </a:t>
            </a:r>
          </a:p>
          <a:p>
            <a:pPr marL="360000" indent="-360000" fontAlgn="base" hangingPunct="0">
              <a:lnSpc>
                <a:spcPct val="100000"/>
              </a:lnSpc>
              <a:spcBef>
                <a:spcPts val="0"/>
              </a:spcBef>
            </a:pPr>
            <a:endParaRPr lang="en-US" sz="1800" dirty="0" smtClean="0"/>
          </a:p>
          <a:p>
            <a:pPr marL="360000" indent="-360000" fontAlgn="base" hangingPunct="0">
              <a:lnSpc>
                <a:spcPct val="100000"/>
              </a:lnSpc>
              <a:spcBef>
                <a:spcPts val="0"/>
              </a:spcBef>
              <a:buFont typeface="Arial" pitchFamily="34" charset="0"/>
              <a:buChar char="•"/>
            </a:pPr>
            <a:r>
              <a:rPr lang="en-US" sz="1800" dirty="0" smtClean="0"/>
              <a:t>External factors beyond the control of census planners and managers: </a:t>
            </a:r>
            <a:r>
              <a:rPr lang="en-US" sz="1800" i="1" dirty="0" smtClean="0"/>
              <a:t>population density (# holdings per square km), level of salaries, existence and use of previous human and equipment infrastructure. </a:t>
            </a:r>
          </a:p>
          <a:p>
            <a:pPr marL="360000" indent="-360000" fontAlgn="base" hangingPunct="0">
              <a:lnSpc>
                <a:spcPct val="100000"/>
              </a:lnSpc>
              <a:spcBef>
                <a:spcPts val="0"/>
              </a:spcBef>
            </a:pPr>
            <a:endParaRPr lang="en-US" sz="1800" i="1" dirty="0" smtClean="0"/>
          </a:p>
          <a:p>
            <a:pPr marL="360000" indent="-360000" fontAlgn="base" hangingPunct="0">
              <a:spcBef>
                <a:spcPts val="0"/>
              </a:spcBef>
              <a:buFont typeface="Arial" pitchFamily="34" charset="0"/>
              <a:buChar char="•"/>
            </a:pPr>
            <a:r>
              <a:rPr lang="en-US" sz="1800" dirty="0" smtClean="0"/>
              <a:t>However:</a:t>
            </a:r>
          </a:p>
          <a:p>
            <a:pPr marL="881784" lvl="1" indent="-252000" fontAlgn="base" hangingPunct="0">
              <a:lnSpc>
                <a:spcPct val="100000"/>
              </a:lnSpc>
              <a:spcBef>
                <a:spcPts val="0"/>
              </a:spcBef>
              <a:buFont typeface="Wingdings" pitchFamily="2" charset="2"/>
              <a:buChar char="§"/>
            </a:pPr>
            <a:r>
              <a:rPr lang="en-US" sz="1800" dirty="0" smtClean="0"/>
              <a:t>field staff management and remuneration strategies seem to play  an important role: a performance based salary/allowance system </a:t>
            </a:r>
            <a:r>
              <a:rPr lang="en-US" sz="1800" dirty="0" err="1" smtClean="0"/>
              <a:t>vs</a:t>
            </a:r>
            <a:r>
              <a:rPr lang="en-US" sz="1800" dirty="0" smtClean="0"/>
              <a:t> fix monthly salary system. </a:t>
            </a:r>
          </a:p>
          <a:p>
            <a:pPr marL="881784" lvl="1" indent="-252000" fontAlgn="base" hangingPunct="0">
              <a:lnSpc>
                <a:spcPct val="100000"/>
              </a:lnSpc>
              <a:spcBef>
                <a:spcPts val="0"/>
              </a:spcBef>
              <a:buFont typeface="Wingdings" pitchFamily="2" charset="2"/>
              <a:buChar char="§"/>
            </a:pPr>
            <a:r>
              <a:rPr lang="en-US" sz="1800" dirty="0" smtClean="0"/>
              <a:t>mobilizing existing personnel and equipment (including staff for census management unit), </a:t>
            </a:r>
          </a:p>
          <a:p>
            <a:pPr marL="881784" lvl="1" indent="-252000" hangingPunct="0">
              <a:lnSpc>
                <a:spcPct val="100000"/>
              </a:lnSpc>
              <a:spcBef>
                <a:spcPts val="0"/>
              </a:spcBef>
              <a:buFont typeface="Wingdings" pitchFamily="2" charset="2"/>
              <a:buChar char="§"/>
            </a:pPr>
            <a:r>
              <a:rPr lang="en-US" sz="1800" dirty="0" smtClean="0"/>
              <a:t>using CAPI to reduce time spent in the field and for data processing may have an impact in reducing the cost.</a:t>
            </a:r>
            <a:endParaRPr lang="en-US" sz="18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14</a:t>
            </a:fld>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776864" cy="864096"/>
          </a:xfrm>
        </p:spPr>
        <p:txBody>
          <a:bodyPr>
            <a:noAutofit/>
          </a:bodyPr>
          <a:lstStyle/>
          <a:p>
            <a:r>
              <a:rPr lang="en-US" sz="2800" b="1" dirty="0" smtClean="0"/>
              <a:t>Ensuring cost-effectiveness of the census of agriculture – </a:t>
            </a:r>
            <a:r>
              <a:rPr lang="en-US" sz="2800" b="1" dirty="0" smtClean="0">
                <a:solidFill>
                  <a:srgbClr val="C00000"/>
                </a:solidFill>
              </a:rPr>
              <a:t>Example of Moldova</a:t>
            </a:r>
          </a:p>
        </p:txBody>
      </p:sp>
      <p:sp>
        <p:nvSpPr>
          <p:cNvPr id="3" name="Content Placeholder 2"/>
          <p:cNvSpPr>
            <a:spLocks noGrp="1"/>
          </p:cNvSpPr>
          <p:nvPr>
            <p:ph idx="1"/>
          </p:nvPr>
        </p:nvSpPr>
        <p:spPr>
          <a:xfrm>
            <a:off x="1115616" y="1988604"/>
            <a:ext cx="7848872" cy="4752764"/>
          </a:xfrm>
        </p:spPr>
        <p:txBody>
          <a:bodyPr>
            <a:noAutofit/>
          </a:bodyPr>
          <a:lstStyle/>
          <a:p>
            <a:pPr>
              <a:lnSpc>
                <a:spcPct val="100000"/>
              </a:lnSpc>
              <a:spcBef>
                <a:spcPts val="0"/>
              </a:spcBef>
              <a:spcAft>
                <a:spcPts val="500"/>
              </a:spcAft>
            </a:pPr>
            <a:r>
              <a:rPr lang="en-US" sz="2000" dirty="0" smtClean="0"/>
              <a:t>Census planners in Moldova managed to significantly reduce the initial budget by almost 1/3. Some of the cost reduction actions included:</a:t>
            </a:r>
            <a:r>
              <a:rPr lang="en-US" sz="1800" dirty="0" smtClean="0"/>
              <a:t/>
            </a:r>
            <a:br>
              <a:rPr lang="en-US" sz="1800" dirty="0" smtClean="0"/>
            </a:br>
            <a:endParaRPr lang="en-US" sz="1800" dirty="0" smtClean="0"/>
          </a:p>
          <a:p>
            <a:pPr marL="720725" lvl="1" indent="-360363" algn="just" hangingPunct="0">
              <a:lnSpc>
                <a:spcPct val="100000"/>
              </a:lnSpc>
              <a:spcBef>
                <a:spcPts val="0"/>
              </a:spcBef>
              <a:buFont typeface="Wingdings" pitchFamily="2" charset="2"/>
              <a:buChar char="§"/>
            </a:pPr>
            <a:r>
              <a:rPr lang="en-US" sz="1900" dirty="0" smtClean="0"/>
              <a:t>Reducing questionnaire size and complexity for complete enumeration:</a:t>
            </a:r>
          </a:p>
          <a:p>
            <a:pPr marL="720725" lvl="1" indent="-360363" algn="just" hangingPunct="0">
              <a:lnSpc>
                <a:spcPct val="100000"/>
              </a:lnSpc>
              <a:spcBef>
                <a:spcPts val="0"/>
              </a:spcBef>
              <a:buFont typeface="Wingdings" pitchFamily="2" charset="2"/>
              <a:buChar char="§"/>
            </a:pPr>
            <a:r>
              <a:rPr lang="en-US" sz="1900" dirty="0" smtClean="0"/>
              <a:t>Combining complete enumeration of agricultural holdings above the established thresholds with the sample enumeration of smallest agricultural producers below the thresholds.</a:t>
            </a:r>
          </a:p>
          <a:p>
            <a:pPr marL="720725" lvl="1" indent="-360363" algn="just" hangingPunct="0">
              <a:lnSpc>
                <a:spcPct val="100000"/>
              </a:lnSpc>
              <a:spcBef>
                <a:spcPts val="0"/>
              </a:spcBef>
              <a:buFont typeface="Wingdings" pitchFamily="2" charset="2"/>
              <a:buChar char="§"/>
            </a:pPr>
            <a:r>
              <a:rPr lang="en-US" sz="1900" dirty="0" smtClean="0"/>
              <a:t>Using existing infrastructure such as buildings in local administrations and other existing equipment and personnel, including staff for the census management. </a:t>
            </a:r>
          </a:p>
          <a:p>
            <a:pPr marL="720725" lvl="1" indent="-360363" algn="just" hangingPunct="0">
              <a:lnSpc>
                <a:spcPct val="100000"/>
              </a:lnSpc>
              <a:spcBef>
                <a:spcPts val="0"/>
              </a:spcBef>
              <a:buFont typeface="Wingdings" pitchFamily="2" charset="2"/>
              <a:buChar char="§"/>
            </a:pPr>
            <a:r>
              <a:rPr lang="en-US" sz="1900" dirty="0" smtClean="0"/>
              <a:t>Procurement of goods and payment of salaries for field staff were allocated between Donors contribution and Government contribution with the view of achieving cost reduction (e.g. exemption of value added tax, social security costs in the case of procurements/ payments from donors’ funds). </a:t>
            </a:r>
          </a:p>
          <a:p>
            <a:pPr marL="360000" indent="-360000" fontAlgn="base" hangingPunct="0">
              <a:spcBef>
                <a:spcPts val="0"/>
              </a:spcBef>
              <a:buFont typeface="Arial" pitchFamily="34" charset="0"/>
              <a:buChar char="•"/>
            </a:pPr>
            <a:endParaRPr lang="en-US" sz="12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15</a:t>
            </a:fld>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764704"/>
            <a:ext cx="7776864" cy="864096"/>
          </a:xfrm>
        </p:spPr>
        <p:txBody>
          <a:bodyPr>
            <a:normAutofit/>
          </a:bodyPr>
          <a:lstStyle/>
          <a:p>
            <a:r>
              <a:rPr lang="en-US" sz="4000" b="1" dirty="0" smtClean="0"/>
              <a:t>Discussion Points</a:t>
            </a:r>
          </a:p>
        </p:txBody>
      </p:sp>
      <p:sp>
        <p:nvSpPr>
          <p:cNvPr id="3" name="Content Placeholder 2"/>
          <p:cNvSpPr>
            <a:spLocks noGrp="1"/>
          </p:cNvSpPr>
          <p:nvPr>
            <p:ph idx="1"/>
          </p:nvPr>
        </p:nvSpPr>
        <p:spPr>
          <a:xfrm>
            <a:off x="1187624" y="1700572"/>
            <a:ext cx="7848872" cy="4896780"/>
          </a:xfrm>
        </p:spPr>
        <p:txBody>
          <a:bodyPr>
            <a:noAutofit/>
          </a:bodyPr>
          <a:lstStyle/>
          <a:p>
            <a:pPr marL="360000" indent="-360000" fontAlgn="base" hangingPunct="0">
              <a:spcBef>
                <a:spcPts val="0"/>
              </a:spcBef>
              <a:buFont typeface="Arial" pitchFamily="34" charset="0"/>
              <a:buChar char="•"/>
            </a:pPr>
            <a:r>
              <a:rPr lang="it-IT" sz="2400" dirty="0" smtClean="0"/>
              <a:t>Relevance of the new sections on importance, relevance, quantification of benefits and cost effectiveness of the census?</a:t>
            </a:r>
          </a:p>
          <a:p>
            <a:pPr marL="360000" indent="-360000" fontAlgn="base" hangingPunct="0">
              <a:spcBef>
                <a:spcPts val="0"/>
              </a:spcBef>
              <a:buFont typeface="Arial" pitchFamily="34" charset="0"/>
              <a:buChar char="•"/>
            </a:pPr>
            <a:endParaRPr lang="it-IT" sz="2400" dirty="0" smtClean="0"/>
          </a:p>
          <a:p>
            <a:pPr marL="360000" indent="-360000" fontAlgn="base" hangingPunct="0">
              <a:spcBef>
                <a:spcPts val="0"/>
              </a:spcBef>
              <a:buFont typeface="Arial" pitchFamily="34" charset="0"/>
              <a:buChar char="•"/>
            </a:pPr>
            <a:r>
              <a:rPr lang="it-IT" sz="2400" dirty="0" smtClean="0"/>
              <a:t>How can they be improved  to be useful for census planners?</a:t>
            </a:r>
          </a:p>
          <a:p>
            <a:pPr marL="360000" indent="-360000" fontAlgn="base" hangingPunct="0">
              <a:spcBef>
                <a:spcPts val="0"/>
              </a:spcBef>
              <a:buFont typeface="Arial" pitchFamily="34" charset="0"/>
              <a:buChar char="•"/>
            </a:pPr>
            <a:endParaRPr lang="it-IT" sz="2400" dirty="0" smtClean="0"/>
          </a:p>
          <a:p>
            <a:pPr marL="360000" indent="-360000" fontAlgn="base" hangingPunct="0">
              <a:spcBef>
                <a:spcPts val="0"/>
              </a:spcBef>
              <a:buFont typeface="Arial" pitchFamily="34" charset="0"/>
              <a:buChar char="•"/>
            </a:pPr>
            <a:r>
              <a:rPr lang="it-IT" sz="2400" dirty="0" smtClean="0"/>
              <a:t>Are the charts useful? </a:t>
            </a:r>
          </a:p>
        </p:txBody>
      </p:sp>
      <p:sp>
        <p:nvSpPr>
          <p:cNvPr id="4" name="Slide Number Placeholder 3"/>
          <p:cNvSpPr>
            <a:spLocks noGrp="1"/>
          </p:cNvSpPr>
          <p:nvPr>
            <p:ph type="sldNum" sz="quarter" idx="12"/>
          </p:nvPr>
        </p:nvSpPr>
        <p:spPr/>
        <p:txBody>
          <a:bodyPr/>
          <a:lstStyle/>
          <a:p>
            <a:fld id="{412FF748-1325-48DC-AE50-E54CCC902008}" type="slidenum">
              <a:rPr lang="es-ES" smtClean="0"/>
              <a:pPr/>
              <a:t>16</a:t>
            </a:fld>
            <a:endParaRPr lang="es-E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123728" y="2852936"/>
            <a:ext cx="5832648" cy="1143000"/>
          </a:xfrm>
        </p:spPr>
        <p:txBody>
          <a:bodyPr>
            <a:normAutofit/>
          </a:bodyPr>
          <a:lstStyle/>
          <a:p>
            <a:pPr algn="ctr"/>
            <a:r>
              <a:rPr lang="es-ES" sz="5000" b="1" dirty="0" smtClean="0"/>
              <a:t>THANK YOU</a:t>
            </a:r>
            <a:endParaRPr lang="es-ES" sz="5000" b="1" dirty="0"/>
          </a:p>
        </p:txBody>
      </p:sp>
      <p:sp>
        <p:nvSpPr>
          <p:cNvPr id="2" name="Slide Number Placeholder 1"/>
          <p:cNvSpPr>
            <a:spLocks noGrp="1"/>
          </p:cNvSpPr>
          <p:nvPr>
            <p:ph type="sldNum" sz="quarter" idx="12"/>
          </p:nvPr>
        </p:nvSpPr>
        <p:spPr/>
        <p:txBody>
          <a:bodyPr/>
          <a:lstStyle/>
          <a:p>
            <a:fld id="{412FF748-1325-48DC-AE50-E54CCC902008}" type="slidenum">
              <a:rPr lang="es-ES" smtClean="0"/>
              <a:pPr/>
              <a:t>17</a:t>
            </a:fld>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12FF748-1325-48DC-AE50-E54CCC902008}" type="slidenum">
              <a:rPr lang="es-ES" smtClean="0"/>
              <a:pPr/>
              <a:t>2</a:t>
            </a:fld>
            <a:endParaRPr lang="es-ES"/>
          </a:p>
        </p:txBody>
      </p:sp>
      <p:sp>
        <p:nvSpPr>
          <p:cNvPr id="6" name="Content Placeholder 5"/>
          <p:cNvSpPr>
            <a:spLocks noGrp="1"/>
          </p:cNvSpPr>
          <p:nvPr>
            <p:ph idx="1"/>
          </p:nvPr>
        </p:nvSpPr>
        <p:spPr>
          <a:xfrm>
            <a:off x="971600" y="1628800"/>
            <a:ext cx="5832648" cy="4896544"/>
          </a:xfrm>
        </p:spPr>
        <p:txBody>
          <a:bodyPr>
            <a:normAutofit fontScale="92500" lnSpcReduction="10000"/>
          </a:bodyPr>
          <a:lstStyle/>
          <a:p>
            <a:pPr marL="596646" indent="-514350">
              <a:lnSpc>
                <a:spcPct val="100000"/>
              </a:lnSpc>
              <a:buFont typeface="+mj-lt"/>
              <a:buAutoNum type="arabicPeriod"/>
            </a:pPr>
            <a:r>
              <a:rPr lang="en-US" sz="3400" dirty="0" smtClean="0"/>
              <a:t>Importance and relevance of the census in the 21st Century</a:t>
            </a:r>
          </a:p>
          <a:p>
            <a:pPr marL="596646" indent="-514350">
              <a:lnSpc>
                <a:spcPct val="100000"/>
              </a:lnSpc>
              <a:buFont typeface="+mj-lt"/>
              <a:buAutoNum type="arabicPeriod"/>
            </a:pPr>
            <a:endParaRPr lang="en-US" sz="3400" dirty="0" smtClean="0"/>
          </a:p>
          <a:p>
            <a:pPr marL="596646" indent="-514350">
              <a:lnSpc>
                <a:spcPct val="100000"/>
              </a:lnSpc>
              <a:buFont typeface="+mj-lt"/>
              <a:buAutoNum type="arabicPeriod"/>
            </a:pPr>
            <a:r>
              <a:rPr lang="en-US" sz="3400" dirty="0" smtClean="0"/>
              <a:t>Quantifying the benefit of the census of agriculture</a:t>
            </a:r>
          </a:p>
          <a:p>
            <a:pPr marL="596646" indent="-514350">
              <a:lnSpc>
                <a:spcPct val="100000"/>
              </a:lnSpc>
              <a:buFont typeface="+mj-lt"/>
              <a:buAutoNum type="arabicPeriod"/>
            </a:pPr>
            <a:endParaRPr lang="en-US" sz="3400" dirty="0" smtClean="0"/>
          </a:p>
          <a:p>
            <a:pPr marL="596646" indent="-514350">
              <a:lnSpc>
                <a:spcPct val="100000"/>
              </a:lnSpc>
              <a:buFont typeface="+mj-lt"/>
              <a:buAutoNum type="arabicPeriod"/>
            </a:pPr>
            <a:r>
              <a:rPr lang="en-US" sz="3400" dirty="0" smtClean="0"/>
              <a:t>Ensuring cost-effectiveness of the census of agriculture	</a:t>
            </a:r>
          </a:p>
          <a:p>
            <a:pPr marL="596646" indent="-514350">
              <a:lnSpc>
                <a:spcPct val="100000"/>
              </a:lnSpc>
              <a:buFont typeface="+mj-lt"/>
              <a:buAutoNum type="arabicPeriod"/>
            </a:pPr>
            <a:endParaRPr lang="en-US" sz="3400" dirty="0" smtClean="0"/>
          </a:p>
          <a:p>
            <a:pPr marL="596646" indent="-514350">
              <a:lnSpc>
                <a:spcPct val="100000"/>
              </a:lnSpc>
              <a:buFont typeface="+mj-lt"/>
              <a:buAutoNum type="arabicPeriod"/>
            </a:pPr>
            <a:r>
              <a:rPr lang="en-US" sz="3400" dirty="0" smtClean="0"/>
              <a:t>Points for discussion</a:t>
            </a:r>
            <a:r>
              <a:rPr lang="en-US" dirty="0" smtClean="0"/>
              <a:t>	</a:t>
            </a:r>
            <a:endParaRPr lang="es-AR" dirty="0" smtClean="0"/>
          </a:p>
          <a:p>
            <a:pPr>
              <a:buFont typeface="Arial" pitchFamily="34" charset="0"/>
              <a:buChar char="•"/>
            </a:pPr>
            <a:endParaRPr lang="es-AR" dirty="0"/>
          </a:p>
        </p:txBody>
      </p:sp>
      <p:sp>
        <p:nvSpPr>
          <p:cNvPr id="7" name="Title 6"/>
          <p:cNvSpPr>
            <a:spLocks noGrp="1"/>
          </p:cNvSpPr>
          <p:nvPr>
            <p:ph type="title"/>
          </p:nvPr>
        </p:nvSpPr>
        <p:spPr>
          <a:xfrm>
            <a:off x="1259632" y="836712"/>
            <a:ext cx="5184576" cy="854968"/>
          </a:xfrm>
        </p:spPr>
        <p:txBody>
          <a:bodyPr>
            <a:normAutofit/>
          </a:bodyPr>
          <a:lstStyle/>
          <a:p>
            <a:r>
              <a:rPr lang="es-AR" sz="3600" b="1" dirty="0" smtClean="0">
                <a:latin typeface="Calibri" pitchFamily="34" charset="0"/>
              </a:rPr>
              <a:t>CONTENT</a:t>
            </a:r>
            <a:endParaRPr lang="es-AR" sz="3600" b="1" dirty="0">
              <a:latin typeface="Calibri" pitchFamily="34" charset="0"/>
            </a:endParaRPr>
          </a:p>
        </p:txBody>
      </p:sp>
      <p:pic>
        <p:nvPicPr>
          <p:cNvPr id="8" name="Picture 2" descr="Image result for contenido"/>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636140" y="3573017"/>
            <a:ext cx="2507859" cy="208823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488832" cy="864096"/>
          </a:xfrm>
        </p:spPr>
        <p:txBody>
          <a:bodyPr>
            <a:noAutofit/>
          </a:bodyPr>
          <a:lstStyle/>
          <a:p>
            <a:pPr marL="92075" indent="-11113"/>
            <a:r>
              <a:rPr lang="en-US" sz="2800" b="1" dirty="0"/>
              <a:t>Importance and uses of the census of agriculture f</a:t>
            </a:r>
            <a:r>
              <a:rPr lang="en-GB" sz="2800" b="1" dirty="0"/>
              <a:t>or data users’ needs</a:t>
            </a:r>
            <a:r>
              <a:rPr lang="en-US" sz="2800" b="1" dirty="0"/>
              <a:t>: </a:t>
            </a:r>
          </a:p>
        </p:txBody>
      </p:sp>
      <p:sp>
        <p:nvSpPr>
          <p:cNvPr id="3" name="Content Placeholder 2"/>
          <p:cNvSpPr>
            <a:spLocks noGrp="1"/>
          </p:cNvSpPr>
          <p:nvPr>
            <p:ph idx="1"/>
          </p:nvPr>
        </p:nvSpPr>
        <p:spPr>
          <a:xfrm>
            <a:off x="1187624" y="1772816"/>
            <a:ext cx="7344816" cy="4968552"/>
          </a:xfrm>
        </p:spPr>
        <p:txBody>
          <a:bodyPr>
            <a:noAutofit/>
          </a:bodyPr>
          <a:lstStyle/>
          <a:p>
            <a:pPr marL="365760" indent="-283464" algn="just" fontAlgn="base">
              <a:lnSpc>
                <a:spcPct val="100000"/>
              </a:lnSpc>
              <a:spcBef>
                <a:spcPts val="0"/>
              </a:spcBef>
              <a:buFont typeface="Wingdings 2"/>
              <a:buChar char=""/>
            </a:pPr>
            <a:r>
              <a:rPr lang="en-GB" sz="2300" b="1" dirty="0" smtClean="0"/>
              <a:t>Supports</a:t>
            </a:r>
            <a:r>
              <a:rPr lang="en-GB" sz="2300" dirty="0" smtClean="0"/>
              <a:t> evidence-based </a:t>
            </a:r>
            <a:r>
              <a:rPr lang="en-GB" sz="2300" dirty="0"/>
              <a:t>agricultural planning and policy-making</a:t>
            </a:r>
            <a:r>
              <a:rPr lang="en-GB" sz="2300" dirty="0" smtClean="0"/>
              <a:t>.</a:t>
            </a:r>
          </a:p>
          <a:p>
            <a:pPr marL="365760" indent="-283464" algn="just" fontAlgn="base">
              <a:lnSpc>
                <a:spcPct val="100000"/>
              </a:lnSpc>
              <a:spcBef>
                <a:spcPts val="0"/>
              </a:spcBef>
            </a:pPr>
            <a:r>
              <a:rPr lang="en-GB" sz="2300" dirty="0" smtClean="0"/>
              <a:t> </a:t>
            </a:r>
            <a:endParaRPr lang="en-GB" sz="800" dirty="0"/>
          </a:p>
          <a:p>
            <a:pPr marL="365760" indent="-283464" algn="just" fontAlgn="base">
              <a:lnSpc>
                <a:spcPct val="100000"/>
              </a:lnSpc>
              <a:spcBef>
                <a:spcPts val="0"/>
              </a:spcBef>
              <a:buFont typeface="Wingdings 2"/>
              <a:buChar char=""/>
            </a:pPr>
            <a:r>
              <a:rPr lang="en-GB" sz="2300" b="1" dirty="0"/>
              <a:t>Provides</a:t>
            </a:r>
            <a:r>
              <a:rPr lang="en-GB" sz="2300" dirty="0"/>
              <a:t> data to facilitate research, investment and business decisions both in public and private </a:t>
            </a:r>
            <a:r>
              <a:rPr lang="en-GB" sz="2300" dirty="0" smtClean="0"/>
              <a:t>sectors. </a:t>
            </a:r>
          </a:p>
          <a:p>
            <a:pPr marL="365760" indent="-283464" algn="just" fontAlgn="base">
              <a:lnSpc>
                <a:spcPct val="100000"/>
              </a:lnSpc>
              <a:spcBef>
                <a:spcPts val="0"/>
              </a:spcBef>
            </a:pPr>
            <a:endParaRPr lang="en-GB" sz="800" dirty="0"/>
          </a:p>
          <a:p>
            <a:pPr marL="365760" indent="-283464" algn="just" fontAlgn="base">
              <a:lnSpc>
                <a:spcPct val="100000"/>
              </a:lnSpc>
              <a:spcBef>
                <a:spcPts val="0"/>
              </a:spcBef>
              <a:buFont typeface="Wingdings 2"/>
              <a:buChar char=""/>
            </a:pPr>
            <a:r>
              <a:rPr lang="en-GB" sz="2300" b="1" dirty="0"/>
              <a:t>Contributes</a:t>
            </a:r>
            <a:r>
              <a:rPr lang="en-GB" sz="2300" dirty="0"/>
              <a:t> to monitoring environmental changes and evaluating the impact of agricultural practices on the </a:t>
            </a:r>
            <a:r>
              <a:rPr lang="en-GB" sz="2300" dirty="0" smtClean="0"/>
              <a:t>environment. </a:t>
            </a:r>
          </a:p>
          <a:p>
            <a:pPr marL="365760" indent="-283464" algn="just" fontAlgn="base">
              <a:lnSpc>
                <a:spcPct val="100000"/>
              </a:lnSpc>
              <a:spcBef>
                <a:spcPts val="0"/>
              </a:spcBef>
            </a:pPr>
            <a:endParaRPr lang="en-GB" sz="800" dirty="0"/>
          </a:p>
          <a:p>
            <a:pPr marL="365760" indent="-283464" algn="just" fontAlgn="base">
              <a:lnSpc>
                <a:spcPct val="100000"/>
              </a:lnSpc>
              <a:spcBef>
                <a:spcPts val="0"/>
              </a:spcBef>
              <a:buFont typeface="Wingdings 2"/>
              <a:buChar char=""/>
            </a:pPr>
            <a:r>
              <a:rPr lang="en-GB" sz="2300" b="1" dirty="0"/>
              <a:t>Provides</a:t>
            </a:r>
            <a:r>
              <a:rPr lang="en-GB" sz="2300" dirty="0"/>
              <a:t> relevant data on work inputs and main work activities, as well as on the labour force in the agriculture </a:t>
            </a:r>
            <a:r>
              <a:rPr lang="en-GB" sz="2300" dirty="0" smtClean="0"/>
              <a:t>sector.</a:t>
            </a:r>
          </a:p>
          <a:p>
            <a:pPr marL="365760" indent="-283464" algn="just" fontAlgn="base">
              <a:lnSpc>
                <a:spcPct val="100000"/>
              </a:lnSpc>
              <a:spcBef>
                <a:spcPts val="0"/>
              </a:spcBef>
            </a:pPr>
            <a:endParaRPr lang="en-GB" sz="800" dirty="0"/>
          </a:p>
          <a:p>
            <a:pPr marL="365760" indent="-283464" algn="just" fontAlgn="base">
              <a:lnSpc>
                <a:spcPct val="100000"/>
              </a:lnSpc>
              <a:spcBef>
                <a:spcPts val="0"/>
              </a:spcBef>
              <a:buFont typeface="Wingdings 2"/>
              <a:buChar char=""/>
            </a:pPr>
            <a:r>
              <a:rPr lang="en-GB" sz="2300" b="1" dirty="0" smtClean="0"/>
              <a:t>Provides</a:t>
            </a:r>
            <a:r>
              <a:rPr lang="en-GB" sz="2300" dirty="0" smtClean="0"/>
              <a:t> information </a:t>
            </a:r>
            <a:r>
              <a:rPr lang="en-GB" sz="2300" dirty="0"/>
              <a:t>base for monitoring some key indicators of the Sustainable Development Goals (SDGs</a:t>
            </a:r>
            <a:r>
              <a:rPr lang="en-GB" sz="2300" dirty="0" smtClean="0"/>
              <a:t>).</a:t>
            </a:r>
            <a:endParaRPr lang="en-GB" sz="23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3</a:t>
            </a:fld>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776864" cy="864096"/>
          </a:xfrm>
        </p:spPr>
        <p:txBody>
          <a:bodyPr>
            <a:noAutofit/>
          </a:bodyPr>
          <a:lstStyle/>
          <a:p>
            <a:pPr marL="92075" indent="-11113"/>
            <a:r>
              <a:rPr lang="en-US" sz="2800" b="1" dirty="0"/>
              <a:t>Importance and uses of the census of agriculture f</a:t>
            </a:r>
            <a:r>
              <a:rPr lang="en-GB" sz="2800" b="1" dirty="0"/>
              <a:t>or data </a:t>
            </a:r>
            <a:r>
              <a:rPr lang="en-GB" sz="2800" b="1" dirty="0" smtClean="0"/>
              <a:t>producers’ </a:t>
            </a:r>
            <a:r>
              <a:rPr lang="en-GB" sz="2800" b="1" dirty="0"/>
              <a:t>needs</a:t>
            </a:r>
            <a:r>
              <a:rPr lang="en-US" sz="2800" b="1" dirty="0"/>
              <a:t>: </a:t>
            </a:r>
          </a:p>
        </p:txBody>
      </p:sp>
      <p:sp>
        <p:nvSpPr>
          <p:cNvPr id="3" name="Content Placeholder 2"/>
          <p:cNvSpPr>
            <a:spLocks noGrp="1"/>
          </p:cNvSpPr>
          <p:nvPr>
            <p:ph idx="1"/>
          </p:nvPr>
        </p:nvSpPr>
        <p:spPr>
          <a:xfrm>
            <a:off x="1331640" y="1844824"/>
            <a:ext cx="7344816" cy="4896544"/>
          </a:xfrm>
        </p:spPr>
        <p:txBody>
          <a:bodyPr>
            <a:noAutofit/>
          </a:bodyPr>
          <a:lstStyle/>
          <a:p>
            <a:pPr marL="365760" indent="-283464" algn="just" fontAlgn="base">
              <a:lnSpc>
                <a:spcPct val="100000"/>
              </a:lnSpc>
              <a:spcAft>
                <a:spcPts val="600"/>
              </a:spcAft>
              <a:buFont typeface="Wingdings 2"/>
              <a:buChar char=""/>
            </a:pPr>
            <a:r>
              <a:rPr lang="en-GB" sz="2300" b="1" dirty="0" smtClean="0"/>
              <a:t>Provides</a:t>
            </a:r>
            <a:r>
              <a:rPr lang="en-GB" sz="2300" dirty="0" smtClean="0"/>
              <a:t> baseline data both at the national and small administrative and geographical levels for programmes and projects interventions. </a:t>
            </a:r>
          </a:p>
          <a:p>
            <a:pPr marL="365760" indent="-283464" algn="just" fontAlgn="base">
              <a:lnSpc>
                <a:spcPct val="100000"/>
              </a:lnSpc>
              <a:spcAft>
                <a:spcPts val="600"/>
              </a:spcAft>
              <a:buFont typeface="Wingdings 2"/>
              <a:buChar char=""/>
            </a:pPr>
            <a:r>
              <a:rPr lang="en-US" sz="2300" b="1" dirty="0" smtClean="0"/>
              <a:t>Provides</a:t>
            </a:r>
            <a:r>
              <a:rPr lang="en-US" sz="2300" dirty="0" smtClean="0"/>
              <a:t> essential information on subsistence agriculture and for the estimation of the non-observed economy.</a:t>
            </a:r>
            <a:endParaRPr lang="en-GB" sz="2300" dirty="0" smtClean="0"/>
          </a:p>
          <a:p>
            <a:pPr marL="365760" lvl="0" indent="-283464" algn="just" fontAlgn="base">
              <a:lnSpc>
                <a:spcPct val="100000"/>
              </a:lnSpc>
              <a:spcAft>
                <a:spcPts val="600"/>
              </a:spcAft>
              <a:buFont typeface="Wingdings 2"/>
              <a:buChar char=""/>
            </a:pPr>
            <a:r>
              <a:rPr lang="en-GB" sz="2300" b="1" dirty="0" smtClean="0"/>
              <a:t>Provides</a:t>
            </a:r>
            <a:r>
              <a:rPr lang="en-GB" sz="2300" dirty="0" smtClean="0"/>
              <a:t> </a:t>
            </a:r>
            <a:r>
              <a:rPr lang="en-GB" sz="2300" dirty="0"/>
              <a:t>a reliable benchmark for reconciling and improving current crop and livestock statistics. </a:t>
            </a:r>
          </a:p>
          <a:p>
            <a:pPr marL="365760" lvl="0" indent="-283464" algn="just" fontAlgn="base">
              <a:lnSpc>
                <a:spcPct val="100000"/>
              </a:lnSpc>
              <a:spcAft>
                <a:spcPts val="600"/>
              </a:spcAft>
              <a:buFont typeface="Wingdings 2"/>
              <a:buChar char=""/>
            </a:pPr>
            <a:r>
              <a:rPr lang="en-GB" sz="2300" b="1" dirty="0"/>
              <a:t>Provides</a:t>
            </a:r>
            <a:r>
              <a:rPr lang="en-GB" sz="2300" dirty="0"/>
              <a:t> frames for sample surveys in the agricultural survey programme, as well as information for building the Master Sample Frame. </a:t>
            </a:r>
          </a:p>
          <a:p>
            <a:pPr marL="365760" lvl="0" indent="-283464" algn="just" fontAlgn="base">
              <a:lnSpc>
                <a:spcPct val="100000"/>
              </a:lnSpc>
              <a:spcAft>
                <a:spcPts val="600"/>
              </a:spcAft>
              <a:buFont typeface="Wingdings 2"/>
              <a:buChar char=""/>
            </a:pPr>
            <a:r>
              <a:rPr lang="en-GB" sz="2300" b="1" dirty="0"/>
              <a:t>Supports</a:t>
            </a:r>
            <a:r>
              <a:rPr lang="en-GB" sz="2300" dirty="0"/>
              <a:t> the establishment or update of the statistical farm register.</a:t>
            </a:r>
          </a:p>
        </p:txBody>
      </p:sp>
      <p:sp>
        <p:nvSpPr>
          <p:cNvPr id="4" name="Slide Number Placeholder 3"/>
          <p:cNvSpPr>
            <a:spLocks noGrp="1"/>
          </p:cNvSpPr>
          <p:nvPr>
            <p:ph type="sldNum" sz="quarter" idx="12"/>
          </p:nvPr>
        </p:nvSpPr>
        <p:spPr/>
        <p:txBody>
          <a:bodyPr/>
          <a:lstStyle/>
          <a:p>
            <a:fld id="{412FF748-1325-48DC-AE50-E54CCC902008}" type="slidenum">
              <a:rPr lang="es-ES" smtClean="0"/>
              <a:pPr/>
              <a:t>4</a:t>
            </a:fld>
            <a:endParaRPr lang="es-ES"/>
          </a:p>
        </p:txBody>
      </p:sp>
    </p:spTree>
    <p:extLst>
      <p:ext uri="{BB962C8B-B14F-4D97-AF65-F5344CB8AC3E}">
        <p14:creationId xmlns:p14="http://schemas.microsoft.com/office/powerpoint/2010/main" xmlns="" val="3816972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7776864" cy="864096"/>
          </a:xfrm>
        </p:spPr>
        <p:txBody>
          <a:bodyPr>
            <a:normAutofit/>
          </a:bodyPr>
          <a:lstStyle/>
          <a:p>
            <a:pPr marL="596646" indent="-514350"/>
            <a:r>
              <a:rPr lang="en-US" sz="2800" b="1" dirty="0" smtClean="0"/>
              <a:t>Relevance of the census in the 21st Century</a:t>
            </a:r>
          </a:p>
        </p:txBody>
      </p:sp>
      <p:sp>
        <p:nvSpPr>
          <p:cNvPr id="3" name="Content Placeholder 2"/>
          <p:cNvSpPr>
            <a:spLocks noGrp="1"/>
          </p:cNvSpPr>
          <p:nvPr>
            <p:ph idx="1"/>
          </p:nvPr>
        </p:nvSpPr>
        <p:spPr>
          <a:xfrm>
            <a:off x="1115616" y="1368152"/>
            <a:ext cx="6336704" cy="5489848"/>
          </a:xfrm>
        </p:spPr>
        <p:txBody>
          <a:bodyPr>
            <a:noAutofit/>
          </a:bodyPr>
          <a:lstStyle/>
          <a:p>
            <a:pPr lvl="0" algn="just" fontAlgn="base">
              <a:lnSpc>
                <a:spcPct val="100000"/>
              </a:lnSpc>
              <a:spcAft>
                <a:spcPts val="600"/>
              </a:spcAft>
            </a:pPr>
            <a:r>
              <a:rPr lang="en-US" sz="2400" b="1" dirty="0"/>
              <a:t>The</a:t>
            </a:r>
            <a:r>
              <a:rPr lang="en-US" sz="2400" dirty="0"/>
              <a:t> </a:t>
            </a:r>
            <a:r>
              <a:rPr lang="en-US" sz="2400" b="1" dirty="0"/>
              <a:t>2030 Sustainable Development </a:t>
            </a:r>
            <a:r>
              <a:rPr lang="en-US" sz="2400" b="1" dirty="0" smtClean="0"/>
              <a:t>Agenda</a:t>
            </a:r>
            <a:r>
              <a:rPr lang="en-GB" sz="2400" dirty="0" smtClean="0"/>
              <a:t>:</a:t>
            </a:r>
          </a:p>
          <a:p>
            <a:pPr marL="365760" lvl="0" indent="-283464" algn="just" fontAlgn="base">
              <a:lnSpc>
                <a:spcPct val="100000"/>
              </a:lnSpc>
              <a:spcAft>
                <a:spcPts val="600"/>
              </a:spcAft>
              <a:buFont typeface="Wingdings 2"/>
              <a:buChar char=""/>
            </a:pPr>
            <a:r>
              <a:rPr lang="en-GB" sz="2000" dirty="0" smtClean="0"/>
              <a:t>Supports monitoring of </a:t>
            </a:r>
            <a:r>
              <a:rPr lang="en-GB" sz="2000" b="1" dirty="0" smtClean="0"/>
              <a:t>SDG 2 </a:t>
            </a:r>
            <a:r>
              <a:rPr lang="en-GB" sz="2000" dirty="0"/>
              <a:t>(end  </a:t>
            </a:r>
            <a:r>
              <a:rPr lang="en-GB" sz="2000" dirty="0" smtClean="0"/>
              <a:t>hunger</a:t>
            </a:r>
            <a:r>
              <a:rPr lang="en-GB" sz="2000" dirty="0"/>
              <a:t>, achieve </a:t>
            </a:r>
            <a:r>
              <a:rPr lang="en-GB" sz="2000" dirty="0" smtClean="0"/>
              <a:t>food) </a:t>
            </a:r>
            <a:r>
              <a:rPr lang="en-GB" sz="2000" dirty="0"/>
              <a:t>and </a:t>
            </a:r>
            <a:r>
              <a:rPr lang="en-GB" sz="2000" b="1" dirty="0"/>
              <a:t>SDG 5 </a:t>
            </a:r>
            <a:r>
              <a:rPr lang="en-GB" sz="2000" dirty="0"/>
              <a:t>(achieve gender equality and empower all women and girls</a:t>
            </a:r>
            <a:r>
              <a:rPr lang="en-GB" sz="2000" dirty="0" smtClean="0"/>
              <a:t>)</a:t>
            </a:r>
          </a:p>
          <a:p>
            <a:pPr marL="365760" lvl="0" indent="-283464" algn="just" fontAlgn="base">
              <a:lnSpc>
                <a:spcPct val="100000"/>
              </a:lnSpc>
              <a:spcAft>
                <a:spcPts val="600"/>
              </a:spcAft>
              <a:buFont typeface="Wingdings 2"/>
              <a:buChar char=""/>
            </a:pPr>
            <a:r>
              <a:rPr lang="en-GB" sz="2000" dirty="0" smtClean="0"/>
              <a:t>Particularly SDG </a:t>
            </a:r>
            <a:r>
              <a:rPr lang="en-GB" sz="2000" dirty="0"/>
              <a:t>target 2.3 </a:t>
            </a:r>
            <a:r>
              <a:rPr lang="en-GB" sz="2000" dirty="0" smtClean="0"/>
              <a:t>(productivity </a:t>
            </a:r>
            <a:r>
              <a:rPr lang="en-GB" sz="2000" dirty="0"/>
              <a:t>and income of </a:t>
            </a:r>
            <a:r>
              <a:rPr lang="en-GB" sz="2000" dirty="0" smtClean="0"/>
              <a:t>smallholders), </a:t>
            </a:r>
            <a:r>
              <a:rPr lang="en-GB" sz="2000" dirty="0"/>
              <a:t>target 2.4 </a:t>
            </a:r>
            <a:r>
              <a:rPr lang="en-GB" sz="2000" dirty="0" smtClean="0"/>
              <a:t>(sustainable </a:t>
            </a:r>
            <a:r>
              <a:rPr lang="en-GB" sz="2000" dirty="0"/>
              <a:t>food production </a:t>
            </a:r>
            <a:r>
              <a:rPr lang="en-GB" sz="2000" dirty="0" smtClean="0"/>
              <a:t>systems), </a:t>
            </a:r>
            <a:r>
              <a:rPr lang="en-GB" sz="2000" dirty="0"/>
              <a:t>5.4 </a:t>
            </a:r>
            <a:r>
              <a:rPr lang="en-GB" sz="2000" dirty="0" smtClean="0"/>
              <a:t>(unpaid </a:t>
            </a:r>
            <a:r>
              <a:rPr lang="en-GB" sz="2000" dirty="0"/>
              <a:t>domestic </a:t>
            </a:r>
            <a:r>
              <a:rPr lang="en-GB" sz="2000" dirty="0" smtClean="0"/>
              <a:t>work), </a:t>
            </a:r>
            <a:r>
              <a:rPr lang="en-GB" sz="2000" dirty="0"/>
              <a:t>and 5.a.1 </a:t>
            </a:r>
            <a:r>
              <a:rPr lang="en-GB" sz="2000" dirty="0" smtClean="0"/>
              <a:t>(ownership </a:t>
            </a:r>
            <a:r>
              <a:rPr lang="en-GB" sz="2000" dirty="0"/>
              <a:t>or secure rights over agricultural </a:t>
            </a:r>
            <a:r>
              <a:rPr lang="en-GB" sz="2000" dirty="0" smtClean="0"/>
              <a:t>land). </a:t>
            </a:r>
            <a:endParaRPr lang="en-US" sz="2000" dirty="0"/>
          </a:p>
          <a:p>
            <a:pPr algn="just" fontAlgn="base">
              <a:lnSpc>
                <a:spcPct val="100000"/>
              </a:lnSpc>
              <a:spcAft>
                <a:spcPts val="600"/>
              </a:spcAft>
            </a:pPr>
            <a:r>
              <a:rPr lang="en-US" sz="2400" b="1" dirty="0"/>
              <a:t>The Busan Action Plan for Statistics </a:t>
            </a:r>
            <a:endParaRPr lang="en-US" sz="2400" b="1" dirty="0" smtClean="0"/>
          </a:p>
          <a:p>
            <a:pPr marL="365760" indent="-283464" algn="just" fontAlgn="base">
              <a:lnSpc>
                <a:spcPct val="100000"/>
              </a:lnSpc>
              <a:spcAft>
                <a:spcPts val="600"/>
              </a:spcAft>
              <a:buFont typeface="Wingdings 2"/>
              <a:buChar char=""/>
            </a:pPr>
            <a:r>
              <a:rPr lang="en-US" sz="2000" dirty="0" smtClean="0"/>
              <a:t>WCA 2020 supports Busan’s priority </a:t>
            </a:r>
            <a:r>
              <a:rPr lang="en-US" sz="2000" dirty="0"/>
              <a:t>areas by emphasizing the need for an integrated census and survey </a:t>
            </a:r>
            <a:r>
              <a:rPr lang="en-US" sz="2000" dirty="0" err="1"/>
              <a:t>programme</a:t>
            </a:r>
            <a:r>
              <a:rPr lang="en-US" sz="2000" dirty="0"/>
              <a:t> </a:t>
            </a:r>
            <a:r>
              <a:rPr lang="en-US" sz="2000" dirty="0" smtClean="0"/>
              <a:t>(prepared </a:t>
            </a:r>
            <a:r>
              <a:rPr lang="en-US" sz="2000" dirty="0"/>
              <a:t>in close consultation with </a:t>
            </a:r>
            <a:r>
              <a:rPr lang="en-US" sz="2000" dirty="0" smtClean="0"/>
              <a:t>users) and promoting </a:t>
            </a:r>
            <a:r>
              <a:rPr lang="en-US" sz="2000" dirty="0"/>
              <a:t>the use of new technologies as a way to improve the timeliness, reliability and accessibility of </a:t>
            </a:r>
            <a:r>
              <a:rPr lang="en-US" sz="2000" dirty="0" smtClean="0"/>
              <a:t>statistics.</a:t>
            </a:r>
          </a:p>
        </p:txBody>
      </p:sp>
      <p:sp>
        <p:nvSpPr>
          <p:cNvPr id="4" name="Slide Number Placeholder 3"/>
          <p:cNvSpPr>
            <a:spLocks noGrp="1"/>
          </p:cNvSpPr>
          <p:nvPr>
            <p:ph type="sldNum" sz="quarter" idx="12"/>
          </p:nvPr>
        </p:nvSpPr>
        <p:spPr/>
        <p:txBody>
          <a:bodyPr/>
          <a:lstStyle/>
          <a:p>
            <a:fld id="{412FF748-1325-48DC-AE50-E54CCC902008}" type="slidenum">
              <a:rPr lang="es-ES" smtClean="0"/>
              <a:pPr/>
              <a:t>5</a:t>
            </a:fld>
            <a:endParaRPr lang="es-ES"/>
          </a:p>
        </p:txBody>
      </p:sp>
      <p:pic>
        <p:nvPicPr>
          <p:cNvPr id="5" name="Picture 2" descr="http://www.fao.org/uploads/RTEmagicC_9d99a55358_02.jpg.jpg"/>
          <p:cNvPicPr>
            <a:picLocks noChangeAspect="1" noChangeArrowheads="1"/>
          </p:cNvPicPr>
          <p:nvPr/>
        </p:nvPicPr>
        <p:blipFill>
          <a:blip r:embed="rId2" cstate="print"/>
          <a:srcRect/>
          <a:stretch>
            <a:fillRect/>
          </a:stretch>
        </p:blipFill>
        <p:spPr bwMode="auto">
          <a:xfrm>
            <a:off x="7524328" y="1772816"/>
            <a:ext cx="1584176" cy="1584176"/>
          </a:xfrm>
          <a:prstGeom prst="rect">
            <a:avLst/>
          </a:prstGeom>
          <a:noFill/>
        </p:spPr>
      </p:pic>
      <p:pic>
        <p:nvPicPr>
          <p:cNvPr id="6" name="Picture 5"/>
          <p:cNvPicPr>
            <a:picLocks noChangeAspect="1"/>
          </p:cNvPicPr>
          <p:nvPr/>
        </p:nvPicPr>
        <p:blipFill>
          <a:blip r:embed="rId3" cstate="print"/>
          <a:stretch>
            <a:fillRect/>
          </a:stretch>
        </p:blipFill>
        <p:spPr>
          <a:xfrm>
            <a:off x="7643705" y="4509120"/>
            <a:ext cx="1392791" cy="1728192"/>
          </a:xfrm>
          <a:prstGeom prst="teardrop">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08720"/>
            <a:ext cx="7776864" cy="864096"/>
          </a:xfrm>
        </p:spPr>
        <p:txBody>
          <a:bodyPr>
            <a:noAutofit/>
          </a:bodyPr>
          <a:lstStyle/>
          <a:p>
            <a:pPr indent="-514350"/>
            <a:r>
              <a:rPr lang="en-US" sz="2800" b="1" dirty="0" smtClean="0"/>
              <a:t>Relevance of the census in the 21st Century </a:t>
            </a:r>
            <a:r>
              <a:rPr lang="en-US" sz="2800" dirty="0" smtClean="0"/>
              <a:t>(cont’d)</a:t>
            </a:r>
          </a:p>
        </p:txBody>
      </p:sp>
      <p:sp>
        <p:nvSpPr>
          <p:cNvPr id="3" name="Content Placeholder 2"/>
          <p:cNvSpPr>
            <a:spLocks noGrp="1"/>
          </p:cNvSpPr>
          <p:nvPr>
            <p:ph idx="1"/>
          </p:nvPr>
        </p:nvSpPr>
        <p:spPr>
          <a:xfrm>
            <a:off x="1043608" y="1844824"/>
            <a:ext cx="6624736" cy="4464496"/>
          </a:xfrm>
        </p:spPr>
        <p:txBody>
          <a:bodyPr>
            <a:noAutofit/>
          </a:bodyPr>
          <a:lstStyle/>
          <a:p>
            <a:pPr lvl="0" algn="just" fontAlgn="base">
              <a:lnSpc>
                <a:spcPct val="120000"/>
              </a:lnSpc>
              <a:spcAft>
                <a:spcPts val="600"/>
              </a:spcAft>
            </a:pPr>
            <a:r>
              <a:rPr lang="en-US" sz="2400" b="1" dirty="0" smtClean="0"/>
              <a:t>The </a:t>
            </a:r>
            <a:r>
              <a:rPr lang="en-US" sz="2400" b="1" dirty="0"/>
              <a:t>Global Strategy to improve agricultural and rural </a:t>
            </a:r>
            <a:r>
              <a:rPr lang="en-US" sz="2400" b="1" dirty="0" smtClean="0"/>
              <a:t>statistics</a:t>
            </a:r>
          </a:p>
          <a:p>
            <a:pPr lvl="0" algn="just" fontAlgn="base">
              <a:lnSpc>
                <a:spcPct val="120000"/>
              </a:lnSpc>
              <a:spcAft>
                <a:spcPts val="600"/>
              </a:spcAft>
            </a:pPr>
            <a:endParaRPr lang="en-US" sz="2000" b="1" dirty="0" smtClean="0"/>
          </a:p>
          <a:p>
            <a:pPr marL="365760" indent="-283464" algn="just" fontAlgn="base">
              <a:lnSpc>
                <a:spcPct val="100000"/>
              </a:lnSpc>
              <a:spcAft>
                <a:spcPts val="600"/>
              </a:spcAft>
              <a:buFont typeface="Wingdings 2"/>
              <a:buChar char=""/>
            </a:pPr>
            <a:r>
              <a:rPr lang="en-US" sz="2400" dirty="0" smtClean="0"/>
              <a:t>Volume </a:t>
            </a:r>
            <a:r>
              <a:rPr lang="en-US" sz="2400" dirty="0"/>
              <a:t>2 builds on a wide range of existing methods, tools and publications produced during recent years, including those </a:t>
            </a:r>
            <a:r>
              <a:rPr lang="en-US" sz="2400" dirty="0" smtClean="0"/>
              <a:t>by the Global strategy and </a:t>
            </a:r>
            <a:r>
              <a:rPr lang="en-US" sz="2400" dirty="0"/>
              <a:t>through other relevant initiatives such as the World Bank Living Standard Measurement Surveys/Integrated </a:t>
            </a:r>
            <a:r>
              <a:rPr lang="en-US" sz="2400" dirty="0" smtClean="0"/>
              <a:t>Surveys </a:t>
            </a:r>
            <a:r>
              <a:rPr lang="en-US" sz="2400" dirty="0"/>
              <a:t>on Agriculture</a:t>
            </a:r>
            <a:r>
              <a:rPr lang="en-US" sz="2400" dirty="0" smtClean="0"/>
              <a:t>.</a:t>
            </a:r>
            <a:endParaRPr lang="en-GB" sz="24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6</a:t>
            </a:fld>
            <a:endParaRPr lang="es-ES"/>
          </a:p>
        </p:txBody>
      </p:sp>
      <p:pic>
        <p:nvPicPr>
          <p:cNvPr id="5" name="Picture 2" descr="http://www.gsars.org/wp-content/themes/bones/library/images/pnggloballogo.png"/>
          <p:cNvPicPr>
            <a:picLocks noChangeAspect="1" noChangeArrowheads="1"/>
          </p:cNvPicPr>
          <p:nvPr/>
        </p:nvPicPr>
        <p:blipFill>
          <a:blip r:embed="rId2" cstate="print"/>
          <a:srcRect/>
          <a:stretch>
            <a:fillRect/>
          </a:stretch>
        </p:blipFill>
        <p:spPr bwMode="auto">
          <a:xfrm>
            <a:off x="6228184" y="2361494"/>
            <a:ext cx="2627784" cy="707466"/>
          </a:xfrm>
          <a:prstGeom prst="rect">
            <a:avLst/>
          </a:prstGeom>
          <a:noFill/>
        </p:spPr>
      </p:pic>
    </p:spTree>
    <p:extLst>
      <p:ext uri="{BB962C8B-B14F-4D97-AF65-F5344CB8AC3E}">
        <p14:creationId xmlns:p14="http://schemas.microsoft.com/office/powerpoint/2010/main" xmlns="" val="39349476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08720"/>
            <a:ext cx="8028384" cy="792088"/>
          </a:xfrm>
        </p:spPr>
        <p:txBody>
          <a:bodyPr>
            <a:normAutofit fontScale="90000"/>
          </a:bodyPr>
          <a:lstStyle/>
          <a:p>
            <a:r>
              <a:rPr lang="en-US" sz="3100" b="1" dirty="0" smtClean="0"/>
              <a:t>Quantifying the benefit of the census of agriculture (AC) - </a:t>
            </a:r>
            <a:r>
              <a:rPr lang="en-US" sz="3100" b="1" dirty="0" smtClean="0">
                <a:solidFill>
                  <a:srgbClr val="C00000"/>
                </a:solidFill>
              </a:rPr>
              <a:t>Why ?</a:t>
            </a:r>
          </a:p>
        </p:txBody>
      </p:sp>
      <p:sp>
        <p:nvSpPr>
          <p:cNvPr id="3" name="Content Placeholder 2"/>
          <p:cNvSpPr>
            <a:spLocks noGrp="1"/>
          </p:cNvSpPr>
          <p:nvPr>
            <p:ph idx="1"/>
          </p:nvPr>
        </p:nvSpPr>
        <p:spPr>
          <a:xfrm>
            <a:off x="971600" y="1656184"/>
            <a:ext cx="4176464" cy="5157192"/>
          </a:xfrm>
        </p:spPr>
        <p:txBody>
          <a:bodyPr>
            <a:noAutofit/>
          </a:bodyPr>
          <a:lstStyle/>
          <a:p>
            <a:pPr marL="360000" lvl="0" indent="-360000" algn="just" fontAlgn="base" hangingPunct="0">
              <a:lnSpc>
                <a:spcPct val="100000"/>
              </a:lnSpc>
              <a:spcBef>
                <a:spcPts val="0"/>
              </a:spcBef>
              <a:buFont typeface="Arial" pitchFamily="34" charset="0"/>
              <a:buChar char="•"/>
            </a:pPr>
            <a:r>
              <a:rPr lang="en-US" sz="1800" b="1" dirty="0" smtClean="0"/>
              <a:t>Limitations in public sector budgets</a:t>
            </a:r>
            <a:r>
              <a:rPr lang="en-US" sz="1800" dirty="0" smtClean="0"/>
              <a:t> imply  increased</a:t>
            </a:r>
            <a:r>
              <a:rPr lang="en-GB" sz="1800" dirty="0" smtClean="0"/>
              <a:t> pressure to justify the cost of producing statistics in general, and particularly </a:t>
            </a:r>
            <a:r>
              <a:rPr lang="it-IT" sz="1800" dirty="0" smtClean="0"/>
              <a:t>l</a:t>
            </a:r>
            <a:r>
              <a:rPr lang="en-GB" sz="1800" dirty="0" smtClean="0"/>
              <a:t>arge programmes, such as the PHC or the census of agriculture. </a:t>
            </a:r>
          </a:p>
          <a:p>
            <a:pPr marL="360000" lvl="0" indent="-360000" algn="just" fontAlgn="base" hangingPunct="0">
              <a:lnSpc>
                <a:spcPct val="100000"/>
              </a:lnSpc>
              <a:spcBef>
                <a:spcPts val="0"/>
              </a:spcBef>
            </a:pPr>
            <a:endParaRPr lang="en-US" sz="800" dirty="0" smtClean="0"/>
          </a:p>
          <a:p>
            <a:pPr marL="360000" lvl="0" indent="-360000" algn="just" fontAlgn="base" hangingPunct="0">
              <a:lnSpc>
                <a:spcPct val="100000"/>
              </a:lnSpc>
              <a:spcBef>
                <a:spcPts val="0"/>
              </a:spcBef>
              <a:buFont typeface="Arial" pitchFamily="34" charset="0"/>
              <a:buChar char="•"/>
            </a:pPr>
            <a:r>
              <a:rPr lang="en-GB" sz="1800" dirty="0" smtClean="0"/>
              <a:t>Ensuring that there is some </a:t>
            </a:r>
            <a:r>
              <a:rPr lang="en-GB" sz="1800" b="1" dirty="0" smtClean="0"/>
              <a:t>identification of the benefits</a:t>
            </a:r>
            <a:r>
              <a:rPr lang="en-GB" sz="1800" dirty="0" smtClean="0"/>
              <a:t> (in financial terms or not) and that the plans focus on realising these benefits is a key consideration to census planning .</a:t>
            </a:r>
          </a:p>
          <a:p>
            <a:pPr marL="360000" lvl="0" indent="-360000" algn="just" fontAlgn="base" hangingPunct="0">
              <a:lnSpc>
                <a:spcPct val="100000"/>
              </a:lnSpc>
              <a:spcBef>
                <a:spcPts val="0"/>
              </a:spcBef>
            </a:pPr>
            <a:r>
              <a:rPr lang="en-GB" sz="1800" dirty="0" smtClean="0"/>
              <a:t> </a:t>
            </a:r>
            <a:endParaRPr lang="en-US" sz="800" dirty="0" smtClean="0"/>
          </a:p>
          <a:p>
            <a:pPr marL="360000" lvl="0" indent="-360000" algn="just" fontAlgn="base" hangingPunct="0">
              <a:lnSpc>
                <a:spcPct val="100000"/>
              </a:lnSpc>
              <a:spcBef>
                <a:spcPts val="0"/>
              </a:spcBef>
              <a:buFont typeface="Arial" pitchFamily="34" charset="0"/>
              <a:buChar char="•"/>
            </a:pPr>
            <a:r>
              <a:rPr lang="en-GB" sz="1800" dirty="0" smtClean="0"/>
              <a:t>Therefore, census managers often need to go beyond just listing the possible benefits and financially </a:t>
            </a:r>
            <a:r>
              <a:rPr lang="en-GB" sz="1800" b="1" dirty="0" smtClean="0"/>
              <a:t>quantify some of the benefits</a:t>
            </a:r>
            <a:r>
              <a:rPr lang="en-GB" sz="1800" dirty="0" smtClean="0"/>
              <a:t> delivered  in order to strengthen the case for the census.</a:t>
            </a:r>
            <a:endParaRPr lang="en-US" sz="18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7</a:t>
            </a:fld>
            <a:endParaRPr lang="es-ES"/>
          </a:p>
        </p:txBody>
      </p:sp>
      <p:sp>
        <p:nvSpPr>
          <p:cNvPr id="5" name="Rectangle 4"/>
          <p:cNvSpPr/>
          <p:nvPr/>
        </p:nvSpPr>
        <p:spPr>
          <a:xfrm>
            <a:off x="5220072" y="1700808"/>
            <a:ext cx="3779912" cy="4247317"/>
          </a:xfrm>
          <a:prstGeom prst="rect">
            <a:avLst/>
          </a:prstGeom>
        </p:spPr>
        <p:txBody>
          <a:bodyPr wrap="square">
            <a:spAutoFit/>
          </a:bodyPr>
          <a:lstStyle/>
          <a:p>
            <a:pPr marL="360000" lvl="0" indent="-360000" fontAlgn="base" hangingPunct="0">
              <a:spcBef>
                <a:spcPts val="0"/>
              </a:spcBef>
              <a:buFont typeface="Arial" pitchFamily="34" charset="0"/>
              <a:buChar char="•"/>
            </a:pPr>
            <a:r>
              <a:rPr lang="en-GB" b="1" dirty="0" smtClean="0">
                <a:latin typeface="Times New Roman" panose="02020603050405020304" pitchFamily="18" charset="0"/>
                <a:cs typeface="Times New Roman" panose="02020603050405020304" pitchFamily="18" charset="0"/>
              </a:rPr>
              <a:t>Challenges</a:t>
            </a:r>
            <a:r>
              <a:rPr lang="en-GB" dirty="0" smtClean="0">
                <a:latin typeface="Times New Roman" panose="02020603050405020304" pitchFamily="18" charset="0"/>
                <a:cs typeface="Times New Roman" panose="02020603050405020304" pitchFamily="18" charset="0"/>
              </a:rPr>
              <a:t> for quantification of the benefits of statistics: statistics in themselves do not deliver benefits; it is the </a:t>
            </a:r>
            <a:r>
              <a:rPr lang="en-GB" i="1" dirty="0" smtClean="0">
                <a:latin typeface="Times New Roman" panose="02020603050405020304" pitchFamily="18" charset="0"/>
                <a:cs typeface="Times New Roman" panose="02020603050405020304" pitchFamily="18" charset="0"/>
              </a:rPr>
              <a:t>use of statistics that delivers benefit </a:t>
            </a:r>
            <a:r>
              <a:rPr lang="en-GB" dirty="0" smtClean="0">
                <a:latin typeface="Times New Roman" panose="02020603050405020304" pitchFamily="18" charset="0"/>
                <a:cs typeface="Times New Roman" panose="02020603050405020304" pitchFamily="18" charset="0"/>
              </a:rPr>
              <a:t>- through better and/or timelier decisions by governments, companies and individuals. </a:t>
            </a:r>
          </a:p>
          <a:p>
            <a:pPr marL="360000" lvl="0" indent="-360000" fontAlgn="base" hangingPunct="0">
              <a:spcBef>
                <a:spcPts val="0"/>
              </a:spcBef>
            </a:pPr>
            <a:r>
              <a:rPr lang="en-GB" dirty="0" smtClean="0"/>
              <a:t> </a:t>
            </a:r>
            <a:endParaRPr lang="en-US" dirty="0" smtClean="0"/>
          </a:p>
          <a:p>
            <a:pPr marL="360000" lvl="0" indent="-360000" fontAlgn="base" hangingPunct="0">
              <a:spcBef>
                <a:spcPts val="0"/>
              </a:spcBef>
              <a:buFont typeface="Arial" pitchFamily="34" charset="0"/>
              <a:buChar char="•"/>
            </a:pPr>
            <a:r>
              <a:rPr lang="en-GB" dirty="0" smtClean="0">
                <a:latin typeface="Times New Roman" panose="02020603050405020304" pitchFamily="18" charset="0"/>
                <a:cs typeface="Times New Roman" panose="02020603050405020304" pitchFamily="18" charset="0"/>
              </a:rPr>
              <a:t>However, since governments and other funding organisations need to decide </a:t>
            </a:r>
            <a:r>
              <a:rPr lang="en-GB" b="1" dirty="0" smtClean="0">
                <a:latin typeface="Times New Roman" panose="02020603050405020304" pitchFamily="18" charset="0"/>
                <a:cs typeface="Times New Roman" panose="02020603050405020304" pitchFamily="18" charset="0"/>
              </a:rPr>
              <a:t>spending priorities</a:t>
            </a:r>
            <a:r>
              <a:rPr lang="en-GB" dirty="0" smtClean="0">
                <a:latin typeface="Times New Roman" panose="02020603050405020304" pitchFamily="18" charset="0"/>
                <a:cs typeface="Times New Roman" panose="02020603050405020304" pitchFamily="18" charset="0"/>
              </a:rPr>
              <a:t>, there is a need to provide evidence to justify expenditure on  the census (as opposed to other priorities).</a:t>
            </a: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776864" cy="864096"/>
          </a:xfrm>
        </p:spPr>
        <p:txBody>
          <a:bodyPr>
            <a:noAutofit/>
          </a:bodyPr>
          <a:lstStyle/>
          <a:p>
            <a:r>
              <a:rPr lang="en-US" sz="2800" b="1" dirty="0" smtClean="0"/>
              <a:t>Quantifying the benefit of the AC– </a:t>
            </a:r>
            <a:r>
              <a:rPr lang="en-US" sz="2800" b="1" dirty="0" smtClean="0">
                <a:solidFill>
                  <a:srgbClr val="C00000"/>
                </a:solidFill>
              </a:rPr>
              <a:t>Purpose?</a:t>
            </a:r>
          </a:p>
        </p:txBody>
      </p:sp>
      <p:sp>
        <p:nvSpPr>
          <p:cNvPr id="3" name="Content Placeholder 2"/>
          <p:cNvSpPr>
            <a:spLocks noGrp="1"/>
          </p:cNvSpPr>
          <p:nvPr>
            <p:ph idx="1"/>
          </p:nvPr>
        </p:nvSpPr>
        <p:spPr>
          <a:xfrm>
            <a:off x="1187624" y="1628800"/>
            <a:ext cx="6552728" cy="4824536"/>
          </a:xfrm>
        </p:spPr>
        <p:txBody>
          <a:bodyPr>
            <a:noAutofit/>
          </a:bodyPr>
          <a:lstStyle/>
          <a:p>
            <a:pPr lvl="0" fontAlgn="base" hangingPunct="0"/>
            <a:r>
              <a:rPr lang="en-GB" sz="2000" b="1" dirty="0" smtClean="0"/>
              <a:t>This financial quantification of benefits (and cost benefit analysis) may be needed to:</a:t>
            </a:r>
            <a:endParaRPr lang="en-US" sz="2000" b="1" dirty="0" smtClean="0"/>
          </a:p>
          <a:p>
            <a:pPr marL="881784" lvl="1" indent="-252000" hangingPunct="0">
              <a:lnSpc>
                <a:spcPct val="100000"/>
              </a:lnSpc>
              <a:spcBef>
                <a:spcPts val="0"/>
              </a:spcBef>
              <a:buFont typeface="Wingdings" pitchFamily="2" charset="2"/>
              <a:buChar char="§"/>
            </a:pPr>
            <a:r>
              <a:rPr lang="en-GB" sz="1600" dirty="0" smtClean="0"/>
              <a:t>Evaluate a previous census of agriculture;</a:t>
            </a:r>
            <a:endParaRPr lang="en-US" sz="1600" dirty="0" smtClean="0"/>
          </a:p>
          <a:p>
            <a:pPr marL="881784" lvl="1" indent="-252000" hangingPunct="0">
              <a:lnSpc>
                <a:spcPct val="100000"/>
              </a:lnSpc>
              <a:spcBef>
                <a:spcPts val="0"/>
              </a:spcBef>
              <a:buFont typeface="Wingdings" pitchFamily="2" charset="2"/>
              <a:buChar char="§"/>
            </a:pPr>
            <a:r>
              <a:rPr lang="en-GB" sz="1600" dirty="0" smtClean="0"/>
              <a:t>Justify continuing with the census of agriculture;</a:t>
            </a:r>
            <a:endParaRPr lang="en-US" sz="1600" dirty="0" smtClean="0"/>
          </a:p>
          <a:p>
            <a:pPr marL="881784" lvl="1" indent="-252000" hangingPunct="0">
              <a:lnSpc>
                <a:spcPct val="100000"/>
              </a:lnSpc>
              <a:spcBef>
                <a:spcPts val="0"/>
              </a:spcBef>
              <a:buFont typeface="Wingdings" pitchFamily="2" charset="2"/>
              <a:buChar char="§"/>
            </a:pPr>
            <a:r>
              <a:rPr lang="en-GB" sz="1600" dirty="0" smtClean="0"/>
              <a:t>Appraise options for delivery (full census versus more frequent sample surveys);</a:t>
            </a:r>
            <a:endParaRPr lang="en-US" sz="1600" dirty="0" smtClean="0"/>
          </a:p>
          <a:p>
            <a:pPr marL="881784" lvl="1" indent="-252000" hangingPunct="0">
              <a:lnSpc>
                <a:spcPct val="100000"/>
              </a:lnSpc>
              <a:spcBef>
                <a:spcPts val="0"/>
              </a:spcBef>
              <a:buFont typeface="Wingdings" pitchFamily="2" charset="2"/>
              <a:buChar char="§"/>
            </a:pPr>
            <a:r>
              <a:rPr lang="en-GB" sz="1600" dirty="0" smtClean="0"/>
              <a:t>Justify a new/expanded census of agriculture.</a:t>
            </a:r>
          </a:p>
          <a:p>
            <a:pPr marL="881784" lvl="1" indent="-252000" hangingPunct="0">
              <a:lnSpc>
                <a:spcPct val="100000"/>
              </a:lnSpc>
              <a:spcBef>
                <a:spcPts val="0"/>
              </a:spcBef>
              <a:buNone/>
            </a:pPr>
            <a:endParaRPr lang="en-US" sz="1600" dirty="0" smtClean="0"/>
          </a:p>
          <a:p>
            <a:pPr fontAlgn="base" hangingPunct="0"/>
            <a:r>
              <a:rPr lang="en-US" sz="2000" b="1" dirty="0" smtClean="0"/>
              <a:t>Cost-benefit analysis :</a:t>
            </a:r>
          </a:p>
          <a:p>
            <a:pPr marL="881784" lvl="1" indent="-252000" fontAlgn="base" hangingPunct="0">
              <a:lnSpc>
                <a:spcPct val="100000"/>
              </a:lnSpc>
              <a:spcBef>
                <a:spcPts val="0"/>
              </a:spcBef>
              <a:buFont typeface="Wingdings" pitchFamily="2" charset="2"/>
              <a:buChar char="§"/>
            </a:pPr>
            <a:r>
              <a:rPr lang="en-US" sz="1600" dirty="0" smtClean="0"/>
              <a:t>Comparing the benefits of a (proposed) course of action to the costs  in terms of net present value (NPV) or the benefit to cost ratio (the higher is the NPV, the better; and the greater the benefit to cost ratio, the better).  </a:t>
            </a:r>
          </a:p>
          <a:p>
            <a:pPr marL="881784" lvl="1" indent="-252000" fontAlgn="base" hangingPunct="0">
              <a:lnSpc>
                <a:spcPct val="100000"/>
              </a:lnSpc>
              <a:spcBef>
                <a:spcPts val="0"/>
              </a:spcBef>
              <a:buFont typeface="Wingdings" pitchFamily="2" charset="2"/>
              <a:buChar char="§"/>
            </a:pPr>
            <a:r>
              <a:rPr lang="en-US" sz="1600" dirty="0" smtClean="0"/>
              <a:t>A negative NPV, or a benefit to cost ratio of less than one would indicate that a project is not worth pursuing on </a:t>
            </a:r>
            <a:r>
              <a:rPr lang="en-US" sz="1600" b="1" dirty="0" smtClean="0"/>
              <a:t>economic</a:t>
            </a:r>
            <a:r>
              <a:rPr lang="en-US" sz="1600" dirty="0" smtClean="0"/>
              <a:t> grounds (it may make sense on other grounds</a:t>
            </a:r>
          </a:p>
        </p:txBody>
      </p:sp>
      <p:sp>
        <p:nvSpPr>
          <p:cNvPr id="4" name="Slide Number Placeholder 3"/>
          <p:cNvSpPr>
            <a:spLocks noGrp="1"/>
          </p:cNvSpPr>
          <p:nvPr>
            <p:ph type="sldNum" sz="quarter" idx="12"/>
          </p:nvPr>
        </p:nvSpPr>
        <p:spPr/>
        <p:txBody>
          <a:bodyPr/>
          <a:lstStyle/>
          <a:p>
            <a:fld id="{412FF748-1325-48DC-AE50-E54CCC902008}" type="slidenum">
              <a:rPr lang="es-ES" smtClean="0"/>
              <a:pPr/>
              <a:t>8</a:t>
            </a:fld>
            <a:endParaRPr lang="es-ES"/>
          </a:p>
        </p:txBody>
      </p:sp>
      <p:sp>
        <p:nvSpPr>
          <p:cNvPr id="10244" name="AutoShape 4" descr="Image result for PURPO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0246" name="AutoShape 6" descr="Image result for PURPO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pic>
        <p:nvPicPr>
          <p:cNvPr id="10248" name="Picture 8" descr="Image result for PURPOSE"/>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56176" y="2592287"/>
            <a:ext cx="2987824" cy="34290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Image result for STEPS"/>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660231" y="2132856"/>
            <a:ext cx="2496277" cy="1872208"/>
          </a:xfrm>
          <a:prstGeom prst="rect">
            <a:avLst/>
          </a:prstGeom>
          <a:noFill/>
        </p:spPr>
      </p:pic>
      <p:sp>
        <p:nvSpPr>
          <p:cNvPr id="2" name="Title 1"/>
          <p:cNvSpPr>
            <a:spLocks noGrp="1"/>
          </p:cNvSpPr>
          <p:nvPr>
            <p:ph type="title"/>
          </p:nvPr>
        </p:nvSpPr>
        <p:spPr>
          <a:xfrm>
            <a:off x="1043608" y="980728"/>
            <a:ext cx="8028384" cy="864096"/>
          </a:xfrm>
        </p:spPr>
        <p:txBody>
          <a:bodyPr>
            <a:normAutofit fontScale="90000"/>
          </a:bodyPr>
          <a:lstStyle/>
          <a:p>
            <a:r>
              <a:rPr lang="en-US" sz="3100" b="1" dirty="0" smtClean="0"/>
              <a:t>Quantifying the benefit of the AC </a:t>
            </a:r>
            <a:r>
              <a:rPr lang="en-US" sz="2600" b="1" dirty="0" smtClean="0"/>
              <a:t>– </a:t>
            </a:r>
            <a:r>
              <a:rPr lang="en-US" sz="3100" b="1" dirty="0" smtClean="0">
                <a:solidFill>
                  <a:srgbClr val="C00000"/>
                </a:solidFill>
              </a:rPr>
              <a:t>Steps and techniques</a:t>
            </a:r>
          </a:p>
        </p:txBody>
      </p:sp>
      <p:sp>
        <p:nvSpPr>
          <p:cNvPr id="3" name="Content Placeholder 2"/>
          <p:cNvSpPr>
            <a:spLocks noGrp="1"/>
          </p:cNvSpPr>
          <p:nvPr>
            <p:ph idx="1"/>
          </p:nvPr>
        </p:nvSpPr>
        <p:spPr>
          <a:xfrm>
            <a:off x="1187624" y="1916832"/>
            <a:ext cx="7416824" cy="4680520"/>
          </a:xfrm>
        </p:spPr>
        <p:txBody>
          <a:bodyPr>
            <a:noAutofit/>
          </a:bodyPr>
          <a:lstStyle/>
          <a:p>
            <a:pPr marL="0" indent="-360000">
              <a:spcBef>
                <a:spcPts val="0"/>
              </a:spcBef>
            </a:pPr>
            <a:r>
              <a:rPr lang="en-US" sz="2100" b="1" dirty="0" smtClean="0"/>
              <a:t>Main steps to financially quantify the benefits of the AC </a:t>
            </a:r>
            <a:r>
              <a:rPr lang="en-GB" sz="2100" b="1" dirty="0" smtClean="0"/>
              <a:t>include</a:t>
            </a:r>
            <a:r>
              <a:rPr lang="en-GB" sz="2000" b="1" dirty="0" smtClean="0"/>
              <a:t>:</a:t>
            </a:r>
            <a:endParaRPr lang="en-US" sz="2000" b="1" dirty="0" smtClean="0"/>
          </a:p>
          <a:p>
            <a:pPr marL="881784" lvl="1" indent="-252000" hangingPunct="0">
              <a:lnSpc>
                <a:spcPct val="100000"/>
              </a:lnSpc>
              <a:spcBef>
                <a:spcPts val="0"/>
              </a:spcBef>
              <a:buFont typeface="Wingdings" pitchFamily="2" charset="2"/>
              <a:buChar char="§"/>
            </a:pPr>
            <a:r>
              <a:rPr lang="en-GB" sz="2100" dirty="0" smtClean="0"/>
              <a:t>Identifying users and uses;</a:t>
            </a:r>
            <a:endParaRPr lang="en-US" sz="2100" dirty="0" smtClean="0"/>
          </a:p>
          <a:p>
            <a:pPr marL="881784" lvl="1" indent="-252000" hangingPunct="0">
              <a:lnSpc>
                <a:spcPct val="100000"/>
              </a:lnSpc>
              <a:spcBef>
                <a:spcPts val="0"/>
              </a:spcBef>
              <a:buFont typeface="Wingdings" pitchFamily="2" charset="2"/>
              <a:buChar char="§"/>
            </a:pPr>
            <a:r>
              <a:rPr lang="en-GB" sz="2100" dirty="0" smtClean="0"/>
              <a:t>Resourcing, prioritisation and planning the work;</a:t>
            </a:r>
            <a:endParaRPr lang="en-US" sz="2100" dirty="0" smtClean="0"/>
          </a:p>
          <a:p>
            <a:pPr marL="881784" lvl="1" indent="-252000" hangingPunct="0">
              <a:lnSpc>
                <a:spcPct val="100000"/>
              </a:lnSpc>
              <a:spcBef>
                <a:spcPts val="0"/>
              </a:spcBef>
              <a:buFont typeface="Wingdings" pitchFamily="2" charset="2"/>
              <a:buChar char="§"/>
            </a:pPr>
            <a:r>
              <a:rPr lang="en-GB" sz="2100" dirty="0" smtClean="0"/>
              <a:t>Compiling, aggregating and analysing data;</a:t>
            </a:r>
            <a:endParaRPr lang="en-US" sz="2100" dirty="0" smtClean="0"/>
          </a:p>
          <a:p>
            <a:pPr marL="881784" lvl="1" indent="-252000" hangingPunct="0">
              <a:lnSpc>
                <a:spcPct val="100000"/>
              </a:lnSpc>
              <a:spcBef>
                <a:spcPts val="0"/>
              </a:spcBef>
              <a:buFont typeface="Wingdings" pitchFamily="2" charset="2"/>
              <a:buChar char="§"/>
            </a:pPr>
            <a:r>
              <a:rPr lang="en-GB" sz="2100" dirty="0" smtClean="0"/>
              <a:t>Overcoming reluctance to participate.</a:t>
            </a:r>
          </a:p>
          <a:p>
            <a:pPr marL="360000" indent="-360000">
              <a:spcBef>
                <a:spcPts val="0"/>
              </a:spcBef>
            </a:pPr>
            <a:endParaRPr lang="en-US" sz="1600" b="1" dirty="0" smtClean="0"/>
          </a:p>
          <a:p>
            <a:pPr marL="0" indent="-360000">
              <a:spcBef>
                <a:spcPts val="0"/>
              </a:spcBef>
            </a:pPr>
            <a:r>
              <a:rPr lang="en-US" sz="2100" b="1" dirty="0" smtClean="0"/>
              <a:t>Techniques to financially quantify the benefits of the AC:</a:t>
            </a:r>
          </a:p>
          <a:p>
            <a:pPr marL="881784" lvl="1" indent="-252000" hangingPunct="0">
              <a:lnSpc>
                <a:spcPct val="100000"/>
              </a:lnSpc>
              <a:spcBef>
                <a:spcPts val="0"/>
              </a:spcBef>
              <a:buFont typeface="Wingdings" pitchFamily="2" charset="2"/>
              <a:buChar char="§"/>
            </a:pPr>
            <a:r>
              <a:rPr lang="en-GB" sz="2100" dirty="0" smtClean="0"/>
              <a:t>Direct estimate by users:</a:t>
            </a:r>
            <a:endParaRPr lang="en-US" sz="2100" dirty="0" smtClean="0"/>
          </a:p>
          <a:p>
            <a:pPr marL="881784" lvl="1" indent="-252000" hangingPunct="0">
              <a:lnSpc>
                <a:spcPct val="100000"/>
              </a:lnSpc>
              <a:spcBef>
                <a:spcPts val="0"/>
              </a:spcBef>
              <a:buFont typeface="Wingdings" pitchFamily="2" charset="2"/>
              <a:buChar char="§"/>
            </a:pPr>
            <a:r>
              <a:rPr lang="en-GB" sz="2100" dirty="0" smtClean="0"/>
              <a:t>Willingness to pay</a:t>
            </a:r>
            <a:endParaRPr lang="en-US" sz="2100" dirty="0" smtClean="0"/>
          </a:p>
          <a:p>
            <a:pPr marL="881784" lvl="1" indent="-252000" hangingPunct="0">
              <a:lnSpc>
                <a:spcPct val="100000"/>
              </a:lnSpc>
              <a:spcBef>
                <a:spcPts val="0"/>
              </a:spcBef>
              <a:buFont typeface="Wingdings" pitchFamily="2" charset="2"/>
              <a:buChar char="§"/>
            </a:pPr>
            <a:r>
              <a:rPr lang="en-GB" sz="2100" dirty="0" smtClean="0"/>
              <a:t>Costs avoidance:</a:t>
            </a:r>
            <a:endParaRPr lang="en-US" sz="2100" dirty="0" smtClean="0"/>
          </a:p>
          <a:p>
            <a:pPr marL="881784" lvl="1" indent="-252000" hangingPunct="0">
              <a:lnSpc>
                <a:spcPct val="100000"/>
              </a:lnSpc>
              <a:spcBef>
                <a:spcPts val="0"/>
              </a:spcBef>
              <a:buFont typeface="Wingdings" pitchFamily="2" charset="2"/>
              <a:buChar char="§"/>
            </a:pPr>
            <a:r>
              <a:rPr lang="en-GB" sz="2100" dirty="0" smtClean="0"/>
              <a:t>Estimating value added</a:t>
            </a:r>
            <a:endParaRPr lang="en-US" sz="2100" dirty="0" smtClean="0"/>
          </a:p>
          <a:p>
            <a:pPr lvl="0" hangingPunct="0"/>
            <a:endParaRPr lang="en-GB" sz="1400" dirty="0" smtClean="0"/>
          </a:p>
          <a:p>
            <a:pPr lvl="0" hangingPunct="0"/>
            <a:endParaRPr lang="en-US" sz="14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9</a:t>
            </a:fld>
            <a:endParaRPr lang="es-ES"/>
          </a:p>
        </p:txBody>
      </p:sp>
      <p:pic>
        <p:nvPicPr>
          <p:cNvPr id="9220" name="Picture 4" descr="Related image"/>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7020272" y="4781158"/>
            <a:ext cx="2123728" cy="188820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2099</TotalTime>
  <Words>1425</Words>
  <Application>Microsoft Office PowerPoint</Application>
  <PresentationFormat>On-screen Show (4:3)</PresentationFormat>
  <Paragraphs>169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Slide 1</vt:lpstr>
      <vt:lpstr>CONTENT</vt:lpstr>
      <vt:lpstr>Importance and uses of the census of agriculture for data users’ needs: </vt:lpstr>
      <vt:lpstr>Importance and uses of the census of agriculture for data producers’ needs: </vt:lpstr>
      <vt:lpstr>Relevance of the census in the 21st Century</vt:lpstr>
      <vt:lpstr>Relevance of the census in the 21st Century (cont’d)</vt:lpstr>
      <vt:lpstr>Quantifying the benefit of the census of agriculture (AC) - Why ?</vt:lpstr>
      <vt:lpstr>Quantifying the benefit of the AC– Purpose?</vt:lpstr>
      <vt:lpstr>Quantifying the benefit of the AC – Steps and techniques</vt:lpstr>
      <vt:lpstr>Quantifying the benefit of the AC- Process</vt:lpstr>
      <vt:lpstr>Slide 11</vt:lpstr>
      <vt:lpstr>Ensuring cost-effectiveness of the census of agriculture</vt:lpstr>
      <vt:lpstr>Main census budget components for comparing the structure of costs by country</vt:lpstr>
      <vt:lpstr>Ensuring cost-effectiveness of the census of agriculture (cont’d)</vt:lpstr>
      <vt:lpstr>Ensuring cost-effectiveness of the census of agriculture – Example of Moldova</vt:lpstr>
      <vt:lpstr>Discussion Points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PROGRAMME OF THE CENSUS OF AGRICULTURE (WCA) 2020</dc:title>
  <dc:creator>Miguel</dc:creator>
  <cp:lastModifiedBy>Adriana Neciu (ESS)</cp:lastModifiedBy>
  <cp:revision>269</cp:revision>
  <dcterms:created xsi:type="dcterms:W3CDTF">2016-04-09T12:24:55Z</dcterms:created>
  <dcterms:modified xsi:type="dcterms:W3CDTF">2017-01-26T12:28:36Z</dcterms:modified>
</cp:coreProperties>
</file>