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82" r:id="rId2"/>
    <p:sldId id="257" r:id="rId3"/>
    <p:sldId id="283" r:id="rId4"/>
    <p:sldId id="324" r:id="rId5"/>
    <p:sldId id="325" r:id="rId6"/>
    <p:sldId id="310" r:id="rId7"/>
    <p:sldId id="305" r:id="rId8"/>
    <p:sldId id="306" r:id="rId9"/>
    <p:sldId id="307" r:id="rId10"/>
    <p:sldId id="313" r:id="rId11"/>
    <p:sldId id="314" r:id="rId12"/>
    <p:sldId id="319" r:id="rId13"/>
    <p:sldId id="321" r:id="rId14"/>
    <p:sldId id="322" r:id="rId15"/>
    <p:sldId id="316" r:id="rId16"/>
    <p:sldId id="317" r:id="rId17"/>
    <p:sldId id="318" r:id="rId18"/>
    <p:sldId id="323" r:id="rId19"/>
    <p:sldId id="278" r:id="rId20"/>
  </p:sldIdLst>
  <p:sldSz cx="9144000" cy="6858000" type="screen4x3"/>
  <p:notesSz cx="67945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3" autoAdjust="0"/>
    <p:restoredTop sz="94599" autoAdjust="0"/>
  </p:normalViewPr>
  <p:slideViewPr>
    <p:cSldViewPr>
      <p:cViewPr varScale="1">
        <p:scale>
          <a:sx n="105" d="100"/>
          <a:sy n="105" d="100"/>
        </p:scale>
        <p:origin x="-1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30546C8B-1CFD-4E5E-BC86-F38F0D169659}" type="datetimeFigureOut">
              <a:rPr lang="es-AR" smtClean="0"/>
              <a:t>27/01/2017</a:t>
            </a:fld>
            <a:endParaRPr lang="es-AR"/>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0735FF46-1715-4678-A4DB-A16C49ADBD43}" type="slidenum">
              <a:rPr lang="es-AR" smtClean="0"/>
              <a:t>‹#›</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8BA40A5E-B9E2-4C87-ACC4-87F980E145B7}" type="datetimeFigureOut">
              <a:rPr lang="es-ES" smtClean="0"/>
              <a:pPr/>
              <a:t>27/01/2017</a:t>
            </a:fld>
            <a:endParaRPr lang="es-ES"/>
          </a:p>
        </p:txBody>
      </p:sp>
      <p:sp>
        <p:nvSpPr>
          <p:cNvPr id="4" name="3 Marcador de imagen de diapositiva"/>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xmlns=""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xmlns="" val="2500016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a:t>
            </a:r>
            <a:r>
              <a:rPr lang="en-GB" b="1" dirty="0" smtClean="0"/>
              <a:t>advantages</a:t>
            </a:r>
            <a:r>
              <a:rPr lang="en-GB" dirty="0" smtClean="0"/>
              <a:t> of online dissemination are found primarily in terms of speed, flexibility and cost and providing accessibility to the results to a wide range of data users. The information is available to the user as soon as the provider has loaded it on the server and cleared it for access by users. Information can be static or dynamic.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 reasons of efficiency, it is recommended that information which is provided or likely to be heavily requested by users accessing the census website be made available in a static format, which is faster to download. Letting the user run data extraction on online databases, which would be a dynamic way of accessing the census information, is more resource consuming and should be the additional choice for users to access more detailed data than those available through static pages.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16</a:t>
            </a:fld>
            <a:endParaRPr lang="es-ES"/>
          </a:p>
        </p:txBody>
      </p:sp>
    </p:spTree>
    <p:extLst>
      <p:ext uri="{BB962C8B-B14F-4D97-AF65-F5344CB8AC3E}">
        <p14:creationId xmlns:p14="http://schemas.microsoft.com/office/powerpoint/2010/main" xmlns="" val="170494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FF0000"/>
                </a:solidFill>
              </a:rPr>
              <a:t>Dissemination is one of </a:t>
            </a:r>
            <a:r>
              <a:rPr lang="ro-RO" altLang="en-US" sz="1200" dirty="0" smtClean="0">
                <a:solidFill>
                  <a:srgbClr val="FF0000"/>
                </a:solidFill>
              </a:rPr>
              <a:t>key </a:t>
            </a:r>
            <a:r>
              <a:rPr lang="en-US" altLang="en-US" sz="1200" dirty="0" smtClean="0">
                <a:solidFill>
                  <a:srgbClr val="FF0000"/>
                </a:solidFill>
              </a:rPr>
              <a:t>stages of the census process where the census data </a:t>
            </a:r>
            <a:r>
              <a:rPr lang="ro-RO" altLang="en-US" sz="1200" dirty="0" smtClean="0">
                <a:solidFill>
                  <a:srgbClr val="FF0000"/>
                </a:solidFill>
              </a:rPr>
              <a:t>are</a:t>
            </a:r>
            <a:r>
              <a:rPr lang="en-US" altLang="en-US" sz="1200" dirty="0" smtClean="0">
                <a:solidFill>
                  <a:srgbClr val="FF0000"/>
                </a:solidFill>
              </a:rPr>
              <a:t> made available to users and long- term preservation is ensured</a:t>
            </a:r>
            <a:endParaRPr lang="ro-RO" altLang="en-US" sz="120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Dissemination process should be well organized and discussed with stakeholders and primary data users within the census committee and with other groups of users during the preparatory phase. </a:t>
            </a:r>
          </a:p>
          <a:p>
            <a:pPr marL="539496" lvl="1" indent="-457200">
              <a:lnSpc>
                <a:spcPct val="120000"/>
              </a:lnSpc>
              <a:spcBef>
                <a:spcPts val="600"/>
              </a:spcBef>
              <a:buSzPct val="80000"/>
              <a:buFont typeface="Wingdings" panose="05000000000000000000" pitchFamily="2" charset="2"/>
              <a:buChar char="§"/>
            </a:pPr>
            <a:r>
              <a:rPr lang="en-US" altLang="en-US" sz="5600" dirty="0" smtClean="0"/>
              <a:t>Dissemination is one of </a:t>
            </a:r>
            <a:r>
              <a:rPr lang="ro-RO" altLang="en-US" sz="5600" dirty="0" smtClean="0"/>
              <a:t>key </a:t>
            </a:r>
            <a:r>
              <a:rPr lang="en-US" altLang="en-US" sz="5600" dirty="0" smtClean="0"/>
              <a:t>stages of the census process where the census data </a:t>
            </a:r>
            <a:r>
              <a:rPr lang="ro-RO" altLang="en-US" sz="5600" dirty="0" smtClean="0"/>
              <a:t>are</a:t>
            </a:r>
            <a:r>
              <a:rPr lang="en-US" altLang="en-US" sz="5600" dirty="0" smtClean="0"/>
              <a:t> made available to users </a:t>
            </a:r>
          </a:p>
          <a:p>
            <a:pPr marL="539496" indent="-457200">
              <a:lnSpc>
                <a:spcPct val="120000"/>
              </a:lnSpc>
              <a:buFont typeface="Wingdings" panose="05000000000000000000" pitchFamily="2" charset="2"/>
              <a:buChar char="§"/>
            </a:pPr>
            <a:r>
              <a:rPr lang="en-US" sz="5600" dirty="0" smtClean="0"/>
              <a:t>Data from national censuses represent a valuable public good that should be widely promoted by national census offices in order to enhance its utilization by the various users.  </a:t>
            </a:r>
          </a:p>
          <a:p>
            <a:pPr marL="539496" indent="-457200">
              <a:lnSpc>
                <a:spcPct val="120000"/>
              </a:lnSpc>
              <a:buFont typeface="Wingdings" panose="05000000000000000000" pitchFamily="2" charset="2"/>
              <a:buChar char="§"/>
            </a:pPr>
            <a:r>
              <a:rPr lang="en-US" sz="5600" dirty="0" smtClean="0"/>
              <a:t>Dissemination process should be well organized and discussed with stakeholders and primary data users within the census committee and with other groups of users during the preparatory phase. </a:t>
            </a:r>
          </a:p>
          <a:p>
            <a:pPr marL="539496" indent="-457200">
              <a:lnSpc>
                <a:spcPct val="120000"/>
              </a:lnSpc>
              <a:buFont typeface="Wingdings" panose="05000000000000000000" pitchFamily="2" charset="2"/>
              <a:buChar char="§"/>
            </a:pPr>
            <a:r>
              <a:rPr lang="en-GB" sz="5600" dirty="0" smtClean="0"/>
              <a:t>Although the tendency is to plan to provide complete and accurate results, the importance of the time factor should be kept in mind because the usefulness of statistical information decreases in proportion to the length of time taken to provide it.  </a:t>
            </a:r>
          </a:p>
          <a:p>
            <a:pPr marL="539496" indent="-457200">
              <a:lnSpc>
                <a:spcPct val="120000"/>
              </a:lnSpc>
              <a:buFont typeface="Wingdings" panose="05000000000000000000" pitchFamily="2" charset="2"/>
              <a:buChar char="§"/>
            </a:pPr>
            <a:r>
              <a:rPr lang="en-GB" sz="5600" dirty="0" smtClean="0"/>
              <a:t>Census managers should always search for the optimum compromise between an ambitious dissemination programme and timely release of census results. </a:t>
            </a:r>
          </a:p>
          <a:p>
            <a:pPr marL="539496" indent="-457200">
              <a:lnSpc>
                <a:spcPct val="120000"/>
              </a:lnSpc>
              <a:buFont typeface="Wingdings" panose="05000000000000000000" pitchFamily="2" charset="2"/>
              <a:buChar char="§"/>
            </a:pPr>
            <a:r>
              <a:rPr lang="en-GB" sz="5600" dirty="0" smtClean="0"/>
              <a:t>Dissemination should be seen (and thought of) as a dynamic process between these two extremes. </a:t>
            </a:r>
          </a:p>
          <a:p>
            <a:pPr marL="539496" indent="-457200">
              <a:lnSpc>
                <a:spcPct val="120000"/>
              </a:lnSpc>
              <a:buFont typeface="Wingdings" panose="05000000000000000000" pitchFamily="2" charset="2"/>
              <a:buChar char="§"/>
            </a:pPr>
            <a:r>
              <a:rPr lang="en-GB" sz="5600" dirty="0" smtClean="0"/>
              <a:t>The dissemination plan covers the census products, services, methods and tools planned by census agency for the dissemination of preliminary and final census results to suit the requirements of different types of users.</a:t>
            </a:r>
          </a:p>
          <a:p>
            <a:pPr marL="539496" indent="-457200">
              <a:lnSpc>
                <a:spcPct val="120000"/>
              </a:lnSpc>
              <a:buFont typeface="Wingdings" panose="05000000000000000000" pitchFamily="2" charset="2"/>
              <a:buChar char="§"/>
            </a:pPr>
            <a:r>
              <a:rPr lang="en-US" sz="5600" dirty="0" smtClean="0"/>
              <a:t>A standard dissemination plan should be developed as part of census preparation, including development of output systems, dissemination products, management of the release, keeping users continuously informed of the census development.</a:t>
            </a:r>
          </a:p>
          <a:p>
            <a:pPr marL="539496" indent="-457200">
              <a:lnSpc>
                <a:spcPct val="120000"/>
              </a:lnSpc>
              <a:buFont typeface="Wingdings" panose="05000000000000000000" pitchFamily="2" charset="2"/>
              <a:buChar char="§"/>
            </a:pPr>
            <a:r>
              <a:rPr lang="en-US" sz="5600" dirty="0" smtClean="0"/>
              <a:t>The preparation of a catalogue designed to present the publication plan of the dissemination products mentioned above</a:t>
            </a:r>
            <a:r>
              <a:rPr lang="en-GB" sz="5600" dirty="0" smtClean="0"/>
              <a:t> </a:t>
            </a:r>
            <a:r>
              <a:rPr lang="en-US" sz="5600" dirty="0" smtClean="0"/>
              <a:t>The on-line/computer media releases may also be announced as part of the catalogue.  These would include safe access to microdata, additional tabulations, etc., on flash drives, compact discs, or direct access, other electronic media and/or in the web as discussed later in the section on other kinds of dissemination</a:t>
            </a:r>
            <a:endParaRPr lang="en-GB" sz="5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6</a:t>
            </a:fld>
            <a:endParaRPr lang="es-ES"/>
          </a:p>
        </p:txBody>
      </p:sp>
    </p:spTree>
    <p:extLst>
      <p:ext uri="{BB962C8B-B14F-4D97-AF65-F5344CB8AC3E}">
        <p14:creationId xmlns:p14="http://schemas.microsoft.com/office/powerpoint/2010/main" xmlns="" val="354431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period for releasing the preliminary results after completion of the field work will be different for each country.  It will depend on the number of holdings enumerated, number of items included, method of census enumeration, strength of the technical personnel, the data processing equipment that is available, etc. The use of CAPI would facilitate significantly the production and release of timely preliminary results. </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However, the preliminary census results should be released not later than a few months after completion of the field work.  If it takes longer, the urgent need for census information is left unsatisfied and the practical usefulness of the census is seriously diminished.  In any case, the follow-up publicity campaign promoting the use of the census results, described above, should not be implemented before important results are available. </a:t>
            </a:r>
          </a:p>
          <a:p>
            <a:endParaRPr lang="en-US" dirty="0" smtClean="0"/>
          </a:p>
          <a:p>
            <a:r>
              <a:rPr lang="en-US" dirty="0" smtClean="0"/>
              <a:t>Country examples: </a:t>
            </a:r>
            <a:r>
              <a:rPr lang="en-US" sz="1200" kern="1200" dirty="0" smtClean="0">
                <a:solidFill>
                  <a:schemeClr val="tx1"/>
                </a:solidFill>
                <a:effectLst/>
                <a:latin typeface="+mn-lt"/>
                <a:ea typeface="+mn-ea"/>
                <a:cs typeface="+mn-cs"/>
              </a:rPr>
              <a:t>Lithuania, Romania; Thailand, Hungary</a:t>
            </a:r>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8</a:t>
            </a:fld>
            <a:endParaRPr lang="es-ES"/>
          </a:p>
        </p:txBody>
      </p:sp>
    </p:spTree>
    <p:extLst>
      <p:ext uri="{BB962C8B-B14F-4D97-AF65-F5344CB8AC3E}">
        <p14:creationId xmlns:p14="http://schemas.microsoft.com/office/powerpoint/2010/main" xmlns="" val="2809499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reports on preliminary and final census results should be prepared by professional staff and, if possible, reviewed by experts familiar with the agricultural situation of the country.  The report may be issued in a number of volumes, depending on the size of the country and contents of the report for example on:</a:t>
            </a:r>
          </a:p>
          <a:p>
            <a:pPr lvl="0"/>
            <a:r>
              <a:rPr lang="en-GB" sz="1200" kern="1200" dirty="0" smtClean="0">
                <a:solidFill>
                  <a:schemeClr val="tx1"/>
                </a:solidFill>
                <a:effectLst/>
                <a:latin typeface="+mn-lt"/>
                <a:ea typeface="+mn-ea"/>
                <a:cs typeface="+mn-cs"/>
              </a:rPr>
              <a:t>on a subject basis, e.g. one volume for general characteristics of the holdings, another  for land use, another for livestock, another for equipment, etc. and/or  </a:t>
            </a:r>
          </a:p>
          <a:p>
            <a:pPr lvl="0"/>
            <a:r>
              <a:rPr lang="en-GB" sz="1200" kern="1200" dirty="0" smtClean="0">
                <a:solidFill>
                  <a:schemeClr val="tx1"/>
                </a:solidFill>
                <a:effectLst/>
                <a:latin typeface="+mn-lt"/>
                <a:ea typeface="+mn-ea"/>
                <a:cs typeface="+mn-cs"/>
              </a:rPr>
              <a:t>a geographical/administrative basis, e.g. one volume for each province.</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9</a:t>
            </a:fld>
            <a:endParaRPr lang="es-ES"/>
          </a:p>
        </p:txBody>
      </p:sp>
    </p:spTree>
    <p:extLst>
      <p:ext uri="{BB962C8B-B14F-4D97-AF65-F5344CB8AC3E}">
        <p14:creationId xmlns:p14="http://schemas.microsoft.com/office/powerpoint/2010/main" xmlns="" val="373152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Must be planned and scheduled during the preparatory phase and published according to the release calendar in order to secure the necessary funding and avoid </a:t>
            </a:r>
            <a:r>
              <a:rPr lang="en-US" dirty="0" err="1" smtClean="0"/>
              <a:t>out-dated</a:t>
            </a:r>
            <a:r>
              <a:rPr lang="en-US" dirty="0" smtClean="0"/>
              <a:t> reports. </a:t>
            </a:r>
            <a:endParaRPr lang="en-GB" dirty="0" smtClean="0"/>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10</a:t>
            </a:fld>
            <a:endParaRPr lang="es-ES"/>
          </a:p>
        </p:txBody>
      </p:sp>
    </p:spTree>
    <p:extLst>
      <p:ext uri="{BB962C8B-B14F-4D97-AF65-F5344CB8AC3E}">
        <p14:creationId xmlns:p14="http://schemas.microsoft.com/office/powerpoint/2010/main" xmlns="" val="405655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Quality evaluation of the census results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section on quality evaluation in the technical report should provide information on all quality dimensions of census data, as described in Chapter 7. The census usually collects data from all agricultural holdings (when complete enumeration is applied) according to the adopted definition, and thus there is no sampling error.  The dimension on accuracy and reliability, should focus  on  the evaluation of non-sampling errors, including the assessment 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Data products and services</a:t>
            </a:r>
            <a:endParaRPr lang="en-US" sz="1200" kern="1200" dirty="0" smtClean="0">
              <a:solidFill>
                <a:schemeClr val="tx1"/>
              </a:solidFill>
              <a:effectLst/>
              <a:latin typeface="+mn-lt"/>
              <a:ea typeface="+mn-ea"/>
              <a:cs typeface="+mn-cs"/>
            </a:endParaRPr>
          </a:p>
          <a:p>
            <a:pPr marL="539496" indent="-457200">
              <a:buFont typeface="Wingdings" panose="05000000000000000000" pitchFamily="2" charset="2"/>
              <a:buChar char="§"/>
            </a:pPr>
            <a:r>
              <a:rPr lang="en-US" dirty="0" smtClean="0">
                <a:solidFill>
                  <a:srgbClr val="FF0000"/>
                </a:solidFill>
              </a:rPr>
              <a:t>Tabulated data</a:t>
            </a:r>
            <a:endParaRPr lang="en-GB" dirty="0" smtClean="0">
              <a:solidFill>
                <a:srgbClr val="FF0000"/>
              </a:solidFill>
            </a:endParaRPr>
          </a:p>
          <a:p>
            <a:pPr marL="539496" indent="-457200">
              <a:buFont typeface="Wingdings" panose="05000000000000000000" pitchFamily="2" charset="2"/>
              <a:buChar char="§"/>
            </a:pPr>
            <a:r>
              <a:rPr lang="en-US" dirty="0" smtClean="0">
                <a:solidFill>
                  <a:srgbClr val="FF0000"/>
                </a:solidFill>
              </a:rPr>
              <a:t>Providing access to macro-database and micro-database</a:t>
            </a:r>
            <a:endParaRPr lang="en-GB" dirty="0" smtClean="0">
              <a:solidFill>
                <a:srgbClr val="FF0000"/>
              </a:solidFill>
            </a:endParaRPr>
          </a:p>
          <a:p>
            <a:pPr marL="539496" indent="-457200">
              <a:buFont typeface="Wingdings" panose="05000000000000000000" pitchFamily="2" charset="2"/>
              <a:buChar char="§"/>
            </a:pPr>
            <a:r>
              <a:rPr lang="en-US" dirty="0" smtClean="0">
                <a:solidFill>
                  <a:srgbClr val="FF0000"/>
                </a:solidFill>
              </a:rPr>
              <a:t>Geographic products</a:t>
            </a:r>
            <a:endParaRPr lang="en-GB" dirty="0" smtClean="0">
              <a:solidFill>
                <a:srgbClr val="FF0000"/>
              </a:solidFill>
            </a:endParaRPr>
          </a:p>
          <a:p>
            <a:pPr marL="1097280" lvl="1" indent="-457200">
              <a:buFont typeface="Courier New" panose="02070309020205020404" pitchFamily="49" charset="0"/>
              <a:buChar char="o"/>
            </a:pPr>
            <a:r>
              <a:rPr lang="en-GB" dirty="0" smtClean="0">
                <a:solidFill>
                  <a:srgbClr val="FF0000"/>
                </a:solidFill>
              </a:rPr>
              <a:t>Static map (print and web),</a:t>
            </a:r>
          </a:p>
          <a:p>
            <a:pPr marL="1097280" lvl="1" indent="-457200">
              <a:buFont typeface="Courier New" panose="02070309020205020404" pitchFamily="49" charset="0"/>
              <a:buChar char="o"/>
            </a:pPr>
            <a:r>
              <a:rPr lang="en-GB" dirty="0" smtClean="0">
                <a:solidFill>
                  <a:srgbClr val="FF0000"/>
                </a:solidFill>
              </a:rPr>
              <a:t>Census atlas (print and web), </a:t>
            </a:r>
          </a:p>
          <a:p>
            <a:pPr marL="1097280" lvl="1" indent="-457200">
              <a:buFont typeface="Courier New" panose="02070309020205020404" pitchFamily="49" charset="0"/>
              <a:buChar char="o"/>
            </a:pPr>
            <a:r>
              <a:rPr lang="en-GB" dirty="0" smtClean="0">
                <a:solidFill>
                  <a:srgbClr val="FF0000"/>
                </a:solidFill>
              </a:rPr>
              <a:t>Interactive map (web).</a:t>
            </a:r>
          </a:p>
          <a:p>
            <a:pPr marL="539496" indent="-457200">
              <a:buFont typeface="Wingdings" panose="05000000000000000000" pitchFamily="2" charset="2"/>
              <a:buChar char="§"/>
            </a:pPr>
            <a:r>
              <a:rPr lang="en-US" dirty="0" smtClean="0">
                <a:solidFill>
                  <a:srgbClr val="FF0000"/>
                </a:solidFill>
              </a:rPr>
              <a:t>Brochures and flyers</a:t>
            </a:r>
            <a:endParaRPr lang="en-GB"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11</a:t>
            </a:fld>
            <a:endParaRPr lang="es-ES"/>
          </a:p>
        </p:txBody>
      </p:sp>
    </p:spTree>
    <p:extLst>
      <p:ext uri="{BB962C8B-B14F-4D97-AF65-F5344CB8AC3E}">
        <p14:creationId xmlns:p14="http://schemas.microsoft.com/office/powerpoint/2010/main" xmlns="" val="221472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496" indent="-457200">
              <a:lnSpc>
                <a:spcPct val="120000"/>
              </a:lnSpc>
              <a:buFont typeface="Arial" panose="020B0604020202020204" pitchFamily="34" charset="0"/>
              <a:buChar char="•"/>
            </a:pPr>
            <a:r>
              <a:rPr lang="en-US" dirty="0" smtClean="0"/>
              <a:t>A database is an ideal storage platform for structured data products from censuses. </a:t>
            </a:r>
            <a:endParaRPr lang="en-GB" dirty="0" smtClean="0"/>
          </a:p>
          <a:p>
            <a:pPr marL="539496" indent="-457200">
              <a:lnSpc>
                <a:spcPct val="120000"/>
              </a:lnSpc>
              <a:buFont typeface="Arial" panose="020B0604020202020204" pitchFamily="34" charset="0"/>
              <a:buChar char="•"/>
            </a:pPr>
            <a:r>
              <a:rPr lang="en-US" dirty="0" smtClean="0"/>
              <a:t>Both micro- and macro-data structured in databases are at the basis of tabulated data and other dissemination products produced by census offices.</a:t>
            </a:r>
          </a:p>
          <a:p>
            <a:pPr marL="539496" indent="-457200">
              <a:lnSpc>
                <a:spcPct val="120000"/>
              </a:lnSpc>
              <a:buFont typeface="Arial" panose="020B0604020202020204" pitchFamily="34" charset="0"/>
              <a:buChar char="•"/>
            </a:pPr>
            <a:r>
              <a:rPr lang="en-US" dirty="0" smtClean="0"/>
              <a:t>Census databases with public access assist data users by providing easy access to a wide range of census data. </a:t>
            </a:r>
          </a:p>
          <a:p>
            <a:pPr marL="539496" indent="-457200">
              <a:lnSpc>
                <a:spcPct val="120000"/>
              </a:lnSpc>
              <a:buFont typeface="Arial" panose="020B0604020202020204" pitchFamily="34" charset="0"/>
              <a:buChar char="•"/>
            </a:pPr>
            <a:r>
              <a:rPr lang="en-US" dirty="0" smtClean="0"/>
              <a:t>A basic decision must be made whether to provide access to macro-database, to micro-data (micro-data base), or both</a:t>
            </a:r>
          </a:p>
          <a:p>
            <a:pPr marL="539496" indent="-457200">
              <a:lnSpc>
                <a:spcPct val="120000"/>
              </a:lnSpc>
              <a:buFont typeface="Arial" panose="020B0604020202020204" pitchFamily="34" charset="0"/>
              <a:buChar char="•"/>
            </a:pPr>
            <a:r>
              <a:rPr lang="en-US" dirty="0" smtClean="0"/>
              <a:t>Building a census database:</a:t>
            </a:r>
          </a:p>
          <a:p>
            <a:pPr marL="539496" indent="-457200">
              <a:lnSpc>
                <a:spcPct val="120000"/>
              </a:lnSpc>
              <a:buFont typeface="Courier New" panose="02070309020205020404" pitchFamily="49" charset="0"/>
              <a:buChar char="o"/>
            </a:pPr>
            <a:r>
              <a:rPr lang="en-US" dirty="0" smtClean="0"/>
              <a:t>Requires careful planning, is time/resource consuming and should fit within the global ICT framework of the organization</a:t>
            </a:r>
          </a:p>
          <a:p>
            <a:pPr marL="539496" indent="-457200">
              <a:lnSpc>
                <a:spcPct val="120000"/>
              </a:lnSpc>
              <a:buFont typeface="Courier New" panose="02070309020205020404" pitchFamily="49" charset="0"/>
              <a:buChar char="o"/>
            </a:pPr>
            <a:r>
              <a:rPr lang="en-US" dirty="0" smtClean="0"/>
              <a:t>Should be seen as an ongoing process both comple­menting the data dissemination strategy and strengthening the statistical capacity of the organization</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13</a:t>
            </a:fld>
            <a:endParaRPr lang="es-ES"/>
          </a:p>
        </p:txBody>
      </p:sp>
    </p:spTree>
    <p:extLst>
      <p:ext uri="{BB962C8B-B14F-4D97-AF65-F5344CB8AC3E}">
        <p14:creationId xmlns:p14="http://schemas.microsoft.com/office/powerpoint/2010/main" xmlns="" val="1814734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2296" indent="0">
              <a:buFont typeface="Arial" panose="020B0604020202020204" pitchFamily="34" charset="0"/>
              <a:buNone/>
            </a:pPr>
            <a:r>
              <a:rPr lang="en-US" sz="1200" b="1" dirty="0" smtClean="0"/>
              <a:t>Methods and tools for dissemination (1)</a:t>
            </a:r>
            <a:endParaRPr lang="en-US" b="1" dirty="0" smtClean="0"/>
          </a:p>
          <a:p>
            <a:pPr marL="539496" indent="-457200">
              <a:buFont typeface="Arial" panose="020B0604020202020204" pitchFamily="34" charset="0"/>
              <a:buChar char="•"/>
            </a:pPr>
            <a:r>
              <a:rPr lang="en-US" b="1" dirty="0" smtClean="0"/>
              <a:t>Dissemination methods and tools</a:t>
            </a:r>
            <a:endParaRPr lang="en-US" dirty="0" smtClean="0"/>
          </a:p>
          <a:p>
            <a:pPr marL="1097280" lvl="1" indent="-457200">
              <a:buFont typeface="Courier New" panose="02070309020205020404" pitchFamily="49" charset="0"/>
              <a:buChar char="o"/>
            </a:pPr>
            <a:r>
              <a:rPr lang="en-US" dirty="0" smtClean="0"/>
              <a:t>Printed materials</a:t>
            </a:r>
            <a:endParaRPr lang="en-GB" dirty="0" smtClean="0"/>
          </a:p>
          <a:p>
            <a:pPr marL="1097280" lvl="1" indent="-457200">
              <a:buFont typeface="Courier New" panose="02070309020205020404" pitchFamily="49" charset="0"/>
              <a:buChar char="o"/>
            </a:pPr>
            <a:r>
              <a:rPr lang="en-US" dirty="0" smtClean="0"/>
              <a:t>Online dissemination</a:t>
            </a:r>
            <a:r>
              <a:rPr lang="en-US" strike="sngStrike" dirty="0" smtClean="0"/>
              <a:t> </a:t>
            </a:r>
            <a:endParaRPr lang="en-GB" dirty="0" smtClean="0"/>
          </a:p>
          <a:p>
            <a:pPr marL="1097280" lvl="1" indent="-457200">
              <a:buFont typeface="Courier New" panose="02070309020205020404" pitchFamily="49" charset="0"/>
              <a:buChar char="o"/>
            </a:pPr>
            <a:r>
              <a:rPr lang="en-US" dirty="0" smtClean="0"/>
              <a:t>Other electronic methods</a:t>
            </a:r>
          </a:p>
          <a:p>
            <a:pPr marL="539496" indent="-457200">
              <a:buFont typeface="Arial" panose="020B0604020202020204" pitchFamily="34" charset="0"/>
              <a:buChar char="•"/>
            </a:pPr>
            <a:r>
              <a:rPr lang="en-GB" dirty="0" smtClean="0"/>
              <a:t>These methods complement each other and can provide effective ways to reach out to the public and private sectors.</a:t>
            </a:r>
          </a:p>
          <a:p>
            <a:pPr marL="539496" indent="-457200">
              <a:buFont typeface="Arial" panose="020B0604020202020204" pitchFamily="34" charset="0"/>
              <a:buChar char="•"/>
            </a:pPr>
            <a:r>
              <a:rPr lang="en-GB" dirty="0" smtClean="0"/>
              <a:t>Considerations regarding choosing dissemination media are discussed below. </a:t>
            </a:r>
          </a:p>
          <a:p>
            <a:endParaRPr lang="en-US" sz="1200" b="0" i="1"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Brochures and flyers</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Professionally designed brochures and flyers are another way to disseminate basic census data. They should be written in a very easy and comprehensible language and illustrated with suitable graphics and explanatory material. These products are particularly suitable for preparation as promotional materials for people attending events and exhibitions. As part of the census advocacy, brochures and flyers presenting the key preliminary and final results can be produced and disseminated to stakeholders and key users. </a:t>
            </a:r>
          </a:p>
          <a:p>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14</a:t>
            </a:fld>
            <a:endParaRPr lang="es-ES"/>
          </a:p>
        </p:txBody>
      </p:sp>
    </p:spTree>
    <p:extLst>
      <p:ext uri="{BB962C8B-B14F-4D97-AF65-F5344CB8AC3E}">
        <p14:creationId xmlns:p14="http://schemas.microsoft.com/office/powerpoint/2010/main" xmlns="" val="1831798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nSpc>
                <a:spcPct val="120000"/>
              </a:lnSpc>
            </a:pPr>
            <a:r>
              <a:rPr lang="en-US" sz="1200" b="1" dirty="0" smtClean="0"/>
              <a:t>Some considerations for choosing dissemination media </a:t>
            </a:r>
            <a:endParaRPr lang="en-GB" sz="1200" b="1" dirty="0" smtClean="0"/>
          </a:p>
          <a:p>
            <a:pPr marL="539496" indent="-457200">
              <a:lnSpc>
                <a:spcPct val="120000"/>
              </a:lnSpc>
              <a:buFont typeface="Wingdings" panose="05000000000000000000" pitchFamily="2" charset="2"/>
              <a:buChar char="§"/>
            </a:pPr>
            <a:r>
              <a:rPr lang="en-GB" sz="1200" dirty="0" smtClean="0"/>
              <a:t>In many countries, some users of census results will not have easy access to computers and will prefer output to be delivered through printed materials. Even in the most advanced countries, many users (for example, community organizations) may wish to receive information in this format. In countries with relatively poor Internet connectivity, users may also prefer to receive information in a computer-readable form via flash drive or similar physical media.</a:t>
            </a:r>
          </a:p>
          <a:p>
            <a:pPr marL="539496" indent="-457200">
              <a:lnSpc>
                <a:spcPct val="120000"/>
              </a:lnSpc>
              <a:buFont typeface="Wingdings" panose="05000000000000000000" pitchFamily="2" charset="2"/>
              <a:buChar char="§"/>
            </a:pPr>
            <a:r>
              <a:rPr lang="en-GB" sz="1200" dirty="0" smtClean="0"/>
              <a:t>The challenge for the census agency is to develop products and systems that allow flexibility in output media. For instance, it is possible to develop a standard set of commonly requested tables for each province, district, village or even enumeration area and store these on the census agency’s Internet website. Simple applications can be developed that allow the user to specify administrative, statistical or other area that are of user’s interest, or a combination of such areas. The census agency can then deliver the tables for the requested areas by direct download. However, IT hardware and software costs for such a digital delivery system should be taken into account when developing the census budget. </a:t>
            </a:r>
          </a:p>
          <a:p>
            <a:pPr>
              <a:lnSpc>
                <a:spcPct val="120000"/>
              </a:lnSpc>
            </a:pPr>
            <a:r>
              <a:rPr lang="en-US" sz="1200" b="1" dirty="0" smtClean="0"/>
              <a:t>Printed materials</a:t>
            </a:r>
            <a:endParaRPr lang="en-GB" sz="1200" b="1" dirty="0" smtClean="0"/>
          </a:p>
          <a:p>
            <a:pPr marL="539496" indent="-457200">
              <a:lnSpc>
                <a:spcPct val="120000"/>
              </a:lnSpc>
              <a:buFont typeface="Wingdings" panose="05000000000000000000" pitchFamily="2" charset="2"/>
              <a:buChar char="§"/>
            </a:pPr>
            <a:r>
              <a:rPr lang="en-GB" sz="1200" dirty="0" smtClean="0"/>
              <a:t>Paper media do not require that the user have any particular equipment, software or technical skills. The portability of print media is also a major advantage. However, print media implies printing costs which could be an important part of the census budget. </a:t>
            </a:r>
          </a:p>
          <a:p>
            <a:pPr marL="539496" indent="-457200">
              <a:lnSpc>
                <a:spcPct val="120000"/>
              </a:lnSpc>
              <a:buFont typeface="Wingdings" panose="05000000000000000000" pitchFamily="2" charset="2"/>
              <a:buChar char="§"/>
            </a:pPr>
            <a:r>
              <a:rPr lang="en-GB" sz="1200" dirty="0" smtClean="0"/>
              <a:t>Paper media do not require that the user have any particular equipment, software or technical skills. The portability of print media is also a major advantage. However, print media implies printing costs which could be an important part of the census budget</a:t>
            </a:r>
            <a:endParaRPr lang="en-GB"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15</a:t>
            </a:fld>
            <a:endParaRPr lang="es-ES"/>
          </a:p>
        </p:txBody>
      </p:sp>
    </p:spTree>
    <p:extLst>
      <p:ext uri="{BB962C8B-B14F-4D97-AF65-F5344CB8AC3E}">
        <p14:creationId xmlns:p14="http://schemas.microsoft.com/office/powerpoint/2010/main" xmlns="" val="851021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27/01/2017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27/01/2017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xmlns=""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27/01/2017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27/01/2017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27/01/2017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p14="http://schemas.microsoft.com/office/powerpoint/2010/main" xmlns=""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xmlns=""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27/01/2017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084168" y="-27383"/>
            <a:ext cx="3096344" cy="105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53792" y="5620816"/>
            <a:ext cx="6038488" cy="1264568"/>
          </a:xfrm>
          <a:prstGeom prst="rect">
            <a:avLst/>
          </a:prstGeom>
        </p:spPr>
        <p:txBody>
          <a:bodyPr anchor="b">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n-US" sz="2300" b="1"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2700" b="1" noProof="0" dirty="0" smtClean="0">
                <a:latin typeface="+mj-lt"/>
                <a:ea typeface="+mj-ea"/>
                <a:cs typeface="+mj-cs"/>
              </a:rPr>
              <a:t>Jay  Castano</a:t>
            </a:r>
          </a:p>
          <a:p>
            <a:pPr>
              <a:spcBef>
                <a:spcPct val="0"/>
              </a:spcBef>
              <a:defRPr/>
            </a:pPr>
            <a:r>
              <a:rPr lang="en-US" sz="2700" noProof="0" dirty="0" smtClean="0">
                <a:latin typeface="+mj-lt"/>
                <a:ea typeface="+mj-ea"/>
                <a:cs typeface="+mj-cs"/>
              </a:rPr>
              <a:t>Leader,  </a:t>
            </a:r>
            <a:r>
              <a:rPr lang="en-GB" sz="2700" dirty="0" smtClean="0"/>
              <a:t>Agricultural </a:t>
            </a:r>
            <a:r>
              <a:rPr lang="en-GB" sz="2700" dirty="0"/>
              <a:t>Censuses and Surveys </a:t>
            </a:r>
            <a:r>
              <a:rPr lang="en-GB" sz="2700" dirty="0" smtClean="0"/>
              <a:t>Team,</a:t>
            </a:r>
            <a:r>
              <a:rPr lang="en-US" sz="2700" dirty="0"/>
              <a:t> ESS FAO</a:t>
            </a:r>
          </a:p>
          <a:p>
            <a:pPr>
              <a:spcBef>
                <a:spcPct val="0"/>
              </a:spcBef>
              <a:defRPr/>
            </a:pPr>
            <a:endParaRPr lang="en-GB" sz="2700"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sz="2700" b="1" noProof="0" dirty="0" smtClean="0">
                <a:latin typeface="+mj-lt"/>
                <a:ea typeface="+mj-ea"/>
                <a:cs typeface="+mj-cs"/>
              </a:rPr>
              <a:t>Oleg Cara</a:t>
            </a:r>
            <a:endParaRPr lang="en-US" sz="2700" b="1" dirty="0" smtClean="0">
              <a:latin typeface="+mj-lt"/>
              <a:ea typeface="+mj-ea"/>
              <a:cs typeface="+mj-cs"/>
            </a:endParaRPr>
          </a:p>
          <a:p>
            <a:pPr>
              <a:spcBef>
                <a:spcPct val="0"/>
              </a:spcBef>
              <a:defRPr/>
            </a:pPr>
            <a:r>
              <a:rPr lang="en-US" sz="2700" dirty="0" smtClean="0">
                <a:latin typeface="+mj-lt"/>
                <a:ea typeface="+mj-ea"/>
                <a:cs typeface="+mj-cs"/>
              </a:rPr>
              <a:t>Consultant, </a:t>
            </a:r>
            <a:r>
              <a:rPr lang="en-GB" sz="2700" dirty="0"/>
              <a:t>Agricultural Censuses and Surveys </a:t>
            </a:r>
            <a:r>
              <a:rPr lang="en-GB" sz="2700" dirty="0" smtClean="0"/>
              <a:t>Team,</a:t>
            </a:r>
            <a:r>
              <a:rPr lang="en-US" sz="2700" dirty="0"/>
              <a:t> ESS FAO</a:t>
            </a:r>
          </a:p>
          <a:p>
            <a:pPr>
              <a:spcBef>
                <a:spcPct val="0"/>
              </a:spcBef>
              <a:defRPr/>
            </a:pPr>
            <a:endParaRPr lang="en-GB" dirty="0" smtClean="0"/>
          </a:p>
        </p:txBody>
      </p:sp>
      <p:sp>
        <p:nvSpPr>
          <p:cNvPr id="2" name="Rectangle 1"/>
          <p:cNvSpPr/>
          <p:nvPr/>
        </p:nvSpPr>
        <p:spPr>
          <a:xfrm>
            <a:off x="1043608" y="2996952"/>
            <a:ext cx="7920880" cy="2585323"/>
          </a:xfrm>
          <a:prstGeom prst="rect">
            <a:avLst/>
          </a:prstGeom>
        </p:spPr>
        <p:txBody>
          <a:bodyPr wrap="square">
            <a:spAutoFit/>
          </a:bodyPr>
          <a:lstStyle/>
          <a:p>
            <a:r>
              <a:rPr lang="en-GB" sz="3200" b="1" dirty="0" smtClean="0"/>
              <a:t>Chapters 22 and 23:</a:t>
            </a:r>
          </a:p>
          <a:p>
            <a:r>
              <a:rPr lang="en-US" sz="3200" b="1" dirty="0"/>
              <a:t>P</a:t>
            </a:r>
            <a:r>
              <a:rPr lang="en-GB" sz="3200" b="1" dirty="0" err="1"/>
              <a:t>ost</a:t>
            </a:r>
            <a:r>
              <a:rPr lang="en-GB" sz="3200" b="1" dirty="0"/>
              <a:t>-enumeration survey </a:t>
            </a:r>
            <a:r>
              <a:rPr lang="en-GB" sz="3200" b="1" dirty="0" smtClean="0"/>
              <a:t>(PES) </a:t>
            </a:r>
            <a:r>
              <a:rPr lang="en-GB" sz="3200" dirty="0" smtClean="0"/>
              <a:t>and</a:t>
            </a:r>
            <a:r>
              <a:rPr lang="en-GB" sz="3200" b="1" dirty="0" smtClean="0"/>
              <a:t> </a:t>
            </a:r>
            <a:r>
              <a:rPr lang="en-GB" sz="3200" b="1" dirty="0"/>
              <a:t>Data analysis, reporting </a:t>
            </a:r>
            <a:r>
              <a:rPr lang="en-GB" sz="3200" b="1" dirty="0" smtClean="0"/>
              <a:t>&amp; </a:t>
            </a:r>
            <a:r>
              <a:rPr lang="en-GB" sz="3200" b="1" dirty="0" smtClean="0"/>
              <a:t>dissemination</a:t>
            </a:r>
          </a:p>
          <a:p>
            <a:r>
              <a:rPr lang="en-GB" sz="3400" i="1" dirty="0" smtClean="0"/>
              <a:t>Item 4</a:t>
            </a:r>
            <a:endParaRPr lang="es-ES" sz="3400" i="1" dirty="0" smtClean="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p14="http://schemas.microsoft.com/office/powerpoint/2010/main" xmlns=""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498080" cy="504056"/>
          </a:xfrm>
        </p:spPr>
        <p:txBody>
          <a:bodyPr>
            <a:normAutofit fontScale="90000"/>
          </a:bodyPr>
          <a:lstStyle/>
          <a:p>
            <a:r>
              <a:rPr lang="en-US" b="1" dirty="0" smtClean="0"/>
              <a:t/>
            </a:r>
            <a:br>
              <a:rPr lang="en-US" b="1" dirty="0" smtClean="0"/>
            </a:br>
            <a:r>
              <a:rPr lang="en-US" b="1" dirty="0" smtClean="0"/>
              <a:t>Analytical/Thematic </a:t>
            </a:r>
            <a:r>
              <a:rPr lang="en-US" b="1" dirty="0"/>
              <a:t>reports</a:t>
            </a:r>
            <a:r>
              <a:rPr lang="en-GB" b="1" dirty="0"/>
              <a:t/>
            </a:r>
            <a:br>
              <a:rPr lang="en-GB" b="1" dirty="0"/>
            </a:br>
            <a:endParaRPr lang="en-GB" dirty="0"/>
          </a:p>
        </p:txBody>
      </p:sp>
      <p:sp>
        <p:nvSpPr>
          <p:cNvPr id="3" name="Content Placeholder 2"/>
          <p:cNvSpPr>
            <a:spLocks noGrp="1"/>
          </p:cNvSpPr>
          <p:nvPr>
            <p:ph idx="1"/>
          </p:nvPr>
        </p:nvSpPr>
        <p:spPr>
          <a:xfrm>
            <a:off x="937248" y="1556792"/>
            <a:ext cx="7955232" cy="5256820"/>
          </a:xfrm>
        </p:spPr>
        <p:txBody>
          <a:bodyPr>
            <a:normAutofit fontScale="25000" lnSpcReduction="20000"/>
          </a:bodyPr>
          <a:lstStyle/>
          <a:p>
            <a:pPr marL="363538" indent="-282575">
              <a:lnSpc>
                <a:spcPct val="120000"/>
              </a:lnSpc>
              <a:buFont typeface="Arial" panose="020B0604020202020204" pitchFamily="34" charset="0"/>
              <a:buChar char="•"/>
            </a:pPr>
            <a:r>
              <a:rPr lang="en-US" sz="7200" dirty="0"/>
              <a:t>The reports may range from volumes presenting extensive and detailed statistical tabulations, particularly cross-tabulations, to more analytical reports that combine tabular materials with some interpretative or analytical text. </a:t>
            </a:r>
            <a:endParaRPr lang="en-US" sz="7200" dirty="0" smtClean="0"/>
          </a:p>
          <a:p>
            <a:pPr marL="363538" indent="-282575">
              <a:lnSpc>
                <a:spcPct val="120000"/>
              </a:lnSpc>
              <a:buFont typeface="Arial" panose="020B0604020202020204" pitchFamily="34" charset="0"/>
              <a:buChar char="•"/>
            </a:pPr>
            <a:r>
              <a:rPr lang="en-US" sz="7200" dirty="0" smtClean="0"/>
              <a:t>Must </a:t>
            </a:r>
            <a:r>
              <a:rPr lang="en-US" sz="7200" dirty="0"/>
              <a:t>be based on user needs and respond to a country's specific development needs and emerging issues. </a:t>
            </a:r>
            <a:endParaRPr lang="en-US" sz="7200" dirty="0" smtClean="0"/>
          </a:p>
          <a:p>
            <a:pPr marL="363538" indent="-282575">
              <a:lnSpc>
                <a:spcPct val="120000"/>
              </a:lnSpc>
              <a:buFont typeface="Arial" panose="020B0604020202020204" pitchFamily="34" charset="0"/>
              <a:buChar char="•"/>
            </a:pPr>
            <a:r>
              <a:rPr lang="en-US" sz="7200" dirty="0" smtClean="0"/>
              <a:t>May include time </a:t>
            </a:r>
            <a:r>
              <a:rPr lang="en-US" sz="7200" dirty="0"/>
              <a:t>series and trends analyses of main census items and may combine census data with other data sources to provide a more comprehensive and current outlook</a:t>
            </a:r>
            <a:r>
              <a:rPr lang="en-US" sz="7200" dirty="0" smtClean="0"/>
              <a:t>.</a:t>
            </a:r>
          </a:p>
          <a:p>
            <a:pPr marL="363538" indent="-282575">
              <a:lnSpc>
                <a:spcPct val="120000"/>
              </a:lnSpc>
              <a:buFont typeface="Arial" panose="020B0604020202020204" pitchFamily="34" charset="0"/>
              <a:buChar char="•"/>
            </a:pPr>
            <a:r>
              <a:rPr lang="en-US" sz="7200" dirty="0" smtClean="0"/>
              <a:t>Must </a:t>
            </a:r>
            <a:r>
              <a:rPr lang="en-US" sz="7200" dirty="0"/>
              <a:t>be planned and scheduled during the preparatory phase and published according to the release </a:t>
            </a:r>
            <a:r>
              <a:rPr lang="en-US" sz="7200" dirty="0" smtClean="0"/>
              <a:t>calendar. </a:t>
            </a:r>
          </a:p>
          <a:p>
            <a:pPr marL="363538" indent="-282575">
              <a:lnSpc>
                <a:spcPct val="120000"/>
              </a:lnSpc>
              <a:buFont typeface="Arial" panose="020B0604020202020204" pitchFamily="34" charset="0"/>
              <a:buChar char="•"/>
            </a:pPr>
            <a:r>
              <a:rPr lang="en-US" sz="7200" dirty="0"/>
              <a:t>Examples: </a:t>
            </a:r>
          </a:p>
          <a:p>
            <a:pPr marL="627063" indent="-363538" algn="just">
              <a:lnSpc>
                <a:spcPct val="120000"/>
              </a:lnSpc>
              <a:buFont typeface="Courier New" panose="02070309020205020404" pitchFamily="49" charset="0"/>
              <a:buChar char="o"/>
            </a:pPr>
            <a:r>
              <a:rPr lang="en-US" sz="6400" dirty="0" smtClean="0"/>
              <a:t>Volumes </a:t>
            </a:r>
            <a:r>
              <a:rPr lang="en-US" sz="6400" dirty="0"/>
              <a:t>of regional analysis on such topics </a:t>
            </a:r>
            <a:r>
              <a:rPr lang="en-US" sz="6400" dirty="0" smtClean="0"/>
              <a:t>as: typology </a:t>
            </a:r>
            <a:r>
              <a:rPr lang="en-US" sz="6400" dirty="0"/>
              <a:t>of agricultural holdings and their regional distribution; </a:t>
            </a:r>
            <a:r>
              <a:rPr lang="en-US" sz="6400" dirty="0" smtClean="0"/>
              <a:t>production </a:t>
            </a:r>
            <a:r>
              <a:rPr lang="en-US" sz="6400" dirty="0"/>
              <a:t>methods used in agricultural sector; </a:t>
            </a:r>
            <a:r>
              <a:rPr lang="en-US" sz="6400" dirty="0" smtClean="0"/>
              <a:t>gender </a:t>
            </a:r>
            <a:r>
              <a:rPr lang="en-US" sz="6400" dirty="0"/>
              <a:t>and other socio-demographic aspects of the </a:t>
            </a:r>
            <a:r>
              <a:rPr lang="en-US" sz="6400" dirty="0" smtClean="0"/>
              <a:t>holdings; land </a:t>
            </a:r>
            <a:r>
              <a:rPr lang="en-US" sz="6400" dirty="0"/>
              <a:t>use, crops, livestock, work on the holding, input use, etc</a:t>
            </a:r>
            <a:r>
              <a:rPr lang="en-US" sz="6400" dirty="0" smtClean="0"/>
              <a:t>.</a:t>
            </a:r>
          </a:p>
          <a:p>
            <a:pPr marL="627063" indent="-363538" algn="just">
              <a:lnSpc>
                <a:spcPct val="120000"/>
              </a:lnSpc>
              <a:buFont typeface="Courier New" panose="02070309020205020404" pitchFamily="49" charset="0"/>
              <a:buChar char="o"/>
            </a:pPr>
            <a:r>
              <a:rPr lang="en-US" sz="6400" dirty="0" smtClean="0"/>
              <a:t>Community </a:t>
            </a:r>
            <a:r>
              <a:rPr lang="en-US" sz="6400" dirty="0"/>
              <a:t>profile analysis (when community level data are available, especially when a community survey has been conducted). </a:t>
            </a:r>
            <a:endParaRPr lang="en-US" sz="6400" dirty="0" smtClean="0"/>
          </a:p>
          <a:p>
            <a:pPr marL="539496" indent="-457200">
              <a:buFont typeface="Wingdings" panose="05000000000000000000" pitchFamily="2" charset="2"/>
              <a:buChar char="§"/>
            </a:pPr>
            <a:endParaRPr lang="en-GB"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extLst>
      <p:ext uri="{BB962C8B-B14F-4D97-AF65-F5344CB8AC3E}">
        <p14:creationId xmlns:p14="http://schemas.microsoft.com/office/powerpoint/2010/main" xmlns="" val="2190556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498080" cy="668012"/>
          </a:xfrm>
        </p:spPr>
        <p:txBody>
          <a:bodyPr>
            <a:normAutofit fontScale="90000"/>
          </a:bodyPr>
          <a:lstStyle/>
          <a:p>
            <a:r>
              <a:rPr lang="en-US" dirty="0" smtClean="0"/>
              <a:t/>
            </a:r>
            <a:br>
              <a:rPr lang="en-US" dirty="0" smtClean="0"/>
            </a:br>
            <a:r>
              <a:rPr lang="en-US" b="1" dirty="0" smtClean="0"/>
              <a:t>Technical </a:t>
            </a:r>
            <a:r>
              <a:rPr lang="en-US" b="1" dirty="0"/>
              <a:t>report</a:t>
            </a:r>
            <a:r>
              <a:rPr lang="en-GB" b="1" dirty="0"/>
              <a:t/>
            </a:r>
            <a:br>
              <a:rPr lang="en-GB" b="1" dirty="0"/>
            </a:br>
            <a:endParaRPr lang="en-GB" dirty="0"/>
          </a:p>
        </p:txBody>
      </p:sp>
      <p:sp>
        <p:nvSpPr>
          <p:cNvPr id="3" name="Content Placeholder 2"/>
          <p:cNvSpPr>
            <a:spLocks noGrp="1"/>
          </p:cNvSpPr>
          <p:nvPr>
            <p:ph idx="1"/>
          </p:nvPr>
        </p:nvSpPr>
        <p:spPr>
          <a:xfrm>
            <a:off x="1043608" y="1628800"/>
            <a:ext cx="7826089" cy="5184812"/>
          </a:xfrm>
        </p:spPr>
        <p:txBody>
          <a:bodyPr>
            <a:normAutofit fontScale="55000" lnSpcReduction="20000"/>
          </a:bodyPr>
          <a:lstStyle/>
          <a:p>
            <a:pPr marL="0" indent="-457200" algn="just">
              <a:lnSpc>
                <a:spcPct val="120000"/>
              </a:lnSpc>
              <a:buFont typeface="Wingdings" pitchFamily="2" charset="2"/>
              <a:buChar char="§"/>
            </a:pPr>
            <a:r>
              <a:rPr lang="en-US" dirty="0"/>
              <a:t>A </a:t>
            </a:r>
            <a:r>
              <a:rPr lang="en-US" b="1" dirty="0"/>
              <a:t>technical report </a:t>
            </a:r>
            <a:r>
              <a:rPr lang="en-US" dirty="0"/>
              <a:t>is aimed at describing in detail how the whole census operation has been conducted, the methodology, choices made, concepts and definitions applied, difficulties encountered, possible delays and their reasons, the results of quality evaluation, etc., and to use this evaluation for making recommendations for future censuses.  </a:t>
            </a:r>
            <a:endParaRPr lang="en-US" dirty="0" smtClean="0"/>
          </a:p>
          <a:p>
            <a:pPr marL="0" indent="-457200" algn="just">
              <a:lnSpc>
                <a:spcPct val="120000"/>
              </a:lnSpc>
              <a:buFont typeface="Wingdings" pitchFamily="2" charset="2"/>
              <a:buChar char="§"/>
            </a:pPr>
            <a:r>
              <a:rPr lang="en-US" dirty="0" smtClean="0"/>
              <a:t>A </a:t>
            </a:r>
            <a:r>
              <a:rPr lang="en-US" b="1" dirty="0"/>
              <a:t>technical report </a:t>
            </a:r>
            <a:r>
              <a:rPr lang="en-US" dirty="0"/>
              <a:t>should include an evaluation of problems met, mistakes made and solutions found, and may include many confidential elements</a:t>
            </a:r>
            <a:r>
              <a:rPr lang="en-US" dirty="0" smtClean="0"/>
              <a:t>.</a:t>
            </a:r>
          </a:p>
          <a:p>
            <a:pPr marL="0" indent="-457200" algn="just">
              <a:lnSpc>
                <a:spcPct val="120000"/>
              </a:lnSpc>
            </a:pPr>
            <a:endParaRPr lang="en-US" dirty="0" smtClean="0"/>
          </a:p>
          <a:p>
            <a:pPr marL="539496" indent="-457200" algn="just">
              <a:lnSpc>
                <a:spcPct val="120000"/>
              </a:lnSpc>
            </a:pPr>
            <a:r>
              <a:rPr lang="en-US" b="1" dirty="0" smtClean="0">
                <a:solidFill>
                  <a:srgbClr val="0070C0"/>
                </a:solidFill>
              </a:rPr>
              <a:t>Suggested structure of the Technical report:</a:t>
            </a:r>
          </a:p>
          <a:p>
            <a:pPr marL="1126213" lvl="2" indent="-342900" algn="just">
              <a:lnSpc>
                <a:spcPct val="120000"/>
              </a:lnSpc>
              <a:buFont typeface="Wingdings" pitchFamily="2" charset="2"/>
              <a:buChar char="§"/>
            </a:pPr>
            <a:r>
              <a:rPr lang="en-US" sz="2900" dirty="0"/>
              <a:t>Introduction</a:t>
            </a:r>
            <a:r>
              <a:rPr lang="en-US" sz="2900" dirty="0" smtClean="0"/>
              <a:t>.</a:t>
            </a:r>
          </a:p>
          <a:p>
            <a:pPr marL="1126213" lvl="2" indent="-342900" algn="just">
              <a:lnSpc>
                <a:spcPct val="120000"/>
              </a:lnSpc>
              <a:buFont typeface="Wingdings" pitchFamily="2" charset="2"/>
              <a:buChar char="§"/>
            </a:pPr>
            <a:r>
              <a:rPr lang="en-US" sz="2900" dirty="0"/>
              <a:t>Approach to census methodology. </a:t>
            </a:r>
            <a:endParaRPr lang="en-US" sz="2900" dirty="0" smtClean="0"/>
          </a:p>
          <a:p>
            <a:pPr marL="1126213" lvl="2" indent="-342900" algn="just">
              <a:lnSpc>
                <a:spcPct val="120000"/>
              </a:lnSpc>
              <a:buFont typeface="Wingdings" pitchFamily="2" charset="2"/>
              <a:buChar char="§"/>
            </a:pPr>
            <a:r>
              <a:rPr lang="en-US" sz="2900" dirty="0"/>
              <a:t>Pre-field-work preparation. </a:t>
            </a:r>
            <a:endParaRPr lang="en-US" sz="2900" dirty="0" smtClean="0"/>
          </a:p>
          <a:p>
            <a:pPr marL="1126213" lvl="2" indent="-342900" algn="just">
              <a:lnSpc>
                <a:spcPct val="120000"/>
              </a:lnSpc>
              <a:buFont typeface="Wingdings" pitchFamily="2" charset="2"/>
              <a:buChar char="§"/>
            </a:pPr>
            <a:r>
              <a:rPr lang="en-US" sz="2900" dirty="0"/>
              <a:t>Field-work. </a:t>
            </a:r>
            <a:endParaRPr lang="en-US" sz="2900" dirty="0" smtClean="0"/>
          </a:p>
          <a:p>
            <a:pPr marL="1126213" lvl="2" indent="-342900" algn="just">
              <a:lnSpc>
                <a:spcPct val="120000"/>
              </a:lnSpc>
              <a:buFont typeface="Wingdings" pitchFamily="2" charset="2"/>
              <a:buChar char="§"/>
            </a:pPr>
            <a:r>
              <a:rPr lang="en-US" sz="2900" dirty="0"/>
              <a:t>Use of sampling methods (if applicable). </a:t>
            </a:r>
            <a:endParaRPr lang="en-US" sz="2900" dirty="0" smtClean="0"/>
          </a:p>
          <a:p>
            <a:pPr marL="1126213" lvl="2" indent="-342900" algn="just">
              <a:lnSpc>
                <a:spcPct val="120000"/>
              </a:lnSpc>
              <a:buFont typeface="Wingdings" pitchFamily="2" charset="2"/>
              <a:buChar char="§"/>
            </a:pPr>
            <a:r>
              <a:rPr lang="en-US" sz="2900" dirty="0"/>
              <a:t>Data processing. </a:t>
            </a:r>
            <a:endParaRPr lang="en-US" sz="2900" dirty="0" smtClean="0"/>
          </a:p>
          <a:p>
            <a:pPr marL="1126213" lvl="2" indent="-342900" algn="just">
              <a:lnSpc>
                <a:spcPct val="120000"/>
              </a:lnSpc>
              <a:buFont typeface="Wingdings" pitchFamily="2" charset="2"/>
              <a:buChar char="§"/>
            </a:pPr>
            <a:r>
              <a:rPr lang="en-US" sz="2900" dirty="0"/>
              <a:t>Quality evaluation of census </a:t>
            </a:r>
            <a:r>
              <a:rPr lang="en-US" sz="2900" dirty="0" smtClean="0"/>
              <a:t>results (including results of PES). </a:t>
            </a:r>
          </a:p>
          <a:p>
            <a:pPr marL="1126213" lvl="2" indent="-342900" algn="just">
              <a:lnSpc>
                <a:spcPct val="120000"/>
              </a:lnSpc>
              <a:buFont typeface="Wingdings" pitchFamily="2" charset="2"/>
              <a:buChar char="§"/>
            </a:pPr>
            <a:r>
              <a:rPr lang="en-US" sz="2900" dirty="0"/>
              <a:t>Suggestions for further tasks. </a:t>
            </a:r>
            <a:endParaRPr lang="en-US" sz="2900" dirty="0" smtClean="0"/>
          </a:p>
          <a:p>
            <a:pPr marL="539496" indent="-457200">
              <a:buFont typeface="Wingdings" panose="05000000000000000000" pitchFamily="2" charset="2"/>
              <a:buChar char="§"/>
            </a:pP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pic>
        <p:nvPicPr>
          <p:cNvPr id="14338" name="Picture 2" descr="Image result for technical report"/>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084168" y="3861048"/>
            <a:ext cx="2262596" cy="2016224"/>
          </a:xfrm>
          <a:prstGeom prst="rect">
            <a:avLst/>
          </a:prstGeom>
          <a:noFill/>
        </p:spPr>
      </p:pic>
    </p:spTree>
    <p:extLst>
      <p:ext uri="{BB962C8B-B14F-4D97-AF65-F5344CB8AC3E}">
        <p14:creationId xmlns:p14="http://schemas.microsoft.com/office/powerpoint/2010/main" xmlns="" val="1799233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32796"/>
            <a:ext cx="3672408" cy="523996"/>
          </a:xfrm>
        </p:spPr>
        <p:txBody>
          <a:bodyPr>
            <a:normAutofit fontScale="90000"/>
          </a:bodyPr>
          <a:lstStyle/>
          <a:p>
            <a:r>
              <a:rPr lang="en-US" i="1" dirty="0" smtClean="0"/>
              <a:t/>
            </a:r>
            <a:br>
              <a:rPr lang="en-US" i="1" dirty="0" smtClean="0"/>
            </a:br>
            <a:r>
              <a:rPr lang="en-US" b="1" dirty="0" smtClean="0"/>
              <a:t>Tabulated </a:t>
            </a:r>
            <a:r>
              <a:rPr lang="en-US" b="1" dirty="0"/>
              <a:t>data</a:t>
            </a:r>
            <a:r>
              <a:rPr lang="en-GB" b="1" dirty="0"/>
              <a:t/>
            </a:r>
            <a:br>
              <a:rPr lang="en-GB" b="1" dirty="0"/>
            </a:br>
            <a:endParaRPr lang="en-GB" b="1" dirty="0"/>
          </a:p>
        </p:txBody>
      </p:sp>
      <p:sp>
        <p:nvSpPr>
          <p:cNvPr id="3" name="Content Placeholder 2"/>
          <p:cNvSpPr>
            <a:spLocks noGrp="1"/>
          </p:cNvSpPr>
          <p:nvPr>
            <p:ph idx="1"/>
          </p:nvPr>
        </p:nvSpPr>
        <p:spPr>
          <a:xfrm>
            <a:off x="899592" y="1700808"/>
            <a:ext cx="7498080" cy="4752528"/>
          </a:xfrm>
        </p:spPr>
        <p:txBody>
          <a:bodyPr>
            <a:normAutofit fontScale="77500" lnSpcReduction="20000"/>
          </a:bodyPr>
          <a:lstStyle/>
          <a:p>
            <a:pPr marL="539496" indent="-457200">
              <a:buFont typeface="Arial" panose="020B0604020202020204" pitchFamily="34" charset="0"/>
              <a:buChar char="•"/>
            </a:pPr>
            <a:r>
              <a:rPr lang="en-US" b="1" dirty="0" smtClean="0"/>
              <a:t>Standard </a:t>
            </a:r>
            <a:r>
              <a:rPr lang="en-US" b="1" dirty="0"/>
              <a:t>tabulated products (standard tables</a:t>
            </a:r>
            <a:r>
              <a:rPr lang="en-US" b="1" dirty="0" smtClean="0"/>
              <a:t>): </a:t>
            </a:r>
          </a:p>
          <a:p>
            <a:pPr marL="714375" indent="-450850">
              <a:buFont typeface="Courier New" panose="02070309020205020404" pitchFamily="49" charset="0"/>
              <a:buChar char="o"/>
            </a:pPr>
            <a:r>
              <a:rPr lang="en-US" dirty="0"/>
              <a:t>Are designed according to the Tabulation plan.</a:t>
            </a:r>
          </a:p>
          <a:p>
            <a:pPr marL="714375" indent="-450850">
              <a:buFont typeface="Courier New" panose="02070309020205020404" pitchFamily="49" charset="0"/>
              <a:buChar char="o"/>
            </a:pPr>
            <a:r>
              <a:rPr lang="en-US" dirty="0"/>
              <a:t>Should provide basic tabulations and cross-tabulations and satisfy the majority of census data users. </a:t>
            </a:r>
          </a:p>
          <a:p>
            <a:pPr marL="539496" indent="-457200">
              <a:buFont typeface="Arial" panose="020B0604020202020204" pitchFamily="34" charset="0"/>
              <a:buChar char="•"/>
            </a:pPr>
            <a:r>
              <a:rPr lang="en-US" b="1" dirty="0"/>
              <a:t>Additional </a:t>
            </a:r>
            <a:r>
              <a:rPr lang="en-US" b="1" dirty="0" smtClean="0"/>
              <a:t>tables:</a:t>
            </a:r>
            <a:endParaRPr lang="en-US" b="1" dirty="0"/>
          </a:p>
          <a:p>
            <a:pPr marL="714375" indent="-450850">
              <a:buFont typeface="Courier New" panose="02070309020205020404" pitchFamily="49" charset="0"/>
              <a:buChar char="o"/>
            </a:pPr>
            <a:r>
              <a:rPr lang="en-US" dirty="0"/>
              <a:t>Are based on specific users’ </a:t>
            </a:r>
            <a:r>
              <a:rPr lang="en-US" dirty="0" smtClean="0"/>
              <a:t>requests.</a:t>
            </a:r>
            <a:endParaRPr lang="en-US" dirty="0"/>
          </a:p>
          <a:p>
            <a:pPr marL="714375" indent="-450850">
              <a:buFont typeface="Courier New" panose="02070309020205020404" pitchFamily="49" charset="0"/>
              <a:buChar char="o"/>
            </a:pPr>
            <a:r>
              <a:rPr lang="en-US" dirty="0"/>
              <a:t>May require customized tabulations. </a:t>
            </a:r>
          </a:p>
          <a:p>
            <a:pPr marL="714375" indent="-450850">
              <a:buFont typeface="Courier New" panose="02070309020205020404" pitchFamily="49" charset="0"/>
              <a:buChar char="o"/>
            </a:pPr>
            <a:r>
              <a:rPr lang="en-US" dirty="0"/>
              <a:t>Could be provided by census agency as soon as the census database has been established and tabulation software packages </a:t>
            </a:r>
            <a:r>
              <a:rPr lang="en-US" dirty="0" smtClean="0"/>
              <a:t>introduced.</a:t>
            </a: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spTree>
    <p:extLst>
      <p:ext uri="{BB962C8B-B14F-4D97-AF65-F5344CB8AC3E}">
        <p14:creationId xmlns:p14="http://schemas.microsoft.com/office/powerpoint/2010/main" xmlns="" val="18019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789222" cy="648072"/>
          </a:xfrm>
        </p:spPr>
        <p:txBody>
          <a:bodyPr>
            <a:normAutofit/>
          </a:bodyPr>
          <a:lstStyle/>
          <a:p>
            <a:r>
              <a:rPr lang="en-US" sz="3600" b="1" dirty="0"/>
              <a:t>Providing access to census </a:t>
            </a:r>
            <a:r>
              <a:rPr lang="en-US" sz="3600" b="1" dirty="0" smtClean="0"/>
              <a:t>databases </a:t>
            </a:r>
            <a:endParaRPr lang="en-GB" sz="3600" b="1" dirty="0"/>
          </a:p>
        </p:txBody>
      </p:sp>
      <p:sp>
        <p:nvSpPr>
          <p:cNvPr id="3" name="Content Placeholder 2"/>
          <p:cNvSpPr>
            <a:spLocks noGrp="1"/>
          </p:cNvSpPr>
          <p:nvPr>
            <p:ph idx="1"/>
          </p:nvPr>
        </p:nvSpPr>
        <p:spPr>
          <a:xfrm>
            <a:off x="1115617" y="1628800"/>
            <a:ext cx="7560840" cy="5184812"/>
          </a:xfrm>
        </p:spPr>
        <p:txBody>
          <a:bodyPr>
            <a:normAutofit fontScale="25000" lnSpcReduction="20000"/>
          </a:bodyPr>
          <a:lstStyle/>
          <a:p>
            <a:pPr marL="263525" indent="-182563" algn="just">
              <a:lnSpc>
                <a:spcPct val="120000"/>
              </a:lnSpc>
            </a:pPr>
            <a:r>
              <a:rPr lang="en-US" sz="8000" b="1" dirty="0" smtClean="0"/>
              <a:t>Providing public access to database for macro-data</a:t>
            </a:r>
          </a:p>
          <a:p>
            <a:pPr marL="538163" indent="-265113" algn="just">
              <a:lnSpc>
                <a:spcPct val="120000"/>
              </a:lnSpc>
              <a:spcBef>
                <a:spcPts val="0"/>
              </a:spcBef>
              <a:buFont typeface="Courier New" panose="02070309020205020404" pitchFamily="49" charset="0"/>
              <a:buChar char="o"/>
            </a:pPr>
            <a:r>
              <a:rPr lang="en-US" sz="6400" dirty="0" smtClean="0"/>
              <a:t>The simplest form of a database for macro-data is a straight copy of a publication on a digital medium, usually on the website of the census office (CO)</a:t>
            </a:r>
          </a:p>
          <a:p>
            <a:pPr marL="538163" indent="-265113" algn="just">
              <a:lnSpc>
                <a:spcPct val="120000"/>
              </a:lnSpc>
              <a:spcBef>
                <a:spcPts val="0"/>
              </a:spcBef>
              <a:buFont typeface="Courier New" panose="02070309020205020404" pitchFamily="49" charset="0"/>
              <a:buChar char="o"/>
            </a:pPr>
            <a:r>
              <a:rPr lang="en-US" sz="6400" dirty="0" smtClean="0"/>
              <a:t>More advanced: </a:t>
            </a:r>
          </a:p>
          <a:p>
            <a:pPr marL="804863" indent="-273050" algn="just">
              <a:lnSpc>
                <a:spcPct val="120000"/>
              </a:lnSpc>
              <a:spcBef>
                <a:spcPts val="0"/>
              </a:spcBef>
              <a:buFont typeface="Wingdings" panose="05000000000000000000" pitchFamily="2" charset="2"/>
              <a:buChar char="Ø"/>
            </a:pPr>
            <a:r>
              <a:rPr lang="en-US" sz="6400" dirty="0" smtClean="0"/>
              <a:t>Offers </a:t>
            </a:r>
            <a:r>
              <a:rPr lang="en-US" sz="6400" dirty="0"/>
              <a:t>to users the possibility to manipulate the tables in various ways in order to obtain views or results that represent their specific </a:t>
            </a:r>
            <a:r>
              <a:rPr lang="en-US" sz="6400" dirty="0" smtClean="0"/>
              <a:t>requirements. </a:t>
            </a:r>
          </a:p>
          <a:p>
            <a:pPr marL="804863" indent="-273050" algn="just">
              <a:lnSpc>
                <a:spcPct val="120000"/>
              </a:lnSpc>
              <a:spcBef>
                <a:spcPts val="0"/>
              </a:spcBef>
              <a:buFont typeface="Wingdings" panose="05000000000000000000" pitchFamily="2" charset="2"/>
              <a:buChar char="Ø"/>
            </a:pPr>
            <a:r>
              <a:rPr lang="en-US" sz="6400" dirty="0" smtClean="0"/>
              <a:t>May include associated </a:t>
            </a:r>
            <a:r>
              <a:rPr lang="en-US" sz="6400" dirty="0"/>
              <a:t>graphing and thematic mapping </a:t>
            </a:r>
            <a:r>
              <a:rPr lang="en-US" sz="6400" dirty="0" smtClean="0"/>
              <a:t>capabilities. </a:t>
            </a:r>
          </a:p>
          <a:p>
            <a:pPr marL="804863" indent="-273050" algn="just">
              <a:lnSpc>
                <a:spcPct val="120000"/>
              </a:lnSpc>
              <a:spcBef>
                <a:spcPts val="0"/>
              </a:spcBef>
              <a:buFont typeface="Wingdings" panose="05000000000000000000" pitchFamily="2" charset="2"/>
              <a:buChar char="Ø"/>
            </a:pPr>
            <a:r>
              <a:rPr lang="en-US" sz="6400" dirty="0" smtClean="0"/>
              <a:t>Can </a:t>
            </a:r>
            <a:r>
              <a:rPr lang="en-US" sz="6400" dirty="0"/>
              <a:t>also cover the results of </a:t>
            </a:r>
            <a:r>
              <a:rPr lang="en-US" sz="6400" dirty="0" smtClean="0"/>
              <a:t>earlier censuses.</a:t>
            </a:r>
          </a:p>
          <a:p>
            <a:pPr marL="804863" indent="-273050" algn="just">
              <a:lnSpc>
                <a:spcPct val="120000"/>
              </a:lnSpc>
              <a:spcBef>
                <a:spcPts val="0"/>
              </a:spcBef>
            </a:pPr>
            <a:endParaRPr lang="en-US" sz="6400" dirty="0"/>
          </a:p>
          <a:p>
            <a:pPr marL="263525" indent="-182563" algn="just">
              <a:lnSpc>
                <a:spcPct val="120000"/>
              </a:lnSpc>
              <a:spcBef>
                <a:spcPts val="0"/>
              </a:spcBef>
            </a:pPr>
            <a:r>
              <a:rPr lang="en-US" sz="8000" b="1" dirty="0"/>
              <a:t>Providing </a:t>
            </a:r>
            <a:r>
              <a:rPr lang="en-GB" sz="8000" b="1" dirty="0"/>
              <a:t>public </a:t>
            </a:r>
            <a:r>
              <a:rPr lang="en-US" sz="8000" b="1" dirty="0"/>
              <a:t>access to </a:t>
            </a:r>
            <a:r>
              <a:rPr lang="en-US" sz="8000" b="1" dirty="0" smtClean="0"/>
              <a:t>micro-data </a:t>
            </a:r>
            <a:endParaRPr lang="en-US" sz="8000" b="1" dirty="0"/>
          </a:p>
          <a:p>
            <a:pPr marL="538163" indent="-265113" algn="just">
              <a:lnSpc>
                <a:spcPct val="120000"/>
              </a:lnSpc>
              <a:spcBef>
                <a:spcPts val="0"/>
              </a:spcBef>
              <a:buFont typeface="Courier New" panose="02070309020205020404" pitchFamily="49" charset="0"/>
              <a:buChar char="o"/>
            </a:pPr>
            <a:r>
              <a:rPr lang="en-GB" sz="6400" dirty="0"/>
              <a:t>Should meet </a:t>
            </a:r>
            <a:r>
              <a:rPr lang="en-US" sz="6400" dirty="0"/>
              <a:t>legislated </a:t>
            </a:r>
            <a:r>
              <a:rPr lang="en-US" sz="6400" dirty="0" smtClean="0"/>
              <a:t>requirements (e.g. on confidentiality)</a:t>
            </a:r>
            <a:r>
              <a:rPr lang="en-GB" sz="6400" dirty="0" smtClean="0"/>
              <a:t>. </a:t>
            </a:r>
            <a:endParaRPr lang="en-GB" sz="6400" dirty="0"/>
          </a:p>
          <a:p>
            <a:pPr marL="538163" indent="-265113" algn="just">
              <a:lnSpc>
                <a:spcPct val="120000"/>
              </a:lnSpc>
              <a:spcBef>
                <a:spcPts val="0"/>
              </a:spcBef>
              <a:buFont typeface="Courier New" panose="02070309020205020404" pitchFamily="49" charset="0"/>
              <a:buChar char="o"/>
            </a:pPr>
            <a:r>
              <a:rPr lang="en-US" sz="6400" dirty="0"/>
              <a:t>Institution’s capacities to ensure the security and the confidentiality of the individual information when providing users’ access to microdata; Ensuring confidentiality of microdata are referred to Statistical Disclosure Control or </a:t>
            </a:r>
            <a:r>
              <a:rPr lang="en-US" sz="6400" dirty="0" err="1"/>
              <a:t>anonymisation</a:t>
            </a:r>
            <a:r>
              <a:rPr lang="en-US" sz="6400" dirty="0"/>
              <a:t>.</a:t>
            </a:r>
          </a:p>
          <a:p>
            <a:pPr marL="538163" indent="-265113" algn="just">
              <a:lnSpc>
                <a:spcPct val="120000"/>
              </a:lnSpc>
              <a:spcBef>
                <a:spcPts val="0"/>
              </a:spcBef>
              <a:buFont typeface="Courier New" panose="02070309020205020404" pitchFamily="49" charset="0"/>
              <a:buChar char="o"/>
            </a:pPr>
            <a:r>
              <a:rPr lang="en-GB" sz="6400" dirty="0" smtClean="0"/>
              <a:t>For </a:t>
            </a:r>
            <a:r>
              <a:rPr lang="en-GB" sz="6400" dirty="0"/>
              <a:t>the purpose </a:t>
            </a:r>
            <a:r>
              <a:rPr lang="en-GB" sz="6400" dirty="0" smtClean="0"/>
              <a:t>of dissemination, a </a:t>
            </a:r>
            <a:r>
              <a:rPr lang="en-GB" sz="6400" dirty="0"/>
              <a:t>representative sample of the individual records </a:t>
            </a:r>
            <a:r>
              <a:rPr lang="en-GB" sz="6400" dirty="0" smtClean="0"/>
              <a:t>could </a:t>
            </a:r>
            <a:r>
              <a:rPr lang="en-GB" sz="6400" dirty="0"/>
              <a:t>be made </a:t>
            </a:r>
            <a:r>
              <a:rPr lang="en-GB" sz="6400" dirty="0" smtClean="0"/>
              <a:t>available. </a:t>
            </a:r>
            <a:r>
              <a:rPr lang="en-GB" sz="6400" dirty="0"/>
              <a:t>The size of the sample would </a:t>
            </a:r>
            <a:r>
              <a:rPr lang="en-GB" sz="6400" dirty="0" smtClean="0"/>
              <a:t>also depend </a:t>
            </a:r>
            <a:r>
              <a:rPr lang="en-GB" sz="6400" dirty="0"/>
              <a:t>on the capacity and resources of the </a:t>
            </a:r>
            <a:r>
              <a:rPr lang="en-GB" sz="6400" dirty="0" smtClean="0"/>
              <a:t>CO. </a:t>
            </a:r>
            <a:endParaRPr lang="en-GB" sz="6400" dirty="0"/>
          </a:p>
          <a:p>
            <a:pPr marL="263525" indent="-171450" algn="just">
              <a:lnSpc>
                <a:spcPct val="120000"/>
              </a:lnSpc>
              <a:spcBef>
                <a:spcPts val="0"/>
              </a:spcBef>
              <a:buFont typeface="Arial" panose="020B0604020202020204" pitchFamily="34" charset="0"/>
              <a:buChar char="•"/>
            </a:pPr>
            <a:r>
              <a:rPr lang="en-US" sz="6400" dirty="0" smtClean="0"/>
              <a:t>A </a:t>
            </a:r>
            <a:r>
              <a:rPr lang="en-US" sz="6400" dirty="0"/>
              <a:t>basic decision must be made whether to provide access to macro-database, to </a:t>
            </a:r>
            <a:r>
              <a:rPr lang="en-US" sz="6400" dirty="0" smtClean="0"/>
              <a:t>micro-data base, </a:t>
            </a:r>
            <a:r>
              <a:rPr lang="en-US" sz="6400" dirty="0"/>
              <a:t>or both</a:t>
            </a:r>
            <a:endParaRPr lang="en-GB" sz="6400" dirty="0"/>
          </a:p>
          <a:p>
            <a:pPr marL="538163" indent="-265113" algn="just">
              <a:lnSpc>
                <a:spcPct val="120000"/>
              </a:lnSpc>
              <a:buFont typeface="Courier New" panose="02070309020205020404" pitchFamily="49" charset="0"/>
              <a:buChar char="o"/>
            </a:pPr>
            <a:endParaRPr lang="en-GB" sz="6400" dirty="0" smtClean="0">
              <a:solidFill>
                <a:srgbClr val="FF0000"/>
              </a:solidFill>
            </a:endParaRPr>
          </a:p>
          <a:p>
            <a:pPr marL="539496" indent="-457200">
              <a:buFont typeface="Wingdings" panose="05000000000000000000" pitchFamily="2" charset="2"/>
              <a:buChar char="§"/>
            </a:pPr>
            <a:endParaRPr lang="en-GB" sz="3100"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dirty="0"/>
          </a:p>
        </p:txBody>
      </p:sp>
    </p:spTree>
    <p:extLst>
      <p:ext uri="{BB962C8B-B14F-4D97-AF65-F5344CB8AC3E}">
        <p14:creationId xmlns:p14="http://schemas.microsoft.com/office/powerpoint/2010/main" xmlns="" val="3894308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72756"/>
            <a:ext cx="7498080" cy="1143000"/>
          </a:xfrm>
        </p:spPr>
        <p:txBody>
          <a:bodyPr>
            <a:normAutofit fontScale="90000"/>
          </a:bodyPr>
          <a:lstStyle/>
          <a:p>
            <a:r>
              <a:rPr lang="en-US" b="1" dirty="0" smtClean="0"/>
              <a:t/>
            </a:r>
            <a:br>
              <a:rPr lang="en-US" b="1" dirty="0" smtClean="0"/>
            </a:br>
            <a:r>
              <a:rPr lang="en-US" b="1" dirty="0" smtClean="0"/>
              <a:t>Other </a:t>
            </a:r>
            <a:r>
              <a:rPr lang="en-US" b="1" dirty="0"/>
              <a:t>products</a:t>
            </a:r>
            <a:r>
              <a:rPr lang="en-GB" b="1" dirty="0"/>
              <a:t/>
            </a:r>
            <a:br>
              <a:rPr lang="en-GB" b="1" dirty="0"/>
            </a:br>
            <a:endParaRPr lang="en-GB" dirty="0"/>
          </a:p>
        </p:txBody>
      </p:sp>
      <p:sp>
        <p:nvSpPr>
          <p:cNvPr id="3" name="Content Placeholder 2"/>
          <p:cNvSpPr>
            <a:spLocks noGrp="1"/>
          </p:cNvSpPr>
          <p:nvPr>
            <p:ph idx="1"/>
          </p:nvPr>
        </p:nvSpPr>
        <p:spPr>
          <a:xfrm>
            <a:off x="1115616" y="1656184"/>
            <a:ext cx="7200800" cy="4869160"/>
          </a:xfrm>
        </p:spPr>
        <p:txBody>
          <a:bodyPr>
            <a:normAutofit fontScale="92500" lnSpcReduction="10000"/>
          </a:bodyPr>
          <a:lstStyle/>
          <a:p>
            <a:pPr marL="539496" indent="-457200"/>
            <a:r>
              <a:rPr lang="en-US" b="1" dirty="0"/>
              <a:t>Geographic </a:t>
            </a:r>
            <a:r>
              <a:rPr lang="en-US" b="1" dirty="0" smtClean="0"/>
              <a:t>products: </a:t>
            </a:r>
            <a:endParaRPr lang="en-GB" b="1" dirty="0"/>
          </a:p>
          <a:p>
            <a:pPr marL="1097280" lvl="1" indent="-457200" algn="just">
              <a:lnSpc>
                <a:spcPct val="100000"/>
              </a:lnSpc>
              <a:buFont typeface="Courier New" panose="02070309020205020404" pitchFamily="49" charset="0"/>
              <a:buChar char="o"/>
            </a:pPr>
            <a:r>
              <a:rPr lang="en-GB" dirty="0"/>
              <a:t>Static map (print and web),</a:t>
            </a:r>
          </a:p>
          <a:p>
            <a:pPr marL="1097280" lvl="1" indent="-457200" algn="just">
              <a:lnSpc>
                <a:spcPct val="100000"/>
              </a:lnSpc>
              <a:buFont typeface="Courier New" panose="02070309020205020404" pitchFamily="49" charset="0"/>
              <a:buChar char="o"/>
            </a:pPr>
            <a:r>
              <a:rPr lang="en-GB" dirty="0"/>
              <a:t>Census atlas (print and web), </a:t>
            </a:r>
          </a:p>
          <a:p>
            <a:pPr marL="1097280" lvl="1" indent="-457200" algn="just">
              <a:lnSpc>
                <a:spcPct val="100000"/>
              </a:lnSpc>
              <a:buFont typeface="Courier New" panose="02070309020205020404" pitchFamily="49" charset="0"/>
              <a:buChar char="o"/>
            </a:pPr>
            <a:r>
              <a:rPr lang="en-GB" dirty="0"/>
              <a:t>Interactive map (web).</a:t>
            </a:r>
          </a:p>
          <a:p>
            <a:pPr marL="1097280" lvl="1" indent="-457200" algn="just">
              <a:lnSpc>
                <a:spcPct val="100000"/>
              </a:lnSpc>
              <a:buFont typeface="Courier New" panose="02070309020205020404" pitchFamily="49" charset="0"/>
              <a:buChar char="o"/>
            </a:pPr>
            <a:r>
              <a:rPr lang="en-US" dirty="0"/>
              <a:t>There is an increasing use of maps to show visually the spatial distribution of various characteristics of agriculture</a:t>
            </a:r>
          </a:p>
          <a:p>
            <a:pPr marL="1097280" lvl="1" indent="-457200" algn="just">
              <a:lnSpc>
                <a:spcPct val="100000"/>
              </a:lnSpc>
              <a:buFont typeface="Courier New" panose="02070309020205020404" pitchFamily="49" charset="0"/>
              <a:buChar char="o"/>
            </a:pPr>
            <a:r>
              <a:rPr lang="en-US" dirty="0"/>
              <a:t>Use of GIS to support the capture, management, analysis and user-friendly dissemination of spatially referenced data. </a:t>
            </a:r>
          </a:p>
          <a:p>
            <a:pPr marL="539496" indent="-457200"/>
            <a:r>
              <a:rPr lang="en-US" b="1" dirty="0"/>
              <a:t>Brochures and flyers</a:t>
            </a:r>
            <a:endParaRPr lang="en-GB" b="1"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dirty="0"/>
          </a:p>
        </p:txBody>
      </p:sp>
    </p:spTree>
    <p:extLst>
      <p:ext uri="{BB962C8B-B14F-4D97-AF65-F5344CB8AC3E}">
        <p14:creationId xmlns:p14="http://schemas.microsoft.com/office/powerpoint/2010/main" xmlns="" val="168134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44764"/>
            <a:ext cx="8027240" cy="884036"/>
          </a:xfrm>
        </p:spPr>
        <p:txBody>
          <a:bodyPr>
            <a:normAutofit fontScale="90000"/>
          </a:bodyPr>
          <a:lstStyle/>
          <a:p>
            <a:pPr marL="539496" indent="-457200">
              <a:lnSpc>
                <a:spcPct val="120000"/>
              </a:lnSpc>
            </a:pPr>
            <a:r>
              <a:rPr lang="en-US" sz="4000" b="1" dirty="0" smtClean="0"/>
              <a:t>Methods </a:t>
            </a:r>
            <a:r>
              <a:rPr lang="en-US" sz="4000" b="1" dirty="0"/>
              <a:t>and tools </a:t>
            </a:r>
            <a:r>
              <a:rPr lang="en-US" sz="4000" b="1" dirty="0" smtClean="0"/>
              <a:t>for dissemination (1)</a:t>
            </a:r>
            <a:endParaRPr lang="en-GB" sz="4000" b="1" dirty="0"/>
          </a:p>
        </p:txBody>
      </p:sp>
      <p:sp>
        <p:nvSpPr>
          <p:cNvPr id="3" name="Content Placeholder 2"/>
          <p:cNvSpPr>
            <a:spLocks noGrp="1"/>
          </p:cNvSpPr>
          <p:nvPr>
            <p:ph idx="1"/>
          </p:nvPr>
        </p:nvSpPr>
        <p:spPr>
          <a:xfrm>
            <a:off x="1043608" y="1628800"/>
            <a:ext cx="7920880" cy="4896544"/>
          </a:xfrm>
        </p:spPr>
        <p:txBody>
          <a:bodyPr>
            <a:noAutofit/>
          </a:bodyPr>
          <a:lstStyle/>
          <a:p>
            <a:pPr marL="368046" indent="-285750" algn="just">
              <a:lnSpc>
                <a:spcPct val="100000"/>
              </a:lnSpc>
            </a:pPr>
            <a:r>
              <a:rPr lang="en-US" sz="2000" b="1" dirty="0" smtClean="0"/>
              <a:t>Some </a:t>
            </a:r>
            <a:r>
              <a:rPr lang="en-US" sz="2000" b="1" dirty="0"/>
              <a:t>considerations for choosing dissemination </a:t>
            </a:r>
            <a:r>
              <a:rPr lang="en-US" sz="2000" b="1" dirty="0" smtClean="0"/>
              <a:t>media</a:t>
            </a:r>
            <a:endParaRPr lang="en-GB" sz="2000" b="1" dirty="0"/>
          </a:p>
          <a:p>
            <a:pPr marL="504000" indent="-274638" algn="just">
              <a:lnSpc>
                <a:spcPct val="100000"/>
              </a:lnSpc>
              <a:spcBef>
                <a:spcPts val="0"/>
              </a:spcBef>
              <a:buFont typeface="Courier New" panose="02070309020205020404" pitchFamily="49" charset="0"/>
              <a:buChar char="o"/>
            </a:pPr>
            <a:r>
              <a:rPr lang="en-GB" sz="1500" dirty="0" smtClean="0"/>
              <a:t>Even </a:t>
            </a:r>
            <a:r>
              <a:rPr lang="en-GB" sz="1500" dirty="0"/>
              <a:t>in the most advanced countries, many </a:t>
            </a:r>
            <a:r>
              <a:rPr lang="en-GB" sz="1500" dirty="0" smtClean="0"/>
              <a:t>users </a:t>
            </a:r>
            <a:r>
              <a:rPr lang="en-GB" sz="1500" dirty="0"/>
              <a:t>may wish to receive information in </a:t>
            </a:r>
            <a:r>
              <a:rPr lang="en-US" sz="1500" b="1" dirty="0" smtClean="0"/>
              <a:t>printed </a:t>
            </a:r>
            <a:r>
              <a:rPr lang="en-GB" sz="1500" dirty="0" smtClean="0"/>
              <a:t>format.</a:t>
            </a:r>
          </a:p>
          <a:p>
            <a:pPr marL="504000" indent="-274638" algn="just">
              <a:lnSpc>
                <a:spcPct val="100000"/>
              </a:lnSpc>
              <a:spcBef>
                <a:spcPts val="0"/>
              </a:spcBef>
              <a:buFont typeface="Courier New" panose="02070309020205020404" pitchFamily="49" charset="0"/>
              <a:buChar char="o"/>
            </a:pPr>
            <a:r>
              <a:rPr lang="en-GB" sz="1500" dirty="0" smtClean="0"/>
              <a:t>In </a:t>
            </a:r>
            <a:r>
              <a:rPr lang="en-GB" sz="1500" dirty="0"/>
              <a:t>countries with relatively poor Internet connectivity, users may also prefer to receive information in a </a:t>
            </a:r>
            <a:r>
              <a:rPr lang="en-GB" sz="1500" b="1" dirty="0"/>
              <a:t>computer-readable form </a:t>
            </a:r>
            <a:r>
              <a:rPr lang="en-GB" sz="1500" dirty="0"/>
              <a:t>via flash drive or similar physical media</a:t>
            </a:r>
            <a:r>
              <a:rPr lang="en-GB" sz="1500" dirty="0" smtClean="0"/>
              <a:t>.</a:t>
            </a:r>
          </a:p>
          <a:p>
            <a:pPr marL="504000" indent="-274638" algn="just">
              <a:lnSpc>
                <a:spcPct val="100000"/>
              </a:lnSpc>
              <a:spcBef>
                <a:spcPts val="0"/>
              </a:spcBef>
              <a:buFont typeface="Courier New" panose="02070309020205020404" pitchFamily="49" charset="0"/>
              <a:buChar char="o"/>
            </a:pPr>
            <a:r>
              <a:rPr lang="en-GB" sz="1500" dirty="0"/>
              <a:t>The challenge for </a:t>
            </a:r>
            <a:r>
              <a:rPr lang="en-GB" sz="1500" dirty="0" smtClean="0"/>
              <a:t> the CO is </a:t>
            </a:r>
            <a:r>
              <a:rPr lang="en-GB" sz="1500" dirty="0"/>
              <a:t>to develop </a:t>
            </a:r>
            <a:r>
              <a:rPr lang="en-GB" sz="1500" dirty="0" smtClean="0"/>
              <a:t>products/systems </a:t>
            </a:r>
            <a:r>
              <a:rPr lang="en-GB" sz="1500" dirty="0"/>
              <a:t>that allow flexibility in output </a:t>
            </a:r>
            <a:r>
              <a:rPr lang="en-GB" sz="1500" dirty="0" smtClean="0"/>
              <a:t>media, e.g.:</a:t>
            </a:r>
          </a:p>
          <a:p>
            <a:pPr marL="789813" lvl="2" indent="-277813" algn="just">
              <a:lnSpc>
                <a:spcPct val="100000"/>
              </a:lnSpc>
              <a:spcBef>
                <a:spcPts val="600"/>
              </a:spcBef>
              <a:buSzPct val="80000"/>
              <a:buFont typeface="Wingdings" panose="05000000000000000000" pitchFamily="2" charset="2"/>
              <a:buChar char="Ø"/>
            </a:pPr>
            <a:r>
              <a:rPr lang="en-GB" sz="1500" dirty="0"/>
              <a:t>a standard set of commonly requested tables for each province, district, village or even EA and store these on the CO’s Internet website. </a:t>
            </a:r>
          </a:p>
          <a:p>
            <a:pPr marL="789813" lvl="2" indent="-277813" algn="just">
              <a:lnSpc>
                <a:spcPct val="100000"/>
              </a:lnSpc>
              <a:spcBef>
                <a:spcPts val="600"/>
              </a:spcBef>
              <a:buSzPct val="80000"/>
              <a:buFont typeface="Wingdings" panose="05000000000000000000" pitchFamily="2" charset="2"/>
              <a:buChar char="Ø"/>
            </a:pPr>
            <a:r>
              <a:rPr lang="en-GB" sz="1500" dirty="0"/>
              <a:t>simple applications that can allow the user to specify the area(s) that are of user’s interest.</a:t>
            </a:r>
          </a:p>
          <a:p>
            <a:pPr marL="789813" lvl="2" indent="-277813" algn="just">
              <a:lnSpc>
                <a:spcPct val="100000"/>
              </a:lnSpc>
              <a:spcBef>
                <a:spcPts val="600"/>
              </a:spcBef>
              <a:buSzPct val="80000"/>
              <a:buFont typeface="Wingdings" panose="05000000000000000000" pitchFamily="2" charset="2"/>
              <a:buChar char="Ø"/>
            </a:pPr>
            <a:r>
              <a:rPr lang="en-GB" sz="1500" dirty="0"/>
              <a:t>to deliver the tables for the requested areas by direct download. </a:t>
            </a:r>
          </a:p>
          <a:p>
            <a:pPr marL="789813" lvl="2" indent="-277813" algn="just">
              <a:lnSpc>
                <a:spcPct val="100000"/>
              </a:lnSpc>
              <a:spcBef>
                <a:spcPts val="600"/>
              </a:spcBef>
              <a:buSzPct val="80000"/>
              <a:buFont typeface="Wingdings" panose="05000000000000000000" pitchFamily="2" charset="2"/>
              <a:buChar char="Ø"/>
            </a:pPr>
            <a:r>
              <a:rPr lang="en-GB" sz="1500" dirty="0"/>
              <a:t>However, IT costs should be taken into account when developing the census budget. </a:t>
            </a:r>
            <a:endParaRPr lang="en-GB" sz="1500" dirty="0" smtClean="0"/>
          </a:p>
          <a:p>
            <a:pPr marL="789813" lvl="2" indent="-277813" algn="just">
              <a:lnSpc>
                <a:spcPct val="100000"/>
              </a:lnSpc>
              <a:spcBef>
                <a:spcPts val="600"/>
              </a:spcBef>
              <a:buSzPct val="80000"/>
              <a:buNone/>
            </a:pPr>
            <a:endParaRPr lang="en-GB" sz="1500" dirty="0"/>
          </a:p>
          <a:p>
            <a:pPr marL="368046" indent="-285750" algn="just">
              <a:lnSpc>
                <a:spcPct val="100000"/>
              </a:lnSpc>
            </a:pPr>
            <a:r>
              <a:rPr lang="en-US" sz="2000" b="1" dirty="0" smtClean="0"/>
              <a:t>Printed materials</a:t>
            </a:r>
          </a:p>
          <a:p>
            <a:pPr marL="538163" indent="-274638" algn="just">
              <a:lnSpc>
                <a:spcPct val="100000"/>
              </a:lnSpc>
              <a:spcBef>
                <a:spcPts val="0"/>
              </a:spcBef>
              <a:buFont typeface="Courier New" panose="02070309020205020404" pitchFamily="49" charset="0"/>
              <a:buChar char="o"/>
            </a:pPr>
            <a:r>
              <a:rPr lang="en-US" sz="1500" dirty="0"/>
              <a:t>Traditionally, the main vehicle for access to results is through published reports.</a:t>
            </a:r>
          </a:p>
          <a:p>
            <a:pPr marL="538163" indent="-274638" algn="just">
              <a:lnSpc>
                <a:spcPct val="100000"/>
              </a:lnSpc>
              <a:spcBef>
                <a:spcPts val="0"/>
              </a:spcBef>
              <a:buFont typeface="Courier New" panose="02070309020205020404" pitchFamily="49" charset="0"/>
              <a:buChar char="o"/>
            </a:pPr>
            <a:r>
              <a:rPr lang="en-US" sz="1500" dirty="0"/>
              <a:t>Main advantages: </a:t>
            </a:r>
            <a:endParaRPr lang="en-GB" sz="1500" dirty="0"/>
          </a:p>
          <a:p>
            <a:pPr marL="789813" lvl="2" indent="-277813" algn="just">
              <a:lnSpc>
                <a:spcPct val="100000"/>
              </a:lnSpc>
              <a:spcBef>
                <a:spcPts val="600"/>
              </a:spcBef>
              <a:buSzPct val="80000"/>
              <a:buFont typeface="Wingdings" panose="05000000000000000000" pitchFamily="2" charset="2"/>
              <a:buChar char="Ø"/>
            </a:pPr>
            <a:r>
              <a:rPr lang="en-GB" sz="1500" dirty="0" smtClean="0"/>
              <a:t>do </a:t>
            </a:r>
            <a:r>
              <a:rPr lang="en-GB" sz="1500" dirty="0"/>
              <a:t>not require that the user have any particular equipment, software or technical skills. </a:t>
            </a:r>
          </a:p>
          <a:p>
            <a:pPr marL="789813" lvl="2" indent="-277813" algn="just">
              <a:lnSpc>
                <a:spcPct val="100000"/>
              </a:lnSpc>
              <a:spcBef>
                <a:spcPts val="600"/>
              </a:spcBef>
              <a:buSzPct val="80000"/>
              <a:buFont typeface="Wingdings" panose="05000000000000000000" pitchFamily="2" charset="2"/>
              <a:buChar char="Ø"/>
            </a:pPr>
            <a:r>
              <a:rPr lang="en-GB" sz="1500" dirty="0" smtClean="0"/>
              <a:t>the </a:t>
            </a:r>
            <a:r>
              <a:rPr lang="en-GB" sz="1500" dirty="0"/>
              <a:t>portability of print media is also a major advantage</a:t>
            </a:r>
            <a:r>
              <a:rPr lang="en-GB" sz="1500" dirty="0" smtClean="0"/>
              <a:t>.</a:t>
            </a:r>
            <a:endParaRPr lang="en-GB" sz="15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15</a:t>
            </a:fld>
            <a:endParaRPr lang="es-ES"/>
          </a:p>
        </p:txBody>
      </p:sp>
    </p:spTree>
    <p:extLst>
      <p:ext uri="{BB962C8B-B14F-4D97-AF65-F5344CB8AC3E}">
        <p14:creationId xmlns:p14="http://schemas.microsoft.com/office/powerpoint/2010/main" xmlns="" val="324766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72756"/>
            <a:ext cx="8027240" cy="956044"/>
          </a:xfrm>
        </p:spPr>
        <p:txBody>
          <a:bodyPr>
            <a:normAutofit fontScale="90000"/>
          </a:bodyPr>
          <a:lstStyle/>
          <a:p>
            <a:pPr marL="82296">
              <a:spcBef>
                <a:spcPts val="600"/>
              </a:spcBef>
              <a:buClr>
                <a:schemeClr val="accent1"/>
              </a:buClr>
              <a:buSzPct val="80000"/>
            </a:pPr>
            <a:r>
              <a:rPr lang="en-US" b="1" dirty="0" smtClean="0"/>
              <a:t/>
            </a:r>
            <a:br>
              <a:rPr lang="en-US" b="1" dirty="0" smtClean="0"/>
            </a:br>
            <a:r>
              <a:rPr lang="en-US" sz="4000" b="1" dirty="0"/>
              <a:t>Methods and tools for dissemination </a:t>
            </a:r>
            <a:r>
              <a:rPr lang="en-US" sz="4000" b="1" dirty="0" smtClean="0"/>
              <a:t>(2)</a:t>
            </a:r>
            <a:r>
              <a:rPr lang="en-GB" b="1" dirty="0"/>
              <a:t/>
            </a:r>
            <a:br>
              <a:rPr lang="en-GB" b="1" dirty="0"/>
            </a:br>
            <a:endParaRPr lang="en-GB" sz="1100" dirty="0">
              <a:solidFill>
                <a:schemeClr val="tx1"/>
              </a:solidFill>
              <a:ea typeface="+mn-ea"/>
            </a:endParaRPr>
          </a:p>
        </p:txBody>
      </p:sp>
      <p:sp>
        <p:nvSpPr>
          <p:cNvPr id="3" name="Content Placeholder 2"/>
          <p:cNvSpPr>
            <a:spLocks noGrp="1"/>
          </p:cNvSpPr>
          <p:nvPr>
            <p:ph idx="1"/>
          </p:nvPr>
        </p:nvSpPr>
        <p:spPr>
          <a:xfrm>
            <a:off x="1043608" y="1628800"/>
            <a:ext cx="8027240" cy="5184812"/>
          </a:xfrm>
        </p:spPr>
        <p:txBody>
          <a:bodyPr>
            <a:noAutofit/>
          </a:bodyPr>
          <a:lstStyle/>
          <a:p>
            <a:pPr marL="368046" indent="-285750" algn="just">
              <a:lnSpc>
                <a:spcPct val="100000"/>
              </a:lnSpc>
            </a:pPr>
            <a:r>
              <a:rPr lang="en-US" sz="2000" b="1" dirty="0"/>
              <a:t>Online </a:t>
            </a:r>
            <a:r>
              <a:rPr lang="en-US" sz="2000" b="1" dirty="0" smtClean="0"/>
              <a:t>dissemination</a:t>
            </a:r>
          </a:p>
          <a:p>
            <a:pPr marL="538163" indent="-274638" algn="just">
              <a:lnSpc>
                <a:spcPct val="120000"/>
              </a:lnSpc>
              <a:buFont typeface="Courier New" panose="02070309020205020404" pitchFamily="49" charset="0"/>
              <a:buChar char="o"/>
            </a:pPr>
            <a:r>
              <a:rPr lang="en-GB" sz="1700" dirty="0" smtClean="0"/>
              <a:t>Enables </a:t>
            </a:r>
            <a:r>
              <a:rPr lang="en-GB" sz="1700" dirty="0"/>
              <a:t>users to have access to all published data online and set up </a:t>
            </a:r>
            <a:r>
              <a:rPr lang="en-GB" sz="1700" dirty="0" smtClean="0"/>
              <a:t>service </a:t>
            </a:r>
            <a:r>
              <a:rPr lang="en-GB" sz="1700" dirty="0"/>
              <a:t>that allows users to access </a:t>
            </a:r>
            <a:r>
              <a:rPr lang="en-GB" sz="1700" dirty="0" smtClean="0"/>
              <a:t>census </a:t>
            </a:r>
            <a:r>
              <a:rPr lang="en-GB" sz="1700" dirty="0"/>
              <a:t>data instantaneously and interactively. </a:t>
            </a:r>
            <a:endParaRPr lang="en-GB" sz="1700" dirty="0" smtClean="0"/>
          </a:p>
          <a:p>
            <a:pPr marL="538163" indent="-274638" algn="just">
              <a:lnSpc>
                <a:spcPct val="120000"/>
              </a:lnSpc>
              <a:buFont typeface="Courier New" panose="02070309020205020404" pitchFamily="49" charset="0"/>
              <a:buChar char="o"/>
            </a:pPr>
            <a:r>
              <a:rPr lang="en-GB" sz="1700" dirty="0" smtClean="0"/>
              <a:t>Greater </a:t>
            </a:r>
            <a:r>
              <a:rPr lang="en-GB" sz="1700" dirty="0"/>
              <a:t>opportunities for use of the data and further analysis by users, and is therefore encouraged wherever possible. </a:t>
            </a:r>
          </a:p>
          <a:p>
            <a:pPr marL="538163" indent="-274638" algn="just">
              <a:lnSpc>
                <a:spcPct val="120000"/>
              </a:lnSpc>
              <a:buFont typeface="Courier New" panose="02070309020205020404" pitchFamily="49" charset="0"/>
              <a:buChar char="o"/>
            </a:pPr>
            <a:r>
              <a:rPr lang="en-US" sz="1700" dirty="0"/>
              <a:t>The </a:t>
            </a:r>
            <a:r>
              <a:rPr lang="en-US" sz="1700" dirty="0" smtClean="0"/>
              <a:t>CO website </a:t>
            </a:r>
            <a:r>
              <a:rPr lang="en-US" sz="1700" dirty="0"/>
              <a:t>is probably the first dissemination medium where Internet users would look for census information. </a:t>
            </a:r>
          </a:p>
          <a:p>
            <a:pPr marL="538163" indent="-274638" algn="just">
              <a:lnSpc>
                <a:spcPct val="120000"/>
              </a:lnSpc>
              <a:buFont typeface="Courier New" panose="02070309020205020404" pitchFamily="49" charset="0"/>
              <a:buChar char="o"/>
            </a:pPr>
            <a:r>
              <a:rPr lang="en-GB" sz="1700" b="1" dirty="0" smtClean="0"/>
              <a:t>Advantages</a:t>
            </a:r>
            <a:r>
              <a:rPr lang="en-GB" sz="1700" dirty="0" smtClean="0"/>
              <a:t> of online dissemination are found primarily in terms of </a:t>
            </a:r>
            <a:r>
              <a:rPr lang="en-GB" sz="1700" b="1" dirty="0" smtClean="0"/>
              <a:t>speed, flexibility, cost</a:t>
            </a:r>
            <a:r>
              <a:rPr lang="en-GB" sz="1700" dirty="0" smtClean="0"/>
              <a:t> </a:t>
            </a:r>
            <a:r>
              <a:rPr lang="en-GB" sz="1700" dirty="0"/>
              <a:t>and providing </a:t>
            </a:r>
            <a:r>
              <a:rPr lang="en-GB" sz="1700" b="1" dirty="0"/>
              <a:t>accessibility</a:t>
            </a:r>
            <a:r>
              <a:rPr lang="en-GB" sz="1700" dirty="0"/>
              <a:t> to the results to a wide range of </a:t>
            </a:r>
            <a:r>
              <a:rPr lang="en-GB" sz="1700" dirty="0" smtClean="0"/>
              <a:t>users.</a:t>
            </a:r>
          </a:p>
          <a:p>
            <a:pPr marL="538163" indent="-274638" algn="just">
              <a:lnSpc>
                <a:spcPct val="120000"/>
              </a:lnSpc>
              <a:buFont typeface="Courier New" panose="02070309020205020404" pitchFamily="49" charset="0"/>
              <a:buChar char="o"/>
            </a:pPr>
            <a:r>
              <a:rPr lang="en-GB" sz="1700" dirty="0" smtClean="0"/>
              <a:t>Information which is provided or likely to be heavily requested by users accessing the census website  could be made available in a static format, which is faster to download.</a:t>
            </a:r>
          </a:p>
          <a:p>
            <a:pPr marL="538163" indent="-274638" algn="just">
              <a:lnSpc>
                <a:spcPct val="120000"/>
              </a:lnSpc>
              <a:buFont typeface="Courier New" panose="02070309020205020404" pitchFamily="49" charset="0"/>
              <a:buChar char="o"/>
            </a:pPr>
            <a:r>
              <a:rPr lang="en-GB" sz="1700" dirty="0" smtClean="0"/>
              <a:t>Letting the user run data extraction on online databases should be the additional choice for users to access more detailed data than those available through static pages.</a:t>
            </a:r>
          </a:p>
          <a:p>
            <a:endParaRPr lang="en-GB"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16</a:t>
            </a:fld>
            <a:endParaRPr lang="es-ES"/>
          </a:p>
        </p:txBody>
      </p:sp>
    </p:spTree>
    <p:extLst>
      <p:ext uri="{BB962C8B-B14F-4D97-AF65-F5344CB8AC3E}">
        <p14:creationId xmlns:p14="http://schemas.microsoft.com/office/powerpoint/2010/main" xmlns="" val="137348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72756"/>
            <a:ext cx="8027240" cy="956044"/>
          </a:xfrm>
        </p:spPr>
        <p:txBody>
          <a:bodyPr>
            <a:normAutofit fontScale="90000"/>
          </a:bodyPr>
          <a:lstStyle/>
          <a:p>
            <a:pPr marL="82296">
              <a:spcBef>
                <a:spcPts val="600"/>
              </a:spcBef>
              <a:buClr>
                <a:schemeClr val="accent1"/>
              </a:buClr>
              <a:buSzPct val="80000"/>
            </a:pPr>
            <a:r>
              <a:rPr lang="en-US" b="1" dirty="0" smtClean="0"/>
              <a:t/>
            </a:r>
            <a:br>
              <a:rPr lang="en-US" b="1" dirty="0" smtClean="0"/>
            </a:br>
            <a:r>
              <a:rPr lang="en-US" sz="4000" b="1" dirty="0"/>
              <a:t>Methods and tools for dissemination </a:t>
            </a:r>
            <a:r>
              <a:rPr lang="en-US" sz="4000" b="1" dirty="0" smtClean="0"/>
              <a:t>(3)</a:t>
            </a:r>
            <a:r>
              <a:rPr lang="en-GB" b="1" dirty="0"/>
              <a:t/>
            </a:r>
            <a:br>
              <a:rPr lang="en-GB" b="1" dirty="0"/>
            </a:br>
            <a:endParaRPr lang="en-GB" sz="1100" dirty="0">
              <a:solidFill>
                <a:schemeClr val="tx1"/>
              </a:solidFill>
              <a:ea typeface="+mn-ea"/>
            </a:endParaRPr>
          </a:p>
        </p:txBody>
      </p:sp>
      <p:sp>
        <p:nvSpPr>
          <p:cNvPr id="3" name="Content Placeholder 2"/>
          <p:cNvSpPr>
            <a:spLocks noGrp="1"/>
          </p:cNvSpPr>
          <p:nvPr>
            <p:ph idx="1"/>
          </p:nvPr>
        </p:nvSpPr>
        <p:spPr>
          <a:xfrm>
            <a:off x="1043608" y="1772816"/>
            <a:ext cx="7826089" cy="5040796"/>
          </a:xfrm>
        </p:spPr>
        <p:txBody>
          <a:bodyPr>
            <a:normAutofit fontScale="40000" lnSpcReduction="20000"/>
          </a:bodyPr>
          <a:lstStyle/>
          <a:p>
            <a:pPr marL="368046" lvl="0" indent="-285750" algn="just">
              <a:lnSpc>
                <a:spcPct val="120000"/>
              </a:lnSpc>
            </a:pPr>
            <a:r>
              <a:rPr lang="en-GB" sz="5000" b="1" dirty="0"/>
              <a:t>Interactive web-based data tools </a:t>
            </a:r>
            <a:endParaRPr lang="en-GB" sz="5000" b="1" dirty="0" smtClean="0"/>
          </a:p>
          <a:p>
            <a:pPr marL="652463" indent="-388938">
              <a:lnSpc>
                <a:spcPct val="120000"/>
              </a:lnSpc>
              <a:buFont typeface="Courier New" panose="02070309020205020404" pitchFamily="49" charset="0"/>
              <a:buChar char="o"/>
            </a:pPr>
            <a:r>
              <a:rPr lang="en-US" sz="4000" dirty="0"/>
              <a:t>Advanced interactive web products are growing in </a:t>
            </a:r>
            <a:r>
              <a:rPr lang="en-US" sz="4000" dirty="0" smtClean="0"/>
              <a:t>popularity. They allow </a:t>
            </a:r>
            <a:r>
              <a:rPr lang="en-US" sz="4000" dirty="0"/>
              <a:t>for complex maps and visualizations, various cross-tabulations, and other customized data queries. </a:t>
            </a:r>
          </a:p>
          <a:p>
            <a:pPr marL="652463" indent="-388938">
              <a:lnSpc>
                <a:spcPct val="120000"/>
              </a:lnSpc>
              <a:buFont typeface="Courier New" panose="02070309020205020404" pitchFamily="49" charset="0"/>
              <a:buChar char="o"/>
            </a:pPr>
            <a:r>
              <a:rPr lang="en-GB" sz="4000" dirty="0" smtClean="0"/>
              <a:t>Provide </a:t>
            </a:r>
            <a:r>
              <a:rPr lang="en-GB" sz="4000" dirty="0"/>
              <a:t>user access to electronic databases and data files through their websites, satisfying the full range of needs of internal and external data users. </a:t>
            </a:r>
            <a:endParaRPr lang="en-GB" sz="4000" dirty="0" smtClean="0"/>
          </a:p>
          <a:p>
            <a:pPr marL="652463" indent="-388938">
              <a:lnSpc>
                <a:spcPct val="120000"/>
              </a:lnSpc>
              <a:buFont typeface="Courier New" panose="02070309020205020404" pitchFamily="49" charset="0"/>
              <a:buChar char="o"/>
            </a:pPr>
            <a:r>
              <a:rPr lang="en-GB" sz="4000" dirty="0" smtClean="0"/>
              <a:t>Making </a:t>
            </a:r>
            <a:r>
              <a:rPr lang="en-GB" sz="4000" dirty="0"/>
              <a:t>a </a:t>
            </a:r>
            <a:r>
              <a:rPr lang="en-GB" sz="4000" dirty="0" smtClean="0"/>
              <a:t>census database available </a:t>
            </a:r>
            <a:r>
              <a:rPr lang="en-GB" sz="4000" dirty="0"/>
              <a:t>online along with integrated searching, tabulating, graphing, </a:t>
            </a:r>
            <a:r>
              <a:rPr lang="en-GB" sz="4000" dirty="0" smtClean="0"/>
              <a:t>mapping </a:t>
            </a:r>
            <a:r>
              <a:rPr lang="en-GB" sz="4000" dirty="0"/>
              <a:t>and analysis capabilities is an important way to improve the effectiveness of census data </a:t>
            </a:r>
            <a:r>
              <a:rPr lang="en-GB" sz="4000" dirty="0" smtClean="0"/>
              <a:t>dissemination.</a:t>
            </a:r>
          </a:p>
          <a:p>
            <a:pPr marL="652463" lvl="0" indent="-388938">
              <a:lnSpc>
                <a:spcPct val="120000"/>
              </a:lnSpc>
              <a:buFont typeface="Courier New" panose="02070309020205020404" pitchFamily="49" charset="0"/>
              <a:buChar char="o"/>
            </a:pPr>
            <a:r>
              <a:rPr lang="en-GB" sz="4000" dirty="0" smtClean="0"/>
              <a:t>Interactive </a:t>
            </a:r>
            <a:r>
              <a:rPr lang="en-GB" sz="4000" dirty="0"/>
              <a:t>web-based data tools should enable users to access census data themselves, and build their own customized tables or spatially configure data outputs according to varying spatial requirements. </a:t>
            </a:r>
            <a:endParaRPr lang="en-GB" sz="4000" dirty="0" smtClean="0"/>
          </a:p>
          <a:p>
            <a:pPr marL="368046" indent="-285750" algn="just">
              <a:lnSpc>
                <a:spcPct val="120000"/>
              </a:lnSpc>
            </a:pPr>
            <a:r>
              <a:rPr lang="en-US" sz="5000" b="1" dirty="0"/>
              <a:t>Other electronic methods</a:t>
            </a:r>
            <a:endParaRPr lang="en-GB" sz="5000" b="1" dirty="0"/>
          </a:p>
          <a:p>
            <a:pPr marL="652463" indent="-388938">
              <a:lnSpc>
                <a:spcPct val="120000"/>
              </a:lnSpc>
              <a:buFont typeface="Courier New" panose="02070309020205020404" pitchFamily="49" charset="0"/>
              <a:buChar char="o"/>
            </a:pPr>
            <a:r>
              <a:rPr lang="en-GB" sz="4000" dirty="0" smtClean="0"/>
              <a:t>In </a:t>
            </a:r>
            <a:r>
              <a:rPr lang="en-GB" sz="4000" dirty="0"/>
              <a:t>addition to the Internet, interactive electronic products can also be accessed through other media, including </a:t>
            </a:r>
            <a:r>
              <a:rPr lang="en-GB" sz="4000" dirty="0" err="1"/>
              <a:t>CD-Rom</a:t>
            </a:r>
            <a:r>
              <a:rPr lang="en-GB" sz="4000" dirty="0"/>
              <a:t>, DVD, Flash Drive, etc. </a:t>
            </a:r>
          </a:p>
          <a:p>
            <a:pPr marL="0" indent="-182563">
              <a:lnSpc>
                <a:spcPct val="120000"/>
              </a:lnSpc>
            </a:pPr>
            <a:r>
              <a:rPr lang="en-GB" sz="5000" b="1" dirty="0"/>
              <a:t>The methods and tools for safe access to census microdata </a:t>
            </a:r>
            <a:r>
              <a:rPr lang="en-GB" sz="4000" dirty="0"/>
              <a:t>provided online and offline are discussed in Chapter 21.</a:t>
            </a:r>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17</a:t>
            </a:fld>
            <a:endParaRPr lang="es-ES"/>
          </a:p>
        </p:txBody>
      </p:sp>
    </p:spTree>
    <p:extLst>
      <p:ext uri="{BB962C8B-B14F-4D97-AF65-F5344CB8AC3E}">
        <p14:creationId xmlns:p14="http://schemas.microsoft.com/office/powerpoint/2010/main" xmlns="" val="3444179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58" y="721764"/>
            <a:ext cx="7498080" cy="763020"/>
          </a:xfrm>
        </p:spPr>
        <p:txBody>
          <a:bodyPr>
            <a:normAutofit/>
          </a:bodyPr>
          <a:lstStyle/>
          <a:p>
            <a:pPr algn="ctr"/>
            <a:r>
              <a:rPr lang="en-US" sz="4000" b="1" dirty="0" smtClean="0"/>
              <a:t>Discussion points</a:t>
            </a:r>
            <a:endParaRPr lang="en-GB" sz="4000" b="1" dirty="0"/>
          </a:p>
        </p:txBody>
      </p:sp>
      <p:sp>
        <p:nvSpPr>
          <p:cNvPr id="3" name="Content Placeholder 2"/>
          <p:cNvSpPr>
            <a:spLocks noGrp="1"/>
          </p:cNvSpPr>
          <p:nvPr>
            <p:ph idx="1"/>
          </p:nvPr>
        </p:nvSpPr>
        <p:spPr>
          <a:xfrm>
            <a:off x="1106368" y="1484548"/>
            <a:ext cx="7786112" cy="5112804"/>
          </a:xfrm>
        </p:spPr>
        <p:txBody>
          <a:bodyPr>
            <a:normAutofit fontScale="77500" lnSpcReduction="20000"/>
          </a:bodyPr>
          <a:lstStyle/>
          <a:p>
            <a:pPr marL="539496" indent="-457200">
              <a:buFont typeface="Arial" panose="020B0604020202020204" pitchFamily="34" charset="0"/>
              <a:buChar char="•"/>
            </a:pPr>
            <a:r>
              <a:rPr lang="en-US" b="1" dirty="0"/>
              <a:t>The relevance of boxes and tables of Chapter 22.</a:t>
            </a:r>
          </a:p>
          <a:p>
            <a:pPr marL="539496" indent="-457200">
              <a:buFont typeface="Arial" panose="020B0604020202020204" pitchFamily="34" charset="0"/>
              <a:buChar char="•"/>
            </a:pPr>
            <a:r>
              <a:rPr lang="en-US" b="1" dirty="0" smtClean="0"/>
              <a:t>Recommended structure:</a:t>
            </a:r>
          </a:p>
          <a:p>
            <a:pPr marL="1097280" lvl="1" indent="-457200">
              <a:buFont typeface="Wingdings" panose="05000000000000000000" pitchFamily="2" charset="2"/>
              <a:buChar char="Ø"/>
            </a:pPr>
            <a:r>
              <a:rPr lang="en-US" dirty="0" smtClean="0"/>
              <a:t>Report </a:t>
            </a:r>
            <a:r>
              <a:rPr lang="en-US" dirty="0"/>
              <a:t>on </a:t>
            </a:r>
            <a:r>
              <a:rPr lang="en-US" dirty="0" smtClean="0"/>
              <a:t>preliminary </a:t>
            </a:r>
            <a:r>
              <a:rPr lang="en-US" dirty="0"/>
              <a:t>results</a:t>
            </a:r>
            <a:r>
              <a:rPr lang="en-US" dirty="0" smtClean="0"/>
              <a:t> </a:t>
            </a:r>
          </a:p>
          <a:p>
            <a:pPr marL="1097280" lvl="1" indent="-457200">
              <a:buFont typeface="Wingdings" panose="05000000000000000000" pitchFamily="2" charset="2"/>
              <a:buChar char="Ø"/>
            </a:pPr>
            <a:r>
              <a:rPr lang="en-US" dirty="0" smtClean="0"/>
              <a:t>Report </a:t>
            </a:r>
            <a:r>
              <a:rPr lang="en-US" dirty="0"/>
              <a:t>on </a:t>
            </a:r>
            <a:r>
              <a:rPr lang="en-US" dirty="0" smtClean="0"/>
              <a:t>final results</a:t>
            </a:r>
          </a:p>
          <a:p>
            <a:pPr marL="1097280" lvl="1" indent="-457200">
              <a:buFont typeface="Wingdings" panose="05000000000000000000" pitchFamily="2" charset="2"/>
              <a:buChar char="Ø"/>
            </a:pPr>
            <a:r>
              <a:rPr lang="en-US" dirty="0" smtClean="0"/>
              <a:t>Technical report</a:t>
            </a:r>
          </a:p>
          <a:p>
            <a:pPr marL="539496" indent="-457200">
              <a:buFont typeface="Arial" panose="020B0604020202020204" pitchFamily="34" charset="0"/>
              <a:buChar char="•"/>
            </a:pPr>
            <a:r>
              <a:rPr lang="en-US" b="1" dirty="0" smtClean="0"/>
              <a:t>Recommended timeliness to</a:t>
            </a:r>
            <a:r>
              <a:rPr lang="en-US" b="1" dirty="0" smtClean="0">
                <a:solidFill>
                  <a:srgbClr val="FF0000"/>
                </a:solidFill>
              </a:rPr>
              <a:t> </a:t>
            </a:r>
            <a:r>
              <a:rPr lang="en-US" b="1" dirty="0" smtClean="0"/>
              <a:t>release census results:</a:t>
            </a:r>
          </a:p>
          <a:p>
            <a:pPr marL="1097280" lvl="1" indent="-457200">
              <a:buFont typeface="Wingdings" panose="05000000000000000000" pitchFamily="2" charset="2"/>
              <a:buChar char="Ø"/>
            </a:pPr>
            <a:r>
              <a:rPr lang="en-US" dirty="0" smtClean="0"/>
              <a:t>Preliminary </a:t>
            </a:r>
            <a:r>
              <a:rPr lang="en-US" dirty="0"/>
              <a:t>results </a:t>
            </a:r>
            <a:r>
              <a:rPr lang="en-US" dirty="0" smtClean="0"/>
              <a:t>(</a:t>
            </a:r>
            <a:r>
              <a:rPr lang="en-US" i="1" dirty="0" smtClean="0"/>
              <a:t>within </a:t>
            </a:r>
            <a:r>
              <a:rPr lang="en-US" i="1" dirty="0"/>
              <a:t>3 months after the end of the enumeration period and/or 6 months after the end of the census reference </a:t>
            </a:r>
            <a:r>
              <a:rPr lang="en-US" i="1" dirty="0" smtClean="0"/>
              <a:t>period</a:t>
            </a:r>
            <a:r>
              <a:rPr lang="en-US" dirty="0" smtClean="0"/>
              <a:t>)</a:t>
            </a:r>
            <a:endParaRPr lang="ro-RO" dirty="0"/>
          </a:p>
          <a:p>
            <a:pPr marL="1097280" lvl="1" indent="-457200">
              <a:buFont typeface="Wingdings" panose="05000000000000000000" pitchFamily="2" charset="2"/>
              <a:buChar char="Ø"/>
            </a:pPr>
            <a:r>
              <a:rPr lang="en-US" dirty="0" smtClean="0"/>
              <a:t>Final results (</a:t>
            </a:r>
            <a:r>
              <a:rPr lang="en-GB" i="1" dirty="0" smtClean="0"/>
              <a:t>within </a:t>
            </a:r>
            <a:r>
              <a:rPr lang="en-GB" i="1" dirty="0"/>
              <a:t>two years after the end of </a:t>
            </a:r>
            <a:r>
              <a:rPr lang="en-GB" i="1" dirty="0" smtClean="0"/>
              <a:t>the census </a:t>
            </a:r>
            <a:r>
              <a:rPr lang="en-GB" i="1" dirty="0"/>
              <a:t>reference </a:t>
            </a:r>
            <a:r>
              <a:rPr lang="en-GB" i="1" dirty="0" smtClean="0"/>
              <a:t>period</a:t>
            </a:r>
            <a:r>
              <a:rPr lang="en-GB" dirty="0" smtClean="0"/>
              <a:t>).</a:t>
            </a:r>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18</a:t>
            </a:fld>
            <a:endParaRPr lang="es-ES"/>
          </a:p>
        </p:txBody>
      </p:sp>
    </p:spTree>
    <p:extLst>
      <p:ext uri="{BB962C8B-B14F-4D97-AF65-F5344CB8AC3E}">
        <p14:creationId xmlns:p14="http://schemas.microsoft.com/office/powerpoint/2010/main" xmlns="" val="3958803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19</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971600" y="1916832"/>
            <a:ext cx="6120680" cy="4368552"/>
          </a:xfrm>
        </p:spPr>
        <p:txBody>
          <a:bodyPr>
            <a:normAutofit/>
          </a:bodyPr>
          <a:lstStyle/>
          <a:p>
            <a:pPr marL="538163" indent="-457200">
              <a:buFont typeface="Arial" pitchFamily="34" charset="0"/>
              <a:buChar char="•"/>
            </a:pPr>
            <a:r>
              <a:rPr lang="en-US" dirty="0" smtClean="0"/>
              <a:t>Post </a:t>
            </a:r>
            <a:r>
              <a:rPr lang="en-US" dirty="0"/>
              <a:t>Enumeration Survey (PES</a:t>
            </a:r>
            <a:r>
              <a:rPr lang="en-US" dirty="0" smtClean="0"/>
              <a:t>):</a:t>
            </a:r>
          </a:p>
          <a:p>
            <a:pPr marL="901700" lvl="1" indent="-450850">
              <a:lnSpc>
                <a:spcPct val="100000"/>
              </a:lnSpc>
              <a:buNone/>
            </a:pPr>
            <a:r>
              <a:rPr lang="en-US" sz="2000" dirty="0" smtClean="0"/>
              <a:t>	</a:t>
            </a:r>
            <a:r>
              <a:rPr lang="en-US" sz="2400" dirty="0" smtClean="0"/>
              <a:t>PES purpose and objectives</a:t>
            </a:r>
          </a:p>
          <a:p>
            <a:pPr marL="901700" lvl="1" indent="-450850">
              <a:lnSpc>
                <a:spcPct val="100000"/>
              </a:lnSpc>
              <a:buNone/>
            </a:pPr>
            <a:r>
              <a:rPr lang="en-US" sz="2400" dirty="0" smtClean="0"/>
              <a:t>	Recommendations on PES </a:t>
            </a:r>
          </a:p>
          <a:p>
            <a:pPr marL="901700" lvl="1" indent="-450850">
              <a:lnSpc>
                <a:spcPct val="100000"/>
              </a:lnSpc>
              <a:buNone/>
            </a:pPr>
            <a:endParaRPr lang="en-US" sz="2000" dirty="0" smtClean="0"/>
          </a:p>
          <a:p>
            <a:pPr marL="538163" indent="-457200">
              <a:buFont typeface="Arial" pitchFamily="34" charset="0"/>
              <a:buChar char="•"/>
            </a:pPr>
            <a:r>
              <a:rPr lang="en-US" dirty="0" smtClean="0"/>
              <a:t>Dissemination strategy and plan</a:t>
            </a:r>
          </a:p>
          <a:p>
            <a:pPr marL="538163" indent="-457200">
              <a:buFont typeface="Arial" pitchFamily="34" charset="0"/>
              <a:buChar char="•"/>
            </a:pPr>
            <a:r>
              <a:rPr lang="en-US" dirty="0" smtClean="0"/>
              <a:t>Dissemination products </a:t>
            </a:r>
            <a:r>
              <a:rPr lang="en-US" dirty="0"/>
              <a:t>and </a:t>
            </a:r>
            <a:r>
              <a:rPr lang="en-US" dirty="0" smtClean="0"/>
              <a:t> services</a:t>
            </a:r>
          </a:p>
          <a:p>
            <a:pPr marL="538163" indent="-457200">
              <a:buFont typeface="Arial" pitchFamily="34" charset="0"/>
              <a:buChar char="•"/>
            </a:pPr>
            <a:r>
              <a:rPr lang="en-US" dirty="0" smtClean="0"/>
              <a:t>Dissemination methods </a:t>
            </a:r>
            <a:r>
              <a:rPr lang="en-US" dirty="0"/>
              <a:t>and </a:t>
            </a:r>
            <a:r>
              <a:rPr lang="en-US" dirty="0" smtClean="0"/>
              <a:t>tools</a:t>
            </a:r>
          </a:p>
          <a:p>
            <a:pPr marL="538163" indent="-457200">
              <a:buFont typeface="Arial" pitchFamily="34" charset="0"/>
              <a:buChar char="•"/>
            </a:pPr>
            <a:r>
              <a:rPr lang="en-US" dirty="0" smtClean="0"/>
              <a:t>Discussion points</a:t>
            </a:r>
            <a:endParaRPr lang="en-GB" dirty="0"/>
          </a:p>
          <a:p>
            <a:pPr>
              <a:buFont typeface="Arial" pitchFamily="34" charset="0"/>
              <a:buChar char="•"/>
            </a:pPr>
            <a:endParaRPr lang="en-GB" b="1" dirty="0"/>
          </a:p>
          <a:p>
            <a:pPr>
              <a:buFont typeface="Arial" pitchFamily="34" charset="0"/>
              <a:buChar char="•"/>
            </a:pPr>
            <a:endParaRPr lang="en-GB" b="1" dirty="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solidFill>
                <a:srgbClr val="00B0F0"/>
              </a:solidFill>
            </a:endParaRPr>
          </a:p>
          <a:p>
            <a:pPr>
              <a:buFont typeface="Arial" pitchFamily="34" charset="0"/>
              <a:buChar char="•"/>
            </a:pPr>
            <a:endParaRPr lang="es-AR" dirty="0"/>
          </a:p>
        </p:txBody>
      </p:sp>
      <p:sp>
        <p:nvSpPr>
          <p:cNvPr id="7" name="Title 6"/>
          <p:cNvSpPr>
            <a:spLocks noGrp="1"/>
          </p:cNvSpPr>
          <p:nvPr>
            <p:ph type="title"/>
          </p:nvPr>
        </p:nvSpPr>
        <p:spPr>
          <a:xfrm>
            <a:off x="1146183" y="1052736"/>
            <a:ext cx="3209793" cy="854968"/>
          </a:xfrm>
        </p:spPr>
        <p:txBody>
          <a:bodyPr/>
          <a:lstStyle/>
          <a:p>
            <a:r>
              <a:rPr lang="es-AR" b="1" dirty="0" smtClean="0">
                <a:latin typeface="Calibri" pitchFamily="34" charset="0"/>
              </a:rPr>
              <a:t>CONTENTS</a:t>
            </a:r>
            <a:endParaRPr lang="es-AR" b="1" dirty="0">
              <a:latin typeface="Calibri" pitchFamily="34" charset="0"/>
            </a:endParaRPr>
          </a:p>
        </p:txBody>
      </p:sp>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36140" y="3573017"/>
            <a:ext cx="2507859" cy="20882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836712"/>
            <a:ext cx="3456384" cy="782960"/>
          </a:xfrm>
        </p:spPr>
        <p:txBody>
          <a:bodyPr>
            <a:noAutofit/>
          </a:bodyPr>
          <a:lstStyle/>
          <a:p>
            <a:r>
              <a:rPr lang="en-US" sz="4000" b="1" dirty="0"/>
              <a:t>PES purpose</a:t>
            </a:r>
            <a:endParaRPr lang="es-AR" sz="4000" b="1" dirty="0"/>
          </a:p>
        </p:txBody>
      </p:sp>
      <p:sp>
        <p:nvSpPr>
          <p:cNvPr id="3" name="Content Placeholder 2"/>
          <p:cNvSpPr>
            <a:spLocks noGrp="1"/>
          </p:cNvSpPr>
          <p:nvPr>
            <p:ph idx="1"/>
          </p:nvPr>
        </p:nvSpPr>
        <p:spPr>
          <a:xfrm>
            <a:off x="899592" y="1556792"/>
            <a:ext cx="6048672" cy="1728192"/>
          </a:xfrm>
        </p:spPr>
        <p:txBody>
          <a:bodyPr>
            <a:normAutofit/>
          </a:bodyPr>
          <a:lstStyle/>
          <a:p>
            <a:pPr marL="539496" indent="-457200" algn="just">
              <a:buFont typeface="Arial" panose="020B0604020202020204" pitchFamily="34" charset="0"/>
              <a:buChar char="•"/>
            </a:pPr>
            <a:r>
              <a:rPr lang="en-US" sz="2600" dirty="0" smtClean="0"/>
              <a:t>In a</a:t>
            </a:r>
            <a:r>
              <a:rPr lang="en-US" sz="2800" dirty="0" smtClean="0"/>
              <a:t>ny census some </a:t>
            </a:r>
            <a:r>
              <a:rPr lang="en-US" sz="2800" b="1" dirty="0"/>
              <a:t>coverage and content errors </a:t>
            </a:r>
            <a:r>
              <a:rPr lang="en-US" sz="2800" dirty="0"/>
              <a:t>are </a:t>
            </a:r>
            <a:r>
              <a:rPr lang="en-US" sz="2800" dirty="0" smtClean="0"/>
              <a:t>unavoidable, </a:t>
            </a:r>
            <a:r>
              <a:rPr lang="en-US" sz="2800" dirty="0"/>
              <a:t>and it is important to measure, analyze and report on </a:t>
            </a:r>
            <a:r>
              <a:rPr lang="en-US" sz="2800" dirty="0" smtClean="0"/>
              <a:t>them.</a:t>
            </a:r>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dirty="0"/>
          </a:p>
        </p:txBody>
      </p:sp>
      <p:pic>
        <p:nvPicPr>
          <p:cNvPr id="26626" name="Picture 2" descr="Image result for PURPOSE"/>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876256" y="1484784"/>
            <a:ext cx="2016224" cy="1512168"/>
          </a:xfrm>
          <a:prstGeom prst="rect">
            <a:avLst/>
          </a:prstGeom>
          <a:noFill/>
        </p:spPr>
      </p:pic>
      <p:sp>
        <p:nvSpPr>
          <p:cNvPr id="6" name="Rectangle 5"/>
          <p:cNvSpPr/>
          <p:nvPr/>
        </p:nvSpPr>
        <p:spPr>
          <a:xfrm>
            <a:off x="899592" y="3284984"/>
            <a:ext cx="7848872" cy="3293209"/>
          </a:xfrm>
          <a:prstGeom prst="rect">
            <a:avLst/>
          </a:prstGeom>
        </p:spPr>
        <p:txBody>
          <a:bodyPr wrap="square">
            <a:spAutoFit/>
          </a:bodyPr>
          <a:lstStyle/>
          <a:p>
            <a:pPr marL="539496" indent="-457200" algn="just">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The extend of the measurement depends upon the evaluation objectives, national census experience, user/public concerns and financial/technical resources.</a:t>
            </a:r>
          </a:p>
          <a:p>
            <a:pPr marL="539496" indent="-457200" algn="just">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Help data users to be aware of data limitations in order to avoid mistakes in decision making.</a:t>
            </a:r>
          </a:p>
          <a:p>
            <a:pPr marL="539496" indent="-457200" algn="just">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Help countries to plan better future censuses/surveys and improve census methodology.</a:t>
            </a:r>
            <a:endParaRPr lang="es-AR"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6705992" cy="998984"/>
          </a:xfrm>
        </p:spPr>
        <p:txBody>
          <a:bodyPr>
            <a:normAutofit/>
          </a:bodyPr>
          <a:lstStyle/>
          <a:p>
            <a:r>
              <a:rPr lang="en-US" sz="4000" b="1" dirty="0" smtClean="0"/>
              <a:t>PES </a:t>
            </a:r>
            <a:r>
              <a:rPr lang="en-US" sz="4000" b="1" dirty="0"/>
              <a:t>objective</a:t>
            </a:r>
            <a:r>
              <a:rPr lang="en-US" sz="4000" b="1" dirty="0" smtClean="0">
                <a:solidFill>
                  <a:srgbClr val="00B0F0"/>
                </a:solidFill>
              </a:rPr>
              <a:t> </a:t>
            </a:r>
            <a:endParaRPr lang="es-AR" sz="4000" b="1" dirty="0">
              <a:solidFill>
                <a:srgbClr val="00B0F0"/>
              </a:solidFill>
            </a:endParaRPr>
          </a:p>
        </p:txBody>
      </p:sp>
      <p:sp>
        <p:nvSpPr>
          <p:cNvPr id="3" name="Content Placeholder 2"/>
          <p:cNvSpPr>
            <a:spLocks noGrp="1"/>
          </p:cNvSpPr>
          <p:nvPr>
            <p:ph idx="1"/>
          </p:nvPr>
        </p:nvSpPr>
        <p:spPr>
          <a:xfrm>
            <a:off x="1043608" y="1763688"/>
            <a:ext cx="7798640" cy="1665312"/>
          </a:xfrm>
        </p:spPr>
        <p:txBody>
          <a:bodyPr>
            <a:normAutofit/>
          </a:bodyPr>
          <a:lstStyle/>
          <a:p>
            <a:pPr marL="0" indent="-457200" algn="just"/>
            <a:r>
              <a:rPr lang="en-US" dirty="0"/>
              <a:t>The PES aims to assess the magnitude of non-sampling errors in terms of </a:t>
            </a:r>
            <a:r>
              <a:rPr lang="en-US" dirty="0" err="1"/>
              <a:t>i</a:t>
            </a:r>
            <a:r>
              <a:rPr lang="en-US" dirty="0"/>
              <a:t>) coverage errors and ii) content errors (quality of census data collected</a:t>
            </a:r>
            <a:r>
              <a:rPr lang="en-US" dirty="0" smtClean="0"/>
              <a:t>).</a:t>
            </a: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
        <p:nvSpPr>
          <p:cNvPr id="5" name="Rectangle 4"/>
          <p:cNvSpPr/>
          <p:nvPr/>
        </p:nvSpPr>
        <p:spPr>
          <a:xfrm>
            <a:off x="899592" y="3356992"/>
            <a:ext cx="6624736" cy="3416320"/>
          </a:xfrm>
          <a:prstGeom prst="rect">
            <a:avLst/>
          </a:prstGeom>
        </p:spPr>
        <p:txBody>
          <a:bodyPr wrap="square">
            <a:spAutoFit/>
          </a:bodyPr>
          <a:lstStyle/>
          <a:p>
            <a:pPr marL="653796" indent="-571500">
              <a:buFont typeface="+mj-lt"/>
              <a:buAutoNum type="romanLcPeriod"/>
            </a:pPr>
            <a:r>
              <a:rPr lang="en-US" sz="2700" u="sng" dirty="0" smtClean="0">
                <a:latin typeface="Times New Roman" panose="02020603050405020304" pitchFamily="18" charset="0"/>
                <a:cs typeface="Times New Roman" panose="02020603050405020304" pitchFamily="18" charset="0"/>
              </a:rPr>
              <a:t>Coverage errors</a:t>
            </a:r>
            <a:r>
              <a:rPr lang="en-US" sz="2700" dirty="0" smtClean="0">
                <a:latin typeface="Times New Roman" panose="02020603050405020304" pitchFamily="18" charset="0"/>
                <a:cs typeface="Times New Roman" panose="02020603050405020304" pitchFamily="18" charset="0"/>
              </a:rPr>
              <a:t>: include </a:t>
            </a:r>
            <a:r>
              <a:rPr lang="en-GB" sz="2700" dirty="0" smtClean="0">
                <a:latin typeface="Times New Roman" panose="02020603050405020304" pitchFamily="18" charset="0"/>
                <a:cs typeface="Times New Roman" panose="02020603050405020304" pitchFamily="18" charset="0"/>
              </a:rPr>
              <a:t>omissions (under-coverage); duplications (over-coverage); and erroneous inclusions (over-coverage).</a:t>
            </a:r>
          </a:p>
          <a:p>
            <a:pPr marL="653796" indent="-571500">
              <a:buFont typeface="+mj-lt"/>
              <a:buAutoNum type="romanLcPeriod"/>
            </a:pPr>
            <a:endParaRPr lang="en-GB" sz="2700" dirty="0" smtClean="0">
              <a:latin typeface="Times New Roman" panose="02020603050405020304" pitchFamily="18" charset="0"/>
              <a:cs typeface="Times New Roman" panose="02020603050405020304" pitchFamily="18" charset="0"/>
            </a:endParaRPr>
          </a:p>
          <a:p>
            <a:pPr marL="653796" indent="-571500">
              <a:buFont typeface="+mj-lt"/>
              <a:buAutoNum type="romanLcPeriod"/>
            </a:pPr>
            <a:r>
              <a:rPr lang="en-US" sz="2700" u="sng" dirty="0" smtClean="0">
                <a:latin typeface="Times New Roman" panose="02020603050405020304" pitchFamily="18" charset="0"/>
                <a:cs typeface="Times New Roman" panose="02020603050405020304" pitchFamily="18" charset="0"/>
              </a:rPr>
              <a:t>Content errors</a:t>
            </a:r>
            <a:r>
              <a:rPr lang="en-US" sz="2700" dirty="0" smtClean="0">
                <a:latin typeface="Times New Roman" panose="02020603050405020304" pitchFamily="18" charset="0"/>
                <a:cs typeface="Times New Roman" panose="02020603050405020304" pitchFamily="18" charset="0"/>
              </a:rPr>
              <a:t>: includes under-reporting, errors in measurement units (area, quantities), item non-response.</a:t>
            </a:r>
            <a:endParaRPr lang="en-GB" sz="2700" dirty="0">
              <a:latin typeface="Times New Roman" panose="02020603050405020304" pitchFamily="18" charset="0"/>
              <a:cs typeface="Times New Roman" panose="02020603050405020304" pitchFamily="18" charset="0"/>
            </a:endParaRPr>
          </a:p>
        </p:txBody>
      </p:sp>
      <p:pic>
        <p:nvPicPr>
          <p:cNvPr id="25602" name="Picture 2" descr="Image result for COVERAGE ERROR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119790" y="4005064"/>
            <a:ext cx="1844698" cy="1368152"/>
          </a:xfrm>
          <a:prstGeom prst="rect">
            <a:avLst/>
          </a:prstGeom>
          <a:noFill/>
        </p:spPr>
      </p:pic>
    </p:spTree>
    <p:extLst>
      <p:ext uri="{BB962C8B-B14F-4D97-AF65-F5344CB8AC3E}">
        <p14:creationId xmlns:p14="http://schemas.microsoft.com/office/powerpoint/2010/main" xmlns="" val="2171687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6705992" cy="1143000"/>
          </a:xfrm>
        </p:spPr>
        <p:txBody>
          <a:bodyPr>
            <a:normAutofit/>
          </a:bodyPr>
          <a:lstStyle/>
          <a:p>
            <a:pPr algn="ctr"/>
            <a:r>
              <a:rPr lang="en-US" b="1" dirty="0" smtClean="0"/>
              <a:t>Recommendations on PES</a:t>
            </a:r>
            <a:endParaRPr lang="es-AR" dirty="0"/>
          </a:p>
        </p:txBody>
      </p:sp>
      <p:sp>
        <p:nvSpPr>
          <p:cNvPr id="3" name="Content Placeholder 2"/>
          <p:cNvSpPr>
            <a:spLocks noGrp="1"/>
          </p:cNvSpPr>
          <p:nvPr>
            <p:ph idx="1"/>
          </p:nvPr>
        </p:nvSpPr>
        <p:spPr>
          <a:xfrm>
            <a:off x="5076056" y="1700808"/>
            <a:ext cx="3816424" cy="4104456"/>
          </a:xfrm>
        </p:spPr>
        <p:txBody>
          <a:bodyPr>
            <a:noAutofit/>
          </a:bodyPr>
          <a:lstStyle/>
          <a:p>
            <a:pPr marL="0" indent="-279400" algn="just">
              <a:lnSpc>
                <a:spcPct val="100000"/>
              </a:lnSpc>
            </a:pPr>
            <a:r>
              <a:rPr lang="en-US" sz="1900" b="1" dirty="0" smtClean="0">
                <a:solidFill>
                  <a:srgbClr val="0070C0"/>
                </a:solidFill>
              </a:rPr>
              <a:t>Timing</a:t>
            </a:r>
            <a:r>
              <a:rPr lang="en-US" sz="1900" dirty="0" smtClean="0">
                <a:solidFill>
                  <a:srgbClr val="0070C0"/>
                </a:solidFill>
              </a:rPr>
              <a:t>:</a:t>
            </a:r>
            <a:r>
              <a:rPr lang="en-US" sz="1900" dirty="0" smtClean="0"/>
              <a:t> it should be carried </a:t>
            </a:r>
            <a:r>
              <a:rPr lang="en-US" sz="1900" dirty="0"/>
              <a:t>out </a:t>
            </a:r>
            <a:r>
              <a:rPr lang="en-US" sz="1900" u="sng" dirty="0"/>
              <a:t>soon after </a:t>
            </a:r>
            <a:r>
              <a:rPr lang="en-US" sz="1900" dirty="0"/>
              <a:t>the census enumeration is completed.  In the cases of the modular and integrated sample/survey modalities, </a:t>
            </a:r>
            <a:r>
              <a:rPr lang="en-US" sz="1900" dirty="0" smtClean="0"/>
              <a:t>soon </a:t>
            </a:r>
            <a:r>
              <a:rPr lang="en-US" sz="1900" dirty="0"/>
              <a:t>after the core </a:t>
            </a:r>
            <a:r>
              <a:rPr lang="en-US" sz="1900" dirty="0" smtClean="0"/>
              <a:t>modules.</a:t>
            </a:r>
          </a:p>
          <a:p>
            <a:pPr marL="0" indent="-279400" algn="just">
              <a:lnSpc>
                <a:spcPct val="100000"/>
              </a:lnSpc>
            </a:pPr>
            <a:r>
              <a:rPr lang="en-US" sz="1900" b="1" dirty="0" smtClean="0">
                <a:solidFill>
                  <a:srgbClr val="0070C0"/>
                </a:solidFill>
              </a:rPr>
              <a:t>Data collection</a:t>
            </a:r>
            <a:r>
              <a:rPr lang="en-US" sz="1900" dirty="0" smtClean="0"/>
              <a:t>: on key selected census variables. It should attempt the </a:t>
            </a:r>
            <a:r>
              <a:rPr lang="en-US" sz="1900" dirty="0"/>
              <a:t>use of physical measurement of </a:t>
            </a:r>
            <a:r>
              <a:rPr lang="en-US" sz="1900" dirty="0" smtClean="0"/>
              <a:t>area </a:t>
            </a:r>
            <a:r>
              <a:rPr lang="en-US" sz="1900" dirty="0"/>
              <a:t>and actual count of livestock and </a:t>
            </a:r>
            <a:r>
              <a:rPr lang="en-US" sz="1900" dirty="0" smtClean="0"/>
              <a:t>trees.</a:t>
            </a:r>
          </a:p>
          <a:p>
            <a:pPr marL="0" indent="-279400" algn="just">
              <a:lnSpc>
                <a:spcPct val="100000"/>
              </a:lnSpc>
            </a:pPr>
            <a:r>
              <a:rPr lang="en-US" sz="1900" b="1" dirty="0" smtClean="0">
                <a:solidFill>
                  <a:srgbClr val="0070C0"/>
                </a:solidFill>
              </a:rPr>
              <a:t>Reference period</a:t>
            </a:r>
            <a:r>
              <a:rPr lang="en-US" sz="1900" dirty="0" smtClean="0">
                <a:solidFill>
                  <a:srgbClr val="0070C0"/>
                </a:solidFill>
              </a:rPr>
              <a:t>: </a:t>
            </a:r>
            <a:r>
              <a:rPr lang="en-US" sz="1900" dirty="0" smtClean="0"/>
              <a:t>must </a:t>
            </a:r>
            <a:r>
              <a:rPr lang="en-US" sz="1900" dirty="0"/>
              <a:t>be the same </a:t>
            </a:r>
            <a:r>
              <a:rPr lang="en-US" sz="1900" dirty="0" smtClean="0"/>
              <a:t>as for </a:t>
            </a:r>
            <a:r>
              <a:rPr lang="en-US" sz="1900" dirty="0"/>
              <a:t>the </a:t>
            </a:r>
            <a:r>
              <a:rPr lang="en-US" sz="1900" dirty="0" smtClean="0"/>
              <a:t>census enumeration.</a:t>
            </a:r>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sp>
        <p:nvSpPr>
          <p:cNvPr id="5" name="Rectangle 4"/>
          <p:cNvSpPr/>
          <p:nvPr/>
        </p:nvSpPr>
        <p:spPr>
          <a:xfrm>
            <a:off x="1187624" y="1707421"/>
            <a:ext cx="3528392" cy="4185761"/>
          </a:xfrm>
          <a:prstGeom prst="rect">
            <a:avLst/>
          </a:prstGeom>
        </p:spPr>
        <p:txBody>
          <a:bodyPr wrap="square">
            <a:spAutoFit/>
          </a:bodyPr>
          <a:lstStyle/>
          <a:p>
            <a:pPr indent="-279400" algn="just"/>
            <a:r>
              <a:rPr lang="en-US" sz="1900" b="1" dirty="0" smtClean="0">
                <a:solidFill>
                  <a:srgbClr val="0070C0"/>
                </a:solidFill>
                <a:latin typeface="Times New Roman" pitchFamily="18" charset="0"/>
                <a:cs typeface="Times New Roman" pitchFamily="18" charset="0"/>
              </a:rPr>
              <a:t>Plan</a:t>
            </a:r>
            <a:r>
              <a:rPr lang="en-US" sz="1900" dirty="0" smtClean="0">
                <a:solidFill>
                  <a:srgbClr val="0070C0"/>
                </a:solidFill>
                <a:latin typeface="Times New Roman" pitchFamily="18" charset="0"/>
                <a:cs typeface="Times New Roman" pitchFamily="18" charset="0"/>
              </a:rPr>
              <a:t>:</a:t>
            </a:r>
            <a:r>
              <a:rPr lang="en-US" sz="1900" dirty="0" smtClean="0">
                <a:latin typeface="Times New Roman" pitchFamily="18" charset="0"/>
                <a:cs typeface="Times New Roman" pitchFamily="18" charset="0"/>
              </a:rPr>
              <a:t> should be carefully planned and synchronized with the planning of the overall AC activities. </a:t>
            </a:r>
          </a:p>
          <a:p>
            <a:pPr indent="-279400" algn="just"/>
            <a:r>
              <a:rPr lang="en-US" sz="1900" b="1" dirty="0" smtClean="0">
                <a:solidFill>
                  <a:srgbClr val="0070C0"/>
                </a:solidFill>
                <a:latin typeface="Times New Roman" pitchFamily="18" charset="0"/>
                <a:cs typeface="Times New Roman" pitchFamily="18" charset="0"/>
              </a:rPr>
              <a:t>Staff: </a:t>
            </a:r>
            <a:r>
              <a:rPr lang="en-US" sz="1900" dirty="0" smtClean="0">
                <a:latin typeface="Times New Roman" pitchFamily="18" charset="0"/>
                <a:cs typeface="Times New Roman" pitchFamily="18" charset="0"/>
              </a:rPr>
              <a:t>should use the best supervisors and enumerators assigned to other EAs to ensure the best quality of data.</a:t>
            </a:r>
          </a:p>
          <a:p>
            <a:pPr indent="-279400" algn="just"/>
            <a:r>
              <a:rPr lang="en-US" sz="1900" b="1" dirty="0" smtClean="0">
                <a:solidFill>
                  <a:srgbClr val="0070C0"/>
                </a:solidFill>
                <a:latin typeface="Times New Roman" pitchFamily="18" charset="0"/>
                <a:cs typeface="Times New Roman" pitchFamily="18" charset="0"/>
              </a:rPr>
              <a:t>Design: </a:t>
            </a:r>
            <a:r>
              <a:rPr lang="en-US" sz="1900" dirty="0" smtClean="0">
                <a:latin typeface="Times New Roman" pitchFamily="18" charset="0"/>
                <a:cs typeface="Times New Roman" pitchFamily="18" charset="0"/>
              </a:rPr>
              <a:t>a sample survey to be conducted </a:t>
            </a:r>
            <a:r>
              <a:rPr lang="en-US" sz="1900" u="sng" dirty="0" smtClean="0">
                <a:latin typeface="Times New Roman" pitchFamily="18" charset="0"/>
                <a:cs typeface="Times New Roman" pitchFamily="18" charset="0"/>
              </a:rPr>
              <a:t>independently</a:t>
            </a:r>
            <a:r>
              <a:rPr lang="en-US" sz="1900" dirty="0" smtClean="0">
                <a:latin typeface="Times New Roman" pitchFamily="18" charset="0"/>
                <a:cs typeface="Times New Roman" pitchFamily="18" charset="0"/>
              </a:rPr>
              <a:t> from the AC enumeration.</a:t>
            </a:r>
          </a:p>
          <a:p>
            <a:pPr indent="-279400" algn="just"/>
            <a:r>
              <a:rPr lang="en-US" sz="1900" b="1" dirty="0" smtClean="0">
                <a:solidFill>
                  <a:srgbClr val="0070C0"/>
                </a:solidFill>
                <a:latin typeface="Times New Roman" pitchFamily="18" charset="0"/>
                <a:cs typeface="Times New Roman" pitchFamily="18" charset="0"/>
              </a:rPr>
              <a:t>New listing:</a:t>
            </a:r>
            <a:r>
              <a:rPr lang="en-US" sz="1900" dirty="0" smtClean="0">
                <a:latin typeface="Times New Roman" pitchFamily="18" charset="0"/>
                <a:cs typeface="Times New Roman" pitchFamily="18" charset="0"/>
              </a:rPr>
              <a:t> agricultural holdings must be listed again in sampled areas (e.g. EAs).</a:t>
            </a:r>
          </a:p>
        </p:txBody>
      </p:sp>
      <p:sp>
        <p:nvSpPr>
          <p:cNvPr id="6" name="Rectangle 5"/>
          <p:cNvSpPr/>
          <p:nvPr/>
        </p:nvSpPr>
        <p:spPr>
          <a:xfrm>
            <a:off x="1259632" y="6021288"/>
            <a:ext cx="7560840" cy="338554"/>
          </a:xfrm>
          <a:prstGeom prst="rect">
            <a:avLst/>
          </a:prstGeom>
        </p:spPr>
        <p:txBody>
          <a:bodyPr wrap="square">
            <a:spAutoFit/>
          </a:bodyPr>
          <a:lstStyle/>
          <a:p>
            <a:pPr indent="-279400" algn="just"/>
            <a:r>
              <a:rPr lang="en-US" sz="1600" b="1" dirty="0" smtClean="0"/>
              <a:t>Further info</a:t>
            </a:r>
            <a:r>
              <a:rPr lang="en-US" sz="1600" dirty="0" smtClean="0"/>
              <a:t>: Reader is referred to the </a:t>
            </a:r>
            <a:r>
              <a:rPr lang="en-US" sz="1600" i="1" dirty="0" smtClean="0"/>
              <a:t>UN PES Operational Guidelines (2010).</a:t>
            </a:r>
            <a:endParaRPr lang="en-GB" sz="1600" i="1" dirty="0"/>
          </a:p>
        </p:txBody>
      </p:sp>
    </p:spTree>
    <p:extLst>
      <p:ext uri="{BB962C8B-B14F-4D97-AF65-F5344CB8AC3E}">
        <p14:creationId xmlns:p14="http://schemas.microsoft.com/office/powerpoint/2010/main" xmlns="" val="278685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193" y="1124744"/>
            <a:ext cx="7498080" cy="691012"/>
          </a:xfrm>
        </p:spPr>
        <p:txBody>
          <a:bodyPr>
            <a:normAutofit fontScale="90000"/>
          </a:bodyPr>
          <a:lstStyle/>
          <a:p>
            <a:r>
              <a:rPr lang="en-US" b="1" dirty="0"/>
              <a:t>Dissemination </a:t>
            </a:r>
            <a:r>
              <a:rPr lang="en-US" b="1" dirty="0" smtClean="0"/>
              <a:t>strategy and plan</a:t>
            </a:r>
            <a:r>
              <a:rPr lang="en-GB" b="1" dirty="0"/>
              <a:t/>
            </a:r>
            <a:br>
              <a:rPr lang="en-GB" b="1" dirty="0"/>
            </a:br>
            <a:endParaRPr lang="en-GB" dirty="0"/>
          </a:p>
        </p:txBody>
      </p:sp>
      <p:sp>
        <p:nvSpPr>
          <p:cNvPr id="3" name="Content Placeholder 2"/>
          <p:cNvSpPr>
            <a:spLocks noGrp="1"/>
          </p:cNvSpPr>
          <p:nvPr>
            <p:ph idx="1"/>
          </p:nvPr>
        </p:nvSpPr>
        <p:spPr>
          <a:xfrm>
            <a:off x="899592" y="1556792"/>
            <a:ext cx="7970105" cy="5256820"/>
          </a:xfrm>
        </p:spPr>
        <p:txBody>
          <a:bodyPr>
            <a:noAutofit/>
          </a:bodyPr>
          <a:lstStyle/>
          <a:p>
            <a:pPr marL="538163" indent="-457200" algn="just">
              <a:lnSpc>
                <a:spcPct val="120000"/>
              </a:lnSpc>
              <a:buFont typeface="Arial" panose="020B0604020202020204" pitchFamily="34" charset="0"/>
              <a:buChar char="•"/>
            </a:pPr>
            <a:r>
              <a:rPr lang="en-US" sz="1800" dirty="0" smtClean="0"/>
              <a:t>Data </a:t>
            </a:r>
            <a:r>
              <a:rPr lang="en-US" sz="1800" dirty="0"/>
              <a:t>from national censuses represent a valuable public good that should be widely promoted by national census </a:t>
            </a:r>
            <a:r>
              <a:rPr lang="en-US" sz="1800" dirty="0" smtClean="0"/>
              <a:t>offices (COs). </a:t>
            </a:r>
          </a:p>
          <a:p>
            <a:pPr marL="538163" indent="-457200" algn="just">
              <a:lnSpc>
                <a:spcPct val="120000"/>
              </a:lnSpc>
              <a:buFont typeface="Arial" panose="020B0604020202020204" pitchFamily="34" charset="0"/>
              <a:buChar char="•"/>
            </a:pPr>
            <a:r>
              <a:rPr lang="en-US" sz="1800" dirty="0" smtClean="0"/>
              <a:t>Dissemination </a:t>
            </a:r>
            <a:r>
              <a:rPr lang="en-US" sz="1800" dirty="0"/>
              <a:t>process should be well organized and discussed with stakeholders and </a:t>
            </a:r>
            <a:r>
              <a:rPr lang="en-US" sz="1800" dirty="0" smtClean="0"/>
              <a:t>main users. </a:t>
            </a:r>
          </a:p>
          <a:p>
            <a:pPr marL="538163" indent="-457200" algn="just">
              <a:lnSpc>
                <a:spcPct val="120000"/>
              </a:lnSpc>
              <a:buFont typeface="Arial" panose="020B0604020202020204" pitchFamily="34" charset="0"/>
              <a:buChar char="•"/>
            </a:pPr>
            <a:r>
              <a:rPr lang="en-US" sz="1800" dirty="0" smtClean="0"/>
              <a:t>Key </a:t>
            </a:r>
            <a:r>
              <a:rPr lang="en-US" sz="1800" dirty="0"/>
              <a:t>elements </a:t>
            </a:r>
            <a:r>
              <a:rPr lang="en-US" sz="1800" dirty="0" smtClean="0"/>
              <a:t>of the </a:t>
            </a:r>
            <a:r>
              <a:rPr lang="en-US" sz="1800" b="1" dirty="0" smtClean="0"/>
              <a:t>dissemination strategy: </a:t>
            </a:r>
            <a:r>
              <a:rPr lang="en-US" sz="1800" dirty="0" smtClean="0"/>
              <a:t>identifying </a:t>
            </a:r>
            <a:r>
              <a:rPr lang="en-US" sz="1800" dirty="0"/>
              <a:t>user categories and data needs; dissemination policy; dissemination products and the media; quality assurance; available financial and human resources. </a:t>
            </a:r>
          </a:p>
          <a:p>
            <a:pPr marL="538163" indent="-457200" algn="just">
              <a:lnSpc>
                <a:spcPct val="120000"/>
              </a:lnSpc>
              <a:buFont typeface="Arial" panose="020B0604020202020204" pitchFamily="34" charset="0"/>
              <a:buChar char="•"/>
            </a:pPr>
            <a:r>
              <a:rPr lang="en-US" sz="1800" dirty="0" smtClean="0"/>
              <a:t>A </a:t>
            </a:r>
            <a:r>
              <a:rPr lang="en-US" sz="1800" dirty="0"/>
              <a:t>standard </a:t>
            </a:r>
            <a:r>
              <a:rPr lang="en-US" sz="1800" b="1" dirty="0"/>
              <a:t>dissemination plan </a:t>
            </a:r>
            <a:r>
              <a:rPr lang="en-US" sz="1800" dirty="0"/>
              <a:t>should be developed as part of census preparation, including development of output systems, dissemination products</a:t>
            </a:r>
            <a:r>
              <a:rPr lang="en-US" sz="1800" dirty="0" smtClean="0"/>
              <a:t>,</a:t>
            </a:r>
            <a:r>
              <a:rPr lang="en-GB" sz="1800" dirty="0"/>
              <a:t> methods and </a:t>
            </a:r>
            <a:r>
              <a:rPr lang="en-GB" sz="1800" dirty="0" smtClean="0"/>
              <a:t>tools,</a:t>
            </a:r>
            <a:r>
              <a:rPr lang="en-US" sz="1800" dirty="0" smtClean="0"/>
              <a:t> </a:t>
            </a:r>
            <a:r>
              <a:rPr lang="en-US" sz="1800" dirty="0"/>
              <a:t>management of the release, keeping users continuously informed of the census development.</a:t>
            </a:r>
          </a:p>
          <a:p>
            <a:pPr marL="538163" indent="-457200" algn="just">
              <a:lnSpc>
                <a:spcPct val="120000"/>
              </a:lnSpc>
              <a:buFont typeface="Arial" panose="020B0604020202020204" pitchFamily="34" charset="0"/>
              <a:buChar char="•"/>
            </a:pPr>
            <a:r>
              <a:rPr lang="en-US" sz="1800" dirty="0"/>
              <a:t>The </a:t>
            </a:r>
            <a:r>
              <a:rPr lang="en-US" sz="1800" b="1" dirty="0"/>
              <a:t>catalogue</a:t>
            </a:r>
            <a:r>
              <a:rPr lang="en-US" sz="1800" dirty="0"/>
              <a:t> is designed to present the publication plan of the dissemination products, including on-line/computer media releases.  </a:t>
            </a:r>
            <a:endParaRPr lang="en-GB" sz="1800" dirty="0"/>
          </a:p>
          <a:p>
            <a:pPr marL="539496" indent="-457200" algn="just">
              <a:lnSpc>
                <a:spcPct val="120000"/>
              </a:lnSpc>
              <a:buFont typeface="Wingdings" panose="05000000000000000000" pitchFamily="2" charset="2"/>
              <a:buChar char="§"/>
            </a:pPr>
            <a:endParaRPr lang="en-GB" sz="1200" dirty="0"/>
          </a:p>
          <a:p>
            <a:endParaRPr lang="en-GB" sz="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dirty="0"/>
          </a:p>
        </p:txBody>
      </p:sp>
    </p:spTree>
    <p:extLst>
      <p:ext uri="{BB962C8B-B14F-4D97-AF65-F5344CB8AC3E}">
        <p14:creationId xmlns:p14="http://schemas.microsoft.com/office/powerpoint/2010/main" xmlns="" val="1287567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264" y="816772"/>
            <a:ext cx="7955232" cy="812028"/>
          </a:xfrm>
        </p:spPr>
        <p:txBody>
          <a:bodyPr>
            <a:normAutofit/>
          </a:bodyPr>
          <a:lstStyle/>
          <a:p>
            <a:r>
              <a:rPr lang="en-US" altLang="en-US" sz="3600" b="1" dirty="0"/>
              <a:t>Dissemination </a:t>
            </a:r>
            <a:r>
              <a:rPr lang="en-US" altLang="en-US" sz="3600" b="1" dirty="0" smtClean="0"/>
              <a:t>products and services</a:t>
            </a:r>
            <a:endParaRPr lang="en-GB" sz="3600" dirty="0"/>
          </a:p>
        </p:txBody>
      </p:sp>
      <p:sp>
        <p:nvSpPr>
          <p:cNvPr id="3" name="Content Placeholder 2"/>
          <p:cNvSpPr>
            <a:spLocks noGrp="1"/>
          </p:cNvSpPr>
          <p:nvPr>
            <p:ph idx="1"/>
          </p:nvPr>
        </p:nvSpPr>
        <p:spPr>
          <a:xfrm>
            <a:off x="1043609" y="1484784"/>
            <a:ext cx="6120679" cy="5328828"/>
          </a:xfrm>
        </p:spPr>
        <p:txBody>
          <a:bodyPr>
            <a:normAutofit fontScale="70000" lnSpcReduction="20000"/>
          </a:bodyPr>
          <a:lstStyle/>
          <a:p>
            <a:pPr marL="539496" indent="-457200">
              <a:lnSpc>
                <a:spcPct val="120000"/>
              </a:lnSpc>
            </a:pPr>
            <a:r>
              <a:rPr lang="en-GB" sz="2900" b="1" dirty="0" smtClean="0">
                <a:solidFill>
                  <a:schemeClr val="accent3">
                    <a:lumMod val="50000"/>
                  </a:schemeClr>
                </a:solidFill>
              </a:rPr>
              <a:t>Reports:</a:t>
            </a:r>
            <a:endParaRPr lang="en-US" sz="2900" b="1" dirty="0">
              <a:solidFill>
                <a:schemeClr val="accent3">
                  <a:lumMod val="50000"/>
                </a:schemeClr>
              </a:solidFill>
            </a:endParaRPr>
          </a:p>
          <a:p>
            <a:pPr marL="801688" lvl="1" indent="-398463">
              <a:lnSpc>
                <a:spcPct val="120000"/>
              </a:lnSpc>
              <a:buFont typeface="Courier New" panose="02070309020205020404" pitchFamily="49" charset="0"/>
              <a:buChar char="o"/>
            </a:pPr>
            <a:r>
              <a:rPr lang="en-GB" dirty="0"/>
              <a:t>Report on preliminary results </a:t>
            </a:r>
            <a:endParaRPr lang="en-US" dirty="0"/>
          </a:p>
          <a:p>
            <a:pPr marL="801688" lvl="1" indent="-398463">
              <a:lnSpc>
                <a:spcPct val="120000"/>
              </a:lnSpc>
              <a:buFont typeface="Courier New" panose="02070309020205020404" pitchFamily="49" charset="0"/>
              <a:buChar char="o"/>
            </a:pPr>
            <a:r>
              <a:rPr lang="en-GB" dirty="0"/>
              <a:t>Report on final results </a:t>
            </a:r>
            <a:endParaRPr lang="en-US" dirty="0"/>
          </a:p>
          <a:p>
            <a:pPr marL="801688" lvl="1" indent="-398463">
              <a:lnSpc>
                <a:spcPct val="120000"/>
              </a:lnSpc>
              <a:buFont typeface="Courier New" panose="02070309020205020404" pitchFamily="49" charset="0"/>
              <a:buChar char="o"/>
            </a:pPr>
            <a:r>
              <a:rPr lang="en-GB" dirty="0"/>
              <a:t>Analytical/thematic reports</a:t>
            </a:r>
            <a:endParaRPr lang="en-US" dirty="0"/>
          </a:p>
          <a:p>
            <a:pPr marL="801688" lvl="1" indent="-398463">
              <a:lnSpc>
                <a:spcPct val="120000"/>
              </a:lnSpc>
              <a:buFont typeface="Courier New" panose="02070309020205020404" pitchFamily="49" charset="0"/>
              <a:buChar char="o"/>
            </a:pPr>
            <a:r>
              <a:rPr lang="en-GB" dirty="0" smtClean="0"/>
              <a:t>Technical </a:t>
            </a:r>
            <a:r>
              <a:rPr lang="en-GB" dirty="0"/>
              <a:t>report </a:t>
            </a:r>
            <a:endParaRPr lang="en-GB" dirty="0" smtClean="0"/>
          </a:p>
          <a:p>
            <a:pPr marL="402336" lvl="1" indent="0">
              <a:lnSpc>
                <a:spcPct val="120000"/>
              </a:lnSpc>
              <a:buNone/>
            </a:pPr>
            <a:endParaRPr lang="en-GB" dirty="0" smtClean="0"/>
          </a:p>
          <a:p>
            <a:pPr marL="539496" indent="-457200">
              <a:lnSpc>
                <a:spcPct val="120000"/>
              </a:lnSpc>
            </a:pPr>
            <a:r>
              <a:rPr lang="en-GB" sz="2800" b="1" dirty="0">
                <a:solidFill>
                  <a:schemeClr val="accent3">
                    <a:lumMod val="50000"/>
                  </a:schemeClr>
                </a:solidFill>
              </a:rPr>
              <a:t>Data products and services:  </a:t>
            </a:r>
            <a:endParaRPr lang="en-US" sz="2800" b="1" dirty="0">
              <a:solidFill>
                <a:schemeClr val="accent3">
                  <a:lumMod val="50000"/>
                </a:schemeClr>
              </a:solidFill>
            </a:endParaRPr>
          </a:p>
          <a:p>
            <a:pPr marL="801688" lvl="1" indent="-398463">
              <a:lnSpc>
                <a:spcPct val="120000"/>
              </a:lnSpc>
              <a:buFont typeface="Courier New" panose="02070309020205020404" pitchFamily="49" charset="0"/>
              <a:buChar char="o"/>
            </a:pPr>
            <a:r>
              <a:rPr lang="en-US" dirty="0"/>
              <a:t>Tabulated data </a:t>
            </a:r>
          </a:p>
          <a:p>
            <a:pPr marL="801688" lvl="1" indent="-398463">
              <a:lnSpc>
                <a:spcPct val="120000"/>
              </a:lnSpc>
              <a:buFont typeface="Courier New" panose="02070309020205020404" pitchFamily="49" charset="0"/>
              <a:buChar char="o"/>
            </a:pPr>
            <a:r>
              <a:rPr lang="en-US" dirty="0"/>
              <a:t>Providing access to macro-databases and to micro-databases</a:t>
            </a:r>
          </a:p>
          <a:p>
            <a:pPr lvl="1">
              <a:lnSpc>
                <a:spcPct val="120000"/>
              </a:lnSpc>
              <a:spcBef>
                <a:spcPts val="0"/>
              </a:spcBef>
              <a:buNone/>
            </a:pPr>
            <a:endParaRPr lang="en-US" sz="2000" dirty="0"/>
          </a:p>
          <a:p>
            <a:pPr marL="539496" indent="-457200">
              <a:lnSpc>
                <a:spcPct val="120000"/>
              </a:lnSpc>
            </a:pPr>
            <a:r>
              <a:rPr lang="en-GB" sz="2900" b="1" dirty="0">
                <a:solidFill>
                  <a:schemeClr val="accent3">
                    <a:lumMod val="50000"/>
                  </a:schemeClr>
                </a:solidFill>
              </a:rPr>
              <a:t>Other products:</a:t>
            </a:r>
            <a:endParaRPr lang="en-US" sz="2900" b="1" dirty="0">
              <a:solidFill>
                <a:schemeClr val="accent3">
                  <a:lumMod val="50000"/>
                </a:schemeClr>
              </a:solidFill>
            </a:endParaRPr>
          </a:p>
          <a:p>
            <a:pPr marL="801688" lvl="1" indent="-398463">
              <a:lnSpc>
                <a:spcPct val="120000"/>
              </a:lnSpc>
              <a:buFont typeface="Courier New" panose="02070309020205020404" pitchFamily="49" charset="0"/>
              <a:buChar char="o"/>
            </a:pPr>
            <a:r>
              <a:rPr lang="en-GB" sz="2900" dirty="0"/>
              <a:t>Brochures and flyers </a:t>
            </a:r>
            <a:endParaRPr lang="en-US" sz="2900" dirty="0"/>
          </a:p>
          <a:p>
            <a:pPr marL="801688" lvl="1" indent="-398463">
              <a:lnSpc>
                <a:spcPct val="120000"/>
              </a:lnSpc>
              <a:buFont typeface="Courier New" panose="02070309020205020404" pitchFamily="49" charset="0"/>
              <a:buChar char="o"/>
            </a:pPr>
            <a:r>
              <a:rPr lang="en-GB" sz="2900" dirty="0"/>
              <a:t>Atlases and other geographic  products </a:t>
            </a:r>
          </a:p>
          <a:p>
            <a:pPr lvl="1">
              <a:buFont typeface="Arial" pitchFamily="34" charset="0"/>
              <a:buChar char="•"/>
            </a:pPr>
            <a:endParaRPr lang="en-US" dirty="0"/>
          </a:p>
          <a:p>
            <a:endParaRPr lang="en-GB"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pic>
        <p:nvPicPr>
          <p:cNvPr id="21506" name="Picture 2" descr="Image result for reports icon"/>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164288" y="1628799"/>
            <a:ext cx="1368152" cy="1368153"/>
          </a:xfrm>
          <a:prstGeom prst="rect">
            <a:avLst/>
          </a:prstGeom>
          <a:noFill/>
        </p:spPr>
      </p:pic>
      <p:pic>
        <p:nvPicPr>
          <p:cNvPr id="21508" name="Picture 4" descr="Image result for Data produc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164288" y="3356992"/>
            <a:ext cx="1736422" cy="980238"/>
          </a:xfrm>
          <a:prstGeom prst="rect">
            <a:avLst/>
          </a:prstGeom>
          <a:noFill/>
        </p:spPr>
      </p:pic>
      <p:pic>
        <p:nvPicPr>
          <p:cNvPr id="21510" name="Picture 6" descr="Image result for brochures icon"/>
          <p:cNvPicPr>
            <a:picLocks noChangeAspect="1" noChangeArrowheads="1"/>
          </p:cNvPicPr>
          <p:nvPr/>
        </p:nvPicPr>
        <p:blipFill>
          <a:blip r:embed="rId4" cstate="print">
            <a:duotone>
              <a:schemeClr val="accent3">
                <a:shade val="45000"/>
                <a:satMod val="135000"/>
              </a:schemeClr>
              <a:prstClr val="white"/>
            </a:duotone>
          </a:blip>
          <a:srcRect/>
          <a:stretch>
            <a:fillRect/>
          </a:stretch>
        </p:blipFill>
        <p:spPr bwMode="auto">
          <a:xfrm>
            <a:off x="7268113" y="4797152"/>
            <a:ext cx="1336335" cy="1512168"/>
          </a:xfrm>
          <a:prstGeom prst="rect">
            <a:avLst/>
          </a:prstGeom>
          <a:noFill/>
        </p:spPr>
      </p:pic>
    </p:spTree>
    <p:extLst>
      <p:ext uri="{BB962C8B-B14F-4D97-AF65-F5344CB8AC3E}">
        <p14:creationId xmlns:p14="http://schemas.microsoft.com/office/powerpoint/2010/main" xmlns="" val="972629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60" y="692696"/>
            <a:ext cx="7498080" cy="792088"/>
          </a:xfrm>
        </p:spPr>
        <p:txBody>
          <a:bodyPr>
            <a:normAutofit/>
          </a:bodyPr>
          <a:lstStyle/>
          <a:p>
            <a:r>
              <a:rPr lang="en-GB" sz="3800" b="1" dirty="0"/>
              <a:t>Report</a:t>
            </a:r>
            <a:r>
              <a:rPr lang="ro-RO" sz="3800" b="1" dirty="0"/>
              <a:t>s</a:t>
            </a:r>
            <a:r>
              <a:rPr lang="en-GB" sz="3800" b="1" dirty="0"/>
              <a:t> on preliminary results</a:t>
            </a:r>
          </a:p>
        </p:txBody>
      </p:sp>
      <p:sp>
        <p:nvSpPr>
          <p:cNvPr id="3" name="Content Placeholder 2"/>
          <p:cNvSpPr>
            <a:spLocks noGrp="1"/>
          </p:cNvSpPr>
          <p:nvPr>
            <p:ph idx="1"/>
          </p:nvPr>
        </p:nvSpPr>
        <p:spPr>
          <a:xfrm>
            <a:off x="1043608" y="1412776"/>
            <a:ext cx="7498080" cy="1080120"/>
          </a:xfrm>
        </p:spPr>
        <p:txBody>
          <a:bodyPr>
            <a:normAutofit/>
          </a:bodyPr>
          <a:lstStyle/>
          <a:p>
            <a:pPr marL="0" lvl="0" indent="-285750">
              <a:lnSpc>
                <a:spcPct val="100000"/>
              </a:lnSpc>
            </a:pPr>
            <a:r>
              <a:rPr lang="en-US" sz="1800" b="1" dirty="0">
                <a:latin typeface="Arial" charset="0"/>
                <a:cs typeface="Arial" charset="0"/>
              </a:rPr>
              <a:t>The advance estimates </a:t>
            </a:r>
            <a:r>
              <a:rPr lang="en-US" sz="1800" dirty="0">
                <a:latin typeface="Arial" charset="0"/>
                <a:cs typeface="Arial" charset="0"/>
              </a:rPr>
              <a:t>of principal characteristics of the holdings are provisional and subject to revision once the full data-processing and verification operations have been </a:t>
            </a:r>
            <a:r>
              <a:rPr lang="en-US" sz="1800" dirty="0" smtClean="0">
                <a:latin typeface="Arial" charset="0"/>
                <a:cs typeface="Arial" charset="0"/>
              </a:rPr>
              <a:t>completed.</a:t>
            </a:r>
          </a:p>
          <a:p>
            <a:pPr marL="0" indent="-285750">
              <a:lnSpc>
                <a:spcPct val="120000"/>
              </a:lnSpc>
            </a:pPr>
            <a:endParaRPr lang="en-GB" sz="1800" dirty="0">
              <a:latin typeface="Arial" charset="0"/>
              <a:cs typeface="Arial" charset="0"/>
            </a:endParaRPr>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
        <p:nvSpPr>
          <p:cNvPr id="6" name="Rectangle 5"/>
          <p:cNvSpPr/>
          <p:nvPr/>
        </p:nvSpPr>
        <p:spPr>
          <a:xfrm>
            <a:off x="971600" y="2420888"/>
            <a:ext cx="6048672" cy="1655838"/>
          </a:xfrm>
          <a:prstGeom prst="rect">
            <a:avLst/>
          </a:prstGeom>
        </p:spPr>
        <p:txBody>
          <a:bodyPr wrap="square">
            <a:spAutoFit/>
          </a:bodyPr>
          <a:lstStyle/>
          <a:p>
            <a:pPr marL="468000" lvl="0" indent="-252000" algn="just">
              <a:lnSpc>
                <a:spcPct val="120000"/>
              </a:lnSpc>
              <a:buFont typeface="Arial" panose="020B0604020202020204" pitchFamily="34" charset="0"/>
              <a:buChar char="•"/>
            </a:pPr>
            <a:r>
              <a:rPr lang="en-US" b="1" dirty="0" smtClean="0">
                <a:solidFill>
                  <a:srgbClr val="0070C0"/>
                </a:solidFill>
              </a:rPr>
              <a:t>Preliminary results </a:t>
            </a:r>
            <a:r>
              <a:rPr lang="ro-RO" b="1" dirty="0" smtClean="0">
                <a:solidFill>
                  <a:srgbClr val="0070C0"/>
                </a:solidFill>
              </a:rPr>
              <a:t>results </a:t>
            </a:r>
            <a:r>
              <a:rPr lang="en-US" b="1" dirty="0" smtClean="0">
                <a:solidFill>
                  <a:srgbClr val="0070C0"/>
                </a:solidFill>
              </a:rPr>
              <a:t>could be based on:</a:t>
            </a:r>
            <a:endParaRPr lang="ro-RO" b="1" dirty="0" smtClean="0">
              <a:solidFill>
                <a:srgbClr val="0070C0"/>
              </a:solidFill>
            </a:endParaRPr>
          </a:p>
          <a:p>
            <a:pPr marL="879325" lvl="1" indent="-342900" algn="just">
              <a:buFont typeface="Wingdings" pitchFamily="2" charset="2"/>
              <a:buChar char="§"/>
            </a:pPr>
            <a:r>
              <a:rPr lang="en-US" sz="1600" u="sng" dirty="0" smtClean="0"/>
              <a:t>Key data </a:t>
            </a:r>
            <a:r>
              <a:rPr lang="en-US" sz="1600" dirty="0" smtClean="0"/>
              <a:t>on all the holdings enumerated in the census, per example through primary manual tabulations, or</a:t>
            </a:r>
          </a:p>
          <a:p>
            <a:pPr marL="879325" lvl="1" indent="-342900" algn="just">
              <a:buFont typeface="Wingdings" pitchFamily="2" charset="2"/>
              <a:buChar char="§"/>
            </a:pPr>
            <a:r>
              <a:rPr lang="en-US" sz="1600" dirty="0" smtClean="0"/>
              <a:t> </a:t>
            </a:r>
            <a:r>
              <a:rPr lang="en-US" sz="1600" u="sng" dirty="0" smtClean="0"/>
              <a:t>A subset of the census data</a:t>
            </a:r>
            <a:r>
              <a:rPr lang="en-US" sz="1600" dirty="0" smtClean="0"/>
              <a:t>, either a representative sample or a geographic subset. </a:t>
            </a:r>
          </a:p>
          <a:p>
            <a:pPr marL="879325" lvl="1" indent="-342900" algn="just"/>
            <a:r>
              <a:rPr lang="en-US" sz="1600" dirty="0" smtClean="0"/>
              <a:t> </a:t>
            </a:r>
          </a:p>
        </p:txBody>
      </p:sp>
      <p:pic>
        <p:nvPicPr>
          <p:cNvPr id="20484" name="Picture 4" descr="Image result for preliminary resul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6996269" y="2492896"/>
            <a:ext cx="2184243" cy="1008112"/>
          </a:xfrm>
          <a:prstGeom prst="rect">
            <a:avLst/>
          </a:prstGeom>
          <a:noFill/>
        </p:spPr>
      </p:pic>
      <p:sp>
        <p:nvSpPr>
          <p:cNvPr id="8" name="Rectangle 7"/>
          <p:cNvSpPr/>
          <p:nvPr/>
        </p:nvSpPr>
        <p:spPr>
          <a:xfrm>
            <a:off x="971600" y="4061971"/>
            <a:ext cx="7920880" cy="2031325"/>
          </a:xfrm>
          <a:prstGeom prst="rect">
            <a:avLst/>
          </a:prstGeom>
        </p:spPr>
        <p:txBody>
          <a:bodyPr wrap="square">
            <a:spAutoFit/>
          </a:bodyPr>
          <a:lstStyle/>
          <a:p>
            <a:pPr marL="468000" indent="-252000" algn="just">
              <a:buFont typeface="Arial" panose="020B0604020202020204" pitchFamily="34" charset="0"/>
              <a:buChar char="•"/>
            </a:pPr>
            <a:r>
              <a:rPr lang="en-GB" b="1" dirty="0" smtClean="0">
                <a:solidFill>
                  <a:srgbClr val="0070C0"/>
                </a:solidFill>
              </a:rPr>
              <a:t>Preliminary results should be issued as early as practical</a:t>
            </a:r>
            <a:r>
              <a:rPr lang="ro-RO" b="1" dirty="0" smtClean="0">
                <a:solidFill>
                  <a:srgbClr val="0070C0"/>
                </a:solidFill>
              </a:rPr>
              <a:t>.</a:t>
            </a:r>
            <a:r>
              <a:rPr lang="en-US" b="1" dirty="0" smtClean="0">
                <a:solidFill>
                  <a:srgbClr val="0070C0"/>
                </a:solidFill>
              </a:rPr>
              <a:t> </a:t>
            </a:r>
            <a:r>
              <a:rPr lang="en-US" dirty="0" smtClean="0"/>
              <a:t>According to best practices, countries release the first preliminary census results within 3 months after the end of the enumeration period and/or 6 months after the end of the census reference period.</a:t>
            </a:r>
          </a:p>
          <a:p>
            <a:pPr marL="468000" indent="-252000" algn="just"/>
            <a:endParaRPr lang="ro-RO" dirty="0" smtClean="0"/>
          </a:p>
          <a:p>
            <a:pPr marL="468000" lvl="0" indent="-252000" algn="just">
              <a:buFont typeface="Arial" panose="020B0604020202020204" pitchFamily="34" charset="0"/>
              <a:buChar char="•"/>
            </a:pPr>
            <a:r>
              <a:rPr lang="en-US" b="1" dirty="0" smtClean="0">
                <a:solidFill>
                  <a:srgbClr val="0070C0"/>
                </a:solidFill>
              </a:rPr>
              <a:t>Both online and printed dissemination media can be used for dissemination of preliminary census results</a:t>
            </a:r>
            <a:r>
              <a:rPr lang="en-US" dirty="0" smtClean="0">
                <a:solidFill>
                  <a:srgbClr val="0070C0"/>
                </a:solidFill>
              </a:rPr>
              <a:t>.</a:t>
            </a:r>
          </a:p>
        </p:txBody>
      </p:sp>
    </p:spTree>
    <p:extLst>
      <p:ext uri="{BB962C8B-B14F-4D97-AF65-F5344CB8AC3E}">
        <p14:creationId xmlns:p14="http://schemas.microsoft.com/office/powerpoint/2010/main" xmlns="" val="389628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44764"/>
            <a:ext cx="7498080" cy="1028052"/>
          </a:xfrm>
        </p:spPr>
        <p:txBody>
          <a:bodyPr>
            <a:normAutofit/>
          </a:bodyPr>
          <a:lstStyle/>
          <a:p>
            <a:r>
              <a:rPr lang="en-GB" sz="4000" b="1" dirty="0"/>
              <a:t>Report</a:t>
            </a:r>
            <a:r>
              <a:rPr lang="ro-RO" sz="4000" b="1" dirty="0"/>
              <a:t>s</a:t>
            </a:r>
            <a:r>
              <a:rPr lang="en-GB" sz="4000" b="1" dirty="0"/>
              <a:t> on </a:t>
            </a:r>
            <a:r>
              <a:rPr lang="ro-RO" sz="4000" b="1" dirty="0"/>
              <a:t>final </a:t>
            </a:r>
            <a:r>
              <a:rPr lang="en-GB" sz="4000" b="1" dirty="0"/>
              <a:t>results</a:t>
            </a:r>
          </a:p>
        </p:txBody>
      </p:sp>
      <p:sp>
        <p:nvSpPr>
          <p:cNvPr id="3" name="Content Placeholder 2"/>
          <p:cNvSpPr>
            <a:spLocks noGrp="1"/>
          </p:cNvSpPr>
          <p:nvPr>
            <p:ph idx="1"/>
          </p:nvPr>
        </p:nvSpPr>
        <p:spPr>
          <a:xfrm>
            <a:off x="971600" y="1556792"/>
            <a:ext cx="8099248" cy="936104"/>
          </a:xfrm>
        </p:spPr>
        <p:txBody>
          <a:bodyPr>
            <a:noAutofit/>
          </a:bodyPr>
          <a:lstStyle/>
          <a:p>
            <a:pPr marL="0" indent="-285750">
              <a:lnSpc>
                <a:spcPct val="100000"/>
              </a:lnSpc>
            </a:pPr>
            <a:r>
              <a:rPr lang="en-GB" sz="1800" b="1" dirty="0">
                <a:latin typeface="Arial" charset="0"/>
                <a:cs typeface="Arial" charset="0"/>
              </a:rPr>
              <a:t>The final census results </a:t>
            </a:r>
            <a:r>
              <a:rPr lang="en-GB" sz="1800" dirty="0">
                <a:latin typeface="Arial" charset="0"/>
                <a:cs typeface="Arial" charset="0"/>
              </a:rPr>
              <a:t>must be published as soon as </a:t>
            </a:r>
            <a:r>
              <a:rPr lang="en-GB" sz="1800" dirty="0" smtClean="0">
                <a:latin typeface="Arial" charset="0"/>
                <a:cs typeface="Arial" charset="0"/>
              </a:rPr>
              <a:t>possible: according </a:t>
            </a:r>
            <a:r>
              <a:rPr lang="en-GB" sz="1800" dirty="0">
                <a:latin typeface="Arial" charset="0"/>
                <a:cs typeface="Arial" charset="0"/>
              </a:rPr>
              <a:t>to good </a:t>
            </a:r>
            <a:r>
              <a:rPr lang="en-GB" sz="1800" dirty="0" smtClean="0">
                <a:latin typeface="Arial" charset="0"/>
                <a:cs typeface="Arial" charset="0"/>
              </a:rPr>
              <a:t>practices - within </a:t>
            </a:r>
            <a:r>
              <a:rPr lang="en-GB" sz="1800" dirty="0">
                <a:latin typeface="Arial" charset="0"/>
                <a:cs typeface="Arial" charset="0"/>
              </a:rPr>
              <a:t>two years after the end of </a:t>
            </a:r>
            <a:r>
              <a:rPr lang="en-GB" sz="1800" dirty="0" smtClean="0">
                <a:latin typeface="Arial" charset="0"/>
                <a:cs typeface="Arial" charset="0"/>
              </a:rPr>
              <a:t>the census </a:t>
            </a:r>
            <a:r>
              <a:rPr lang="en-GB" sz="1800" dirty="0">
                <a:latin typeface="Arial" charset="0"/>
                <a:cs typeface="Arial" charset="0"/>
              </a:rPr>
              <a:t>reference </a:t>
            </a:r>
            <a:r>
              <a:rPr lang="en-GB" sz="1800" dirty="0" smtClean="0">
                <a:latin typeface="Arial" charset="0"/>
                <a:cs typeface="Arial" charset="0"/>
              </a:rPr>
              <a:t>period. </a:t>
            </a:r>
            <a:r>
              <a:rPr lang="en-US" sz="1800" dirty="0" smtClean="0">
                <a:latin typeface="Arial" charset="0"/>
                <a:cs typeface="Arial" charset="0"/>
              </a:rPr>
              <a:t>T</a:t>
            </a:r>
            <a:r>
              <a:rPr lang="ro-RO" sz="1800" dirty="0">
                <a:latin typeface="Arial" charset="0"/>
                <a:cs typeface="Arial" charset="0"/>
              </a:rPr>
              <a:t>he Report</a:t>
            </a:r>
            <a:r>
              <a:rPr lang="en-US" sz="1800" dirty="0">
                <a:latin typeface="Arial" charset="0"/>
                <a:cs typeface="Arial" charset="0"/>
              </a:rPr>
              <a:t>  should </a:t>
            </a:r>
            <a:r>
              <a:rPr lang="en-US" sz="1800" dirty="0" smtClean="0">
                <a:latin typeface="Arial" charset="0"/>
                <a:cs typeface="Arial" charset="0"/>
              </a:rPr>
              <a:t>include</a:t>
            </a:r>
            <a:r>
              <a:rPr lang="en-US" sz="1800" dirty="0" smtClean="0">
                <a:solidFill>
                  <a:srgbClr val="0070C0"/>
                </a:solidFill>
                <a:latin typeface="Arial" charset="0"/>
                <a:cs typeface="Arial" charset="0"/>
              </a:rPr>
              <a:t>:</a:t>
            </a:r>
          </a:p>
          <a:p>
            <a:endParaRPr lang="en-GB" sz="11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sp>
        <p:nvSpPr>
          <p:cNvPr id="5" name="Rectangle 4"/>
          <p:cNvSpPr/>
          <p:nvPr/>
        </p:nvSpPr>
        <p:spPr>
          <a:xfrm>
            <a:off x="1043608" y="2595676"/>
            <a:ext cx="4104456" cy="3785652"/>
          </a:xfrm>
          <a:prstGeom prst="rect">
            <a:avLst/>
          </a:prstGeom>
        </p:spPr>
        <p:txBody>
          <a:bodyPr wrap="square">
            <a:spAutoFit/>
          </a:bodyPr>
          <a:lstStyle/>
          <a:p>
            <a:pPr marL="482346" indent="-400050">
              <a:lnSpc>
                <a:spcPct val="100000"/>
              </a:lnSpc>
              <a:buFont typeface="+mj-lt"/>
              <a:buAutoNum type="romanUcPeriod"/>
              <a:tabLst>
                <a:tab pos="268288" algn="l"/>
              </a:tabLst>
            </a:pPr>
            <a:r>
              <a:rPr lang="en-US" b="1" dirty="0" smtClean="0">
                <a:solidFill>
                  <a:srgbClr val="0070C0"/>
                </a:solidFill>
              </a:rPr>
              <a:t>GENERAL  PART</a:t>
            </a:r>
          </a:p>
          <a:p>
            <a:pPr marL="482346" indent="-400050">
              <a:lnSpc>
                <a:spcPct val="100000"/>
              </a:lnSpc>
              <a:tabLst>
                <a:tab pos="268288" algn="l"/>
              </a:tabLst>
            </a:pPr>
            <a:endParaRPr lang="en-US" b="1" dirty="0" smtClean="0">
              <a:solidFill>
                <a:srgbClr val="0070C0"/>
              </a:solidFill>
            </a:endParaRPr>
          </a:p>
          <a:p>
            <a:pPr indent="-400050">
              <a:lnSpc>
                <a:spcPct val="100000"/>
              </a:lnSpc>
              <a:tabLst>
                <a:tab pos="268288" algn="l"/>
              </a:tabLst>
            </a:pPr>
            <a:r>
              <a:rPr lang="en-US" sz="1600" b="1" dirty="0" smtClean="0"/>
              <a:t>Objectives </a:t>
            </a:r>
            <a:r>
              <a:rPr lang="en-US" sz="1600" dirty="0" smtClean="0"/>
              <a:t>of the census.</a:t>
            </a:r>
          </a:p>
          <a:p>
            <a:pPr indent="-400050">
              <a:lnSpc>
                <a:spcPct val="100000"/>
              </a:lnSpc>
              <a:tabLst>
                <a:tab pos="268288" algn="l"/>
              </a:tabLst>
            </a:pPr>
            <a:r>
              <a:rPr lang="en-US" sz="1600" b="1" dirty="0" smtClean="0"/>
              <a:t>Historical background</a:t>
            </a:r>
            <a:r>
              <a:rPr lang="en-US" sz="1600" dirty="0" smtClean="0"/>
              <a:t>: a brief history of previous censuses.</a:t>
            </a:r>
          </a:p>
          <a:p>
            <a:pPr indent="-400050">
              <a:lnSpc>
                <a:spcPct val="100000"/>
              </a:lnSpc>
              <a:tabLst>
                <a:tab pos="268288" algn="l"/>
              </a:tabLst>
            </a:pPr>
            <a:r>
              <a:rPr lang="en-US" sz="1600" b="1" dirty="0" smtClean="0"/>
              <a:t>A brief description of the country </a:t>
            </a:r>
            <a:r>
              <a:rPr lang="en-US" sz="1400" dirty="0" smtClean="0"/>
              <a:t>(e.g. geographical area, agro-ecol zones; importance of agric.)</a:t>
            </a:r>
          </a:p>
          <a:p>
            <a:pPr indent="-400050">
              <a:lnSpc>
                <a:spcPct val="100000"/>
              </a:lnSpc>
              <a:tabLst>
                <a:tab pos="268288" algn="l"/>
              </a:tabLst>
            </a:pPr>
            <a:r>
              <a:rPr lang="en-US" sz="1600" b="1" dirty="0" smtClean="0"/>
              <a:t>Census scope and coverage.</a:t>
            </a:r>
          </a:p>
          <a:p>
            <a:pPr indent="-400050">
              <a:lnSpc>
                <a:spcPct val="100000"/>
              </a:lnSpc>
              <a:tabLst>
                <a:tab pos="268288" algn="l"/>
              </a:tabLst>
            </a:pPr>
            <a:r>
              <a:rPr lang="en-US" sz="1600" b="1" dirty="0" smtClean="0"/>
              <a:t>Census methodology </a:t>
            </a:r>
            <a:r>
              <a:rPr lang="en-US" sz="1600" dirty="0" smtClean="0"/>
              <a:t>and organization: a short summary.</a:t>
            </a:r>
          </a:p>
          <a:p>
            <a:pPr indent="-400050">
              <a:lnSpc>
                <a:spcPct val="100000"/>
              </a:lnSpc>
              <a:tabLst>
                <a:tab pos="268288" algn="l"/>
              </a:tabLst>
            </a:pPr>
            <a:r>
              <a:rPr lang="en-US" sz="1600" b="1" dirty="0" smtClean="0"/>
              <a:t>Main concepts and definitions</a:t>
            </a:r>
            <a:r>
              <a:rPr lang="en-US" sz="1600" dirty="0" smtClean="0"/>
              <a:t>, including the definition of the statistical unit.</a:t>
            </a:r>
          </a:p>
          <a:p>
            <a:pPr indent="-400050">
              <a:lnSpc>
                <a:spcPct val="100000"/>
              </a:lnSpc>
              <a:tabLst>
                <a:tab pos="268288" algn="l"/>
              </a:tabLst>
            </a:pPr>
            <a:r>
              <a:rPr lang="en-US" sz="1600" b="1" dirty="0" smtClean="0"/>
              <a:t>Census enumeration period and reference period/date.</a:t>
            </a:r>
          </a:p>
        </p:txBody>
      </p:sp>
      <p:sp>
        <p:nvSpPr>
          <p:cNvPr id="6" name="Rectangle 5"/>
          <p:cNvSpPr/>
          <p:nvPr/>
        </p:nvSpPr>
        <p:spPr>
          <a:xfrm>
            <a:off x="5580112" y="2636912"/>
            <a:ext cx="3131840" cy="2154436"/>
          </a:xfrm>
          <a:prstGeom prst="rect">
            <a:avLst/>
          </a:prstGeom>
        </p:spPr>
        <p:txBody>
          <a:bodyPr wrap="square">
            <a:spAutoFit/>
          </a:bodyPr>
          <a:lstStyle/>
          <a:p>
            <a:pPr marL="482346" lvl="1" indent="-400050">
              <a:lnSpc>
                <a:spcPct val="100000"/>
              </a:lnSpc>
              <a:spcBef>
                <a:spcPts val="600"/>
              </a:spcBef>
              <a:buSzPct val="80000"/>
              <a:buNone/>
              <a:tabLst>
                <a:tab pos="268288" algn="l"/>
              </a:tabLst>
            </a:pPr>
            <a:r>
              <a:rPr lang="en-GB" b="1" dirty="0" smtClean="0">
                <a:solidFill>
                  <a:srgbClr val="0070C0"/>
                </a:solidFill>
              </a:rPr>
              <a:t>II. </a:t>
            </a:r>
            <a:r>
              <a:rPr lang="en-US" b="1" dirty="0" smtClean="0">
                <a:solidFill>
                  <a:srgbClr val="0070C0"/>
                </a:solidFill>
              </a:rPr>
              <a:t>RESULTS</a:t>
            </a:r>
          </a:p>
          <a:p>
            <a:pPr marL="0" lvl="1" indent="266700">
              <a:lnSpc>
                <a:spcPct val="100000"/>
              </a:lnSpc>
            </a:pPr>
            <a:endParaRPr lang="en-US" b="1" dirty="0" smtClean="0">
              <a:solidFill>
                <a:srgbClr val="0070C0"/>
              </a:solidFill>
            </a:endParaRPr>
          </a:p>
          <a:p>
            <a:pPr marL="0" lvl="1">
              <a:lnSpc>
                <a:spcPct val="100000"/>
              </a:lnSpc>
            </a:pPr>
            <a:r>
              <a:rPr lang="en-US" sz="1600" b="1" dirty="0" smtClean="0"/>
              <a:t>Summary</a:t>
            </a:r>
            <a:r>
              <a:rPr lang="en-US" sz="1600" dirty="0" smtClean="0"/>
              <a:t> of results.</a:t>
            </a:r>
          </a:p>
          <a:p>
            <a:pPr marL="0" lvl="1">
              <a:lnSpc>
                <a:spcPct val="100000"/>
              </a:lnSpc>
            </a:pPr>
            <a:r>
              <a:rPr lang="en-US" sz="1600" b="1" dirty="0" smtClean="0"/>
              <a:t>Explanations</a:t>
            </a:r>
            <a:r>
              <a:rPr lang="en-US" sz="1600" dirty="0" smtClean="0"/>
              <a:t> for use of tables.</a:t>
            </a:r>
          </a:p>
          <a:p>
            <a:pPr marL="0" lvl="1">
              <a:lnSpc>
                <a:spcPct val="100000"/>
              </a:lnSpc>
            </a:pPr>
            <a:r>
              <a:rPr lang="en-US" sz="1600" b="1" dirty="0" smtClean="0"/>
              <a:t>Basic</a:t>
            </a:r>
            <a:r>
              <a:rPr lang="en-US" sz="1600" dirty="0" smtClean="0"/>
              <a:t> (standard) tables.</a:t>
            </a:r>
          </a:p>
          <a:p>
            <a:pPr marL="0" lvl="1" indent="266700">
              <a:lnSpc>
                <a:spcPct val="100000"/>
              </a:lnSpc>
              <a:buNone/>
            </a:pPr>
            <a:endParaRPr lang="en-US" sz="1600" dirty="0" smtClean="0"/>
          </a:p>
          <a:p>
            <a:pPr marL="0" lvl="1">
              <a:lnSpc>
                <a:spcPct val="100000"/>
              </a:lnSpc>
              <a:buNone/>
            </a:pPr>
            <a:r>
              <a:rPr lang="en-GB" b="1" dirty="0" smtClean="0">
                <a:solidFill>
                  <a:srgbClr val="0070C0"/>
                </a:solidFill>
              </a:rPr>
              <a:t>III. </a:t>
            </a:r>
            <a:r>
              <a:rPr lang="en-US" b="1" dirty="0" smtClean="0">
                <a:solidFill>
                  <a:srgbClr val="0070C0"/>
                </a:solidFill>
              </a:rPr>
              <a:t>ANNEXES </a:t>
            </a:r>
            <a:r>
              <a:rPr lang="en-US" sz="1600" dirty="0" smtClean="0"/>
              <a:t>(such as census questionnaire(s), maps).</a:t>
            </a:r>
          </a:p>
        </p:txBody>
      </p:sp>
      <p:pic>
        <p:nvPicPr>
          <p:cNvPr id="18434" name="Picture 2" descr="Image result for final results"/>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5868144" y="5085184"/>
            <a:ext cx="2607101" cy="1152128"/>
          </a:xfrm>
          <a:prstGeom prst="rect">
            <a:avLst/>
          </a:prstGeom>
          <a:noFill/>
        </p:spPr>
      </p:pic>
    </p:spTree>
    <p:extLst>
      <p:ext uri="{BB962C8B-B14F-4D97-AF65-F5344CB8AC3E}">
        <p14:creationId xmlns:p14="http://schemas.microsoft.com/office/powerpoint/2010/main" xmlns="" val="1937058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4686</TotalTime>
  <Words>3444</Words>
  <Application>Microsoft Office PowerPoint</Application>
  <PresentationFormat>On-screen Show (4:3)</PresentationFormat>
  <Paragraphs>271</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CONTENTS</vt:lpstr>
      <vt:lpstr>PES purpose</vt:lpstr>
      <vt:lpstr>PES objective </vt:lpstr>
      <vt:lpstr>Recommendations on PES</vt:lpstr>
      <vt:lpstr>Dissemination strategy and plan </vt:lpstr>
      <vt:lpstr>Dissemination products and services</vt:lpstr>
      <vt:lpstr>Reports on preliminary results</vt:lpstr>
      <vt:lpstr>Reports on final results</vt:lpstr>
      <vt:lpstr> Analytical/Thematic reports </vt:lpstr>
      <vt:lpstr> Technical report </vt:lpstr>
      <vt:lpstr> Tabulated data </vt:lpstr>
      <vt:lpstr>Providing access to census databases </vt:lpstr>
      <vt:lpstr> Other products </vt:lpstr>
      <vt:lpstr>Methods and tools for dissemination (1)</vt:lpstr>
      <vt:lpstr> Methods and tools for dissemination (2) </vt:lpstr>
      <vt:lpstr> Methods and tools for dissemination (3) </vt:lpstr>
      <vt:lpstr>Discussion points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317</cp:revision>
  <dcterms:created xsi:type="dcterms:W3CDTF">2016-04-09T12:24:55Z</dcterms:created>
  <dcterms:modified xsi:type="dcterms:W3CDTF">2017-01-27T11:13:03Z</dcterms:modified>
</cp:coreProperties>
</file>