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</p:sldMasterIdLst>
  <p:sldIdLst>
    <p:sldId id="256" r:id="rId3"/>
    <p:sldId id="257" r:id="rId4"/>
    <p:sldId id="267" r:id="rId5"/>
    <p:sldId id="268" r:id="rId6"/>
    <p:sldId id="260" r:id="rId7"/>
    <p:sldId id="263" r:id="rId8"/>
    <p:sldId id="261" r:id="rId9"/>
    <p:sldId id="262" r:id="rId10"/>
    <p:sldId id="269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4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3" autoAdjust="0"/>
  </p:normalViewPr>
  <p:slideViewPr>
    <p:cSldViewPr>
      <p:cViewPr varScale="1">
        <p:scale>
          <a:sx n="64" d="100"/>
          <a:sy n="64" d="100"/>
        </p:scale>
        <p:origin x="-15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BIG%20DISK:ONS_Final%20Logos%20Folder%2028.02.08:NEW%20ONS%20Logos:JPEG%20HI:ONS_RGB.jpg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124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4196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F9D19DA-9E67-48B9-9D5A-C4678405D61E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3080" name="Picture 8" descr="BIG DISK:ONS_Final Logos Folder 28.02.08:NEW ONS Logos:JPEG HI:ONS_RGB.jpg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381000" y="304800"/>
            <a:ext cx="3048000" cy="12192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BAF01-BA29-4218-B430-A025C94156B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4E99A-AA53-4F0F-AFDD-AEA1381CEBA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A089FC-6D71-44F0-8B73-5A9B2BC650D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750CE-40EE-4E5B-88D8-1E050A7AD6A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66B03F-FDDD-4A3F-9B86-925CDE26FEE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A44E5-0BAC-49C2-BD4D-4575C81A94D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84BD3-3E3D-4634-8752-E71E355FB0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E2806-CE09-4904-91A4-2BA15A63544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B4927-06C4-43B2-8E23-21BD16CEC28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5A86F-39C2-4A82-86A3-D980A86856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F8A5A-3B5B-4906-AE37-2E1CAF1EE48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3A3DA-0112-4717-8F5B-DB86926268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BEF9B3-B3E8-4464-B7EA-251280683B5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BC55D-BC1B-4278-A002-D114C99F39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D4D31A-8B39-4791-8E52-208C6AE4E8C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C34D3-D79F-4F33-8C49-E373D3541A0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2F790-634A-43F0-88D9-9F16C08C66D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C82CA-2722-4D33-875D-3D76032717D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4DA88-B406-493F-B282-123B32D8DEF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70D36-62AF-47A6-9718-4567648744C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B84CA-3F23-46A1-9B0E-FB254258BC9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D4A4C1-DA44-4FF3-B653-E5783DE6A00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381000" y="1143000"/>
            <a:ext cx="8458200" cy="0"/>
          </a:xfrm>
          <a:prstGeom prst="line">
            <a:avLst/>
          </a:prstGeom>
          <a:noFill/>
          <a:ln w="9525">
            <a:solidFill>
              <a:srgbClr val="9BA92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02D46"/>
          </a:solidFill>
          <a:latin typeface="+mn-lt"/>
          <a:ea typeface="+mn-ea"/>
          <a:cs typeface="+mn-cs"/>
        </a:defRPr>
      </a:lvl1pPr>
      <a:lvl2pPr marL="763588" indent="-285750" algn="l" rtl="0" eaLnBrk="1" fontAlgn="base" hangingPunct="1">
        <a:spcBef>
          <a:spcPct val="20000"/>
        </a:spcBef>
        <a:spcAft>
          <a:spcPct val="0"/>
        </a:spcAft>
        <a:defRPr sz="2400">
          <a:solidFill>
            <a:srgbClr val="002D46"/>
          </a:solidFill>
          <a:latin typeface="+mn-lt"/>
          <a:ea typeface="+mn-ea"/>
        </a:defRPr>
      </a:lvl2pPr>
      <a:lvl3pPr marL="1182688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002D46"/>
          </a:solidFill>
          <a:latin typeface="+mn-lt"/>
          <a:ea typeface="+mn-ea"/>
        </a:defRPr>
      </a:lvl3pPr>
      <a:lvl4pPr marL="1619250" indent="-246063" algn="l" rtl="0" eaLnBrk="1" fontAlgn="base" hangingPunct="1">
        <a:spcBef>
          <a:spcPct val="20000"/>
        </a:spcBef>
        <a:spcAft>
          <a:spcPct val="0"/>
        </a:spcAft>
        <a:defRPr>
          <a:solidFill>
            <a:srgbClr val="002D46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02C5F83-8B3F-4EC7-B330-05D0A9220725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381000" y="1143000"/>
            <a:ext cx="8458200" cy="0"/>
          </a:xfrm>
          <a:prstGeom prst="line">
            <a:avLst/>
          </a:prstGeom>
          <a:noFill/>
          <a:ln w="9525">
            <a:solidFill>
              <a:srgbClr val="9BA92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2D46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rgbClr val="002D4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400">
          <a:solidFill>
            <a:srgbClr val="002D46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002D4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>
          <a:solidFill>
            <a:srgbClr val="002D46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57200" y="3124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GB" sz="3800" b="1" dirty="0" smtClean="0">
                <a:solidFill>
                  <a:srgbClr val="002D46"/>
                </a:solidFill>
              </a:rPr>
              <a:t>Quantifying benefits</a:t>
            </a:r>
            <a:endParaRPr lang="en-GB" sz="3200" b="1" dirty="0">
              <a:solidFill>
                <a:srgbClr val="002D46"/>
              </a:solidFill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57200" y="44196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GB" sz="2800" dirty="0" smtClean="0">
                <a:solidFill>
                  <a:srgbClr val="002D46"/>
                </a:solidFill>
              </a:rPr>
              <a:t>Neil Townsend</a:t>
            </a:r>
          </a:p>
          <a:p>
            <a:pPr eaLnBrk="1" hangingPunct="1">
              <a:spcBef>
                <a:spcPct val="20000"/>
              </a:spcBef>
            </a:pPr>
            <a:r>
              <a:rPr lang="en-GB" sz="2800" dirty="0" smtClean="0">
                <a:solidFill>
                  <a:srgbClr val="002D46"/>
                </a:solidFill>
              </a:rPr>
              <a:t>30 January 2017</a:t>
            </a:r>
            <a:endParaRPr lang="en-GB" sz="2800" dirty="0">
              <a:solidFill>
                <a:srgbClr val="002D4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Context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2012-14 Evaluating 10 yearly population Census versus annual 4% sample survey</a:t>
            </a:r>
          </a:p>
          <a:p>
            <a:r>
              <a:rPr lang="en-GB" dirty="0" smtClean="0"/>
              <a:t>Cost benefit one of important factors in decision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Survey </a:t>
            </a:r>
            <a:r>
              <a:rPr lang="en-GB" dirty="0" smtClean="0"/>
              <a:t>option cheaper </a:t>
            </a:r>
            <a:r>
              <a:rPr lang="en-GB" dirty="0" smtClean="0"/>
              <a:t>but what about </a:t>
            </a:r>
            <a:r>
              <a:rPr lang="en-GB" dirty="0" smtClean="0"/>
              <a:t>benefit?</a:t>
            </a:r>
            <a:endParaRPr lang="en-GB" dirty="0" smtClean="0"/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Needed robust benefit analysis – decision likely to be challenged/scrutinised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Each option would deliver differing frequency, accuracy and detail? What do users value?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Approach and outcomes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Data collection – from existing documents, research, surveys, meetings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/>
              <a:t>Timing coincided with 2011 releases – helpful as interest in Census high</a:t>
            </a:r>
          </a:p>
          <a:p>
            <a:r>
              <a:rPr lang="en-GB" sz="2400" dirty="0" smtClean="0"/>
              <a:t>Initial estimates</a:t>
            </a:r>
          </a:p>
          <a:p>
            <a:r>
              <a:rPr lang="en-GB" sz="2400" dirty="0" smtClean="0"/>
              <a:t>QA/verification with sector experts</a:t>
            </a:r>
          </a:p>
          <a:p>
            <a:r>
              <a:rPr lang="en-GB" sz="2400" dirty="0" smtClean="0"/>
              <a:t>Revision of estimates</a:t>
            </a:r>
          </a:p>
          <a:p>
            <a:r>
              <a:rPr lang="en-GB" sz="2400" dirty="0" smtClean="0"/>
              <a:t>Ongoing QA with decision makers</a:t>
            </a:r>
          </a:p>
          <a:p>
            <a:endParaRPr lang="en-GB" sz="2400" dirty="0" smtClean="0"/>
          </a:p>
          <a:p>
            <a:r>
              <a:rPr lang="en-GB" sz="2400" dirty="0" smtClean="0"/>
              <a:t>Covered about 70 uses</a:t>
            </a:r>
          </a:p>
          <a:p>
            <a:r>
              <a:rPr lang="en-GB" sz="2400" dirty="0" smtClean="0"/>
              <a:t>Some uses </a:t>
            </a:r>
            <a:r>
              <a:rPr lang="en-GB" sz="2400" dirty="0" smtClean="0"/>
              <a:t>unquantified</a:t>
            </a:r>
          </a:p>
          <a:p>
            <a:r>
              <a:rPr lang="en-GB" sz="2400" dirty="0" smtClean="0"/>
              <a:t>Benefit:cost ratio of 4.5:1</a:t>
            </a:r>
            <a:endParaRPr lang="en-GB" sz="24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Estimates and assumptions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Not an exact science</a:t>
            </a:r>
          </a:p>
          <a:p>
            <a:r>
              <a:rPr lang="en-GB" dirty="0" smtClean="0"/>
              <a:t>Need </a:t>
            </a:r>
            <a:r>
              <a:rPr lang="en-GB" dirty="0" smtClean="0"/>
              <a:t>to make reasonable assumptions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We avoided unsubstantiated assumptions (guesses)</a:t>
            </a:r>
          </a:p>
          <a:p>
            <a:endParaRPr lang="en-GB" dirty="0" smtClean="0"/>
          </a:p>
          <a:p>
            <a:r>
              <a:rPr lang="en-GB" dirty="0" smtClean="0"/>
              <a:t>We met with HM Treasury regularly as work developed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Got their buy-in as we went 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Addressed their challenges, took their advice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Also had independent economist and academic scrutiny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One – Local Government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755232"/>
          </a:xfrm>
        </p:spPr>
        <p:txBody>
          <a:bodyPr/>
          <a:lstStyle/>
          <a:p>
            <a:r>
              <a:rPr lang="en-GB" sz="2400" dirty="0" smtClean="0"/>
              <a:t>Surveyed </a:t>
            </a:r>
            <a:r>
              <a:rPr lang="en-GB" sz="2400" dirty="0" smtClean="0"/>
              <a:t>all 348 local authorities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/>
              <a:t>69 (20</a:t>
            </a:r>
            <a:r>
              <a:rPr lang="en-GB" sz="2000" dirty="0" smtClean="0"/>
              <a:t>%) gave </a:t>
            </a:r>
            <a:r>
              <a:rPr lang="en-GB" sz="2000" dirty="0" smtClean="0"/>
              <a:t>useful responses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/>
              <a:t>only 7 estimated financial value in terms of willingness to pay (estimates £500 to £1,000,000!)</a:t>
            </a:r>
          </a:p>
          <a:p>
            <a:r>
              <a:rPr lang="en-GB" sz="2400" dirty="0" smtClean="0"/>
              <a:t>Workshop with about 25 councils 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/>
              <a:t>Asked value, no-one could estimate</a:t>
            </a:r>
          </a:p>
          <a:p>
            <a:pPr lvl="1">
              <a:buFont typeface="Arial" pitchFamily="34" charset="0"/>
              <a:buChar char="•"/>
            </a:pPr>
            <a:r>
              <a:rPr lang="en-GB" sz="2000" dirty="0" smtClean="0"/>
              <a:t>If no Census, what would you do?</a:t>
            </a:r>
          </a:p>
          <a:p>
            <a:pPr lvl="2">
              <a:buFont typeface="Arial" pitchFamily="34" charset="0"/>
              <a:buChar char="•"/>
            </a:pPr>
            <a:r>
              <a:rPr lang="en-GB" sz="1800" dirty="0" smtClean="0"/>
              <a:t>Run your own (£1m minimum) – NO</a:t>
            </a:r>
          </a:p>
          <a:p>
            <a:pPr lvl="2">
              <a:buFont typeface="Arial" pitchFamily="34" charset="0"/>
              <a:buChar char="•"/>
            </a:pPr>
            <a:r>
              <a:rPr lang="en-GB" sz="1800" dirty="0" smtClean="0"/>
              <a:t>Spend £500 – YES, MUCH MORE</a:t>
            </a:r>
          </a:p>
          <a:p>
            <a:pPr lvl="2">
              <a:buFont typeface="Arial" pitchFamily="34" charset="0"/>
              <a:buChar char="•"/>
            </a:pPr>
            <a:r>
              <a:rPr lang="en-GB" sz="1800" dirty="0" smtClean="0"/>
              <a:t>Employ extra analyst costing £50k per year – PROBABLY</a:t>
            </a:r>
          </a:p>
          <a:p>
            <a:pPr lvl="1">
              <a:buFont typeface="Arial" pitchFamily="34" charset="0"/>
              <a:buChar char="•"/>
            </a:pPr>
            <a:r>
              <a:rPr lang="en-GB" sz="2200" dirty="0" smtClean="0"/>
              <a:t>So value </a:t>
            </a:r>
            <a:r>
              <a:rPr lang="en-GB" sz="2200" u="sng" dirty="0" smtClean="0"/>
              <a:t>at least </a:t>
            </a:r>
            <a:r>
              <a:rPr lang="en-GB" sz="2200" dirty="0" smtClean="0"/>
              <a:t>£17m per year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Census data contributes to value</a:t>
            </a:r>
            <a:endParaRPr lang="en-GB" dirty="0"/>
          </a:p>
        </p:txBody>
      </p:sp>
      <p:grpSp>
        <p:nvGrpSpPr>
          <p:cNvPr id="1026" name="Group 2"/>
          <p:cNvGrpSpPr>
            <a:grpSpLocks noGrp="1"/>
          </p:cNvGrpSpPr>
          <p:nvPr>
            <p:ph idx="1"/>
          </p:nvPr>
        </p:nvGrpSpPr>
        <p:grpSpPr bwMode="auto">
          <a:xfrm>
            <a:off x="685800" y="1524000"/>
            <a:ext cx="7772400" cy="4572000"/>
            <a:chOff x="1560" y="5225"/>
            <a:chExt cx="6825" cy="3435"/>
          </a:xfrm>
        </p:grpSpPr>
        <p:grpSp>
          <p:nvGrpSpPr>
            <p:cNvPr id="1027" name="Group 3"/>
            <p:cNvGrpSpPr>
              <a:grpSpLocks/>
            </p:cNvGrpSpPr>
            <p:nvPr/>
          </p:nvGrpSpPr>
          <p:grpSpPr bwMode="auto">
            <a:xfrm>
              <a:off x="1560" y="5225"/>
              <a:ext cx="4410" cy="3435"/>
              <a:chOff x="1560" y="5225"/>
              <a:chExt cx="4410" cy="3435"/>
            </a:xfrm>
          </p:grpSpPr>
          <p:sp>
            <p:nvSpPr>
              <p:cNvPr id="1028" name="Rectangle 4" descr="Outlined diamond"/>
              <p:cNvSpPr>
                <a:spLocks noChangeArrowheads="1"/>
              </p:cNvSpPr>
              <p:nvPr/>
            </p:nvSpPr>
            <p:spPr bwMode="auto">
              <a:xfrm>
                <a:off x="1560" y="5225"/>
                <a:ext cx="4410" cy="3435"/>
              </a:xfrm>
              <a:prstGeom prst="rect">
                <a:avLst/>
              </a:prstGeom>
              <a:pattFill prst="openDmnd">
                <a:fgClr>
                  <a:srgbClr val="BFBFBF"/>
                </a:fgClr>
                <a:bgClr>
                  <a:srgbClr val="FFFFFF"/>
                </a:bgClr>
              </a:patt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n-GB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en-GB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endParaRPr>
              </a:p>
              <a:p>
                <a:pPr marL="457200" marR="0" lvl="1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GB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A. value added by organisation, interpretation</a:t>
                </a:r>
                <a:r>
                  <a:rPr kumimoji="0" lang="en-GB" sz="20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of data, intellectual capital of company</a:t>
                </a:r>
                <a:endParaRPr kumimoji="0" lang="en-US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029" name="Group 5"/>
              <p:cNvGrpSpPr>
                <a:grpSpLocks/>
              </p:cNvGrpSpPr>
              <p:nvPr/>
            </p:nvGrpSpPr>
            <p:grpSpPr bwMode="auto">
              <a:xfrm>
                <a:off x="1560" y="6570"/>
                <a:ext cx="2790" cy="2090"/>
                <a:chOff x="1560" y="5130"/>
                <a:chExt cx="2790" cy="2090"/>
              </a:xfrm>
            </p:grpSpPr>
            <p:sp>
              <p:nvSpPr>
                <p:cNvPr id="1030" name="Rectangle 6" descr="5%"/>
                <p:cNvSpPr>
                  <a:spLocks noChangeArrowheads="1"/>
                </p:cNvSpPr>
                <p:nvPr/>
              </p:nvSpPr>
              <p:spPr bwMode="auto">
                <a:xfrm>
                  <a:off x="1560" y="5130"/>
                  <a:ext cx="2790" cy="2090"/>
                </a:xfrm>
                <a:prstGeom prst="rect">
                  <a:avLst/>
                </a:prstGeom>
                <a:pattFill prst="pct5">
                  <a:fgClr>
                    <a:srgbClr val="BFBFBF"/>
                  </a:fgClr>
                  <a:bgClr>
                    <a:srgbClr val="FFFFFF"/>
                  </a:bgClr>
                </a:patt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457200" marR="0" lvl="1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endParaRPr>
                </a:p>
                <a:p>
                  <a:pPr marL="457200" marR="0" lvl="1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GB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B. value of data</a:t>
                  </a:r>
                  <a:endParaRPr kumimoji="0" lang="en-US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31" name="Rectangle 7" descr="Small grid"/>
                <p:cNvSpPr>
                  <a:spLocks noChangeArrowheads="1"/>
                </p:cNvSpPr>
                <p:nvPr/>
              </p:nvSpPr>
              <p:spPr bwMode="auto">
                <a:xfrm>
                  <a:off x="1560" y="6015"/>
                  <a:ext cx="1560" cy="1205"/>
                </a:xfrm>
                <a:prstGeom prst="rect">
                  <a:avLst/>
                </a:prstGeom>
                <a:pattFill prst="smGrid">
                  <a:fgClr>
                    <a:srgbClr val="BFBFBF"/>
                  </a:fgClr>
                  <a:bgClr>
                    <a:srgbClr val="FFFFFF"/>
                  </a:bgClr>
                </a:patt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457200" marR="0" lvl="1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GB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endParaRPr>
                </a:p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GB" sz="2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C. value of ONS data</a:t>
                  </a:r>
                  <a:endParaRPr kumimoji="0" lang="en-US" sz="3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</p:grpSp>
        <p:grpSp>
          <p:nvGrpSpPr>
            <p:cNvPr id="1032" name="Group 8"/>
            <p:cNvGrpSpPr>
              <a:grpSpLocks/>
            </p:cNvGrpSpPr>
            <p:nvPr/>
          </p:nvGrpSpPr>
          <p:grpSpPr bwMode="auto">
            <a:xfrm>
              <a:off x="5970" y="5400"/>
              <a:ext cx="2415" cy="675"/>
              <a:chOff x="5970" y="5400"/>
              <a:chExt cx="2415" cy="675"/>
            </a:xfrm>
          </p:grpSpPr>
          <p:sp>
            <p:nvSpPr>
              <p:cNvPr id="1033" name="Text Box 9"/>
              <p:cNvSpPr txBox="1">
                <a:spLocks noChangeArrowheads="1"/>
              </p:cNvSpPr>
              <p:nvPr/>
            </p:nvSpPr>
            <p:spPr bwMode="auto">
              <a:xfrm>
                <a:off x="6480" y="5400"/>
                <a:ext cx="1905" cy="510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GB" sz="2000" dirty="0" smtClean="0">
                    <a:latin typeface="Calibri" pitchFamily="34" charset="0"/>
                    <a:cs typeface="Arial" pitchFamily="34" charset="0"/>
                  </a:rPr>
                  <a:t>Value of sector, decision, service</a:t>
                </a:r>
                <a:r>
                  <a:rPr kumimoji="0" lang="en-GB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en-US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1034" name="AutoShape 10"/>
              <p:cNvCxnSpPr>
                <a:cxnSpLocks noChangeShapeType="1"/>
              </p:cNvCxnSpPr>
              <p:nvPr/>
            </p:nvCxnSpPr>
            <p:spPr bwMode="auto">
              <a:xfrm flipH="1">
                <a:off x="5970" y="5745"/>
                <a:ext cx="600" cy="33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Two – Market Research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96752"/>
            <a:ext cx="7772400" cy="4899248"/>
          </a:xfrm>
        </p:spPr>
        <p:txBody>
          <a:bodyPr/>
          <a:lstStyle/>
          <a:p>
            <a:pPr hangingPunct="0"/>
            <a:r>
              <a:rPr lang="en-GB" sz="2000" dirty="0" smtClean="0"/>
              <a:t>Turnover = £3.2bn (Market Research Society, ONS Annual Business Survey</a:t>
            </a:r>
          </a:p>
          <a:p>
            <a:pPr lvl="1" hangingPunct="0">
              <a:buFont typeface="Arial" pitchFamily="34" charset="0"/>
              <a:buChar char="•"/>
            </a:pPr>
            <a:r>
              <a:rPr lang="en-GB" sz="1800" dirty="0" smtClean="0"/>
              <a:t>14</a:t>
            </a:r>
            <a:r>
              <a:rPr lang="en-GB" sz="1800" dirty="0" smtClean="0"/>
              <a:t>% of this is </a:t>
            </a:r>
            <a:r>
              <a:rPr lang="en-GB" sz="1800" dirty="0" smtClean="0"/>
              <a:t>industrial </a:t>
            </a:r>
            <a:r>
              <a:rPr lang="en-GB" sz="1800" dirty="0" smtClean="0"/>
              <a:t>or business research </a:t>
            </a:r>
          </a:p>
          <a:p>
            <a:pPr lvl="1" hangingPunct="0">
              <a:buFont typeface="Arial" pitchFamily="34" charset="0"/>
              <a:buChar char="•"/>
            </a:pPr>
            <a:r>
              <a:rPr lang="en-GB" sz="1800" dirty="0" smtClean="0"/>
              <a:t>13% is customer satisfaction work where census data is not </a:t>
            </a:r>
            <a:r>
              <a:rPr lang="en-GB" sz="1800" dirty="0" smtClean="0"/>
              <a:t>relevant </a:t>
            </a:r>
            <a:endParaRPr lang="en-GB" sz="1800" dirty="0" smtClean="0"/>
          </a:p>
          <a:p>
            <a:pPr lvl="1" hangingPunct="0">
              <a:buFont typeface="Arial" pitchFamily="34" charset="0"/>
              <a:buChar char="•"/>
            </a:pPr>
            <a:r>
              <a:rPr lang="en-GB" sz="1800" dirty="0" smtClean="0"/>
              <a:t>So 73</a:t>
            </a:r>
            <a:r>
              <a:rPr lang="en-GB" sz="1800" dirty="0" smtClean="0"/>
              <a:t>% </a:t>
            </a:r>
            <a:r>
              <a:rPr lang="en-GB" sz="1800" dirty="0" smtClean="0"/>
              <a:t>where </a:t>
            </a:r>
            <a:r>
              <a:rPr lang="en-GB" sz="1800" dirty="0" smtClean="0"/>
              <a:t>census data is likely to be useful.  </a:t>
            </a:r>
          </a:p>
          <a:p>
            <a:r>
              <a:rPr lang="en-GB" sz="2000" dirty="0" smtClean="0"/>
              <a:t>Facilitated a workshop with </a:t>
            </a:r>
            <a:r>
              <a:rPr lang="en-GB" sz="2000" dirty="0" smtClean="0"/>
              <a:t>three </a:t>
            </a:r>
            <a:r>
              <a:rPr lang="en-GB" sz="2000" dirty="0" smtClean="0"/>
              <a:t>recognised industry </a:t>
            </a:r>
            <a:r>
              <a:rPr lang="en-GB" sz="2000" dirty="0" smtClean="0"/>
              <a:t>experts</a:t>
            </a:r>
          </a:p>
          <a:p>
            <a:pPr lvl="1">
              <a:buFont typeface="Arial" pitchFamily="34" charset="0"/>
              <a:buChar char="•"/>
            </a:pPr>
            <a:r>
              <a:rPr lang="en-GB" sz="1800" dirty="0" smtClean="0"/>
              <a:t>Focused </a:t>
            </a:r>
            <a:r>
              <a:rPr lang="en-GB" sz="1800" dirty="0" smtClean="0"/>
              <a:t>discussion about ‘the market’ not individual companies </a:t>
            </a:r>
          </a:p>
          <a:p>
            <a:pPr lvl="1">
              <a:buFont typeface="Arial" pitchFamily="34" charset="0"/>
              <a:buChar char="•"/>
            </a:pPr>
            <a:r>
              <a:rPr lang="en-GB" sz="1800" dirty="0" smtClean="0"/>
              <a:t>Avoid revealing commercial secrets</a:t>
            </a:r>
          </a:p>
          <a:p>
            <a:pPr lvl="1">
              <a:buFont typeface="Arial" pitchFamily="34" charset="0"/>
              <a:buChar char="•"/>
            </a:pPr>
            <a:r>
              <a:rPr lang="en-GB" sz="1800" dirty="0" smtClean="0"/>
              <a:t>Draw on previous experience</a:t>
            </a:r>
          </a:p>
          <a:p>
            <a:pPr>
              <a:buFont typeface="Arial" pitchFamily="34" charset="0"/>
              <a:buChar char="•"/>
            </a:pPr>
            <a:r>
              <a:rPr lang="en-GB" sz="2000" dirty="0" smtClean="0"/>
              <a:t>(Finally) they agreed values for input of Census data</a:t>
            </a:r>
          </a:p>
          <a:p>
            <a:pPr lvl="1" fontAlgn="auto">
              <a:buFont typeface="Arial" pitchFamily="34" charset="0"/>
              <a:buChar char="•"/>
            </a:pPr>
            <a:r>
              <a:rPr lang="en-GB" sz="1800" dirty="0" smtClean="0"/>
              <a:t>Data contributes 30% of turnover </a:t>
            </a:r>
          </a:p>
          <a:p>
            <a:pPr lvl="1" fontAlgn="auto">
              <a:buFont typeface="Arial" pitchFamily="34" charset="0"/>
              <a:buChar char="•"/>
            </a:pPr>
            <a:r>
              <a:rPr lang="en-GB" sz="1800" dirty="0" smtClean="0"/>
              <a:t>Census data accounts for 10% of the value attributable to data, </a:t>
            </a:r>
          </a:p>
          <a:p>
            <a:pPr lvl="1" fontAlgn="auto">
              <a:buFont typeface="Arial" pitchFamily="34" charset="0"/>
              <a:buChar char="•"/>
            </a:pPr>
            <a:r>
              <a:rPr lang="en-GB" sz="1800" dirty="0" smtClean="0"/>
              <a:t>Benefit decays by 50% over the 10 years after a census</a:t>
            </a:r>
            <a:r>
              <a:rPr lang="en-GB" sz="1400" dirty="0" smtClean="0"/>
              <a:t>. </a:t>
            </a:r>
          </a:p>
          <a:p>
            <a:pPr lvl="0" fontAlgn="auto" hangingPunct="1"/>
            <a:r>
              <a:rPr lang="en-GB" sz="2000" dirty="0" smtClean="0"/>
              <a:t>Estimate </a:t>
            </a:r>
            <a:r>
              <a:rPr lang="en-GB" sz="2000" dirty="0" smtClean="0"/>
              <a:t>of £70m a year </a:t>
            </a:r>
            <a:r>
              <a:rPr lang="en-GB" sz="2000" dirty="0" smtClean="0"/>
              <a:t>in </a:t>
            </a:r>
            <a:r>
              <a:rPr lang="en-GB" sz="2000" dirty="0" smtClean="0"/>
              <a:t>the first year after release of the main census data. (£67m in year two)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Three - Direct Marketing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755232"/>
          </a:xfrm>
        </p:spPr>
        <p:txBody>
          <a:bodyPr/>
          <a:lstStyle/>
          <a:p>
            <a:pPr hangingPunct="0"/>
            <a:r>
              <a:rPr lang="en-GB" sz="2000" dirty="0" smtClean="0"/>
              <a:t>Advertising spend on targeted emails/letters and local geographic adverts on billboards and bus stops where small area census data is used to target activity. Excludes rest of advertising spend (radio, TV and newspaper ads)</a:t>
            </a:r>
          </a:p>
          <a:p>
            <a:pPr hangingPunct="0"/>
            <a:r>
              <a:rPr lang="en-GB" sz="2000" dirty="0" smtClean="0"/>
              <a:t>UK spend = £15.2bn - Direct Marketing Association (DMA), ‘Putting a Price on Direct Marketing</a:t>
            </a:r>
            <a:r>
              <a:rPr lang="en-GB" sz="2000" dirty="0" smtClean="0"/>
              <a:t>’</a:t>
            </a:r>
            <a:endParaRPr lang="en-GB" sz="2000" dirty="0" smtClean="0"/>
          </a:p>
          <a:p>
            <a:pPr hangingPunct="0"/>
            <a:r>
              <a:rPr lang="en-GB" sz="2000" dirty="0" smtClean="0"/>
              <a:t>England and Wales = 92% of the total UK (ONS GVA Statistics)</a:t>
            </a:r>
          </a:p>
          <a:p>
            <a:pPr lvl="0" fontAlgn="auto" hangingPunct="1"/>
            <a:r>
              <a:rPr lang="en-GB" sz="2000" dirty="0" smtClean="0"/>
              <a:t>62% of total is on Business to Business campaigns. (DMA)</a:t>
            </a:r>
          </a:p>
          <a:p>
            <a:pPr lvl="0" fontAlgn="auto" hangingPunct="1"/>
            <a:r>
              <a:rPr lang="en-GB" sz="2000" i="1" dirty="0" smtClean="0"/>
              <a:t>So, direct marketing spending where census data is used amounts to £5.5bn</a:t>
            </a:r>
          </a:p>
          <a:p>
            <a:pPr fontAlgn="auto">
              <a:buFont typeface="Arial" pitchFamily="34" charset="0"/>
              <a:buChar char="•"/>
            </a:pPr>
            <a:r>
              <a:rPr lang="en-GB" sz="2000" dirty="0" smtClean="0"/>
              <a:t>Data spend 3-4% of the value of the business  (industry best practice)</a:t>
            </a:r>
          </a:p>
          <a:p>
            <a:pPr fontAlgn="auto">
              <a:buFont typeface="Arial" pitchFamily="34" charset="0"/>
              <a:buChar char="•"/>
            </a:pPr>
            <a:r>
              <a:rPr lang="en-GB" sz="2000" dirty="0" smtClean="0"/>
              <a:t>20% of this data is Census data (industry experts)</a:t>
            </a:r>
          </a:p>
          <a:p>
            <a:pPr fontAlgn="auto">
              <a:buFont typeface="Arial" pitchFamily="34" charset="0"/>
              <a:buChar char="•"/>
            </a:pPr>
            <a:r>
              <a:rPr lang="en-GB" sz="2000" dirty="0" smtClean="0"/>
              <a:t>Benefit decays by 50% over the 10 years after a census (estimate from industry experts). </a:t>
            </a:r>
          </a:p>
          <a:p>
            <a:pPr fontAlgn="auto">
              <a:buFont typeface="Arial" pitchFamily="34" charset="0"/>
              <a:buChar char="•"/>
            </a:pPr>
            <a:r>
              <a:rPr lang="en-GB" sz="2000" dirty="0" smtClean="0"/>
              <a:t>Estimated year one benefit = £37m, year two = £35m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 </a:t>
            </a:r>
            <a:r>
              <a:rPr lang="en-GB" smtClean="0"/>
              <a:t>option comparison…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755232"/>
          </a:xfrm>
        </p:spPr>
        <p:txBody>
          <a:bodyPr/>
          <a:lstStyle/>
          <a:p>
            <a:r>
              <a:rPr lang="en-GB" dirty="0" smtClean="0"/>
              <a:t>Need to understand relative value of accuracy, frequency and geographic detail</a:t>
            </a:r>
          </a:p>
          <a:p>
            <a:r>
              <a:rPr lang="en-GB" dirty="0" smtClean="0"/>
              <a:t>Asked users: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Which geographic level drove value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How/if usage declined over decade</a:t>
            </a:r>
          </a:p>
          <a:p>
            <a:pPr lvl="1"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In general: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Value in low geographic level detail</a:t>
            </a:r>
          </a:p>
          <a:p>
            <a:pPr lvl="1">
              <a:buFont typeface="Arial" pitchFamily="34" charset="0"/>
              <a:buChar char="•"/>
            </a:pPr>
            <a:r>
              <a:rPr lang="en-GB" dirty="0" smtClean="0"/>
              <a:t>Once a decade ‘truth’, used to refresh models, other data used to update over the decade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So, ten yearly </a:t>
            </a:r>
            <a:r>
              <a:rPr lang="en-GB" smtClean="0"/>
              <a:t>Census gives higher </a:t>
            </a:r>
            <a:r>
              <a:rPr lang="en-GB" dirty="0" smtClean="0"/>
              <a:t>benefit than annual survey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hite_eng_tcm67-60698_tcm67-60698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 Slide Master: blank">
  <a:themeElements>
    <a:clrScheme name="Default Design Slide Master: 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 Slide Master: 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Default Design Slide Master: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Slide Master: 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Slide Master: 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Slide Master: 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Slide Master: 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Slide Master: 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Slide Master: 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Slide Master: 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Slide Master: 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Slide Master: 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Slide Master: 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Slide Master: 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white_eng_tcm67-60698_tcm67-60698 (2)</Template>
  <TotalTime>505</TotalTime>
  <Words>667</Words>
  <Application>Microsoft Office PowerPoint</Application>
  <PresentationFormat>On-screen Show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white_eng_tcm67-60698_tcm67-60698 (2)</vt:lpstr>
      <vt:lpstr>Default Design Slide Master: blank</vt:lpstr>
      <vt:lpstr>Slide 1</vt:lpstr>
      <vt:lpstr>Context</vt:lpstr>
      <vt:lpstr>Approach and outcomes</vt:lpstr>
      <vt:lpstr>Estimates and assumptions</vt:lpstr>
      <vt:lpstr>Example One – Local Government</vt:lpstr>
      <vt:lpstr>Census data contributes to value</vt:lpstr>
      <vt:lpstr>Example Two – Market Research</vt:lpstr>
      <vt:lpstr>Example Three - Direct Marketing</vt:lpstr>
      <vt:lpstr>For option comparison…</vt:lpstr>
    </vt:vector>
  </TitlesOfParts>
  <Company>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GRIFFS3</dc:creator>
  <cp:lastModifiedBy>Neil T</cp:lastModifiedBy>
  <cp:revision>27</cp:revision>
  <dcterms:created xsi:type="dcterms:W3CDTF">2016-05-12T08:49:57Z</dcterms:created>
  <dcterms:modified xsi:type="dcterms:W3CDTF">2017-01-20T15:09:51Z</dcterms:modified>
</cp:coreProperties>
</file>