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82" r:id="rId2"/>
    <p:sldId id="257" r:id="rId3"/>
    <p:sldId id="283" r:id="rId4"/>
    <p:sldId id="290" r:id="rId5"/>
    <p:sldId id="284" r:id="rId6"/>
    <p:sldId id="291" r:id="rId7"/>
    <p:sldId id="285" r:id="rId8"/>
    <p:sldId id="286" r:id="rId9"/>
    <p:sldId id="287" r:id="rId10"/>
    <p:sldId id="288" r:id="rId11"/>
    <p:sldId id="289" r:id="rId12"/>
    <p:sldId id="278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92" autoAdjust="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40A5E-B9E2-4C87-ACC4-87F980E145B7}" type="datetimeFigureOut">
              <a:rPr lang="es-ES" smtClean="0"/>
              <a:pPr/>
              <a:t>26/01/2017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40177-EB1E-4D80-8F71-974E612F4C3A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807747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0016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rgbClr val="0070C0"/>
                </a:solidFill>
                <a:effectLst/>
              </a:defRPr>
            </a:lvl1pPr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  <a:prstGeom prst="rect">
            <a:avLst/>
          </a:prstGeom>
        </p:spPr>
        <p:txBody>
          <a:bodyPr/>
          <a:lstStyle>
            <a:lvl1pPr marL="73152" indent="0" algn="l">
              <a:buNone/>
              <a:defRPr sz="2600">
                <a:solidFill>
                  <a:srgbClr val="0070C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8F40E8-AE91-4A8F-9228-8F7D80C63781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FF748-1325-48DC-AE50-E54CCC902008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790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58" y="672756"/>
            <a:ext cx="749808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17" y="2013012"/>
            <a:ext cx="7498080" cy="4800600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43BFF4-371F-49C9-8D20-48FF78C9E0E6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FF748-1325-48DC-AE50-E54CCC90200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83139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  <a:prstGeom prst="rect">
            <a:avLst/>
          </a:prstGeo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C77621-71A8-4214-8779-1B7A6839C5C9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FF748-1325-48DC-AE50-E54CCC90200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146436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C243-3BB0-4495-9F22-D072DBB72E3B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F748-1325-48DC-AE50-E54CCC90200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78788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58" y="672756"/>
            <a:ext cx="749808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17" y="2013012"/>
            <a:ext cx="7498080" cy="4800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33C6B3-38B0-4503-B2E8-CF2F205E1B4A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FF748-1325-48DC-AE50-E54CCC90200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84480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  <a:prstGeom prst="rect">
            <a:avLst/>
          </a:prstGeo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D52450-5825-439B-804E-915A51E8302D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FF748-1325-48DC-AE50-E54CCC902008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812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7FFD92-480D-419E-A52A-EFBDF67C6807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FF748-1325-48DC-AE50-E54CCC90200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1673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  <a:prstGeom prst="rect">
            <a:avLst/>
          </a:prstGeo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prstGeom prst="rect">
            <a:avLst/>
          </a:prstGeo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prstGeom prst="rect">
            <a:avLst/>
          </a:prstGeo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734FB9-A692-4F5E-994E-02705E192139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FF748-1325-48DC-AE50-E54CCC90200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15530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7B9363-22EF-497A-8E0E-B8F0D9D68433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FF748-1325-48DC-AE50-E54CCC90200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3298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6036D8-2A08-4F0C-A376-4A8A1FC3E8B3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FF748-1325-48DC-AE50-E54CCC902008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416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  <a:prstGeom prst="rect">
            <a:avLst/>
          </a:prstGeo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44FBB0-03CF-426D-AC35-C0044DA149EF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FF748-1325-48DC-AE50-E54CCC902008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6817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53C3F-2364-48A9-9255-C338C722EEDA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2FF748-1325-48DC-AE50-E54CCC902008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50302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8019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632FEBB-1A6B-4D25-B9A3-05ADF97727D4}" type="datetime1">
              <a:rPr lang="es-ES" smtClean="0"/>
              <a:pPr/>
              <a:t>26/01/2017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12FF748-1325-48DC-AE50-E54CCC902008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84" y="-10972"/>
            <a:ext cx="2980952" cy="1203774"/>
          </a:xfrm>
          <a:prstGeom prst="rect">
            <a:avLst/>
          </a:prstGeom>
        </p:spPr>
      </p:pic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955548" y="980728"/>
            <a:ext cx="7886700" cy="11295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3" name="Picture 2" descr="http://www.fao.org/uploads/pics/WCA_white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-27383"/>
            <a:ext cx="3096344" cy="1056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6260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rgbClr val="0070C0"/>
          </a:solidFill>
          <a:effectLst/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extLst/>
    </p:titleStyle>
    <p:bodyStyle>
      <a:lvl1pPr marL="82296" indent="0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None/>
        <a:defRPr sz="3200" kern="1200">
          <a:solidFill>
            <a:srgbClr val="0070C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 txBox="1">
            <a:spLocks/>
          </p:cNvSpPr>
          <p:nvPr/>
        </p:nvSpPr>
        <p:spPr>
          <a:xfrm>
            <a:off x="1034360" y="1052736"/>
            <a:ext cx="7858120" cy="1872208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Technical</a:t>
            </a:r>
            <a:r>
              <a:rPr kumimoji="0" lang="en-US" sz="25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review meeting on </a:t>
            </a:r>
            <a:r>
              <a:rPr lang="en-US" sz="2500" b="1" dirty="0" smtClean="0">
                <a:latin typeface="+mj-lt"/>
                <a:ea typeface="+mj-ea"/>
                <a:cs typeface="+mj-cs"/>
              </a:rPr>
              <a:t>World </a:t>
            </a:r>
            <a:r>
              <a:rPr kumimoji="0" lang="en-US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Programme</a:t>
            </a:r>
            <a:r>
              <a:rPr kumimoji="0" lang="en-US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 the Census of Agriculture </a:t>
            </a:r>
            <a:r>
              <a:rPr lang="en-US" sz="2500" b="1" dirty="0" smtClean="0"/>
              <a:t>2020 </a:t>
            </a:r>
          </a:p>
          <a:p>
            <a:pPr lvl="0">
              <a:spcBef>
                <a:spcPct val="0"/>
              </a:spcBef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Volume 2 – Operational</a:t>
            </a: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en-US" b="1" noProof="0" dirty="0" smtClean="0">
                <a:latin typeface="+mj-lt"/>
                <a:ea typeface="+mj-ea"/>
                <a:cs typeface="+mj-cs"/>
              </a:rPr>
              <a:t>g</a:t>
            </a: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uidelines on implementing census of agriculture</a:t>
            </a: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en-US" sz="1600" dirty="0" smtClean="0">
                <a:latin typeface="+mj-lt"/>
                <a:ea typeface="+mj-ea"/>
                <a:cs typeface="+mj-cs"/>
              </a:rPr>
              <a:t>Rome, Italy</a:t>
            </a:r>
          </a:p>
          <a:p>
            <a:pPr lvl="0">
              <a:spcBef>
                <a:spcPct val="0"/>
              </a:spcBef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30-31 January</a:t>
            </a:r>
            <a:r>
              <a:rPr lang="en-US" sz="1600" dirty="0" smtClean="0">
                <a:latin typeface="+mj-lt"/>
                <a:ea typeface="+mj-ea"/>
                <a:cs typeface="+mj-cs"/>
              </a:rPr>
              <a:t> </a:t>
            </a: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2017</a:t>
            </a:r>
            <a:endParaRPr kumimoji="0" lang="en-US" sz="1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1"/>
          <p:cNvSpPr txBox="1">
            <a:spLocks/>
          </p:cNvSpPr>
          <p:nvPr/>
        </p:nvSpPr>
        <p:spPr>
          <a:xfrm>
            <a:off x="1053792" y="5445224"/>
            <a:ext cx="7406640" cy="980728"/>
          </a:xfrm>
          <a:prstGeom prst="rect">
            <a:avLst/>
          </a:prstGeom>
        </p:spPr>
        <p:txBody>
          <a:bodyPr anchor="b">
            <a:normAutofit fontScale="97500"/>
          </a:bodyPr>
          <a:lstStyle/>
          <a:p>
            <a:pPr>
              <a:defRPr/>
            </a:pPr>
            <a:r>
              <a:rPr lang="en-US" b="1" smtClean="0"/>
              <a:t>Jairo </a:t>
            </a:r>
            <a:r>
              <a:rPr lang="en-US" b="1" dirty="0"/>
              <a:t>Castano </a:t>
            </a:r>
          </a:p>
          <a:p>
            <a:pPr>
              <a:defRPr/>
            </a:pPr>
            <a:r>
              <a:rPr lang="en-US" dirty="0"/>
              <a:t>Leader, </a:t>
            </a:r>
            <a:r>
              <a:rPr lang="en-US" dirty="0" smtClean="0"/>
              <a:t> Agricultural </a:t>
            </a:r>
            <a:r>
              <a:rPr lang="en-US" dirty="0"/>
              <a:t>Censuses and Surveys Team</a:t>
            </a:r>
          </a:p>
          <a:p>
            <a:pPr>
              <a:defRPr/>
            </a:pPr>
            <a:r>
              <a:rPr lang="en-US" dirty="0" smtClean="0"/>
              <a:t>FAO Statistics Division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043608" y="3411577"/>
            <a:ext cx="66247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500" b="1" dirty="0" err="1" smtClean="0"/>
              <a:t>Proposed</a:t>
            </a:r>
            <a:r>
              <a:rPr lang="es-ES" sz="3500" b="1" dirty="0" smtClean="0"/>
              <a:t> </a:t>
            </a:r>
            <a:r>
              <a:rPr lang="es-ES" sz="3500" b="1" dirty="0" err="1" smtClean="0"/>
              <a:t>Outline</a:t>
            </a:r>
            <a:r>
              <a:rPr lang="es-ES" sz="3500" b="1" dirty="0" smtClean="0"/>
              <a:t> of </a:t>
            </a:r>
            <a:r>
              <a:rPr lang="es-ES" sz="3500" b="1" dirty="0" err="1" smtClean="0"/>
              <a:t>Volume</a:t>
            </a:r>
            <a:r>
              <a:rPr lang="es-ES" sz="3500" b="1" dirty="0" smtClean="0"/>
              <a:t> </a:t>
            </a:r>
            <a:r>
              <a:rPr lang="es-ES" sz="3500" b="1" dirty="0" smtClean="0"/>
              <a:t>2</a:t>
            </a:r>
          </a:p>
          <a:p>
            <a:r>
              <a:rPr lang="es-ES" sz="2500" i="1" dirty="0" err="1" smtClean="0"/>
              <a:t>Item</a:t>
            </a:r>
            <a:r>
              <a:rPr lang="es-ES" sz="2500" i="1" dirty="0" smtClean="0"/>
              <a:t> 2</a:t>
            </a:r>
            <a:endParaRPr lang="es-ES" sz="2500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F748-1325-48DC-AE50-E54CCC902008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74275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Outline of Volume 2 </a:t>
            </a:r>
            <a:r>
              <a:rPr lang="en-US" dirty="0" smtClean="0"/>
              <a:t>(cont’d)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F748-1325-48DC-AE50-E54CCC902008}" type="slidenum">
              <a:rPr lang="es-ES" smtClean="0"/>
              <a:pPr/>
              <a:t>10</a:t>
            </a:fld>
            <a:endParaRPr lang="es-E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53373134"/>
              </p:ext>
            </p:extLst>
          </p:nvPr>
        </p:nvGraphicFramePr>
        <p:xfrm>
          <a:off x="1187624" y="1815752"/>
          <a:ext cx="7956376" cy="4974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8"/>
                <a:gridCol w="7164288"/>
              </a:tblGrid>
              <a:tr h="58869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Part 3 - Census preparation </a:t>
                      </a:r>
                      <a:r>
                        <a:rPr lang="en-GB" sz="2800" dirty="0" smtClean="0">
                          <a:effectLst/>
                        </a:rPr>
                        <a:t>&amp; implementation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886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18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Census data collection methods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86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19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Data processing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86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20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Data archiving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86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21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spc="-10" dirty="0">
                          <a:effectLst/>
                        </a:rPr>
                        <a:t>Safe access to microdata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86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22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Post-enumeration survey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86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spc="-10">
                          <a:effectLst/>
                        </a:rPr>
                        <a:t>23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Data analysis, reporting and dissemination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886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24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Reconciliation of current statistics with census results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79681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Discussion points</a:t>
            </a:r>
            <a:endParaRPr lang="en-GB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F748-1325-48DC-AE50-E54CCC902008}" type="slidenum">
              <a:rPr lang="es-ES" smtClean="0"/>
              <a:pPr/>
              <a:t>11</a:t>
            </a:fld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013012"/>
            <a:ext cx="7160823" cy="4368316"/>
          </a:xfrm>
        </p:spPr>
        <p:txBody>
          <a:bodyPr>
            <a:normAutofit/>
          </a:bodyPr>
          <a:lstStyle/>
          <a:p>
            <a:pPr marL="539496" indent="-457200" algn="just">
              <a:buFont typeface="Arial" panose="020B0604020202020204" pitchFamily="34" charset="0"/>
              <a:buChar char="•"/>
            </a:pPr>
            <a:r>
              <a:rPr lang="en-US" dirty="0" smtClean="0"/>
              <a:t>Suitability of the topics and publication length</a:t>
            </a:r>
          </a:p>
          <a:p>
            <a:pPr marL="539496" indent="-457200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39496" indent="-457200" algn="just">
              <a:buFont typeface="Arial" panose="020B0604020202020204" pitchFamily="34" charset="0"/>
              <a:buChar char="•"/>
            </a:pPr>
            <a:r>
              <a:rPr lang="en-US" dirty="0" smtClean="0"/>
              <a:t>Suitability of the structure (three parts and 24 chapters)</a:t>
            </a:r>
          </a:p>
          <a:p>
            <a:pPr marL="539496" indent="-457200" algn="just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39496" indent="-457200" algn="just">
              <a:buFont typeface="Arial" panose="020B0604020202020204" pitchFamily="34" charset="0"/>
              <a:buChar char="•"/>
            </a:pPr>
            <a:r>
              <a:rPr lang="en-US" dirty="0" smtClean="0"/>
              <a:t>Relevance of hyperlinks</a:t>
            </a:r>
            <a:r>
              <a:rPr lang="en-GB" dirty="0" smtClean="0"/>
              <a:t> </a:t>
            </a:r>
            <a:r>
              <a:rPr lang="en-GB" dirty="0"/>
              <a:t>to country </a:t>
            </a:r>
            <a:r>
              <a:rPr lang="en-GB" dirty="0" smtClean="0"/>
              <a:t>practices and specialised/detailed </a:t>
            </a:r>
            <a:r>
              <a:rPr lang="en-GB" dirty="0"/>
              <a:t>methodological </a:t>
            </a:r>
            <a:r>
              <a:rPr lang="en-GB" dirty="0" smtClean="0"/>
              <a:t>publications.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977297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123728" y="2852936"/>
            <a:ext cx="5832648" cy="1143000"/>
          </a:xfrm>
        </p:spPr>
        <p:txBody>
          <a:bodyPr>
            <a:normAutofit/>
          </a:bodyPr>
          <a:lstStyle/>
          <a:p>
            <a:pPr algn="ctr"/>
            <a:r>
              <a:rPr lang="es-ES" sz="5000" b="1" dirty="0" smtClean="0"/>
              <a:t>THANK YOU</a:t>
            </a:r>
            <a:endParaRPr lang="es-ES" sz="50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F748-1325-48DC-AE50-E54CCC902008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F748-1325-48DC-AE50-E54CCC902008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71600" y="1988840"/>
            <a:ext cx="6408712" cy="4152528"/>
          </a:xfrm>
        </p:spPr>
        <p:txBody>
          <a:bodyPr>
            <a:normAutofit/>
          </a:bodyPr>
          <a:lstStyle/>
          <a:p>
            <a:pPr marL="539496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AR" sz="4800" dirty="0" err="1" smtClean="0"/>
              <a:t>Purpose</a:t>
            </a:r>
            <a:r>
              <a:rPr lang="es-AR" sz="4800" dirty="0" smtClean="0"/>
              <a:t> of </a:t>
            </a:r>
            <a:r>
              <a:rPr lang="es-AR" sz="4800" dirty="0" err="1" smtClean="0"/>
              <a:t>Volume</a:t>
            </a:r>
            <a:r>
              <a:rPr lang="es-AR" sz="4800" dirty="0" smtClean="0"/>
              <a:t> 2</a:t>
            </a:r>
          </a:p>
          <a:p>
            <a:pPr marL="539496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AR" sz="4800" dirty="0" err="1" smtClean="0"/>
              <a:t>Structure</a:t>
            </a:r>
            <a:endParaRPr lang="es-AR" sz="4800" dirty="0" smtClean="0"/>
          </a:p>
          <a:p>
            <a:pPr marL="539496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AR" sz="4800" dirty="0" err="1" smtClean="0"/>
              <a:t>Outline</a:t>
            </a:r>
            <a:endParaRPr lang="es-AR" sz="4800" dirty="0" smtClean="0"/>
          </a:p>
          <a:p>
            <a:pPr marL="539496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AR" sz="4800" dirty="0" err="1" smtClean="0"/>
              <a:t>Discussion</a:t>
            </a:r>
            <a:r>
              <a:rPr lang="es-AR" sz="4800" dirty="0" smtClean="0"/>
              <a:t> </a:t>
            </a:r>
            <a:r>
              <a:rPr lang="es-AR" sz="4800" dirty="0" err="1" smtClean="0"/>
              <a:t>points</a:t>
            </a:r>
            <a:endParaRPr lang="es-AR" sz="48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87624" y="1061864"/>
            <a:ext cx="7498080" cy="854968"/>
          </a:xfrm>
        </p:spPr>
        <p:txBody>
          <a:bodyPr/>
          <a:lstStyle/>
          <a:p>
            <a:r>
              <a:rPr lang="es-AR" b="1" dirty="0" smtClean="0">
                <a:latin typeface="Calibri" pitchFamily="34" charset="0"/>
              </a:rPr>
              <a:t>CONTENT</a:t>
            </a:r>
            <a:endParaRPr lang="es-AR" b="1" dirty="0">
              <a:latin typeface="Calibri" pitchFamily="34" charset="0"/>
            </a:endParaRPr>
          </a:p>
        </p:txBody>
      </p:sp>
      <p:pic>
        <p:nvPicPr>
          <p:cNvPr id="8" name="Picture 2" descr="Image result for contenido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228184" y="3593360"/>
            <a:ext cx="2915816" cy="24279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4400" y="692696"/>
            <a:ext cx="7498080" cy="1143000"/>
          </a:xfrm>
        </p:spPr>
        <p:txBody>
          <a:bodyPr>
            <a:normAutofit/>
          </a:bodyPr>
          <a:lstStyle/>
          <a:p>
            <a:r>
              <a:rPr lang="es-AR" sz="4000" b="1" dirty="0" err="1" smtClean="0"/>
              <a:t>Purpose</a:t>
            </a:r>
            <a:r>
              <a:rPr lang="es-AR" sz="4000" b="1" dirty="0" smtClean="0"/>
              <a:t> of </a:t>
            </a:r>
            <a:r>
              <a:rPr lang="es-AR" sz="4000" b="1" dirty="0" err="1" smtClean="0"/>
              <a:t>Volume</a:t>
            </a:r>
            <a:r>
              <a:rPr lang="es-AR" sz="4000" b="1" dirty="0" smtClean="0"/>
              <a:t> 2</a:t>
            </a:r>
            <a:endParaRPr lang="es-A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55948"/>
            <a:ext cx="7498080" cy="4941404"/>
          </a:xfrm>
        </p:spPr>
        <p:txBody>
          <a:bodyPr>
            <a:noAutofit/>
          </a:bodyPr>
          <a:lstStyle/>
          <a:p>
            <a:pPr marL="365760" lvl="0" indent="-283464" algn="just" fontAlgn="base">
              <a:lnSpc>
                <a:spcPct val="100000"/>
              </a:lnSpc>
              <a:spcAft>
                <a:spcPts val="600"/>
              </a:spcAft>
              <a:buFont typeface="Wingdings 2"/>
              <a:buChar char=""/>
            </a:pPr>
            <a:r>
              <a:rPr lang="en-GB" sz="2400" dirty="0" smtClean="0"/>
              <a:t>An update of </a:t>
            </a:r>
            <a:r>
              <a:rPr lang="en-GB" sz="2400" i="1" dirty="0" smtClean="0"/>
              <a:t>Conducting </a:t>
            </a:r>
            <a:r>
              <a:rPr lang="en-GB" sz="2400" i="1" dirty="0"/>
              <a:t>Agricultural Censuses and </a:t>
            </a:r>
            <a:r>
              <a:rPr lang="en-GB" sz="2400" i="1" dirty="0" smtClean="0"/>
              <a:t>Surveys</a:t>
            </a:r>
            <a:r>
              <a:rPr lang="en-GB" sz="2400" dirty="0" smtClean="0"/>
              <a:t> </a:t>
            </a:r>
            <a:r>
              <a:rPr lang="en-GB" sz="2400" dirty="0"/>
              <a:t>(SDS No. 6, </a:t>
            </a:r>
            <a:r>
              <a:rPr lang="en-GB" sz="2400" dirty="0" smtClean="0"/>
              <a:t>FAO </a:t>
            </a:r>
            <a:r>
              <a:rPr lang="en-GB" sz="2400" dirty="0"/>
              <a:t>1996</a:t>
            </a:r>
            <a:r>
              <a:rPr lang="en-GB" sz="2400" dirty="0" smtClean="0"/>
              <a:t>).</a:t>
            </a:r>
            <a:endParaRPr lang="en-US" sz="2400" dirty="0" smtClean="0"/>
          </a:p>
          <a:p>
            <a:pPr marL="365760" lvl="0" indent="-283464" algn="just" fontAlgn="base">
              <a:lnSpc>
                <a:spcPct val="100000"/>
              </a:lnSpc>
              <a:spcAft>
                <a:spcPts val="600"/>
              </a:spcAft>
              <a:buFont typeface="Wingdings 2"/>
              <a:buChar char=""/>
            </a:pPr>
            <a:r>
              <a:rPr lang="en-US" sz="2400" dirty="0" smtClean="0"/>
              <a:t>Provides </a:t>
            </a:r>
            <a:r>
              <a:rPr lang="en-US" sz="2400" dirty="0"/>
              <a:t>a comprehensive coverage of the main stages in the preparation and</a:t>
            </a:r>
            <a:r>
              <a:rPr lang="en-GB" sz="2400" dirty="0"/>
              <a:t> implementation of the census of agriculture. </a:t>
            </a:r>
          </a:p>
          <a:p>
            <a:pPr marL="365760" lvl="0" indent="-283464" algn="just" fontAlgn="base">
              <a:lnSpc>
                <a:spcPct val="100000"/>
              </a:lnSpc>
              <a:spcAft>
                <a:spcPts val="600"/>
              </a:spcAft>
              <a:buFont typeface="Wingdings 2"/>
              <a:buChar char=""/>
            </a:pPr>
            <a:r>
              <a:rPr lang="en-GB" sz="2400" dirty="0"/>
              <a:t>It </a:t>
            </a:r>
            <a:r>
              <a:rPr lang="en-GB" sz="2400" u="sng" dirty="0"/>
              <a:t>does not </a:t>
            </a:r>
            <a:r>
              <a:rPr lang="en-GB" sz="2400" dirty="0"/>
              <a:t>discuss in detail aspects that are easily available in FAO and other specialized </a:t>
            </a:r>
            <a:r>
              <a:rPr lang="en-GB" sz="2400" dirty="0" smtClean="0"/>
              <a:t>publications/sources</a:t>
            </a:r>
            <a:r>
              <a:rPr lang="en-GB" sz="2400" dirty="0"/>
              <a:t>. </a:t>
            </a:r>
          </a:p>
          <a:p>
            <a:pPr marL="365760" lvl="0" indent="-283464" algn="just" fontAlgn="base">
              <a:lnSpc>
                <a:spcPct val="100000"/>
              </a:lnSpc>
              <a:spcAft>
                <a:spcPts val="600"/>
              </a:spcAft>
              <a:buFont typeface="Wingdings 2"/>
              <a:buChar char=""/>
            </a:pPr>
            <a:r>
              <a:rPr lang="en-GB" sz="2400" dirty="0"/>
              <a:t>Expected to be as user-friendly and practical as </a:t>
            </a:r>
            <a:r>
              <a:rPr lang="en-GB" sz="2400" dirty="0" smtClean="0"/>
              <a:t>possible, such as linking to </a:t>
            </a:r>
            <a:r>
              <a:rPr lang="en-GB" sz="2400" dirty="0"/>
              <a:t>country </a:t>
            </a:r>
            <a:r>
              <a:rPr lang="en-GB" sz="2400" dirty="0" smtClean="0"/>
              <a:t>practices, hyperlinks </a:t>
            </a:r>
            <a:r>
              <a:rPr lang="en-GB" sz="2400" dirty="0"/>
              <a:t>to </a:t>
            </a:r>
            <a:r>
              <a:rPr lang="en-GB" sz="2400" dirty="0" smtClean="0"/>
              <a:t>specialised/detailed </a:t>
            </a:r>
            <a:r>
              <a:rPr lang="en-GB" sz="2400" dirty="0"/>
              <a:t>methodological publications and bibliographic references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F748-1325-48DC-AE50-E54CCC902008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360" y="692696"/>
            <a:ext cx="7498080" cy="864096"/>
          </a:xfrm>
        </p:spPr>
        <p:txBody>
          <a:bodyPr>
            <a:normAutofit/>
          </a:bodyPr>
          <a:lstStyle/>
          <a:p>
            <a:r>
              <a:rPr lang="en-US" sz="4000" b="1" dirty="0"/>
              <a:t>Steps in developing the </a:t>
            </a:r>
            <a:r>
              <a:rPr lang="en-US" sz="4000" b="1" dirty="0" smtClean="0"/>
              <a:t>CA</a:t>
            </a:r>
            <a:endParaRPr lang="es-A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360" y="1412776"/>
            <a:ext cx="7498080" cy="720080"/>
          </a:xfrm>
        </p:spPr>
        <p:txBody>
          <a:bodyPr>
            <a:noAutofit/>
          </a:bodyPr>
          <a:lstStyle/>
          <a:p>
            <a:pPr marL="0" lvl="0" indent="-283464" algn="just" fontAlgn="base">
              <a:lnSpc>
                <a:spcPct val="100000"/>
              </a:lnSpc>
              <a:spcBef>
                <a:spcPts val="0"/>
              </a:spcBef>
            </a:pPr>
            <a:r>
              <a:rPr lang="en-US" sz="2000" b="1" dirty="0"/>
              <a:t>Chapter 6 of </a:t>
            </a:r>
            <a:r>
              <a:rPr lang="en-US" sz="2000" b="1" dirty="0" smtClean="0"/>
              <a:t>Vol. </a:t>
            </a:r>
            <a:r>
              <a:rPr lang="en-US" sz="2000" b="1" dirty="0"/>
              <a:t>1 listed the basic steps involved in developing and conducting a census of </a:t>
            </a:r>
            <a:r>
              <a:rPr lang="en-US" sz="2000" b="1" dirty="0" smtClean="0"/>
              <a:t>agriculture. </a:t>
            </a:r>
            <a:endParaRPr lang="en-GB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F748-1325-48DC-AE50-E54CCC902008}" type="slidenum">
              <a:rPr lang="es-ES" smtClean="0"/>
              <a:pPr/>
              <a:t>4</a:t>
            </a:fld>
            <a:endParaRPr lang="es-ES"/>
          </a:p>
        </p:txBody>
      </p:sp>
      <p:sp>
        <p:nvSpPr>
          <p:cNvPr id="5" name="Rectangle 4"/>
          <p:cNvSpPr/>
          <p:nvPr/>
        </p:nvSpPr>
        <p:spPr>
          <a:xfrm>
            <a:off x="1187624" y="2072145"/>
            <a:ext cx="7416824" cy="4957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50800" lvl="0" indent="-342900" algn="just">
              <a:lnSpc>
                <a:spcPts val="11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787400" algn="l"/>
              </a:tabLst>
            </a:pP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Dete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18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7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ove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</a:t>
            </a:r>
            <a:r>
              <a:rPr lang="en-GB" sz="1300" spc="1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ateg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n-GB" sz="1300" spc="12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6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7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7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AC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7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pa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8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6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7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4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spc="17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7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integ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ated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ACs an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4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ve</a:t>
            </a:r>
            <a:r>
              <a:rPr lang="en-GB" sz="1300" spc="-4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sz="13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9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3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ob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j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tive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15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3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3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ag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ultu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</a:t>
            </a:r>
            <a:r>
              <a:rPr lang="en-GB" sz="1300" spc="16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sz="13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Develo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en-GB" sz="1300" spc="1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300" spc="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</a:t>
            </a:r>
            <a:r>
              <a:rPr lang="en-GB" sz="1300" spc="8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pla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lang="en-GB" sz="1300" spc="5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4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budge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9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3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developin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</a:t>
            </a:r>
            <a:r>
              <a:rPr lang="en-GB" sz="1300" spc="16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4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rr</a:t>
            </a:r>
            <a:r>
              <a:rPr lang="en-GB" sz="1300" spc="-4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</a:t>
            </a:r>
            <a:r>
              <a:rPr lang="en-GB" sz="1300" spc="1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ou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3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3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sz="13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epa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1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1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legi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lation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GB" sz="1300" spc="15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2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equi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ed.</a:t>
            </a:r>
            <a:endParaRPr lang="en-GB" sz="13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spc="9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300" spc="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ationa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</a:t>
            </a:r>
            <a:r>
              <a:rPr lang="en-GB" sz="1300" spc="1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Cen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1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Co</a:t>
            </a:r>
            <a:r>
              <a:rPr lang="en-GB" sz="1300" spc="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mm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itte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16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spc="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ove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rs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1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3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sz="13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Develo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en-GB" sz="1300" spc="1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4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1300" spc="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ple</a:t>
            </a:r>
            <a:r>
              <a:rPr lang="en-GB" sz="1300" spc="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15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3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1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publi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it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n-GB" sz="1300" spc="9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300" spc="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paign.</a:t>
            </a:r>
            <a:endParaRPr lang="en-GB" sz="13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eat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9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3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Ag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ultu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</a:t>
            </a:r>
            <a:r>
              <a:rPr lang="en-GB" sz="1300" spc="16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Cen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1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ff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8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4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ui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8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3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ne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ss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n-GB" sz="1300" spc="12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ff.</a:t>
            </a:r>
            <a:endParaRPr lang="en-GB" sz="13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Design data quality assurance framework</a:t>
            </a:r>
            <a:endParaRPr lang="en-GB" sz="13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epa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1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300" spc="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sz="13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epa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1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ap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8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3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1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iel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5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ope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ation</a:t>
            </a:r>
            <a:r>
              <a:rPr lang="en-GB" sz="1300" spc="-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sz="13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Develo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en-GB" sz="1300" spc="1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3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tabulatio</a:t>
            </a:r>
            <a:r>
              <a:rPr lang="en-GB" sz="13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lang="en-GB" sz="1300" spc="14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plan.</a:t>
            </a:r>
            <a:endParaRPr lang="en-GB" sz="13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ig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lang="en-GB" sz="1300" spc="9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4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te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4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que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tionnai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sz="130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lang="en-GB" sz="1300" spc="8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3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te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3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2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spc="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pute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13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ss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</a:t>
            </a:r>
            <a:r>
              <a:rPr lang="en-GB" sz="1300" spc="15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4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te</a:t>
            </a:r>
            <a:r>
              <a:rPr lang="en-GB" sz="1300" spc="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GB" sz="1300" spc="1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ludin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</a:t>
            </a:r>
            <a:r>
              <a:rPr lang="en-GB" sz="1300" spc="1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dat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300" spc="4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ent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4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en-GB" sz="1300" spc="6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editin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</a:t>
            </a:r>
            <a:r>
              <a:rPr lang="en-GB" sz="1300" spc="8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tabulation.</a:t>
            </a:r>
            <a:endParaRPr lang="en-GB" sz="130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epa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1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iel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5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io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lang="en-GB" sz="1300" spc="15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anual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sz="130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Develo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en-GB" sz="1300" spc="1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3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iel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5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4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te</a:t>
            </a:r>
            <a:r>
              <a:rPr lang="en-GB" sz="1300" spc="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;</a:t>
            </a:r>
            <a:r>
              <a:rPr lang="en-GB" sz="1300" spc="1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cr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ui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8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4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ai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lang="en-GB" sz="1300" spc="5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iel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5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ff.</a:t>
            </a:r>
            <a:endParaRPr lang="en-GB" sz="130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Cen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1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enu</a:t>
            </a:r>
            <a:r>
              <a:rPr lang="en-GB" sz="1300" spc="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ation.</a:t>
            </a:r>
            <a:endParaRPr lang="en-GB" sz="130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PES</a:t>
            </a:r>
            <a:endParaRPr lang="en-GB" sz="130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Dat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300" spc="6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ss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ng.</a:t>
            </a:r>
            <a:endParaRPr lang="en-GB" sz="130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abulat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12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4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anal</a:t>
            </a:r>
            <a:r>
              <a:rPr lang="en-GB" sz="1300" spc="-4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1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3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data.</a:t>
            </a:r>
            <a:endParaRPr lang="en-GB" sz="130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epa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1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1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epo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10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1300" spc="4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di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ss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inat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17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ult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sz="1300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on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il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14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3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dat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1300" spc="5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spc="8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3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4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y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en-GB" sz="1300" spc="12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</a:t>
            </a:r>
            <a:r>
              <a:rPr lang="en-GB" sz="1300" spc="3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rr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9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ati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cs </a:t>
            </a:r>
            <a:r>
              <a:rPr lang="en-GB" sz="1300" spc="-2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it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1300" spc="5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en</a:t>
            </a:r>
            <a:r>
              <a:rPr lang="en-GB" sz="1300" spc="-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1300" spc="11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300" spc="-15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dat</a:t>
            </a:r>
            <a:r>
              <a:rPr lang="en-GB" sz="13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a.</a:t>
            </a:r>
            <a:endParaRPr lang="en-GB" sz="1300" dirty="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066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498080" cy="864096"/>
          </a:xfrm>
        </p:spPr>
        <p:txBody>
          <a:bodyPr>
            <a:normAutofit/>
          </a:bodyPr>
          <a:lstStyle/>
          <a:p>
            <a:r>
              <a:rPr lang="es-AR" sz="4000" b="1" dirty="0" err="1" smtClean="0"/>
              <a:t>Structure</a:t>
            </a:r>
            <a:r>
              <a:rPr lang="es-AR" sz="4000" b="1" dirty="0" smtClean="0"/>
              <a:t> of </a:t>
            </a:r>
            <a:r>
              <a:rPr lang="es-AR" sz="4000" b="1" dirty="0" err="1" smtClean="0"/>
              <a:t>Volume</a:t>
            </a:r>
            <a:r>
              <a:rPr lang="es-AR" sz="4000" b="1" dirty="0" smtClean="0"/>
              <a:t> 2</a:t>
            </a:r>
            <a:endParaRPr lang="es-A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556792"/>
            <a:ext cx="7498080" cy="4864968"/>
          </a:xfrm>
        </p:spPr>
        <p:txBody>
          <a:bodyPr>
            <a:noAutofit/>
          </a:bodyPr>
          <a:lstStyle/>
          <a:p>
            <a:pPr marL="0" lvl="0" indent="-283464" algn="just" fontAlgn="base">
              <a:lnSpc>
                <a:spcPct val="120000"/>
              </a:lnSpc>
              <a:spcBef>
                <a:spcPts val="0"/>
              </a:spcBef>
            </a:pPr>
            <a:r>
              <a:rPr lang="en-GB" sz="2400" b="1" dirty="0" smtClean="0"/>
              <a:t>Main steps </a:t>
            </a:r>
            <a:r>
              <a:rPr lang="en-GB" sz="2400" b="1" dirty="0"/>
              <a:t>and associated </a:t>
            </a:r>
            <a:r>
              <a:rPr lang="en-GB" sz="2400" b="1" dirty="0" smtClean="0"/>
              <a:t>census activities </a:t>
            </a:r>
            <a:r>
              <a:rPr lang="en-GB" sz="2400" b="1" dirty="0"/>
              <a:t>are described in </a:t>
            </a:r>
            <a:r>
              <a:rPr lang="en-GB" sz="2400" b="1" dirty="0" smtClean="0"/>
              <a:t>24 </a:t>
            </a:r>
            <a:r>
              <a:rPr lang="en-GB" sz="2400" b="1" dirty="0"/>
              <a:t>different chapters organised in three main </a:t>
            </a:r>
            <a:r>
              <a:rPr lang="en-GB" sz="2400" b="1" dirty="0" smtClean="0"/>
              <a:t>parts: </a:t>
            </a:r>
            <a:endParaRPr lang="en-GB" sz="2400" b="1" dirty="0"/>
          </a:p>
          <a:p>
            <a:pPr marL="612648" lvl="2" indent="-283464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80000"/>
              <a:buFont typeface="Wingdings 2"/>
              <a:buChar char=""/>
            </a:pPr>
            <a:r>
              <a:rPr lang="en-GB" sz="2200" b="1" dirty="0">
                <a:solidFill>
                  <a:srgbClr val="0070C0"/>
                </a:solidFill>
              </a:rPr>
              <a:t>Part 1</a:t>
            </a:r>
            <a:r>
              <a:rPr lang="en-GB" sz="2200" dirty="0"/>
              <a:t> covers the planning of the census and necessary framework. </a:t>
            </a:r>
          </a:p>
          <a:p>
            <a:pPr marL="612648" lvl="2" indent="-283464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80000"/>
              <a:buFont typeface="Wingdings 2"/>
              <a:buChar char=""/>
            </a:pPr>
            <a:r>
              <a:rPr lang="en-GB" sz="2200" b="1" dirty="0">
                <a:solidFill>
                  <a:srgbClr val="0070C0"/>
                </a:solidFill>
              </a:rPr>
              <a:t>Part 2</a:t>
            </a:r>
            <a:r>
              <a:rPr lang="en-GB" sz="2200" dirty="0"/>
              <a:t> relates to the methodological approach for the census agriculture from four different modalities introduced in Volume 1, their main issues and suggested solutions.</a:t>
            </a:r>
          </a:p>
          <a:p>
            <a:pPr marL="612648" lvl="2" indent="-283464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80000"/>
              <a:buFont typeface="Wingdings 2"/>
              <a:buChar char=""/>
            </a:pPr>
            <a:r>
              <a:rPr lang="en-US" sz="2200" b="1" dirty="0">
                <a:solidFill>
                  <a:srgbClr val="0070C0"/>
                </a:solidFill>
              </a:rPr>
              <a:t>Part 3 </a:t>
            </a:r>
            <a:r>
              <a:rPr lang="en-US" sz="2200" dirty="0"/>
              <a:t>refers to the preparation and implementation of the census. The organization of the document follows a logical sequences and, to the extent possible, a chronological order.</a:t>
            </a:r>
            <a:endParaRPr lang="es-AR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F748-1325-48DC-AE50-E54CCC902008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62137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368" y="764704"/>
            <a:ext cx="7498080" cy="720080"/>
          </a:xfrm>
        </p:spPr>
        <p:txBody>
          <a:bodyPr>
            <a:normAutofit fontScale="90000"/>
          </a:bodyPr>
          <a:lstStyle/>
          <a:p>
            <a:r>
              <a:rPr lang="es-AR" sz="4000" b="1" dirty="0" err="1" smtClean="0"/>
              <a:t>Structure</a:t>
            </a:r>
            <a:r>
              <a:rPr lang="es-AR" sz="4000" b="1" dirty="0" smtClean="0"/>
              <a:t> of </a:t>
            </a:r>
            <a:r>
              <a:rPr lang="es-AR" sz="4000" b="1" dirty="0" err="1" smtClean="0"/>
              <a:t>Volume</a:t>
            </a:r>
            <a:r>
              <a:rPr lang="es-AR" sz="4000" b="1" dirty="0" smtClean="0"/>
              <a:t> 2 </a:t>
            </a:r>
            <a:r>
              <a:rPr lang="es-AR" sz="4000" dirty="0" smtClean="0"/>
              <a:t>(</a:t>
            </a:r>
            <a:r>
              <a:rPr lang="es-AR" sz="4000" dirty="0" err="1" smtClean="0"/>
              <a:t>cont’d</a:t>
            </a:r>
            <a:r>
              <a:rPr lang="es-AR" dirty="0" smtClean="0"/>
              <a:t>)</a:t>
            </a:r>
            <a:endParaRPr lang="es-A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17" y="1516360"/>
            <a:ext cx="7498080" cy="5080992"/>
          </a:xfrm>
        </p:spPr>
        <p:txBody>
          <a:bodyPr>
            <a:noAutofit/>
          </a:bodyPr>
          <a:lstStyle/>
          <a:p>
            <a:pPr marL="0" lvl="0" indent="-283464" algn="just" fontAlgn="base">
              <a:lnSpc>
                <a:spcPct val="120000"/>
              </a:lnSpc>
              <a:spcBef>
                <a:spcPts val="0"/>
              </a:spcBef>
              <a:buFont typeface="Wingdings 2"/>
              <a:buChar char=""/>
            </a:pPr>
            <a:r>
              <a:rPr lang="en-GB" sz="2200" dirty="0" smtClean="0"/>
              <a:t>Vol. </a:t>
            </a:r>
            <a:r>
              <a:rPr lang="en-GB" sz="2200" dirty="0"/>
              <a:t>2 </a:t>
            </a:r>
            <a:r>
              <a:rPr lang="en-GB" sz="2200" dirty="0" smtClean="0"/>
              <a:t>covers </a:t>
            </a:r>
            <a:r>
              <a:rPr lang="en-GB" sz="2200" b="1" dirty="0" smtClean="0"/>
              <a:t>1)</a:t>
            </a:r>
            <a:r>
              <a:rPr lang="en-GB" sz="2200" dirty="0" smtClean="0"/>
              <a:t> aspects that do </a:t>
            </a:r>
            <a:r>
              <a:rPr lang="en-GB" sz="2200" dirty="0"/>
              <a:t>not change so quickly </a:t>
            </a:r>
            <a:r>
              <a:rPr lang="en-GB" sz="2200" dirty="0" smtClean="0"/>
              <a:t>(Parts 1 &amp; 2) and </a:t>
            </a:r>
            <a:r>
              <a:rPr lang="en-GB" sz="2200" b="1" dirty="0" smtClean="0"/>
              <a:t>2)</a:t>
            </a:r>
            <a:r>
              <a:rPr lang="en-GB" sz="2200" dirty="0" smtClean="0"/>
              <a:t> aspects related </a:t>
            </a:r>
            <a:r>
              <a:rPr lang="en-GB" sz="2200" dirty="0"/>
              <a:t>to technology, </a:t>
            </a:r>
            <a:r>
              <a:rPr lang="en-GB" sz="2200" dirty="0" smtClean="0"/>
              <a:t>methods </a:t>
            </a:r>
            <a:r>
              <a:rPr lang="en-GB" sz="2200" dirty="0"/>
              <a:t>that </a:t>
            </a:r>
            <a:r>
              <a:rPr lang="en-GB" sz="2200" dirty="0" smtClean="0"/>
              <a:t>change more frequently </a:t>
            </a:r>
            <a:r>
              <a:rPr lang="en-GB" sz="2200" dirty="0"/>
              <a:t>and need </a:t>
            </a:r>
            <a:r>
              <a:rPr lang="en-GB" sz="2200" dirty="0" smtClean="0"/>
              <a:t>periodic update.</a:t>
            </a:r>
          </a:p>
          <a:p>
            <a:pPr marL="0" lvl="0" indent="-283464" algn="just" fontAlgn="base">
              <a:lnSpc>
                <a:spcPct val="120000"/>
              </a:lnSpc>
              <a:spcBef>
                <a:spcPts val="0"/>
              </a:spcBef>
            </a:pPr>
            <a:endParaRPr lang="en-GB" sz="2200" dirty="0" smtClean="0"/>
          </a:p>
          <a:p>
            <a:pPr marL="0" lvl="0" indent="-283464" algn="just" fontAlgn="base">
              <a:lnSpc>
                <a:spcPct val="120000"/>
              </a:lnSpc>
              <a:spcBef>
                <a:spcPts val="0"/>
              </a:spcBef>
              <a:buFont typeface="Wingdings 2"/>
              <a:buChar char=""/>
            </a:pPr>
            <a:r>
              <a:rPr lang="en-GB" sz="2200" dirty="0" smtClean="0"/>
              <a:t>A flexible option is to have Vol. 2 both in:</a:t>
            </a:r>
          </a:p>
          <a:p>
            <a:pPr marL="658368" lvl="4" indent="-283464" algn="just" fontAlgn="base">
              <a:lnSpc>
                <a:spcPct val="120000"/>
              </a:lnSpc>
              <a:spcBef>
                <a:spcPts val="0"/>
              </a:spcBef>
              <a:buFont typeface="Wingdings 2"/>
              <a:buChar char=""/>
            </a:pPr>
            <a:r>
              <a:rPr lang="en-GB" sz="1800" b="1" dirty="0" smtClean="0"/>
              <a:t>hard </a:t>
            </a:r>
            <a:r>
              <a:rPr lang="en-GB" sz="1800" b="1" dirty="0"/>
              <a:t>copy</a:t>
            </a:r>
            <a:r>
              <a:rPr lang="en-GB" sz="1800" dirty="0"/>
              <a:t> </a:t>
            </a:r>
            <a:r>
              <a:rPr lang="en-GB" sz="1800" dirty="0" smtClean="0"/>
              <a:t>(stable </a:t>
            </a:r>
            <a:r>
              <a:rPr lang="en-GB" sz="1800" dirty="0"/>
              <a:t>aspects of census </a:t>
            </a:r>
            <a:r>
              <a:rPr lang="en-GB" sz="1800" dirty="0" smtClean="0"/>
              <a:t>planning </a:t>
            </a:r>
            <a:r>
              <a:rPr lang="en-GB" sz="1800" dirty="0"/>
              <a:t>and </a:t>
            </a:r>
            <a:r>
              <a:rPr lang="en-GB" sz="1800" dirty="0" smtClean="0"/>
              <a:t>implementing) with introductions/summaries </a:t>
            </a:r>
            <a:r>
              <a:rPr lang="en-GB" sz="1800" dirty="0"/>
              <a:t>and hyperlinks to more detailed resources, publications or other material</a:t>
            </a:r>
            <a:r>
              <a:rPr lang="en-GB" sz="1800" dirty="0" smtClean="0"/>
              <a:t>.</a:t>
            </a:r>
          </a:p>
          <a:p>
            <a:pPr marL="658368" lvl="4" indent="-283464" algn="just" fontAlgn="base">
              <a:lnSpc>
                <a:spcPct val="120000"/>
              </a:lnSpc>
              <a:spcBef>
                <a:spcPts val="0"/>
              </a:spcBef>
              <a:buFont typeface="Wingdings 2"/>
              <a:buChar char=""/>
            </a:pPr>
            <a:r>
              <a:rPr lang="en-GB" sz="1800" b="1" dirty="0"/>
              <a:t>a </a:t>
            </a:r>
            <a:r>
              <a:rPr lang="en-GB" sz="1800" b="1" dirty="0" smtClean="0"/>
              <a:t>web-based </a:t>
            </a:r>
            <a:r>
              <a:rPr lang="en-GB" sz="1800" b="1" dirty="0"/>
              <a:t>knowledge </a:t>
            </a:r>
            <a:r>
              <a:rPr lang="en-GB" sz="1800" dirty="0"/>
              <a:t>and information system </a:t>
            </a:r>
            <a:r>
              <a:rPr lang="en-GB" sz="1800" dirty="0" smtClean="0"/>
              <a:t>with detailed resources that </a:t>
            </a:r>
            <a:r>
              <a:rPr lang="en-GB" sz="1800" dirty="0"/>
              <a:t>could be </a:t>
            </a:r>
            <a:r>
              <a:rPr lang="en-GB" sz="1800" dirty="0" smtClean="0"/>
              <a:t>periodically expanded or updated as </a:t>
            </a:r>
            <a:r>
              <a:rPr lang="en-GB" sz="1800" dirty="0"/>
              <a:t>new material is </a:t>
            </a:r>
            <a:r>
              <a:rPr lang="en-GB" sz="1800" dirty="0" smtClean="0"/>
              <a:t>developed.</a:t>
            </a:r>
          </a:p>
          <a:p>
            <a:pPr marL="0" indent="-283464" algn="just" fontAlgn="base">
              <a:lnSpc>
                <a:spcPct val="120000"/>
              </a:lnSpc>
              <a:spcBef>
                <a:spcPts val="0"/>
              </a:spcBef>
              <a:buFont typeface="Wingdings 2"/>
              <a:buChar char=""/>
            </a:pPr>
            <a:r>
              <a:rPr lang="en-GB" sz="2200" dirty="0" smtClean="0"/>
              <a:t>CD-ROM/pen-drive </a:t>
            </a:r>
            <a:r>
              <a:rPr lang="en-GB" sz="2200" dirty="0"/>
              <a:t>could also help in addressing the challenge of hyperlink to </a:t>
            </a:r>
            <a:r>
              <a:rPr lang="en-GB" sz="2200" dirty="0" smtClean="0"/>
              <a:t>non-active webpages.</a:t>
            </a: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F748-1325-48DC-AE50-E54CCC902008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4103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Outline of Volume 2</a:t>
            </a:r>
            <a:endParaRPr lang="en-GB" sz="4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41450568"/>
              </p:ext>
            </p:extLst>
          </p:nvPr>
        </p:nvGraphicFramePr>
        <p:xfrm>
          <a:off x="1115616" y="1815756"/>
          <a:ext cx="7955232" cy="4416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3560"/>
                <a:gridCol w="7151672"/>
              </a:tblGrid>
              <a:tr h="114153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Part 1 – Importance of the census of agriculture and census planning 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717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Advocating the census of </a:t>
                      </a:r>
                      <a:r>
                        <a:rPr lang="en-GB" sz="2400" dirty="0" smtClean="0">
                          <a:effectLst/>
                        </a:rPr>
                        <a:t>agriculture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72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Legal framework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72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Institutional framework 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72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Planning and budgeting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72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5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Publicity and communication </a:t>
                      </a:r>
                      <a:r>
                        <a:rPr lang="en-GB" sz="2400" dirty="0">
                          <a:effectLst/>
                        </a:rPr>
                        <a:t>strategy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72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6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Tabulation plan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72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7</a:t>
                      </a:r>
                      <a:endParaRPr lang="en-GB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Quality assurance framework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F748-1325-48DC-AE50-E54CCC902008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51118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Outline of Volume 2 </a:t>
            </a:r>
            <a:r>
              <a:rPr lang="en-US" sz="4000" dirty="0" smtClean="0"/>
              <a:t>(cont’d)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F748-1325-48DC-AE50-E54CCC902008}" type="slidenum">
              <a:rPr lang="es-ES" smtClean="0"/>
              <a:pPr/>
              <a:t>8</a:t>
            </a:fld>
            <a:endParaRPr lang="es-E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67962044"/>
              </p:ext>
            </p:extLst>
          </p:nvPr>
        </p:nvGraphicFramePr>
        <p:xfrm>
          <a:off x="1187624" y="1815755"/>
          <a:ext cx="7717214" cy="4637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6149"/>
                <a:gridCol w="6831065"/>
              </a:tblGrid>
              <a:tr h="92751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3000" dirty="0">
                          <a:effectLst/>
                        </a:rPr>
                        <a:t>Part 2 - Census modalities</a:t>
                      </a:r>
                      <a:endParaRPr lang="en-GB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9275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8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Overview of </a:t>
                      </a:r>
                      <a:r>
                        <a:rPr lang="en-GB" sz="2800" dirty="0" smtClean="0">
                          <a:effectLst/>
                        </a:rPr>
                        <a:t>common recommendations for all census approaches/modalities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275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9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Classical census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275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10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Modular census and integrated census/survey </a:t>
                      </a:r>
                      <a:r>
                        <a:rPr lang="en-GB" sz="2800" dirty="0" smtClean="0">
                          <a:effectLst/>
                        </a:rPr>
                        <a:t>modality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275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11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 smtClean="0">
                          <a:effectLst/>
                        </a:rPr>
                        <a:t>Use of registers as a source of census data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44982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Outline of Volume 2 </a:t>
            </a:r>
            <a:r>
              <a:rPr lang="en-US" dirty="0" smtClean="0"/>
              <a:t>(cont’d)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F748-1325-48DC-AE50-E54CCC902008}" type="slidenum">
              <a:rPr lang="es-ES" smtClean="0"/>
              <a:pPr/>
              <a:t>9</a:t>
            </a:fld>
            <a:endParaRPr lang="es-E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98904687"/>
              </p:ext>
            </p:extLst>
          </p:nvPr>
        </p:nvGraphicFramePr>
        <p:xfrm>
          <a:off x="1187624" y="1916834"/>
          <a:ext cx="7956376" cy="4309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"/>
                <a:gridCol w="7092280"/>
              </a:tblGrid>
              <a:tr h="57606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Part 3 - Census preparation </a:t>
                      </a:r>
                      <a:r>
                        <a:rPr lang="en-GB" sz="2800" dirty="0" smtClean="0">
                          <a:effectLst/>
                        </a:rPr>
                        <a:t>&amp; implementation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12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Mapping and preparation of frames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13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Sample design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14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Questionnaires and instruction manuals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15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Staffing 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16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Training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17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Organisation of field work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0831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1616</TotalTime>
  <Words>751</Words>
  <Application>Microsoft Office PowerPoint</Application>
  <PresentationFormat>On-screen Show (4:3)</PresentationFormat>
  <Paragraphs>129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Slide 1</vt:lpstr>
      <vt:lpstr>CONTENT</vt:lpstr>
      <vt:lpstr>Purpose of Volume 2</vt:lpstr>
      <vt:lpstr>Steps in developing the CA</vt:lpstr>
      <vt:lpstr>Structure of Volume 2</vt:lpstr>
      <vt:lpstr>Structure of Volume 2 (cont’d)</vt:lpstr>
      <vt:lpstr>Outline of Volume 2</vt:lpstr>
      <vt:lpstr>Outline of Volume 2 (cont’d)</vt:lpstr>
      <vt:lpstr>Outline of Volume 2 (cont’d)</vt:lpstr>
      <vt:lpstr>Outline of Volume 2 (cont’d)</vt:lpstr>
      <vt:lpstr>Discussion points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PROGRAMME OF THE CENSUS OF AGRICULTURE (WCA) 2020</dc:title>
  <dc:creator>Miguel</dc:creator>
  <cp:lastModifiedBy>Adriana Neciu (ESS)</cp:lastModifiedBy>
  <cp:revision>205</cp:revision>
  <dcterms:created xsi:type="dcterms:W3CDTF">2016-04-09T12:24:55Z</dcterms:created>
  <dcterms:modified xsi:type="dcterms:W3CDTF">2017-01-26T12:29:09Z</dcterms:modified>
</cp:coreProperties>
</file>