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6" r:id="rId2"/>
    <p:sldId id="293" r:id="rId3"/>
    <p:sldId id="279" r:id="rId4"/>
    <p:sldId id="282" r:id="rId5"/>
    <p:sldId id="280" r:id="rId6"/>
    <p:sldId id="283" r:id="rId7"/>
    <p:sldId id="285" r:id="rId8"/>
    <p:sldId id="284" r:id="rId9"/>
    <p:sldId id="286" r:id="rId10"/>
    <p:sldId id="288" r:id="rId11"/>
    <p:sldId id="287" r:id="rId12"/>
    <p:sldId id="289" r:id="rId13"/>
    <p:sldId id="281" r:id="rId14"/>
    <p:sldId id="291" r:id="rId15"/>
    <p:sldId id="292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27B3E5"/>
    <a:srgbClr val="4F81BD"/>
    <a:srgbClr val="99FF99"/>
    <a:srgbClr val="99FF66"/>
    <a:srgbClr val="00CC00"/>
    <a:srgbClr val="FF5050"/>
    <a:srgbClr val="CC6600"/>
    <a:srgbClr val="B03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E413-CF1B-4662-8255-DE55CCC15275}" type="datetimeFigureOut">
              <a:rPr lang="nl-NL" smtClean="0"/>
              <a:pPr/>
              <a:t>7-11-2011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29111-C80B-457E-BE14-302309C84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29111-C80B-457E-BE14-302309C8486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416824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5D7577EB-0135-4C54-86F2-FFDA960314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5536" y="6356350"/>
            <a:ext cx="7416824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5536" y="6356350"/>
            <a:ext cx="7416824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5536" y="6356350"/>
            <a:ext cx="7416824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13"/>
          </p:nvPr>
        </p:nvSpPr>
        <p:spPr>
          <a:xfrm>
            <a:off x="395536" y="6356350"/>
            <a:ext cx="7416824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5536" y="6356350"/>
            <a:ext cx="7416824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5536" y="6356350"/>
            <a:ext cx="7416824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884368" y="6356350"/>
            <a:ext cx="802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77EB-0135-4C54-86F2-FFDA960314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5536" y="6356350"/>
            <a:ext cx="7416824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ilip.tambyrajah@wxs.nl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26" Type="http://schemas.openxmlformats.org/officeDocument/2006/relationships/image" Target="../media/image30.jpeg"/><Relationship Id="rId3" Type="http://schemas.openxmlformats.org/officeDocument/2006/relationships/image" Target="../media/image7.jpeg"/><Relationship Id="rId21" Type="http://schemas.openxmlformats.org/officeDocument/2006/relationships/image" Target="../media/image25.jpeg"/><Relationship Id="rId34" Type="http://schemas.openxmlformats.org/officeDocument/2006/relationships/image" Target="../media/image38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5" Type="http://schemas.openxmlformats.org/officeDocument/2006/relationships/image" Target="../media/image29.png"/><Relationship Id="rId33" Type="http://schemas.openxmlformats.org/officeDocument/2006/relationships/image" Target="../media/image37.jpeg"/><Relationship Id="rId38" Type="http://schemas.openxmlformats.org/officeDocument/2006/relationships/image" Target="../media/image42.jpeg"/><Relationship Id="rId2" Type="http://schemas.openxmlformats.org/officeDocument/2006/relationships/image" Target="../media/image6.jpeg"/><Relationship Id="rId16" Type="http://schemas.openxmlformats.org/officeDocument/2006/relationships/image" Target="../media/image20.png"/><Relationship Id="rId20" Type="http://schemas.openxmlformats.org/officeDocument/2006/relationships/image" Target="../media/image24.jpeg"/><Relationship Id="rId29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24" Type="http://schemas.openxmlformats.org/officeDocument/2006/relationships/image" Target="../media/image28.jpeg"/><Relationship Id="rId32" Type="http://schemas.openxmlformats.org/officeDocument/2006/relationships/image" Target="../media/image36.jpeg"/><Relationship Id="rId37" Type="http://schemas.openxmlformats.org/officeDocument/2006/relationships/image" Target="../media/image41.jpe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23" Type="http://schemas.openxmlformats.org/officeDocument/2006/relationships/image" Target="../media/image27.jpeg"/><Relationship Id="rId28" Type="http://schemas.openxmlformats.org/officeDocument/2006/relationships/image" Target="../media/image32.jpeg"/><Relationship Id="rId36" Type="http://schemas.openxmlformats.org/officeDocument/2006/relationships/image" Target="../media/image40.pn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31" Type="http://schemas.openxmlformats.org/officeDocument/2006/relationships/image" Target="../media/image35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Relationship Id="rId22" Type="http://schemas.openxmlformats.org/officeDocument/2006/relationships/image" Target="../media/image26.jpeg"/><Relationship Id="rId27" Type="http://schemas.openxmlformats.org/officeDocument/2006/relationships/image" Target="../media/image31.jpeg"/><Relationship Id="rId30" Type="http://schemas.openxmlformats.org/officeDocument/2006/relationships/image" Target="../media/image34.jpeg"/><Relationship Id="rId35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85800" y="1556791"/>
            <a:ext cx="7772400" cy="2160000"/>
          </a:xfrm>
        </p:spPr>
        <p:txBody>
          <a:bodyPr>
            <a:normAutofit fontScale="90000"/>
          </a:bodyPr>
          <a:lstStyle/>
          <a:p>
            <a:pPr algn="r"/>
            <a:r>
              <a:rPr lang="en-GB" b="1" dirty="0" smtClean="0">
                <a:solidFill>
                  <a:srgbClr val="C00000"/>
                </a:solidFill>
              </a:rPr>
              <a:t> </a:t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>
                <a:solidFill>
                  <a:srgbClr val="C00000"/>
                </a:solidFill>
              </a:rPr>
              <a:t>Sustainability Certification:</a:t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>
                <a:solidFill>
                  <a:srgbClr val="C00000"/>
                </a:solidFill>
              </a:rPr>
              <a:t>From Challenges to Action</a:t>
            </a:r>
            <a:br>
              <a:rPr lang="en-GB" b="1" dirty="0" smtClean="0">
                <a:solidFill>
                  <a:srgbClr val="C00000"/>
                </a:solidFill>
              </a:rPr>
            </a:br>
            <a:endParaRPr lang="en-GB" dirty="0"/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>
          <a:xfrm>
            <a:off x="2051720" y="3356992"/>
            <a:ext cx="6400800" cy="17526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rgbClr val="C00000"/>
                </a:solidFill>
              </a:rPr>
              <a:t>Need for a Holistic Policy for &amp; Action </a:t>
            </a:r>
          </a:p>
          <a:p>
            <a:pPr algn="r"/>
            <a:r>
              <a:rPr lang="en-GB" dirty="0" smtClean="0">
                <a:solidFill>
                  <a:srgbClr val="C00000"/>
                </a:solidFill>
              </a:rPr>
              <a:t>of the FAO-Hard Fibers Group</a:t>
            </a:r>
          </a:p>
          <a:p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1</a:t>
            </a:fld>
            <a:endParaRPr lang="en-GB" dirty="0"/>
          </a:p>
        </p:txBody>
      </p:sp>
      <p:grpSp>
        <p:nvGrpSpPr>
          <p:cNvPr id="8" name="Groep 7"/>
          <p:cNvGrpSpPr/>
          <p:nvPr/>
        </p:nvGrpSpPr>
        <p:grpSpPr>
          <a:xfrm>
            <a:off x="428596" y="1500174"/>
            <a:ext cx="885600" cy="4036312"/>
            <a:chOff x="928662" y="2250208"/>
            <a:chExt cx="885600" cy="403631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29696" y="2250208"/>
              <a:ext cx="884370" cy="89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28662" y="3350473"/>
              <a:ext cx="885600" cy="892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28662" y="4393348"/>
              <a:ext cx="885600" cy="87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28662" y="5422174"/>
              <a:ext cx="885600" cy="864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8000" y="180000"/>
            <a:ext cx="8401080" cy="108266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Challenges to be faced by the Hard Fibers, Jute and Kenaf Group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99464" y="1571612"/>
            <a:ext cx="8032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Some issues to be dealt with by Emerging &amp; Developing countries:</a:t>
            </a:r>
          </a:p>
          <a:p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 Setting systems boundaries</a:t>
            </a:r>
          </a:p>
          <a:p>
            <a:pPr>
              <a:buFont typeface="Wingdings" pitchFamily="2" charset="2"/>
              <a:buChar char="Ø"/>
            </a:pP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Availability of reliable data</a:t>
            </a:r>
          </a:p>
          <a:p>
            <a:pPr>
              <a:buFont typeface="Wingdings" pitchFamily="2" charset="2"/>
              <a:buChar char="Ø"/>
            </a:pP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Too complicated/academic?</a:t>
            </a:r>
          </a:p>
          <a:p>
            <a:pPr>
              <a:buFont typeface="Wingdings" pitchFamily="2" charset="2"/>
              <a:buChar char="Ø"/>
            </a:pP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 Could be costly for developing countries?</a:t>
            </a:r>
          </a:p>
          <a:p>
            <a:pPr>
              <a:buFont typeface="Wingdings" pitchFamily="2" charset="2"/>
              <a:buChar char="Ø"/>
            </a:pP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 Knowing exactly what Life Cycle Analysis should be for? </a:t>
            </a:r>
          </a:p>
          <a:p>
            <a:pPr>
              <a:buFont typeface="Wingdings" pitchFamily="2" charset="2"/>
              <a:buChar char="Ø"/>
            </a:pP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Stakeholder management?</a:t>
            </a:r>
          </a:p>
          <a:p>
            <a:pPr>
              <a:buFont typeface="Wingdings" pitchFamily="2" charset="2"/>
              <a:buChar char="Ø"/>
            </a:pP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 Industry based Standardization? </a:t>
            </a:r>
          </a:p>
          <a:p>
            <a:pPr>
              <a:buFont typeface="Wingdings" pitchFamily="2" charset="2"/>
              <a:buChar char="Ø"/>
            </a:pPr>
            <a:endParaRPr lang="en-GB" dirty="0" smtClean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8000" y="180000"/>
            <a:ext cx="8401080" cy="108266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What could all this mean? 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For the Hard Fibers Group – Certification Schemes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14348" y="1502688"/>
            <a:ext cx="807249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endParaRPr lang="en-GB" dirty="0" smtClean="0"/>
          </a:p>
          <a:p>
            <a:pPr marL="0" lvl="2">
              <a:buFont typeface="Wingdings" pitchFamily="2" charset="2"/>
              <a:buChar char="ü"/>
            </a:pPr>
            <a:r>
              <a:rPr lang="en-GB" dirty="0" smtClean="0"/>
              <a:t>  </a:t>
            </a:r>
            <a:r>
              <a:rPr lang="en-GB" sz="2000" dirty="0" smtClean="0"/>
              <a:t>There will be increasing pressures from different stakeholders to </a:t>
            </a:r>
          </a:p>
          <a:p>
            <a:pPr marL="0" lvl="2"/>
            <a:r>
              <a:rPr lang="en-GB" sz="2000" dirty="0" smtClean="0"/>
              <a:t>     implement certification schemes. Particularly Govts, NGOs &amp; MNCs.</a:t>
            </a:r>
          </a:p>
          <a:p>
            <a:pPr marL="0" lvl="2">
              <a:buFont typeface="Wingdings" pitchFamily="2" charset="2"/>
              <a:buChar char="v"/>
            </a:pPr>
            <a:endParaRPr lang="en-GB" sz="2000" dirty="0"/>
          </a:p>
          <a:p>
            <a:pPr marL="0" lvl="2">
              <a:buFont typeface="Wingdings" pitchFamily="2" charset="2"/>
              <a:buChar char="ü"/>
            </a:pPr>
            <a:r>
              <a:rPr lang="en-GB" sz="2000" dirty="0" smtClean="0"/>
              <a:t> Hard Fibers Group should keep control of the process to be cost effective.</a:t>
            </a:r>
          </a:p>
          <a:p>
            <a:pPr marL="0" lvl="2">
              <a:buFont typeface="Wingdings" pitchFamily="2" charset="2"/>
              <a:buChar char="v"/>
            </a:pPr>
            <a:endParaRPr lang="en-GB" sz="2000" dirty="0" smtClean="0"/>
          </a:p>
          <a:p>
            <a:pPr marL="0" lvl="2">
              <a:buFont typeface="Wingdings" pitchFamily="2" charset="2"/>
              <a:buChar char="ü"/>
            </a:pPr>
            <a:r>
              <a:rPr lang="en-GB" sz="2000" dirty="0" smtClean="0"/>
              <a:t> This means  the Hard Fibers must work as a group towards  common</a:t>
            </a:r>
          </a:p>
          <a:p>
            <a:pPr marL="0" lvl="2"/>
            <a:r>
              <a:rPr lang="en-GB" sz="2000" dirty="0" smtClean="0"/>
              <a:t>     goals in this area.</a:t>
            </a:r>
          </a:p>
          <a:p>
            <a:pPr marL="0" lvl="2">
              <a:buFont typeface="Wingdings" pitchFamily="2" charset="2"/>
              <a:buChar char="v"/>
            </a:pPr>
            <a:endParaRPr lang="en-GB" sz="2000" dirty="0" smtClean="0"/>
          </a:p>
          <a:p>
            <a:pPr marL="0" lvl="2">
              <a:buFont typeface="Wingdings" pitchFamily="2" charset="2"/>
              <a:buChar char="ü"/>
            </a:pPr>
            <a:r>
              <a:rPr lang="en-GB" sz="2000" dirty="0" smtClean="0"/>
              <a:t> Not under estimate the complexity of the subject and the costs involved.</a:t>
            </a:r>
          </a:p>
          <a:p>
            <a:pPr marL="0" lvl="2">
              <a:buFont typeface="Wingdings" pitchFamily="2" charset="2"/>
              <a:buChar char="v"/>
            </a:pPr>
            <a:endParaRPr lang="en-GB" sz="2000" dirty="0" smtClean="0"/>
          </a:p>
          <a:p>
            <a:pPr marL="0" lvl="2">
              <a:buFont typeface="Wingdings" pitchFamily="2" charset="2"/>
              <a:buChar char="ü"/>
            </a:pPr>
            <a:r>
              <a:rPr lang="en-GB" sz="2000" dirty="0" smtClean="0"/>
              <a:t> Take a holistic &amp; workable framework that is in line with the sectors</a:t>
            </a:r>
          </a:p>
          <a:p>
            <a:pPr marL="0" lvl="2"/>
            <a:r>
              <a:rPr lang="en-GB" sz="2000" dirty="0" smtClean="0"/>
              <a:t>     needs.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8000" y="180000"/>
            <a:ext cx="8401080" cy="108266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What we are doing as the Hard Fibers Group :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INFO – Sustainability Certification Scheme (1 of 3)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475656" y="1502688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endParaRPr lang="en-GB" dirty="0" smtClean="0"/>
          </a:p>
          <a:p>
            <a:pPr marL="0" lvl="2">
              <a:buFont typeface="Wingdings" pitchFamily="2" charset="2"/>
              <a:buChar char="ü"/>
            </a:pPr>
            <a:r>
              <a:rPr lang="en-GB" dirty="0" smtClean="0"/>
              <a:t>  With the support of the </a:t>
            </a:r>
            <a:r>
              <a:rPr lang="en-GB" b="1" dirty="0" smtClean="0"/>
              <a:t>Common Fund For Commodities</a:t>
            </a:r>
            <a:r>
              <a:rPr lang="en-GB" dirty="0" smtClean="0"/>
              <a:t>, </a:t>
            </a:r>
            <a:r>
              <a:rPr lang="en-GB" b="1" dirty="0" smtClean="0"/>
              <a:t>Amsterdam, </a:t>
            </a:r>
          </a:p>
          <a:p>
            <a:pPr marL="0" lvl="2"/>
            <a:r>
              <a:rPr lang="en-GB" b="1" dirty="0" smtClean="0"/>
              <a:t>     The Netherlands</a:t>
            </a:r>
            <a:r>
              <a:rPr lang="en-GB" dirty="0" smtClean="0"/>
              <a:t> a (Fast Track) project recently started to develop a </a:t>
            </a:r>
            <a:r>
              <a:rPr lang="en-GB" b="1" dirty="0" smtClean="0"/>
              <a:t>Blue</a:t>
            </a:r>
          </a:p>
          <a:p>
            <a:pPr marL="0" lvl="2"/>
            <a:r>
              <a:rPr lang="en-GB" b="1" dirty="0" smtClean="0"/>
              <a:t>     Print for Sustainability Certification for Hard Fibers. </a:t>
            </a:r>
          </a:p>
          <a:p>
            <a:pPr marL="0" lvl="2"/>
            <a:endParaRPr lang="nl-NL" dirty="0" smtClean="0"/>
          </a:p>
          <a:p>
            <a:pPr marL="0" lvl="2"/>
            <a:r>
              <a:rPr lang="nl-NL" dirty="0" smtClean="0"/>
              <a:t>     The project is endorsed by the </a:t>
            </a:r>
            <a:r>
              <a:rPr lang="nl-NL" b="1" dirty="0" smtClean="0"/>
              <a:t>FAO Inter-Governmental Group on Hard</a:t>
            </a:r>
          </a:p>
          <a:p>
            <a:pPr marL="0" lvl="2"/>
            <a:r>
              <a:rPr lang="nl-NL" b="1" dirty="0" smtClean="0"/>
              <a:t>     Fibers. </a:t>
            </a:r>
          </a:p>
          <a:p>
            <a:pPr marL="0" lvl="2"/>
            <a:endParaRPr lang="nl-NL" b="1" dirty="0" smtClean="0"/>
          </a:p>
          <a:p>
            <a:pPr marL="0" lvl="2"/>
            <a:r>
              <a:rPr lang="nl-NL" b="1" dirty="0" smtClean="0"/>
              <a:t>     </a:t>
            </a:r>
            <a:r>
              <a:rPr lang="nl-NL" dirty="0" smtClean="0"/>
              <a:t>Implementation by </a:t>
            </a:r>
            <a:r>
              <a:rPr lang="nl-NL" b="1" dirty="0" smtClean="0"/>
              <a:t>International </a:t>
            </a:r>
            <a:r>
              <a:rPr lang="nl-NL" b="1" dirty="0" err="1" smtClean="0"/>
              <a:t>Natural</a:t>
            </a:r>
            <a:r>
              <a:rPr lang="nl-NL" b="1" dirty="0" smtClean="0"/>
              <a:t> Fiber </a:t>
            </a:r>
            <a:r>
              <a:rPr lang="nl-NL" b="1" dirty="0" err="1" smtClean="0"/>
              <a:t>Organization</a:t>
            </a:r>
            <a:r>
              <a:rPr lang="nl-NL" b="1" dirty="0" smtClean="0"/>
              <a:t> (INFO)</a:t>
            </a:r>
            <a:endParaRPr lang="en-GB" b="1" dirty="0" smtClean="0"/>
          </a:p>
          <a:p>
            <a:pPr marL="0" lvl="2"/>
            <a:endParaRPr lang="nl-NL" dirty="0" smtClean="0"/>
          </a:p>
          <a:p>
            <a:pPr marL="0" lvl="2">
              <a:buFont typeface="Wingdings" pitchFamily="2" charset="2"/>
              <a:buChar char="ü"/>
            </a:pPr>
            <a:r>
              <a:rPr lang="nl-NL" dirty="0" smtClean="0"/>
              <a:t>  Expert </a:t>
            </a:r>
            <a:r>
              <a:rPr lang="nl-NL" dirty="0" err="1" smtClean="0"/>
              <a:t>guidance</a:t>
            </a:r>
            <a:r>
              <a:rPr lang="nl-NL" dirty="0" smtClean="0"/>
              <a:t> and </a:t>
            </a:r>
            <a:r>
              <a:rPr lang="nl-NL" dirty="0" err="1" smtClean="0"/>
              <a:t>assistance</a:t>
            </a:r>
            <a:r>
              <a:rPr lang="nl-NL" dirty="0" smtClean="0"/>
              <a:t> by </a:t>
            </a:r>
            <a:r>
              <a:rPr lang="nl-NL" b="1" dirty="0" smtClean="0"/>
              <a:t>Prof Andre </a:t>
            </a:r>
            <a:r>
              <a:rPr lang="nl-NL" b="1" dirty="0" err="1" smtClean="0"/>
              <a:t>Faaij</a:t>
            </a:r>
            <a:r>
              <a:rPr lang="nl-NL" b="1" dirty="0" smtClean="0"/>
              <a:t> &amp; </a:t>
            </a:r>
            <a:r>
              <a:rPr lang="nl-NL" b="1" dirty="0" err="1" smtClean="0"/>
              <a:t>Dr</a:t>
            </a:r>
            <a:r>
              <a:rPr lang="nl-NL" b="1" dirty="0" smtClean="0"/>
              <a:t> Martin </a:t>
            </a:r>
            <a:r>
              <a:rPr lang="nl-NL" b="1" dirty="0" err="1" smtClean="0"/>
              <a:t>Patel</a:t>
            </a:r>
            <a:r>
              <a:rPr lang="nl-NL" b="1" dirty="0" smtClean="0"/>
              <a:t> of The</a:t>
            </a:r>
          </a:p>
          <a:p>
            <a:pPr marL="0" lvl="2"/>
            <a:r>
              <a:rPr lang="nl-NL" b="1" dirty="0" smtClean="0"/>
              <a:t>     </a:t>
            </a:r>
            <a:r>
              <a:rPr lang="nl-NL" b="1" dirty="0" err="1" smtClean="0"/>
              <a:t>Corpenicus</a:t>
            </a:r>
            <a:r>
              <a:rPr lang="nl-NL" b="1" dirty="0" smtClean="0"/>
              <a:t> </a:t>
            </a:r>
            <a:r>
              <a:rPr lang="nl-NL" b="1" dirty="0" err="1" smtClean="0"/>
              <a:t>Institute</a:t>
            </a:r>
            <a:r>
              <a:rPr lang="nl-NL" b="1" dirty="0" smtClean="0"/>
              <a:t>, </a:t>
            </a:r>
            <a:r>
              <a:rPr lang="nl-NL" b="1" dirty="0" err="1" smtClean="0"/>
              <a:t>University</a:t>
            </a:r>
            <a:r>
              <a:rPr lang="nl-NL" b="1" dirty="0" smtClean="0"/>
              <a:t> of Utrecht, The </a:t>
            </a:r>
            <a:r>
              <a:rPr lang="nl-NL" b="1" dirty="0" err="1" smtClean="0"/>
              <a:t>Netherland</a:t>
            </a:r>
            <a:r>
              <a:rPr lang="nl-NL" dirty="0" smtClean="0"/>
              <a:t>. </a:t>
            </a:r>
            <a:r>
              <a:rPr lang="nl-NL" dirty="0" err="1" smtClean="0"/>
              <a:t>Expertize</a:t>
            </a:r>
            <a:r>
              <a:rPr lang="nl-NL" dirty="0" smtClean="0"/>
              <a:t> on</a:t>
            </a:r>
          </a:p>
          <a:p>
            <a:pPr marL="0" lvl="2"/>
            <a:r>
              <a:rPr lang="nl-NL" dirty="0" smtClean="0"/>
              <a:t>     </a:t>
            </a:r>
            <a:r>
              <a:rPr lang="nl-NL" dirty="0" err="1" smtClean="0"/>
              <a:t>biomass</a:t>
            </a:r>
            <a:r>
              <a:rPr lang="nl-NL" dirty="0" smtClean="0"/>
              <a:t> </a:t>
            </a:r>
            <a:r>
              <a:rPr lang="nl-NL" dirty="0" err="1" smtClean="0"/>
              <a:t>certification</a:t>
            </a:r>
            <a:r>
              <a:rPr lang="nl-NL" dirty="0" smtClean="0"/>
              <a:t> and Life </a:t>
            </a:r>
            <a:r>
              <a:rPr lang="nl-NL" dirty="0" err="1" smtClean="0"/>
              <a:t>Cycle</a:t>
            </a:r>
            <a:r>
              <a:rPr lang="nl-NL" dirty="0" smtClean="0"/>
              <a:t> </a:t>
            </a:r>
            <a:r>
              <a:rPr lang="nl-NL" dirty="0" err="1" smtClean="0"/>
              <a:t>Analysis</a:t>
            </a:r>
            <a:r>
              <a:rPr lang="nl-NL" dirty="0" smtClean="0"/>
              <a:t>.</a:t>
            </a:r>
          </a:p>
          <a:p>
            <a:pPr marL="0" lvl="2"/>
            <a:endParaRPr lang="nl-NL" dirty="0" smtClean="0"/>
          </a:p>
          <a:p>
            <a:pPr marL="0" lvl="2">
              <a:buFont typeface="Wingdings" pitchFamily="2" charset="2"/>
              <a:buChar char="ü"/>
            </a:pPr>
            <a:r>
              <a:rPr lang="nl-NL" dirty="0" smtClean="0"/>
              <a:t>  </a:t>
            </a:r>
            <a:r>
              <a:rPr lang="nl-NL" dirty="0" err="1" smtClean="0"/>
              <a:t>Kick-off</a:t>
            </a:r>
            <a:r>
              <a:rPr lang="nl-NL" dirty="0" smtClean="0"/>
              <a:t> </a:t>
            </a:r>
            <a:r>
              <a:rPr lang="nl-NL" dirty="0" err="1" smtClean="0"/>
              <a:t>session</a:t>
            </a:r>
            <a:r>
              <a:rPr lang="nl-NL" dirty="0" smtClean="0"/>
              <a:t> in Salvador, </a:t>
            </a:r>
            <a:r>
              <a:rPr lang="nl-NL" dirty="0" err="1" smtClean="0"/>
              <a:t>Brazil</a:t>
            </a:r>
            <a:r>
              <a:rPr lang="nl-NL" dirty="0" smtClean="0"/>
              <a:t> on 14 November 2011.</a:t>
            </a:r>
          </a:p>
          <a:p>
            <a:pPr marL="0" lvl="2"/>
            <a:r>
              <a:rPr lang="nl-NL" dirty="0" smtClean="0"/>
              <a:t>     Project </a:t>
            </a:r>
            <a:r>
              <a:rPr lang="nl-NL" dirty="0" err="1" smtClean="0"/>
              <a:t>results</a:t>
            </a:r>
            <a:r>
              <a:rPr lang="nl-NL" dirty="0" smtClean="0"/>
              <a:t> </a:t>
            </a:r>
            <a:r>
              <a:rPr lang="nl-NL" dirty="0" err="1" smtClean="0"/>
              <a:t>expected</a:t>
            </a:r>
            <a:r>
              <a:rPr lang="nl-NL" dirty="0" smtClean="0"/>
              <a:t> in 3rd </a:t>
            </a:r>
            <a:r>
              <a:rPr lang="nl-NL" dirty="0" err="1" smtClean="0"/>
              <a:t>quarter</a:t>
            </a:r>
            <a:r>
              <a:rPr lang="nl-NL" dirty="0" smtClean="0"/>
              <a:t> 2012</a:t>
            </a:r>
          </a:p>
          <a:p>
            <a:pPr marL="0" lvl="2"/>
            <a:endParaRPr lang="en-GB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917576"/>
            <a:ext cx="1190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Food and Agriculture Organization of the United Nations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284984"/>
            <a:ext cx="123042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9512" y="2276872"/>
            <a:ext cx="3312368" cy="2736304"/>
            <a:chOff x="2574" y="7794"/>
            <a:chExt cx="6120" cy="486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2574" y="7794"/>
              <a:ext cx="6120" cy="48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4194" y="7974"/>
              <a:ext cx="2880" cy="2880"/>
            </a:xfrm>
            <a:prstGeom prst="ellipse">
              <a:avLst/>
            </a:prstGeom>
            <a:solidFill>
              <a:srgbClr val="FFCC66">
                <a:alpha val="20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3474" y="9234"/>
              <a:ext cx="2880" cy="2880"/>
            </a:xfrm>
            <a:prstGeom prst="ellipse">
              <a:avLst/>
            </a:prstGeom>
            <a:solidFill>
              <a:srgbClr val="009900">
                <a:alpha val="66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5094" y="9234"/>
              <a:ext cx="2880" cy="2880"/>
            </a:xfrm>
            <a:prstGeom prst="ellipse">
              <a:avLst/>
            </a:prstGeom>
            <a:solidFill>
              <a:srgbClr val="0000FF">
                <a:alpha val="48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094" y="8337"/>
              <a:ext cx="1345" cy="540"/>
            </a:xfrm>
            <a:prstGeom prst="rect">
              <a:avLst/>
            </a:prstGeom>
            <a:solidFill>
              <a:srgbClr val="FFCC66">
                <a:alpha val="5900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People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4014" y="11214"/>
              <a:ext cx="1080" cy="540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Planet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6174" y="11214"/>
              <a:ext cx="1080" cy="54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Profits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4194" y="9054"/>
              <a:ext cx="2880" cy="198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5094" y="9774"/>
              <a:ext cx="1080" cy="1080"/>
            </a:xfrm>
            <a:prstGeom prst="rect">
              <a:avLst/>
            </a:prstGeom>
            <a:solidFill>
              <a:srgbClr val="CCFFCC">
                <a:alpha val="3500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INFO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SCS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8" name="Groep 67"/>
          <p:cNvGrpSpPr/>
          <p:nvPr/>
        </p:nvGrpSpPr>
        <p:grpSpPr>
          <a:xfrm>
            <a:off x="3131840" y="1052736"/>
            <a:ext cx="5832648" cy="4248471"/>
            <a:chOff x="1039117" y="764703"/>
            <a:chExt cx="6196312" cy="4805363"/>
          </a:xfrm>
        </p:grpSpPr>
        <p:sp>
          <p:nvSpPr>
            <p:cNvPr id="69" name="AutoShape 34"/>
            <p:cNvSpPr>
              <a:spLocks noChangeAspect="1" noChangeArrowheads="1" noTextEdit="1"/>
            </p:cNvSpPr>
            <p:nvPr/>
          </p:nvSpPr>
          <p:spPr bwMode="auto">
            <a:xfrm>
              <a:off x="1039117" y="764703"/>
              <a:ext cx="6119813" cy="480536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auto">
            <a:xfrm>
              <a:off x="3335461" y="1134298"/>
              <a:ext cx="2419225" cy="1738110"/>
            </a:xfrm>
            <a:prstGeom prst="rect">
              <a:avLst/>
            </a:prstGeom>
            <a:solidFill>
              <a:srgbClr val="6699FF">
                <a:alpha val="22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66751" tIns="33376" rIns="66751" bIns="333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Factors of Production: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Land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Labour (&amp; Management)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Production unit Size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Energy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Water, Air, Agro inputs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Technology, Transport, Finance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etc.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 Box 31"/>
            <p:cNvSpPr txBox="1">
              <a:spLocks noChangeArrowheads="1"/>
            </p:cNvSpPr>
            <p:nvPr/>
          </p:nvSpPr>
          <p:spPr bwMode="auto">
            <a:xfrm>
              <a:off x="1967107" y="3230572"/>
              <a:ext cx="1264220" cy="429288"/>
            </a:xfrm>
            <a:prstGeom prst="rect">
              <a:avLst/>
            </a:prstGeom>
            <a:solidFill>
              <a:srgbClr val="99FF66">
                <a:alpha val="8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Cultivation &amp; Harvesting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 Box 30"/>
            <p:cNvSpPr txBox="1">
              <a:spLocks noChangeArrowheads="1"/>
            </p:cNvSpPr>
            <p:nvPr/>
          </p:nvSpPr>
          <p:spPr bwMode="auto">
            <a:xfrm>
              <a:off x="3758349" y="3243273"/>
              <a:ext cx="1421691" cy="248301"/>
            </a:xfrm>
            <a:prstGeom prst="rect">
              <a:avLst/>
            </a:prstGeom>
            <a:solidFill>
              <a:srgbClr val="FFCC66">
                <a:alpha val="31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Fiber Extraction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 Box 29"/>
            <p:cNvSpPr txBox="1">
              <a:spLocks noChangeArrowheads="1"/>
            </p:cNvSpPr>
            <p:nvPr/>
          </p:nvSpPr>
          <p:spPr bwMode="auto">
            <a:xfrm>
              <a:off x="5707698" y="3243273"/>
              <a:ext cx="1264219" cy="779305"/>
            </a:xfrm>
            <a:prstGeom prst="rect">
              <a:avLst/>
            </a:prstGeom>
            <a:solidFill>
              <a:srgbClr val="FF6600">
                <a:alpha val="17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Processing: Semi Finished &amp; Finished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 Box 28"/>
            <p:cNvSpPr txBox="1">
              <a:spLocks noChangeArrowheads="1"/>
            </p:cNvSpPr>
            <p:nvPr/>
          </p:nvSpPr>
          <p:spPr bwMode="auto">
            <a:xfrm>
              <a:off x="1702326" y="3874505"/>
              <a:ext cx="1581068" cy="791262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Abaca – Pseudo Stem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Coir – Coconut husk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Sisal – Leaf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Unutilized parts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Waste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27"/>
            <p:cNvSpPr>
              <a:spLocks noChangeShapeType="1"/>
            </p:cNvSpPr>
            <p:nvPr/>
          </p:nvSpPr>
          <p:spPr bwMode="auto">
            <a:xfrm>
              <a:off x="3283394" y="4296808"/>
              <a:ext cx="3155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Line 26"/>
            <p:cNvSpPr>
              <a:spLocks noChangeShapeType="1"/>
            </p:cNvSpPr>
            <p:nvPr/>
          </p:nvSpPr>
          <p:spPr bwMode="auto">
            <a:xfrm flipV="1">
              <a:off x="3598972" y="3400128"/>
              <a:ext cx="0" cy="8966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Line 25"/>
            <p:cNvSpPr>
              <a:spLocks noChangeShapeType="1"/>
            </p:cNvSpPr>
            <p:nvPr/>
          </p:nvSpPr>
          <p:spPr bwMode="auto">
            <a:xfrm>
              <a:off x="3598972" y="3400128"/>
              <a:ext cx="1587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3862484" y="3979287"/>
              <a:ext cx="1317557" cy="50549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Fiber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By-Products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Waste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5180040" y="4295538"/>
              <a:ext cx="3701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flipV="1">
              <a:off x="5550226" y="3348055"/>
              <a:ext cx="0" cy="9474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Line 21"/>
            <p:cNvSpPr>
              <a:spLocks noChangeShapeType="1"/>
            </p:cNvSpPr>
            <p:nvPr/>
          </p:nvSpPr>
          <p:spPr bwMode="auto">
            <a:xfrm>
              <a:off x="5550226" y="3348055"/>
              <a:ext cx="1574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>
              <a:off x="2441427" y="3716379"/>
              <a:ext cx="0" cy="2095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Line 19"/>
            <p:cNvSpPr>
              <a:spLocks noChangeShapeType="1"/>
            </p:cNvSpPr>
            <p:nvPr/>
          </p:nvSpPr>
          <p:spPr bwMode="auto">
            <a:xfrm>
              <a:off x="4337439" y="3506180"/>
              <a:ext cx="0" cy="526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Text Box 18"/>
            <p:cNvSpPr txBox="1">
              <a:spLocks noChangeArrowheads="1"/>
            </p:cNvSpPr>
            <p:nvPr/>
          </p:nvSpPr>
          <p:spPr bwMode="auto">
            <a:xfrm>
              <a:off x="6023912" y="4223778"/>
              <a:ext cx="1159450" cy="101616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Semi-finished &amp; Finished products for Business and Consumer demand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Waste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 Box 17"/>
            <p:cNvSpPr txBox="1">
              <a:spLocks noChangeArrowheads="1"/>
            </p:cNvSpPr>
            <p:nvPr/>
          </p:nvSpPr>
          <p:spPr bwMode="auto">
            <a:xfrm>
              <a:off x="4232670" y="5244925"/>
              <a:ext cx="3002759" cy="210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9999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Source: </a:t>
              </a:r>
              <a:r>
                <a:rPr kumimoji="0" lang="en-US" sz="900" b="0" i="0" u="none" strike="noStrike" cap="none" normalizeH="0" baseline="0" dirty="0" err="1" smtClean="0">
                  <a:ln>
                    <a:noFill/>
                  </a:ln>
                  <a:solidFill>
                    <a:srgbClr val="009999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Dilip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9999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900" b="0" i="0" u="none" strike="noStrike" cap="none" normalizeH="0" baseline="0" dirty="0" err="1" smtClean="0">
                  <a:ln>
                    <a:noFill/>
                  </a:ln>
                  <a:solidFill>
                    <a:srgbClr val="009999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Tambyrajah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9999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– INFO – 30/03/2011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16"/>
            <p:cNvSpPr>
              <a:spLocks noChangeShapeType="1"/>
            </p:cNvSpPr>
            <p:nvPr/>
          </p:nvSpPr>
          <p:spPr bwMode="auto">
            <a:xfrm>
              <a:off x="6392193" y="3979287"/>
              <a:ext cx="0" cy="210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Line 15"/>
            <p:cNvSpPr>
              <a:spLocks noChangeShapeType="1"/>
            </p:cNvSpPr>
            <p:nvPr/>
          </p:nvSpPr>
          <p:spPr bwMode="auto">
            <a:xfrm>
              <a:off x="2493495" y="3031804"/>
              <a:ext cx="37939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Line 14"/>
            <p:cNvSpPr>
              <a:spLocks noChangeShapeType="1"/>
            </p:cNvSpPr>
            <p:nvPr/>
          </p:nvSpPr>
          <p:spPr bwMode="auto">
            <a:xfrm>
              <a:off x="2493495" y="3031804"/>
              <a:ext cx="0" cy="158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>
              <a:off x="4548883" y="3031804"/>
              <a:ext cx="0" cy="210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12"/>
            <p:cNvSpPr>
              <a:spLocks noChangeShapeType="1"/>
            </p:cNvSpPr>
            <p:nvPr/>
          </p:nvSpPr>
          <p:spPr bwMode="auto">
            <a:xfrm>
              <a:off x="6287423" y="3031804"/>
              <a:ext cx="0" cy="210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Line 11"/>
            <p:cNvSpPr>
              <a:spLocks noChangeShapeType="1"/>
            </p:cNvSpPr>
            <p:nvPr/>
          </p:nvSpPr>
          <p:spPr bwMode="auto">
            <a:xfrm>
              <a:off x="4548883" y="2873679"/>
              <a:ext cx="0" cy="158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Text Box 10"/>
            <p:cNvSpPr txBox="1">
              <a:spLocks noChangeArrowheads="1"/>
            </p:cNvSpPr>
            <p:nvPr/>
          </p:nvSpPr>
          <p:spPr bwMode="auto">
            <a:xfrm>
              <a:off x="1175938" y="5191582"/>
              <a:ext cx="2792585" cy="248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 Box 9"/>
            <p:cNvSpPr txBox="1">
              <a:spLocks noChangeArrowheads="1"/>
            </p:cNvSpPr>
            <p:nvPr/>
          </p:nvSpPr>
          <p:spPr bwMode="auto">
            <a:xfrm>
              <a:off x="1175938" y="5191582"/>
              <a:ext cx="2635114" cy="372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CC66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Note: Coconut husk is a waste product of coconut plantations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8"/>
            <p:cNvSpPr>
              <a:spLocks noChangeArrowheads="1"/>
            </p:cNvSpPr>
            <p:nvPr/>
          </p:nvSpPr>
          <p:spPr bwMode="auto">
            <a:xfrm>
              <a:off x="1228005" y="1449914"/>
              <a:ext cx="1845214" cy="1318347"/>
            </a:xfrm>
            <a:prstGeom prst="ellipse">
              <a:avLst/>
            </a:prstGeom>
            <a:solidFill>
              <a:srgbClr val="00FFFF">
                <a:alpha val="8000"/>
              </a:srgbClr>
            </a:solidFill>
            <a:ln w="25400">
              <a:noFill/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Text Box 7"/>
            <p:cNvSpPr txBox="1">
              <a:spLocks noChangeArrowheads="1"/>
            </p:cNvSpPr>
            <p:nvPr/>
          </p:nvSpPr>
          <p:spPr bwMode="auto">
            <a:xfrm>
              <a:off x="1572792" y="1728063"/>
              <a:ext cx="1317557" cy="791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6751" tIns="33376" rIns="66751" bIns="33376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9999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INFO: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9999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Sustainability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9999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Certification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9999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Scheme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177916" y="2768262"/>
              <a:ext cx="0" cy="421668"/>
            </a:xfrm>
            <a:prstGeom prst="line">
              <a:avLst/>
            </a:prstGeom>
            <a:noFill/>
            <a:ln w="41275">
              <a:solidFill>
                <a:srgbClr val="00808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Line 5"/>
            <p:cNvSpPr>
              <a:spLocks noChangeShapeType="1"/>
            </p:cNvSpPr>
            <p:nvPr/>
          </p:nvSpPr>
          <p:spPr bwMode="auto">
            <a:xfrm>
              <a:off x="2123944" y="2768262"/>
              <a:ext cx="2055389" cy="473741"/>
            </a:xfrm>
            <a:prstGeom prst="line">
              <a:avLst/>
            </a:prstGeom>
            <a:noFill/>
            <a:ln w="41275">
              <a:solidFill>
                <a:srgbClr val="00808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Line 4"/>
            <p:cNvSpPr>
              <a:spLocks noChangeShapeType="1"/>
            </p:cNvSpPr>
            <p:nvPr/>
          </p:nvSpPr>
          <p:spPr bwMode="auto">
            <a:xfrm>
              <a:off x="2177916" y="2768262"/>
              <a:ext cx="3898063" cy="421668"/>
            </a:xfrm>
            <a:prstGeom prst="line">
              <a:avLst/>
            </a:prstGeom>
            <a:noFill/>
            <a:ln w="41275">
              <a:solidFill>
                <a:srgbClr val="00808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cxnSp>
        <p:nvCxnSpPr>
          <p:cNvPr id="105" name="Rechte verbindingslijn met pijl 104"/>
          <p:cNvCxnSpPr/>
          <p:nvPr/>
        </p:nvCxnSpPr>
        <p:spPr>
          <a:xfrm flipV="1">
            <a:off x="3131840" y="2852936"/>
            <a:ext cx="504056" cy="72008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itel 1"/>
          <p:cNvSpPr>
            <a:spLocks noGrp="1"/>
          </p:cNvSpPr>
          <p:nvPr>
            <p:ph type="title"/>
          </p:nvPr>
        </p:nvSpPr>
        <p:spPr>
          <a:xfrm>
            <a:off x="468000" y="180000"/>
            <a:ext cx="8401080" cy="108266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What we are doing as the Hard Fibers Group :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INFO – Sustainability Certification Scheme (2 of 3)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1225251" y="1850504"/>
            <a:ext cx="7074799" cy="3666728"/>
            <a:chOff x="853" y="1138"/>
            <a:chExt cx="10260" cy="3960"/>
          </a:xfrm>
        </p:grpSpPr>
        <p:sp>
          <p:nvSpPr>
            <p:cNvPr id="3090" name="AutoShape 18"/>
            <p:cNvSpPr>
              <a:spLocks noChangeAspect="1" noChangeArrowheads="1" noTextEdit="1"/>
            </p:cNvSpPr>
            <p:nvPr/>
          </p:nvSpPr>
          <p:spPr bwMode="auto">
            <a:xfrm>
              <a:off x="853" y="1138"/>
              <a:ext cx="10260" cy="3960"/>
            </a:xfrm>
            <a:prstGeom prst="rect">
              <a:avLst/>
            </a:prstGeom>
            <a:solidFill>
              <a:srgbClr val="008000">
                <a:alpha val="31000"/>
              </a:srgbClr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1574" y="1678"/>
              <a:ext cx="5939" cy="3060"/>
            </a:xfrm>
            <a:prstGeom prst="rect">
              <a:avLst/>
            </a:prstGeom>
            <a:solidFill>
              <a:srgbClr val="009900">
                <a:alpha val="8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3193" y="2758"/>
              <a:ext cx="2340" cy="359"/>
            </a:xfrm>
            <a:prstGeom prst="rect">
              <a:avLst/>
            </a:prstGeom>
            <a:solidFill>
              <a:srgbClr val="0000FF">
                <a:alpha val="42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Scope &amp; Objectives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193" y="3478"/>
              <a:ext cx="2340" cy="361"/>
            </a:xfrm>
            <a:prstGeom prst="rect">
              <a:avLst/>
            </a:prstGeom>
            <a:solidFill>
              <a:srgbClr val="2F641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Concerns &amp; Criteria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3193" y="4197"/>
              <a:ext cx="2340" cy="361"/>
            </a:xfrm>
            <a:prstGeom prst="rect">
              <a:avLst/>
            </a:prstGeom>
            <a:solidFill>
              <a:srgbClr val="FF0000">
                <a:alpha val="56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Indicators &amp; Verifiers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2474" y="1859"/>
              <a:ext cx="3959" cy="540"/>
            </a:xfrm>
            <a:prstGeom prst="rect">
              <a:avLst/>
            </a:prstGeom>
            <a:solidFill>
              <a:srgbClr val="009900">
                <a:alpha val="1900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SUSTAINABILITY SCHEME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4273" y="311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4273" y="3839"/>
              <a:ext cx="0" cy="3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573" y="1138"/>
              <a:ext cx="5940" cy="720"/>
            </a:xfrm>
            <a:prstGeom prst="rect">
              <a:avLst/>
            </a:prstGeom>
            <a:solidFill>
              <a:srgbClr val="0000FF">
                <a:alpha val="44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MANAGEMENT AND OPERATIONAL STRUCTURE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H="1" flipV="1">
              <a:off x="6613" y="1498"/>
              <a:ext cx="198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H="1">
              <a:off x="5713" y="293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flipH="1">
              <a:off x="5713" y="2938"/>
              <a:ext cx="288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8593" y="3298"/>
              <a:ext cx="2520" cy="1620"/>
            </a:xfrm>
            <a:prstGeom prst="rect">
              <a:avLst/>
            </a:prstGeom>
            <a:solidFill>
              <a:srgbClr val="008000">
                <a:alpha val="45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Development and implementation </a:t>
              </a:r>
              <a:r>
                <a:rPr kumimoji="0" lang="en-US" sz="12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after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Fast Track Project.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Period required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 to 3 Years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593" y="1498"/>
              <a:ext cx="2520" cy="1803"/>
            </a:xfrm>
            <a:prstGeom prst="rect">
              <a:avLst/>
            </a:prstGeom>
            <a:solidFill>
              <a:srgbClr val="00FF00">
                <a:alpha val="45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Reviews, Analysis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&amp; Recommendations of Fast Track project.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Maximum 9 months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H="1">
              <a:off x="5713" y="4378"/>
              <a:ext cx="28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 flipH="1" flipV="1">
              <a:off x="5533" y="1678"/>
              <a:ext cx="306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4" name="Line 2"/>
            <p:cNvSpPr>
              <a:spLocks noChangeShapeType="1"/>
            </p:cNvSpPr>
            <p:nvPr/>
          </p:nvSpPr>
          <p:spPr bwMode="auto">
            <a:xfrm flipH="1" flipV="1">
              <a:off x="5533" y="2398"/>
              <a:ext cx="306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468000" y="180000"/>
            <a:ext cx="8401080" cy="108266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What we are doing as the Hard Fibers Group :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INFO – Sustainability Certification Scheme (3 of 3)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pic>
        <p:nvPicPr>
          <p:cNvPr id="27650" name="Picture 2" descr="http://rst.gsfc.nasa.gov/Sect16/full-20eart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808" y="2601415"/>
            <a:ext cx="1691680" cy="1691681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1691680" y="1484784"/>
            <a:ext cx="58326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Dilip Tambyrajah</a:t>
            </a:r>
          </a:p>
          <a:p>
            <a:endParaRPr lang="en-GB" sz="2000" b="1" dirty="0" smtClean="0">
              <a:solidFill>
                <a:srgbClr val="C00000"/>
              </a:solidFill>
            </a:endParaRPr>
          </a:p>
          <a:p>
            <a:r>
              <a:rPr lang="nl-NL" sz="2000" dirty="0" smtClean="0">
                <a:solidFill>
                  <a:srgbClr val="C00000"/>
                </a:solidFill>
              </a:rPr>
              <a:t>Managing Director -</a:t>
            </a:r>
            <a:r>
              <a:rPr lang="en-GB" sz="2000" dirty="0" smtClean="0">
                <a:solidFill>
                  <a:srgbClr val="C00000"/>
                </a:solidFill>
              </a:rPr>
              <a:t>Zylyon International B.V.</a:t>
            </a:r>
          </a:p>
          <a:p>
            <a:endParaRPr lang="nl-NL" sz="2000" dirty="0" smtClean="0">
              <a:solidFill>
                <a:srgbClr val="C00000"/>
              </a:solidFill>
            </a:endParaRPr>
          </a:p>
          <a:p>
            <a:r>
              <a:rPr lang="nl-NL" sz="2000" dirty="0" err="1" smtClean="0">
                <a:solidFill>
                  <a:srgbClr val="C00000"/>
                </a:solidFill>
              </a:rPr>
              <a:t>Secretary</a:t>
            </a:r>
            <a:r>
              <a:rPr lang="nl-NL" sz="2000" dirty="0" smtClean="0">
                <a:solidFill>
                  <a:srgbClr val="C00000"/>
                </a:solidFill>
              </a:rPr>
              <a:t> – International </a:t>
            </a:r>
            <a:r>
              <a:rPr lang="nl-NL" sz="2000" dirty="0" err="1" smtClean="0">
                <a:solidFill>
                  <a:srgbClr val="C00000"/>
                </a:solidFill>
              </a:rPr>
              <a:t>Natural</a:t>
            </a:r>
            <a:r>
              <a:rPr lang="nl-NL" sz="2000" dirty="0" smtClean="0">
                <a:solidFill>
                  <a:srgbClr val="C00000"/>
                </a:solidFill>
              </a:rPr>
              <a:t> Fiber </a:t>
            </a:r>
            <a:r>
              <a:rPr lang="nl-NL" sz="2000" dirty="0" err="1" smtClean="0">
                <a:solidFill>
                  <a:srgbClr val="C00000"/>
                </a:solidFill>
              </a:rPr>
              <a:t>Organization</a:t>
            </a:r>
            <a:r>
              <a:rPr lang="nl-NL" sz="2000" dirty="0" smtClean="0">
                <a:solidFill>
                  <a:srgbClr val="C00000"/>
                </a:solidFill>
              </a:rPr>
              <a:t> (INFO)</a:t>
            </a:r>
            <a:endParaRPr lang="en-GB" sz="2000" dirty="0" smtClean="0">
              <a:solidFill>
                <a:srgbClr val="C00000"/>
              </a:solidFill>
            </a:endParaRPr>
          </a:p>
          <a:p>
            <a:endParaRPr lang="nl-NL" sz="2000" dirty="0" smtClean="0">
              <a:solidFill>
                <a:srgbClr val="C00000"/>
              </a:solidFill>
            </a:endParaRPr>
          </a:p>
          <a:p>
            <a:endParaRPr lang="nl-NL" sz="2000" dirty="0" smtClean="0">
              <a:solidFill>
                <a:srgbClr val="C00000"/>
              </a:solidFill>
            </a:endParaRPr>
          </a:p>
          <a:p>
            <a:r>
              <a:rPr lang="en-GB" sz="2000" dirty="0" err="1" smtClean="0">
                <a:solidFill>
                  <a:srgbClr val="C00000"/>
                </a:solidFill>
              </a:rPr>
              <a:t>Alexanderstraat</a:t>
            </a:r>
            <a:r>
              <a:rPr lang="en-GB" sz="2000" dirty="0" smtClean="0">
                <a:solidFill>
                  <a:srgbClr val="C00000"/>
                </a:solidFill>
              </a:rPr>
              <a:t> 6, 2713 AT </a:t>
            </a:r>
            <a:r>
              <a:rPr lang="en-GB" sz="2000" dirty="0" err="1" smtClean="0">
                <a:solidFill>
                  <a:srgbClr val="C00000"/>
                </a:solidFill>
              </a:rPr>
              <a:t>Zoetermeer</a:t>
            </a:r>
            <a:r>
              <a:rPr lang="en-GB" sz="2000" dirty="0" smtClean="0">
                <a:solidFill>
                  <a:srgbClr val="C00000"/>
                </a:solidFill>
              </a:rPr>
              <a:t>, The Netherlands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Tel: +31 79 316 9531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Email: </a:t>
            </a:r>
            <a:r>
              <a:rPr lang="en-GB" sz="2000" dirty="0" smtClean="0">
                <a:solidFill>
                  <a:srgbClr val="C00000"/>
                </a:solidFill>
                <a:hlinkClick r:id="rId3"/>
              </a:rPr>
              <a:t>dilip.tambyrajah@wxs.nl</a:t>
            </a:r>
            <a:endParaRPr lang="en-GB" sz="2000" dirty="0" smtClean="0">
              <a:solidFill>
                <a:srgbClr val="C00000"/>
              </a:solidFill>
            </a:endParaRPr>
          </a:p>
          <a:p>
            <a:endParaRPr lang="nl-NL" sz="2000" dirty="0" smtClean="0">
              <a:solidFill>
                <a:srgbClr val="C00000"/>
              </a:solidFill>
            </a:endParaRPr>
          </a:p>
          <a:p>
            <a:endParaRPr lang="nl-NL" sz="2000" dirty="0" smtClean="0">
              <a:solidFill>
                <a:srgbClr val="C00000"/>
              </a:solidFill>
            </a:endParaRPr>
          </a:p>
          <a:p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043608" y="404664"/>
            <a:ext cx="40433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 !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" name="Groep 7"/>
          <p:cNvGrpSpPr/>
          <p:nvPr/>
        </p:nvGrpSpPr>
        <p:grpSpPr>
          <a:xfrm>
            <a:off x="428596" y="1500174"/>
            <a:ext cx="885600" cy="4036312"/>
            <a:chOff x="928662" y="2250208"/>
            <a:chExt cx="885600" cy="403631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29696" y="2250208"/>
              <a:ext cx="884370" cy="89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28662" y="3350473"/>
              <a:ext cx="885600" cy="892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28662" y="4393348"/>
              <a:ext cx="885600" cy="87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28662" y="5422174"/>
              <a:ext cx="885600" cy="864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3930076" cy="654032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b="1" dirty="0" smtClean="0">
                <a:solidFill>
                  <a:srgbClr val="C00000"/>
                </a:solidFill>
              </a:rPr>
              <a:t>What is the Problem?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0034" y="928670"/>
            <a:ext cx="842968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Number of Human Beings (Now + Future)  X  Behaviour   &gt;   Capacity of Earth</a:t>
            </a:r>
          </a:p>
          <a:p>
            <a:endParaRPr lang="en-GB" dirty="0" smtClean="0"/>
          </a:p>
          <a:p>
            <a:r>
              <a:rPr lang="en-GB" b="1" dirty="0" smtClean="0"/>
              <a:t>Metaphorically:</a:t>
            </a:r>
          </a:p>
          <a:p>
            <a:endParaRPr lang="en-GB" dirty="0" smtClean="0"/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Some (Developed) Countries are Gang Banging Mother Earth!!</a:t>
            </a:r>
          </a:p>
          <a:p>
            <a:pPr algn="ctr"/>
            <a:endParaRPr lang="en-GB" dirty="0" smtClean="0"/>
          </a:p>
          <a:p>
            <a:r>
              <a:rPr lang="en-GB" b="1" dirty="0" smtClean="0"/>
              <a:t>For the technically oriented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                 Impact = Population  x Affluence  x Technology  (I=PxAxT)</a:t>
            </a:r>
          </a:p>
          <a:p>
            <a:endParaRPr lang="en-GB" dirty="0" smtClean="0"/>
          </a:p>
          <a:p>
            <a:r>
              <a:rPr lang="en-GB" dirty="0" smtClean="0"/>
              <a:t>Impact : Anthropogenic Impact</a:t>
            </a:r>
          </a:p>
          <a:p>
            <a:r>
              <a:rPr lang="en-GB" dirty="0" smtClean="0"/>
              <a:t>Population : Absolute Number of People</a:t>
            </a:r>
          </a:p>
          <a:p>
            <a:r>
              <a:rPr lang="en-GB" dirty="0" smtClean="0"/>
              <a:t>Affluence : Per Capita Consumption</a:t>
            </a:r>
          </a:p>
          <a:p>
            <a:r>
              <a:rPr lang="en-GB" dirty="0" smtClean="0"/>
              <a:t>Technology:  Use of Resources and Environmental impact per unit consumption</a:t>
            </a:r>
          </a:p>
          <a:p>
            <a:r>
              <a:rPr lang="en-US" sz="1200" dirty="0" smtClean="0"/>
              <a:t>Source : Development by Ehrlich, Holdren and Commoner in the early 1970s ; Meadows et.at. 2004.</a:t>
            </a:r>
            <a:endParaRPr lang="en-GB" sz="1200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                 Dealing with this problem is about </a:t>
            </a:r>
            <a:r>
              <a:rPr lang="en-GB" b="1" dirty="0" smtClean="0">
                <a:solidFill>
                  <a:srgbClr val="C00000"/>
                </a:solidFill>
              </a:rPr>
              <a:t>Sustainability</a:t>
            </a:r>
          </a:p>
          <a:p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/>
              <a:t>No definitions of Sustainability provided because there are many equally valid ones.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7544" y="180000"/>
            <a:ext cx="6707088" cy="86834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Over consumption – Effect on CO2 Emission</a:t>
            </a:r>
            <a:endParaRPr lang="en-GB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196" y="1214422"/>
            <a:ext cx="8320522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al 7"/>
          <p:cNvSpPr/>
          <p:nvPr/>
        </p:nvSpPr>
        <p:spPr>
          <a:xfrm>
            <a:off x="5000628" y="2285992"/>
            <a:ext cx="3357586" cy="142876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One of the causes for failure Copenhagen?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8000" y="180000"/>
            <a:ext cx="2640356" cy="8683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IPAT &amp; Options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42910" y="1142985"/>
            <a:ext cx="7529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GB" sz="2800" dirty="0" smtClean="0"/>
              <a:t>Impact  = Population x Affluence x Technology</a:t>
            </a:r>
            <a:endParaRPr lang="en-GB" sz="2800" dirty="0"/>
          </a:p>
        </p:txBody>
      </p:sp>
      <p:sp>
        <p:nvSpPr>
          <p:cNvPr id="7" name="Rechthoek 6"/>
          <p:cNvSpPr/>
          <p:nvPr/>
        </p:nvSpPr>
        <p:spPr>
          <a:xfrm>
            <a:off x="3500430" y="1714488"/>
            <a:ext cx="5429288" cy="4643470"/>
          </a:xfrm>
          <a:prstGeom prst="rect">
            <a:avLst/>
          </a:prstGeom>
          <a:solidFill>
            <a:srgbClr val="4F81BD">
              <a:alpha val="3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hthoek 7"/>
          <p:cNvSpPr/>
          <p:nvPr/>
        </p:nvSpPr>
        <p:spPr>
          <a:xfrm>
            <a:off x="3500430" y="1714488"/>
            <a:ext cx="5429288" cy="4643470"/>
          </a:xfrm>
          <a:prstGeom prst="rect">
            <a:avLst/>
          </a:prstGeom>
          <a:solidFill>
            <a:srgbClr val="4F81BD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al 8"/>
          <p:cNvSpPr/>
          <p:nvPr/>
        </p:nvSpPr>
        <p:spPr>
          <a:xfrm>
            <a:off x="3714744" y="1928802"/>
            <a:ext cx="2357454" cy="12858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Lifestyles: </a:t>
            </a:r>
          </a:p>
          <a:p>
            <a:pPr algn="ctr"/>
            <a:r>
              <a:rPr lang="en-GB" dirty="0" smtClean="0"/>
              <a:t>What and</a:t>
            </a:r>
          </a:p>
          <a:p>
            <a:pPr algn="ctr"/>
            <a:r>
              <a:rPr lang="en-GB" dirty="0" smtClean="0"/>
              <a:t>How much to</a:t>
            </a:r>
          </a:p>
          <a:p>
            <a:pPr algn="ctr"/>
            <a:r>
              <a:rPr lang="en-GB" dirty="0" smtClean="0"/>
              <a:t>consume</a:t>
            </a:r>
            <a:endParaRPr lang="en-GB" dirty="0"/>
          </a:p>
        </p:txBody>
      </p:sp>
      <p:sp>
        <p:nvSpPr>
          <p:cNvPr id="10" name="Ovaal 9"/>
          <p:cNvSpPr/>
          <p:nvPr/>
        </p:nvSpPr>
        <p:spPr>
          <a:xfrm>
            <a:off x="6357950" y="1928802"/>
            <a:ext cx="2357454" cy="12858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ECO-Efficiency</a:t>
            </a:r>
          </a:p>
          <a:p>
            <a:pPr algn="ctr"/>
            <a:r>
              <a:rPr lang="en-GB" dirty="0" smtClean="0"/>
              <a:t>ECO-3Effectivity</a:t>
            </a:r>
            <a:endParaRPr lang="en-GB" dirty="0"/>
          </a:p>
        </p:txBody>
      </p:sp>
      <p:sp>
        <p:nvSpPr>
          <p:cNvPr id="11" name="Tekstvak 10"/>
          <p:cNvSpPr txBox="1"/>
          <p:nvPr/>
        </p:nvSpPr>
        <p:spPr>
          <a:xfrm>
            <a:off x="4214810" y="3357562"/>
            <a:ext cx="4214842" cy="286232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Examples :</a:t>
            </a:r>
          </a:p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Eco Efficiency </a:t>
            </a:r>
            <a:r>
              <a:rPr lang="en-GB" sz="2000" dirty="0" smtClean="0"/>
              <a:t>:  Factor 4/10; Material Input per unit service (MIPS). ECODesign,  </a:t>
            </a:r>
            <a:r>
              <a:rPr lang="en-GB" sz="2000" b="1" dirty="0" smtClean="0"/>
              <a:t>LCA </a:t>
            </a:r>
            <a:r>
              <a:rPr lang="en-GB" sz="2000" dirty="0" smtClean="0"/>
              <a:t>etc.</a:t>
            </a:r>
          </a:p>
          <a:p>
            <a:endParaRPr lang="en-GB" sz="2000" dirty="0" smtClean="0"/>
          </a:p>
          <a:p>
            <a:r>
              <a:rPr lang="en-GB" sz="2000" dirty="0" smtClean="0">
                <a:solidFill>
                  <a:srgbClr val="C00000"/>
                </a:solidFill>
              </a:rPr>
              <a:t>Eco Effectiveness </a:t>
            </a:r>
            <a:r>
              <a:rPr lang="en-GB" sz="2000" dirty="0" smtClean="0"/>
              <a:t>: Cradle-to-Cradle (e.g. closed loop systems / ReDesign-Rethink)</a:t>
            </a:r>
            <a:endParaRPr lang="en-GB" sz="2000" dirty="0"/>
          </a:p>
        </p:txBody>
      </p:sp>
      <p:sp>
        <p:nvSpPr>
          <p:cNvPr id="12" name="PIJL-RECHTS 11"/>
          <p:cNvSpPr/>
          <p:nvPr/>
        </p:nvSpPr>
        <p:spPr>
          <a:xfrm rot="-1500000">
            <a:off x="4708111" y="167058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" name="Rechte verbindingslijn met pijl 12"/>
          <p:cNvCxnSpPr>
            <a:endCxn id="11" idx="0"/>
          </p:cNvCxnSpPr>
          <p:nvPr/>
        </p:nvCxnSpPr>
        <p:spPr>
          <a:xfrm rot="10800000" flipV="1">
            <a:off x="6322232" y="2928934"/>
            <a:ext cx="750101" cy="42862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JL-RECHTS 13"/>
          <p:cNvSpPr/>
          <p:nvPr/>
        </p:nvSpPr>
        <p:spPr>
          <a:xfrm rot="-1500000">
            <a:off x="6922689" y="167058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al 14"/>
          <p:cNvSpPr/>
          <p:nvPr/>
        </p:nvSpPr>
        <p:spPr>
          <a:xfrm>
            <a:off x="1000100" y="1928802"/>
            <a:ext cx="2357454" cy="128588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to do?</a:t>
            </a:r>
          </a:p>
          <a:p>
            <a:pPr algn="ctr"/>
            <a:r>
              <a:rPr lang="nl-NL" dirty="0" err="1" smtClean="0"/>
              <a:t>Political</a:t>
            </a:r>
            <a:r>
              <a:rPr lang="nl-NL" dirty="0" smtClean="0"/>
              <a:t> issue?</a:t>
            </a:r>
            <a:endParaRPr lang="en-GB" dirty="0"/>
          </a:p>
        </p:txBody>
      </p:sp>
      <p:sp>
        <p:nvSpPr>
          <p:cNvPr id="16" name="PIJL-RECHTS 15"/>
          <p:cNvSpPr/>
          <p:nvPr/>
        </p:nvSpPr>
        <p:spPr>
          <a:xfrm rot="-1500000">
            <a:off x="2643174" y="171448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kstvak 16"/>
          <p:cNvSpPr txBox="1"/>
          <p:nvPr/>
        </p:nvSpPr>
        <p:spPr>
          <a:xfrm>
            <a:off x="714348" y="3786190"/>
            <a:ext cx="2357454" cy="1477328"/>
          </a:xfrm>
          <a:prstGeom prst="rect">
            <a:avLst/>
          </a:prstGeom>
          <a:solidFill>
            <a:srgbClr val="4F81BD">
              <a:alpha val="50196"/>
            </a:srgb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b="1" dirty="0" smtClean="0">
                <a:solidFill>
                  <a:srgbClr val="C00000"/>
                </a:solidFill>
              </a:rPr>
              <a:t>Policy Area that can be dealt with at industry level (Hard Fibers)</a:t>
            </a:r>
          </a:p>
          <a:p>
            <a:endParaRPr lang="en-GB" dirty="0"/>
          </a:p>
        </p:txBody>
      </p:sp>
      <p:sp>
        <p:nvSpPr>
          <p:cNvPr id="18" name="PIJL-RECHTS 17"/>
          <p:cNvSpPr/>
          <p:nvPr/>
        </p:nvSpPr>
        <p:spPr>
          <a:xfrm>
            <a:off x="3059832" y="436510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8000" y="180000"/>
            <a:ext cx="8401080" cy="108266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The Macro Setting : Governments, (Multi National) Corporations and NGO’s / Civil Society Organizations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95536" y="1268760"/>
            <a:ext cx="82809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endParaRPr lang="en-GB" dirty="0" smtClean="0"/>
          </a:p>
          <a:p>
            <a:pPr marL="0" lvl="2">
              <a:buFont typeface="Wingdings" pitchFamily="2" charset="2"/>
              <a:buChar char="v"/>
            </a:pPr>
            <a:r>
              <a:rPr lang="en-GB" sz="2000" dirty="0" smtClean="0"/>
              <a:t>  Failure of  “Market Driven”  approaches (partly due to lack of</a:t>
            </a:r>
          </a:p>
          <a:p>
            <a:pPr marL="0" lvl="2"/>
            <a:r>
              <a:rPr lang="en-GB" sz="2000" dirty="0" smtClean="0"/>
              <a:t>      Governance  structures including Reporting).</a:t>
            </a:r>
          </a:p>
          <a:p>
            <a:pPr marL="0" lvl="2">
              <a:buFont typeface="Wingdings" pitchFamily="2" charset="2"/>
              <a:buChar char="v"/>
            </a:pPr>
            <a:endParaRPr lang="en-GB" sz="2000" dirty="0"/>
          </a:p>
          <a:p>
            <a:pPr marL="0" lvl="2">
              <a:buFont typeface="Wingdings" pitchFamily="2" charset="2"/>
              <a:buChar char="v"/>
            </a:pPr>
            <a:r>
              <a:rPr lang="en-GB" sz="2000" dirty="0" smtClean="0"/>
              <a:t>  Increasing Power of limited number of Multi-National Corporations and</a:t>
            </a:r>
          </a:p>
          <a:p>
            <a:pPr marL="0" lvl="2"/>
            <a:r>
              <a:rPr lang="en-GB" sz="2000" dirty="0" smtClean="0"/>
              <a:t>      tying up of Value Chains (e.g. 2 companies have 50% BioTech patents;</a:t>
            </a:r>
          </a:p>
          <a:p>
            <a:pPr marL="0" lvl="2"/>
            <a:r>
              <a:rPr lang="en-GB" sz="2000" dirty="0" smtClean="0"/>
              <a:t>      3 companies control at least 80% of the global tea value chain).</a:t>
            </a:r>
          </a:p>
          <a:p>
            <a:pPr marL="0" lvl="2"/>
            <a:r>
              <a:rPr lang="en-GB" sz="2000" dirty="0" smtClean="0"/>
              <a:t>      </a:t>
            </a:r>
            <a:r>
              <a:rPr lang="en-GB" sz="1200" dirty="0" smtClean="0"/>
              <a:t>(Source World Bank WDR2008).</a:t>
            </a:r>
            <a:r>
              <a:rPr lang="en-GB" sz="2000" dirty="0" smtClean="0"/>
              <a:t> </a:t>
            </a:r>
          </a:p>
          <a:p>
            <a:pPr marL="0" lvl="2">
              <a:buFont typeface="Wingdings" pitchFamily="2" charset="2"/>
              <a:buChar char="v"/>
            </a:pPr>
            <a:endParaRPr lang="en-GB" sz="2000" dirty="0"/>
          </a:p>
          <a:p>
            <a:pPr marL="0" lvl="2">
              <a:buFont typeface="Wingdings" pitchFamily="2" charset="2"/>
              <a:buChar char="v"/>
            </a:pPr>
            <a:r>
              <a:rPr lang="en-GB" sz="2000" dirty="0" smtClean="0"/>
              <a:t>  Failure of NGOs /CSO : Too much “hobbyism”  from donor countries.</a:t>
            </a:r>
          </a:p>
          <a:p>
            <a:pPr marL="0" lvl="2"/>
            <a:r>
              <a:rPr lang="en-GB" sz="2000" dirty="0" smtClean="0"/>
              <a:t>      Gladly misused by receiving countries. </a:t>
            </a:r>
          </a:p>
          <a:p>
            <a:pPr marL="0" lvl="2"/>
            <a:r>
              <a:rPr lang="en-GB" sz="2000" dirty="0" smtClean="0"/>
              <a:t>      Mis-use of funds </a:t>
            </a:r>
            <a:r>
              <a:rPr lang="en-GB" sz="2000" u="sng" dirty="0" smtClean="0"/>
              <a:t>on both sides.</a:t>
            </a:r>
            <a:r>
              <a:rPr lang="en-GB" sz="2000" dirty="0" smtClean="0"/>
              <a:t> </a:t>
            </a:r>
          </a:p>
          <a:p>
            <a:pPr marL="0" lvl="2"/>
            <a:r>
              <a:rPr lang="en-GB" sz="2000" dirty="0" smtClean="0"/>
              <a:t>      </a:t>
            </a:r>
          </a:p>
          <a:p>
            <a:pPr marL="0" lvl="2"/>
            <a:r>
              <a:rPr lang="en-GB" sz="2000" dirty="0" smtClean="0"/>
              <a:t>      NGOs /CSO pushing their own agendas at the cost of developing</a:t>
            </a:r>
          </a:p>
          <a:p>
            <a:pPr marL="0" lvl="2"/>
            <a:r>
              <a:rPr lang="en-GB" sz="2000" dirty="0" smtClean="0"/>
              <a:t>      countries. </a:t>
            </a:r>
            <a:r>
              <a:rPr lang="en-GB" sz="2000" b="1" dirty="0" smtClean="0">
                <a:solidFill>
                  <a:srgbClr val="C00000"/>
                </a:solidFill>
              </a:rPr>
              <a:t>Some powerful NGOs also operating in the “Certification</a:t>
            </a:r>
          </a:p>
          <a:p>
            <a:pPr marL="0" lvl="2"/>
            <a:r>
              <a:rPr lang="en-GB" sz="2000" b="1" dirty="0" smtClean="0">
                <a:solidFill>
                  <a:srgbClr val="C00000"/>
                </a:solidFill>
              </a:rPr>
              <a:t>      domain” (e.g. Fair Trade, Sustainability etc.). Now colluding with MNCs</a:t>
            </a:r>
            <a:r>
              <a:rPr lang="en-GB" sz="2000" b="1" dirty="0" smtClean="0"/>
              <a:t>.</a:t>
            </a:r>
            <a:endParaRPr lang="en-GB" sz="2000" b="1" u="sng" dirty="0" smtClean="0"/>
          </a:p>
          <a:p>
            <a:pPr marL="0" lvl="2"/>
            <a:endParaRPr lang="en-GB" u="sng" dirty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8000" y="180000"/>
            <a:ext cx="7573414" cy="654032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The key focus for the Hard Fibers Group: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85786" y="1124744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  </a:t>
            </a:r>
            <a:r>
              <a:rPr lang="en-GB" sz="2000" dirty="0" smtClean="0"/>
              <a:t>Certification Schemes are too important for the Hard Fiber Producers to</a:t>
            </a:r>
          </a:p>
          <a:p>
            <a:r>
              <a:rPr lang="en-GB" sz="2000" dirty="0" smtClean="0"/>
              <a:t>      ignore. It will be required if developing countries like it or not.</a:t>
            </a:r>
          </a:p>
          <a:p>
            <a:endParaRPr lang="en-GB" sz="20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GB" sz="2000" dirty="0" smtClean="0"/>
              <a:t>Hard Fibers  group must be in the drivers seat to minimize excessive demands and to be Cost effective.</a:t>
            </a:r>
          </a:p>
          <a:p>
            <a:endParaRPr lang="en-GB" sz="2000" dirty="0" smtClean="0"/>
          </a:p>
          <a:p>
            <a:pPr>
              <a:buFont typeface="Wingdings" pitchFamily="2" charset="2"/>
              <a:buChar char="v"/>
            </a:pPr>
            <a:r>
              <a:rPr lang="en-GB" sz="2000" dirty="0" smtClean="0"/>
              <a:t>  </a:t>
            </a:r>
            <a:r>
              <a:rPr lang="en-GB" sz="2000" b="1" dirty="0" smtClean="0"/>
              <a:t>This is a complex and technically broad area so will only deal with some</a:t>
            </a:r>
          </a:p>
          <a:p>
            <a:r>
              <a:rPr lang="en-GB" sz="2000" b="1" dirty="0" smtClean="0"/>
              <a:t>       relevant on going aspects in this presentation!! </a:t>
            </a:r>
          </a:p>
          <a:p>
            <a:endParaRPr lang="en-GB" sz="20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8000" y="180000"/>
            <a:ext cx="8401050" cy="1082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Sustainability  to Corporate Social Responsibility (CSR)?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al 4"/>
          <p:cNvSpPr/>
          <p:nvPr/>
        </p:nvSpPr>
        <p:spPr>
          <a:xfrm>
            <a:off x="3643306" y="1428736"/>
            <a:ext cx="2376365" cy="2286016"/>
          </a:xfrm>
          <a:prstGeom prst="ellipse">
            <a:avLst/>
          </a:prstGeom>
          <a:solidFill>
            <a:srgbClr val="CC6600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6" name="Ovaal 5"/>
          <p:cNvSpPr/>
          <p:nvPr/>
        </p:nvSpPr>
        <p:spPr>
          <a:xfrm>
            <a:off x="5429256" y="1500174"/>
            <a:ext cx="2376365" cy="2286016"/>
          </a:xfrm>
          <a:prstGeom prst="ellipse">
            <a:avLst/>
          </a:prstGeom>
          <a:solidFill>
            <a:srgbClr val="00CC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7" name="Ovaal 6"/>
          <p:cNvSpPr/>
          <p:nvPr/>
        </p:nvSpPr>
        <p:spPr>
          <a:xfrm>
            <a:off x="4427883" y="3071810"/>
            <a:ext cx="2376365" cy="2286016"/>
          </a:xfrm>
          <a:prstGeom prst="ellipse">
            <a:avLst/>
          </a:prstGeom>
          <a:solidFill>
            <a:srgbClr val="BCBCB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233721" y="2428868"/>
            <a:ext cx="1195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People</a:t>
            </a:r>
            <a:endParaRPr lang="en-GB" sz="24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6233985" y="2428868"/>
            <a:ext cx="1195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Planet</a:t>
            </a:r>
            <a:endParaRPr lang="en-GB" sz="2400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5000628" y="3896029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Profit</a:t>
            </a:r>
            <a:endParaRPr lang="en-GB" sz="2400" b="1" dirty="0"/>
          </a:p>
        </p:txBody>
      </p:sp>
      <p:sp>
        <p:nvSpPr>
          <p:cNvPr id="11" name="Ovaal 10"/>
          <p:cNvSpPr/>
          <p:nvPr/>
        </p:nvSpPr>
        <p:spPr>
          <a:xfrm>
            <a:off x="714348" y="2285992"/>
            <a:ext cx="2376365" cy="2286016"/>
          </a:xfrm>
          <a:prstGeom prst="ellipse">
            <a:avLst/>
          </a:prstGeom>
          <a:solidFill>
            <a:srgbClr val="BCBCB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12" name="PIJL-RECHTS 11"/>
          <p:cNvSpPr/>
          <p:nvPr/>
        </p:nvSpPr>
        <p:spPr>
          <a:xfrm>
            <a:off x="3214678" y="3500438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kstvak 12"/>
          <p:cNvSpPr txBox="1"/>
          <p:nvPr/>
        </p:nvSpPr>
        <p:spPr>
          <a:xfrm>
            <a:off x="4860032" y="558924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Triple P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971600" y="4725144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Low on People</a:t>
            </a:r>
          </a:p>
          <a:p>
            <a:r>
              <a:rPr lang="en-GB" sz="2000" b="1" dirty="0" smtClean="0">
                <a:solidFill>
                  <a:srgbClr val="C00000"/>
                </a:solidFill>
              </a:rPr>
              <a:t>Low on Planet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428728" y="3253087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Profit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8000" y="180000"/>
            <a:ext cx="8401080" cy="1082660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Explosion of  Sustainability /ECO Certification Schemes!! </a:t>
            </a:r>
            <a:r>
              <a:rPr lang="en-GB" sz="2800" b="1" dirty="0" smtClean="0">
                <a:solidFill>
                  <a:srgbClr val="FF0000"/>
                </a:solidFill>
              </a:rPr>
              <a:t/>
            </a:r>
            <a:br>
              <a:rPr lang="en-GB" sz="2800" b="1" dirty="0" smtClean="0">
                <a:solidFill>
                  <a:srgbClr val="FF0000"/>
                </a:solidFill>
              </a:rPr>
            </a:br>
            <a:endParaRPr lang="en-GB" sz="2800" b="1" dirty="0">
              <a:solidFill>
                <a:srgbClr val="FF0000"/>
              </a:solidFill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928662" y="1000108"/>
            <a:ext cx="7429552" cy="5286412"/>
            <a:chOff x="214282" y="142852"/>
            <a:chExt cx="8786874" cy="6508359"/>
          </a:xfrm>
        </p:grpSpPr>
        <p:pic>
          <p:nvPicPr>
            <p:cNvPr id="7" name="Picture 2" descr="http://193.194.138.42/upload/img/SCP/Environmental/bananalink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4282" y="142852"/>
              <a:ext cx="981075" cy="962025"/>
            </a:xfrm>
            <a:prstGeom prst="rect">
              <a:avLst/>
            </a:prstGeom>
            <a:noFill/>
          </p:spPr>
        </p:pic>
        <p:pic>
          <p:nvPicPr>
            <p:cNvPr id="8" name="Picture 4" descr="http://193.194.138.42/upload/img/SCP/Environmental/BetterCottonInitiati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1357298"/>
              <a:ext cx="954207" cy="785818"/>
            </a:xfrm>
            <a:prstGeom prst="rect">
              <a:avLst/>
            </a:prstGeom>
            <a:noFill/>
          </p:spPr>
        </p:pic>
        <p:pic>
          <p:nvPicPr>
            <p:cNvPr id="9" name="Picture 6" descr="http://193.194.138.42/upload/img/SCP/Environmental/logo_biogaranti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285720" y="2500306"/>
              <a:ext cx="915652" cy="1000132"/>
            </a:xfrm>
            <a:prstGeom prst="rect">
              <a:avLst/>
            </a:prstGeom>
            <a:noFill/>
          </p:spPr>
        </p:pic>
        <p:pic>
          <p:nvPicPr>
            <p:cNvPr id="10" name="Picture 8" descr="http://193.194.138.42/upload/img/SCP/Environmental/BlueAngel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5720" y="5000636"/>
              <a:ext cx="1214446" cy="1214446"/>
            </a:xfrm>
            <a:prstGeom prst="rect">
              <a:avLst/>
            </a:prstGeom>
            <a:noFill/>
          </p:spPr>
        </p:pic>
        <p:pic>
          <p:nvPicPr>
            <p:cNvPr id="11" name="Picture 10" descr="http://193.194.138.42/upload/img/SCP/Environmental/BRC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28728" y="214290"/>
              <a:ext cx="2643206" cy="424801"/>
            </a:xfrm>
            <a:prstGeom prst="rect">
              <a:avLst/>
            </a:prstGeom>
            <a:noFill/>
          </p:spPr>
        </p:pic>
        <p:pic>
          <p:nvPicPr>
            <p:cNvPr id="12" name="Picture 18" descr="http://193.194.138.42/upload/img/SCP/Environmental/EUecolabel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57686" y="571480"/>
              <a:ext cx="1144283" cy="928694"/>
            </a:xfrm>
            <a:prstGeom prst="rect">
              <a:avLst/>
            </a:prstGeom>
            <a:noFill/>
          </p:spPr>
        </p:pic>
        <p:pic>
          <p:nvPicPr>
            <p:cNvPr id="13" name="Picture 20" descr="http://193.194.138.42/upload/img/SCP/Environmental/eco-index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V="1">
              <a:off x="3357554" y="2786058"/>
              <a:ext cx="1714512" cy="386531"/>
            </a:xfrm>
            <a:prstGeom prst="rect">
              <a:avLst/>
            </a:prstGeom>
            <a:noFill/>
          </p:spPr>
        </p:pic>
        <p:pic>
          <p:nvPicPr>
            <p:cNvPr id="14" name="Picture 26" descr="http://193.194.138.42/upload/img/SCP/Environmental/fibre-citoyenne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357818" y="2928934"/>
              <a:ext cx="866775" cy="1190625"/>
            </a:xfrm>
            <a:prstGeom prst="rect">
              <a:avLst/>
            </a:prstGeom>
            <a:noFill/>
          </p:spPr>
        </p:pic>
        <p:pic>
          <p:nvPicPr>
            <p:cNvPr id="15" name="Picture 28" descr="http://193.194.138.42/upload/img/SCP/Environmental/fishwise2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857752" y="6072206"/>
              <a:ext cx="1571636" cy="526217"/>
            </a:xfrm>
            <a:prstGeom prst="rect">
              <a:avLst/>
            </a:prstGeom>
            <a:noFill/>
          </p:spPr>
        </p:pic>
        <p:pic>
          <p:nvPicPr>
            <p:cNvPr id="16" name="Picture 30" descr="http://193.194.138.42/upload/img/SCP/Environmental/logo_fnab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429388" y="2928934"/>
              <a:ext cx="793756" cy="714380"/>
            </a:xfrm>
            <a:prstGeom prst="rect">
              <a:avLst/>
            </a:prstGeom>
            <a:noFill/>
          </p:spPr>
        </p:pic>
        <p:pic>
          <p:nvPicPr>
            <p:cNvPr id="17" name="Picture 32" descr="http://193.194.138.42/upload/img/SCP/Environmental/FoodAllaincel_logo.jp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858148" y="2928934"/>
              <a:ext cx="1143008" cy="1143008"/>
            </a:xfrm>
            <a:prstGeom prst="rect">
              <a:avLst/>
            </a:prstGeom>
            <a:noFill/>
          </p:spPr>
        </p:pic>
        <p:pic>
          <p:nvPicPr>
            <p:cNvPr id="18" name="Picture 34" descr="http://193.194.138.42/upload/img/SCP/Environmental/ForestAndGardenProducts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28596" y="4000504"/>
              <a:ext cx="857256" cy="840513"/>
            </a:xfrm>
            <a:prstGeom prst="rect">
              <a:avLst/>
            </a:prstGeom>
            <a:noFill/>
          </p:spPr>
        </p:pic>
        <p:pic>
          <p:nvPicPr>
            <p:cNvPr id="19" name="Picture 36" descr="http://193.194.138.42/upload/img/SCP/ForestLogo_image001.jp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428992" y="1071546"/>
              <a:ext cx="1143000" cy="1285876"/>
            </a:xfrm>
            <a:prstGeom prst="rect">
              <a:avLst/>
            </a:prstGeom>
            <a:noFill/>
          </p:spPr>
        </p:pic>
        <p:pic>
          <p:nvPicPr>
            <p:cNvPr id="20" name="Picture 40" descr="http://193.194.138.42/upload/img/SCP/Environmental/GlobalEcolabellingNet.JP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357818" y="5143512"/>
              <a:ext cx="1838325" cy="676276"/>
            </a:xfrm>
            <a:prstGeom prst="rect">
              <a:avLst/>
            </a:prstGeom>
            <a:noFill/>
          </p:spPr>
        </p:pic>
        <p:pic>
          <p:nvPicPr>
            <p:cNvPr id="21" name="Picture 42" descr="http://193.194.138.42/upload/img/SCP/GlobalGAP.pn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929190" y="1714488"/>
              <a:ext cx="666750" cy="666751"/>
            </a:xfrm>
            <a:prstGeom prst="rect">
              <a:avLst/>
            </a:prstGeom>
            <a:noFill/>
          </p:spPr>
        </p:pic>
        <p:pic>
          <p:nvPicPr>
            <p:cNvPr id="22" name="Picture 46" descr="http://193.194.138.42/upload/img/SCP/Environmental/GreenTick.JP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786578" y="5715016"/>
              <a:ext cx="1123950" cy="914401"/>
            </a:xfrm>
            <a:prstGeom prst="rect">
              <a:avLst/>
            </a:prstGeom>
            <a:noFill/>
          </p:spPr>
        </p:pic>
        <p:pic>
          <p:nvPicPr>
            <p:cNvPr id="23" name="Picture 48" descr="http://193.194.138.42/upload/img/SCP/Environmental/GreenPalm.jpg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928794" y="4500570"/>
              <a:ext cx="785818" cy="785819"/>
            </a:xfrm>
            <a:prstGeom prst="rect">
              <a:avLst/>
            </a:prstGeom>
            <a:noFill/>
          </p:spPr>
        </p:pic>
        <p:pic>
          <p:nvPicPr>
            <p:cNvPr id="24" name="Picture 50" descr="http://193.194.138.42/upload/img/SCP/Environmental/Marine-Stewardship-Council.jpg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214678" y="5732851"/>
              <a:ext cx="1214446" cy="910835"/>
            </a:xfrm>
            <a:prstGeom prst="rect">
              <a:avLst/>
            </a:prstGeom>
            <a:noFill/>
          </p:spPr>
        </p:pic>
        <p:pic>
          <p:nvPicPr>
            <p:cNvPr id="25" name="Picture 52" descr="http://193.194.138.42/upload/img/SCP/Environmental/levelCertified.JP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5857884" y="1643050"/>
              <a:ext cx="941099" cy="785818"/>
            </a:xfrm>
            <a:prstGeom prst="rect">
              <a:avLst/>
            </a:prstGeom>
            <a:noFill/>
          </p:spPr>
        </p:pic>
        <p:pic>
          <p:nvPicPr>
            <p:cNvPr id="26" name="Picture 54" descr="http://193.194.138.42/upload/img/SCP/Environmental/Maff.JPG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3428992" y="3286124"/>
              <a:ext cx="1800238" cy="428628"/>
            </a:xfrm>
            <a:prstGeom prst="rect">
              <a:avLst/>
            </a:prstGeom>
            <a:noFill/>
          </p:spPr>
        </p:pic>
        <p:pic>
          <p:nvPicPr>
            <p:cNvPr id="27" name="Picture 56" descr="http://193.194.138.42/upload/img/SCP/Environmental/natureplus_logo.jpg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1428728" y="857232"/>
              <a:ext cx="501319" cy="571504"/>
            </a:xfrm>
            <a:prstGeom prst="rect">
              <a:avLst/>
            </a:prstGeom>
            <a:noFill/>
          </p:spPr>
        </p:pic>
        <p:pic>
          <p:nvPicPr>
            <p:cNvPr id="28" name="Picture 58" descr="http://193.194.138.42/upload/img/SCP/Environmental/Oeko100_02.jpg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2285984" y="3143248"/>
              <a:ext cx="928694" cy="642943"/>
            </a:xfrm>
            <a:prstGeom prst="rect">
              <a:avLst/>
            </a:prstGeom>
            <a:noFill/>
          </p:spPr>
        </p:pic>
        <p:pic>
          <p:nvPicPr>
            <p:cNvPr id="29" name="Picture 60" descr="http://193.194.138.42/upload/img/SCP/Environmental/PEFC.JPG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1071538" y="2071678"/>
              <a:ext cx="1214446" cy="622793"/>
            </a:xfrm>
            <a:prstGeom prst="rect">
              <a:avLst/>
            </a:prstGeom>
            <a:noFill/>
          </p:spPr>
        </p:pic>
        <p:pic>
          <p:nvPicPr>
            <p:cNvPr id="30" name="Picture 62" descr="http://193.194.138.42/upload/img/SCP/rainforest.png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6286512" y="3714751"/>
              <a:ext cx="1500198" cy="1500201"/>
            </a:xfrm>
            <a:prstGeom prst="rect">
              <a:avLst/>
            </a:prstGeom>
            <a:noFill/>
          </p:spPr>
        </p:pic>
        <p:pic>
          <p:nvPicPr>
            <p:cNvPr id="31" name="Picture 64" descr="http://193.194.138.42/upload/img/SCP/Environmental/SalmonSafe.jpg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1428728" y="3000372"/>
              <a:ext cx="900479" cy="1071570"/>
            </a:xfrm>
            <a:prstGeom prst="rect">
              <a:avLst/>
            </a:prstGeom>
            <a:noFill/>
          </p:spPr>
        </p:pic>
        <p:pic>
          <p:nvPicPr>
            <p:cNvPr id="32" name="Picture 66" descr="http://193.194.138.42/upload/img/SCP/Environmental/SkalEco.JPG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6000760" y="285728"/>
              <a:ext cx="981291" cy="1071570"/>
            </a:xfrm>
            <a:prstGeom prst="rect">
              <a:avLst/>
            </a:prstGeom>
            <a:noFill/>
          </p:spPr>
        </p:pic>
        <p:pic>
          <p:nvPicPr>
            <p:cNvPr id="33" name="Picture 68" descr="http://193.194.138.42/upload/img/SCP/Environmental/SlowFood.JPG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1643042" y="5857892"/>
              <a:ext cx="1294692" cy="642942"/>
            </a:xfrm>
            <a:prstGeom prst="rect">
              <a:avLst/>
            </a:prstGeom>
            <a:noFill/>
          </p:spPr>
        </p:pic>
        <p:pic>
          <p:nvPicPr>
            <p:cNvPr id="34" name="Picture 70" descr="http://193.194.138.42/upload/img/SCP/Environmental/Smithsonian.jpg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4429124" y="5072074"/>
              <a:ext cx="720383" cy="857256"/>
            </a:xfrm>
            <a:prstGeom prst="rect">
              <a:avLst/>
            </a:prstGeom>
            <a:noFill/>
          </p:spPr>
        </p:pic>
        <p:pic>
          <p:nvPicPr>
            <p:cNvPr id="35" name="Picture 72" descr="http://193.194.138.42/upload/img/SCP/Environmental/SoilAssociation.JPG"/>
            <p:cNvPicPr>
              <a:picLocks noChangeAspect="1"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7929586" y="5643578"/>
              <a:ext cx="1000132" cy="1007633"/>
            </a:xfrm>
            <a:prstGeom prst="rect">
              <a:avLst/>
            </a:prstGeom>
            <a:noFill/>
          </p:spPr>
        </p:pic>
        <p:pic>
          <p:nvPicPr>
            <p:cNvPr id="36" name="Picture 74" descr="http://193.194.138.42/upload/img/SCP/Environmental/SAIPlatform_logo.jpg"/>
            <p:cNvPicPr>
              <a:picLocks noChangeAspect="1"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4500562" y="4000504"/>
              <a:ext cx="928693" cy="928693"/>
            </a:xfrm>
            <a:prstGeom prst="rect">
              <a:avLst/>
            </a:prstGeom>
            <a:noFill/>
          </p:spPr>
        </p:pic>
        <p:pic>
          <p:nvPicPr>
            <p:cNvPr id="37" name="Picture 76" descr="http://193.194.138.42/upload/img/SCP/Environmental/svanen2.jpg"/>
            <p:cNvPicPr>
              <a:picLocks noChangeAspect="1" noChangeArrowheads="1"/>
            </p:cNvPicPr>
            <p:nvPr/>
          </p:nvPicPr>
          <p:blipFill>
            <a:blip r:embed="rId32" cstate="print"/>
            <a:srcRect/>
            <a:stretch>
              <a:fillRect/>
            </a:stretch>
          </p:blipFill>
          <p:spPr bwMode="auto">
            <a:xfrm>
              <a:off x="8072462" y="4357694"/>
              <a:ext cx="870401" cy="785817"/>
            </a:xfrm>
            <a:prstGeom prst="rect">
              <a:avLst/>
            </a:prstGeom>
            <a:noFill/>
          </p:spPr>
        </p:pic>
        <p:pic>
          <p:nvPicPr>
            <p:cNvPr id="38" name="Picture 78" descr="http://193.194.138.42/upload/img/SCP/Environmental/tesco.JPG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3071802" y="4286256"/>
              <a:ext cx="1357322" cy="671875"/>
            </a:xfrm>
            <a:prstGeom prst="rect">
              <a:avLst/>
            </a:prstGeom>
            <a:noFill/>
          </p:spPr>
        </p:pic>
        <p:pic>
          <p:nvPicPr>
            <p:cNvPr id="39" name="Picture 80" descr="http://193.194.138.42/upload/img/SCP/Environmental/VIBE.jpg"/>
            <p:cNvPicPr>
              <a:picLocks noChangeAspect="1" noChangeArrowheads="1"/>
            </p:cNvPicPr>
            <p:nvPr/>
          </p:nvPicPr>
          <p:blipFill>
            <a:blip r:embed="rId34" cstate="print"/>
            <a:srcRect/>
            <a:stretch>
              <a:fillRect/>
            </a:stretch>
          </p:blipFill>
          <p:spPr bwMode="auto">
            <a:xfrm>
              <a:off x="2571736" y="2000240"/>
              <a:ext cx="928694" cy="732402"/>
            </a:xfrm>
            <a:prstGeom prst="rect">
              <a:avLst/>
            </a:prstGeom>
            <a:noFill/>
          </p:spPr>
        </p:pic>
        <p:pic>
          <p:nvPicPr>
            <p:cNvPr id="40" name="Picture 82" descr="http://193.194.138.42/upload/img/SCP/UTZ.png"/>
            <p:cNvPicPr>
              <a:picLocks noChangeAspect="1" noChangeArrowheads="1"/>
            </p:cNvPicPr>
            <p:nvPr/>
          </p:nvPicPr>
          <p:blipFill>
            <a:blip r:embed="rId35" cstate="print"/>
            <a:srcRect/>
            <a:stretch>
              <a:fillRect/>
            </a:stretch>
          </p:blipFill>
          <p:spPr bwMode="auto">
            <a:xfrm>
              <a:off x="2285984" y="714356"/>
              <a:ext cx="666750" cy="666751"/>
            </a:xfrm>
            <a:prstGeom prst="rect">
              <a:avLst/>
            </a:prstGeom>
            <a:noFill/>
          </p:spPr>
        </p:pic>
        <p:pic>
          <p:nvPicPr>
            <p:cNvPr id="41" name="Picture 84" descr="http://193.194.138.42/upload/img/SCP/fairtrade.png"/>
            <p:cNvPicPr>
              <a:picLocks noChangeAspect="1"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2000232" y="1500174"/>
              <a:ext cx="666750" cy="666751"/>
            </a:xfrm>
            <a:prstGeom prst="rect">
              <a:avLst/>
            </a:prstGeom>
            <a:noFill/>
          </p:spPr>
        </p:pic>
        <p:pic>
          <p:nvPicPr>
            <p:cNvPr id="42" name="Picture 86" descr="EU-logo for organic farming"/>
            <p:cNvPicPr>
              <a:picLocks noChangeAspect="1" noChangeArrowheads="1"/>
            </p:cNvPicPr>
            <p:nvPr/>
          </p:nvPicPr>
          <p:blipFill>
            <a:blip r:embed="rId37" cstate="print"/>
            <a:srcRect/>
            <a:stretch>
              <a:fillRect/>
            </a:stretch>
          </p:blipFill>
          <p:spPr bwMode="auto">
            <a:xfrm>
              <a:off x="3071803" y="571481"/>
              <a:ext cx="840926" cy="571504"/>
            </a:xfrm>
            <a:prstGeom prst="rect">
              <a:avLst/>
            </a:prstGeom>
            <a:noFill/>
          </p:spPr>
        </p:pic>
      </p:grpSp>
      <p:pic>
        <p:nvPicPr>
          <p:cNvPr id="43" name="Picture 22" descr="http://193.194.138.42/upload/img/SCP/Environmental/FairFlowers.jpg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7203741" y="785818"/>
            <a:ext cx="1583101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77EB-0135-4C54-86F2-FFDA9603142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 smtClean="0"/>
              <a:t>Dilip Tambyrajah | Zylyon International B.V. | Netherlands | FAO HFG Multi-Stakeholder Meeting, Brazil,  15 November 2011</a:t>
            </a:r>
            <a:endParaRPr lang="en-GB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8000" y="180000"/>
            <a:ext cx="8401080" cy="108266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</a:rPr>
              <a:t>Some themes that are being looked at from CSR perspective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57224" y="1785926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Social aspects:</a:t>
            </a:r>
            <a:r>
              <a:rPr lang="en-GB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Child Labour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Forced Labour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Safe work conditions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Working time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Salary</a:t>
            </a:r>
            <a:endParaRPr lang="en-GB" dirty="0"/>
          </a:p>
        </p:txBody>
      </p:sp>
      <p:sp>
        <p:nvSpPr>
          <p:cNvPr id="7" name="Tekstvak 6"/>
          <p:cNvSpPr txBox="1"/>
          <p:nvPr/>
        </p:nvSpPr>
        <p:spPr>
          <a:xfrm>
            <a:off x="3643306" y="1785600"/>
            <a:ext cx="25848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Ethical aspects:</a:t>
            </a:r>
            <a:r>
              <a:rPr lang="en-GB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Bribery / Corruption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Animal welfare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Safe products?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solidFill>
                  <a:srgbClr val="C00000"/>
                </a:solidFill>
              </a:rPr>
              <a:t>Fair Price to producers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Salary at all levels </a:t>
            </a:r>
            <a:endParaRPr lang="en-GB" dirty="0"/>
          </a:p>
        </p:txBody>
      </p:sp>
      <p:sp>
        <p:nvSpPr>
          <p:cNvPr id="8" name="Tekstvak 7"/>
          <p:cNvSpPr txBox="1"/>
          <p:nvPr/>
        </p:nvSpPr>
        <p:spPr>
          <a:xfrm>
            <a:off x="6429388" y="1785600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Environmental aspects:</a:t>
            </a:r>
            <a:r>
              <a:rPr lang="en-GB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Energy use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Resources use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Safety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9" name="Tekstvak 8"/>
          <p:cNvSpPr txBox="1"/>
          <p:nvPr/>
        </p:nvSpPr>
        <p:spPr>
          <a:xfrm>
            <a:off x="857224" y="134515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Examples of aspects :</a:t>
            </a:r>
            <a:endParaRPr lang="en-GB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1357290" y="5253351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Sustainability : Life Cycle Assessment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83568" y="4071942"/>
            <a:ext cx="6603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The items per aspect are indicative only and not limitative.</a:t>
            </a:r>
          </a:p>
          <a:p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Discussions on-going about: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O Multi Barzil 201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1357</Words>
  <Application>Microsoft Office PowerPoint</Application>
  <PresentationFormat>On-screen Show (4:3)</PresentationFormat>
  <Paragraphs>239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FAO Multi Barzil 2011</vt:lpstr>
      <vt:lpstr>  Sustainability Certification: From Challenges to Action </vt:lpstr>
      <vt:lpstr> What is the Problem?</vt:lpstr>
      <vt:lpstr>Over consumption – Effect on CO2 Emission</vt:lpstr>
      <vt:lpstr>Slide 4</vt:lpstr>
      <vt:lpstr>The Macro Setting : Governments, (Multi National) Corporations and NGO’s / Civil Society Organizations</vt:lpstr>
      <vt:lpstr>The key focus for the Hard Fibers Group:</vt:lpstr>
      <vt:lpstr>Slide 7</vt:lpstr>
      <vt:lpstr>Explosion of  Sustainability /ECO Certification Schemes!!  </vt:lpstr>
      <vt:lpstr>Some themes that are being looked at from CSR perspective</vt:lpstr>
      <vt:lpstr>Challenges to be faced by the Hard Fibers, Jute and Kenaf Group</vt:lpstr>
      <vt:lpstr>What could all this mean?  For the Hard Fibers Group – Certification Schemes</vt:lpstr>
      <vt:lpstr>What we are doing as the Hard Fibers Group : INFO – Sustainability Certification Scheme (1 of 3)</vt:lpstr>
      <vt:lpstr>What we are doing as the Hard Fibers Group : INFO – Sustainability Certification Scheme (2 of 3)</vt:lpstr>
      <vt:lpstr>What we are doing as the Hard Fibers Group : INFO – Sustainability Certification Scheme (3 of 3)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THAT GLITTERS IS NOT GOLD</dc:title>
  <dc:creator>Dilipkumar</dc:creator>
  <cp:lastModifiedBy>dilip</cp:lastModifiedBy>
  <cp:revision>88</cp:revision>
  <dcterms:created xsi:type="dcterms:W3CDTF">2010-04-24T07:26:44Z</dcterms:created>
  <dcterms:modified xsi:type="dcterms:W3CDTF">2011-11-07T17:51:27Z</dcterms:modified>
</cp:coreProperties>
</file>