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xlsx" ContentType="application/vnd.openxmlformats-officedocument.spreadsheetml.sheet"/>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7" r:id="rId2"/>
    <p:sldId id="341" r:id="rId3"/>
    <p:sldId id="375" r:id="rId4"/>
    <p:sldId id="376" r:id="rId5"/>
    <p:sldId id="377" r:id="rId6"/>
    <p:sldId id="345" r:id="rId7"/>
    <p:sldId id="378" r:id="rId8"/>
    <p:sldId id="379" r:id="rId9"/>
    <p:sldId id="352" r:id="rId10"/>
    <p:sldId id="380" r:id="rId11"/>
    <p:sldId id="357" r:id="rId12"/>
    <p:sldId id="356" r:id="rId13"/>
    <p:sldId id="358" r:id="rId14"/>
    <p:sldId id="360" r:id="rId15"/>
    <p:sldId id="361" r:id="rId16"/>
    <p:sldId id="362" r:id="rId17"/>
    <p:sldId id="364" r:id="rId18"/>
    <p:sldId id="365" r:id="rId19"/>
    <p:sldId id="366" r:id="rId20"/>
    <p:sldId id="367" r:id="rId21"/>
    <p:sldId id="368" r:id="rId22"/>
    <p:sldId id="369" r:id="rId23"/>
    <p:sldId id="371" r:id="rId24"/>
    <p:sldId id="370" r:id="rId25"/>
    <p:sldId id="372" r:id="rId26"/>
    <p:sldId id="373" r:id="rId27"/>
    <p:sldId id="374" r:id="rId28"/>
    <p:sldId id="312" r:id="rId29"/>
    <p:sldId id="307" r:id="rId30"/>
  </p:sldIdLst>
  <p:sldSz cx="9144000" cy="6858000" type="screen4x3"/>
  <p:notesSz cx="6781800" cy="9918700"/>
  <p:kinsoku lang="ja-JP" invalStChars="、。，．・：；？！゛゜ヽヾゝゞ々ー’”）〕］｝〉》」』】°‰′″℃￠％ぁぃぅぇぉっゃゅょゎァィゥェォッャュョヮヵヶ!%),.:;?]}｡｣､･ｧｨｩｪｫｬｭｮｯｰﾞﾟ" invalEndChars="‘“（〔［｛〈《「『【￥＄$([\{｢￡"/>
  <p:defaultTextStyle>
    <a:defPPr>
      <a:defRPr lang="en-GB"/>
    </a:defPPr>
    <a:lvl1pPr algn="l" rtl="0" eaLnBrk="0" fontAlgn="base" hangingPunct="0">
      <a:spcBef>
        <a:spcPct val="0"/>
      </a:spcBef>
      <a:spcAft>
        <a:spcPct val="0"/>
      </a:spcAft>
      <a:defRPr sz="1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66FFCC"/>
    <a:srgbClr val="CCECFF"/>
    <a:srgbClr val="99CCFF"/>
    <a:srgbClr val="33CC33"/>
    <a:srgbClr val="00FFCC"/>
    <a:srgbClr val="FF9933"/>
    <a:srgbClr val="FFFF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45" autoAdjust="0"/>
    <p:restoredTop sz="94932" autoAdjust="0"/>
  </p:normalViewPr>
  <p:slideViewPr>
    <p:cSldViewPr snapToGrid="0">
      <p:cViewPr>
        <p:scale>
          <a:sx n="55" d="100"/>
          <a:sy n="55" d="100"/>
        </p:scale>
        <p:origin x="-1428" y="-5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5" d="100"/>
          <a:sy n="45" d="100"/>
        </p:scale>
        <p:origin x="-1387" y="-58"/>
      </p:cViewPr>
      <p:guideLst>
        <p:guide orient="horz" pos="3123"/>
        <p:guide pos="21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9.2119866814650397E-2"/>
          <c:y val="4.3087971274685818E-2"/>
          <c:w val="0.90899001109878008"/>
          <c:h val="0.85816876122082586"/>
        </c:manualLayout>
      </c:layout>
      <c:lineChart>
        <c:grouping val="standard"/>
        <c:ser>
          <c:idx val="3"/>
          <c:order val="0"/>
          <c:tx>
            <c:strRef>
              <c:f>Sheet1!$A$2</c:f>
              <c:strCache>
                <c:ptCount val="1"/>
              </c:strCache>
            </c:strRef>
          </c:tx>
          <c:spPr>
            <a:ln w="11964">
              <a:solidFill>
                <a:srgbClr val="000000"/>
              </a:solidFill>
              <a:prstDash val="solid"/>
            </a:ln>
          </c:spPr>
          <c:marker>
            <c:symbol val="x"/>
            <c:size val="4"/>
            <c:spPr>
              <a:noFill/>
              <a:ln>
                <a:solidFill>
                  <a:srgbClr val="00FFFF"/>
                </a:solidFill>
                <a:prstDash val="solid"/>
              </a:ln>
            </c:spPr>
          </c:marker>
          <c:cat>
            <c:numRef>
              <c:f>Sheet1!$B$1:$BU$1</c:f>
              <c:numCache>
                <c:formatCode>General</c:formatCode>
                <c:ptCount val="72"/>
                <c:pt idx="4">
                  <c:v>2006</c:v>
                </c:pt>
                <c:pt idx="16">
                  <c:v>2007</c:v>
                </c:pt>
                <c:pt idx="28">
                  <c:v>2008</c:v>
                </c:pt>
                <c:pt idx="40">
                  <c:v>2009</c:v>
                </c:pt>
                <c:pt idx="52">
                  <c:v>2010</c:v>
                </c:pt>
                <c:pt idx="64">
                  <c:v>2011</c:v>
                </c:pt>
              </c:numCache>
            </c:numRef>
          </c:cat>
          <c:val>
            <c:numRef>
              <c:f>Sheet1!$B$2:$BU$2</c:f>
              <c:numCache>
                <c:formatCode>General</c:formatCode>
                <c:ptCount val="72"/>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numCache>
            </c:numRef>
          </c:val>
        </c:ser>
        <c:ser>
          <c:idx val="0"/>
          <c:order val="1"/>
          <c:tx>
            <c:strRef>
              <c:f>Sheet1!$A$3</c:f>
              <c:strCache>
                <c:ptCount val="1"/>
                <c:pt idx="0">
                  <c:v>BTD</c:v>
                </c:pt>
              </c:strCache>
            </c:strRef>
          </c:tx>
          <c:spPr>
            <a:ln w="35892">
              <a:solidFill>
                <a:srgbClr val="0000FF"/>
              </a:solidFill>
              <a:prstDash val="solid"/>
            </a:ln>
          </c:spPr>
          <c:marker>
            <c:symbol val="none"/>
          </c:marker>
          <c:cat>
            <c:numRef>
              <c:f>Sheet1!$B$1:$BU$1</c:f>
              <c:numCache>
                <c:formatCode>General</c:formatCode>
                <c:ptCount val="72"/>
                <c:pt idx="4">
                  <c:v>2006</c:v>
                </c:pt>
                <c:pt idx="16">
                  <c:v>2007</c:v>
                </c:pt>
                <c:pt idx="28">
                  <c:v>2008</c:v>
                </c:pt>
                <c:pt idx="40">
                  <c:v>2009</c:v>
                </c:pt>
                <c:pt idx="52">
                  <c:v>2010</c:v>
                </c:pt>
                <c:pt idx="64">
                  <c:v>2011</c:v>
                </c:pt>
              </c:numCache>
            </c:numRef>
          </c:cat>
          <c:val>
            <c:numRef>
              <c:f>Sheet1!$B$3:$BU$3</c:f>
              <c:numCache>
                <c:formatCode>General</c:formatCode>
                <c:ptCount val="72"/>
                <c:pt idx="0">
                  <c:v>420</c:v>
                </c:pt>
                <c:pt idx="1">
                  <c:v>420</c:v>
                </c:pt>
                <c:pt idx="2">
                  <c:v>400</c:v>
                </c:pt>
                <c:pt idx="3">
                  <c:v>400</c:v>
                </c:pt>
                <c:pt idx="4">
                  <c:v>395</c:v>
                </c:pt>
                <c:pt idx="5">
                  <c:v>395</c:v>
                </c:pt>
                <c:pt idx="6">
                  <c:v>395</c:v>
                </c:pt>
                <c:pt idx="7">
                  <c:v>395</c:v>
                </c:pt>
                <c:pt idx="8">
                  <c:v>395</c:v>
                </c:pt>
                <c:pt idx="9">
                  <c:v>325</c:v>
                </c:pt>
                <c:pt idx="10">
                  <c:v>325</c:v>
                </c:pt>
                <c:pt idx="11">
                  <c:v>325</c:v>
                </c:pt>
                <c:pt idx="12">
                  <c:v>330</c:v>
                </c:pt>
                <c:pt idx="13">
                  <c:v>330</c:v>
                </c:pt>
                <c:pt idx="14">
                  <c:v>325</c:v>
                </c:pt>
                <c:pt idx="15">
                  <c:v>325</c:v>
                </c:pt>
                <c:pt idx="16">
                  <c:v>325</c:v>
                </c:pt>
                <c:pt idx="17">
                  <c:v>325</c:v>
                </c:pt>
                <c:pt idx="18">
                  <c:v>330</c:v>
                </c:pt>
                <c:pt idx="19">
                  <c:v>330</c:v>
                </c:pt>
                <c:pt idx="20">
                  <c:v>330</c:v>
                </c:pt>
                <c:pt idx="21">
                  <c:v>330</c:v>
                </c:pt>
                <c:pt idx="22">
                  <c:v>350</c:v>
                </c:pt>
                <c:pt idx="23">
                  <c:v>370</c:v>
                </c:pt>
                <c:pt idx="24">
                  <c:v>382.5</c:v>
                </c:pt>
                <c:pt idx="25">
                  <c:v>382.5</c:v>
                </c:pt>
                <c:pt idx="26">
                  <c:v>410</c:v>
                </c:pt>
                <c:pt idx="27">
                  <c:v>460</c:v>
                </c:pt>
                <c:pt idx="28">
                  <c:v>460</c:v>
                </c:pt>
                <c:pt idx="29">
                  <c:v>460</c:v>
                </c:pt>
                <c:pt idx="30">
                  <c:v>510</c:v>
                </c:pt>
                <c:pt idx="31">
                  <c:v>510</c:v>
                </c:pt>
                <c:pt idx="32">
                  <c:v>510</c:v>
                </c:pt>
                <c:pt idx="33">
                  <c:v>510</c:v>
                </c:pt>
                <c:pt idx="34">
                  <c:v>510</c:v>
                </c:pt>
                <c:pt idx="35">
                  <c:v>505</c:v>
                </c:pt>
                <c:pt idx="36">
                  <c:v>480</c:v>
                </c:pt>
                <c:pt idx="37">
                  <c:v>480</c:v>
                </c:pt>
                <c:pt idx="38">
                  <c:v>490</c:v>
                </c:pt>
                <c:pt idx="39">
                  <c:v>525</c:v>
                </c:pt>
                <c:pt idx="40">
                  <c:v>560</c:v>
                </c:pt>
                <c:pt idx="41">
                  <c:v>610</c:v>
                </c:pt>
                <c:pt idx="42">
                  <c:v>575</c:v>
                </c:pt>
                <c:pt idx="43">
                  <c:v>525</c:v>
                </c:pt>
                <c:pt idx="44">
                  <c:v>550</c:v>
                </c:pt>
                <c:pt idx="45">
                  <c:v>630</c:v>
                </c:pt>
                <c:pt idx="46">
                  <c:v>650</c:v>
                </c:pt>
                <c:pt idx="47">
                  <c:v>750</c:v>
                </c:pt>
                <c:pt idx="48">
                  <c:v>813</c:v>
                </c:pt>
                <c:pt idx="49">
                  <c:v>820</c:v>
                </c:pt>
                <c:pt idx="50">
                  <c:v>1020</c:v>
                </c:pt>
                <c:pt idx="51">
                  <c:v>1050</c:v>
                </c:pt>
                <c:pt idx="52">
                  <c:v>1075</c:v>
                </c:pt>
                <c:pt idx="53">
                  <c:v>1000</c:v>
                </c:pt>
                <c:pt idx="54">
                  <c:v>660</c:v>
                </c:pt>
                <c:pt idx="55">
                  <c:v>700</c:v>
                </c:pt>
                <c:pt idx="56">
                  <c:v>820</c:v>
                </c:pt>
                <c:pt idx="57">
                  <c:v>800</c:v>
                </c:pt>
                <c:pt idx="58">
                  <c:v>800</c:v>
                </c:pt>
                <c:pt idx="59">
                  <c:v>800</c:v>
                </c:pt>
                <c:pt idx="60">
                  <c:v>800</c:v>
                </c:pt>
                <c:pt idx="61">
                  <c:v>750</c:v>
                </c:pt>
                <c:pt idx="62">
                  <c:v>720</c:v>
                </c:pt>
                <c:pt idx="63">
                  <c:v>740</c:v>
                </c:pt>
                <c:pt idx="64">
                  <c:v>670</c:v>
                </c:pt>
                <c:pt idx="65">
                  <c:v>640</c:v>
                </c:pt>
                <c:pt idx="66">
                  <c:v>600</c:v>
                </c:pt>
                <c:pt idx="67">
                  <c:v>650</c:v>
                </c:pt>
                <c:pt idx="68">
                  <c:v>620</c:v>
                </c:pt>
              </c:numCache>
            </c:numRef>
          </c:val>
          <c:smooth val="1"/>
        </c:ser>
        <c:ser>
          <c:idx val="4"/>
          <c:order val="2"/>
          <c:tx>
            <c:strRef>
              <c:f>Sheet1!$A$4</c:f>
              <c:strCache>
                <c:ptCount val="1"/>
                <c:pt idx="0">
                  <c:v>Indicative price</c:v>
                </c:pt>
              </c:strCache>
            </c:strRef>
          </c:tx>
          <c:spPr>
            <a:ln w="2991">
              <a:solidFill>
                <a:srgbClr val="000000"/>
              </a:solidFill>
              <a:prstDash val="sysDash"/>
            </a:ln>
          </c:spPr>
          <c:marker>
            <c:symbol val="square"/>
            <c:size val="3"/>
            <c:spPr>
              <a:noFill/>
              <a:ln w="8973">
                <a:noFill/>
              </a:ln>
            </c:spPr>
          </c:marker>
          <c:cat>
            <c:numRef>
              <c:f>Sheet1!$B$1:$BU$1</c:f>
              <c:numCache>
                <c:formatCode>General</c:formatCode>
                <c:ptCount val="72"/>
                <c:pt idx="4">
                  <c:v>2006</c:v>
                </c:pt>
                <c:pt idx="16">
                  <c:v>2007</c:v>
                </c:pt>
                <c:pt idx="28">
                  <c:v>2008</c:v>
                </c:pt>
                <c:pt idx="40">
                  <c:v>2009</c:v>
                </c:pt>
                <c:pt idx="52">
                  <c:v>2010</c:v>
                </c:pt>
                <c:pt idx="64">
                  <c:v>2011</c:v>
                </c:pt>
              </c:numCache>
            </c:numRef>
          </c:cat>
          <c:val>
            <c:numRef>
              <c:f>Sheet1!$B$4:$BU$4</c:f>
              <c:numCache>
                <c:formatCode>General</c:formatCode>
                <c:ptCount val="72"/>
                <c:pt idx="0">
                  <c:v>450</c:v>
                </c:pt>
                <c:pt idx="1">
                  <c:v>450</c:v>
                </c:pt>
                <c:pt idx="2">
                  <c:v>450</c:v>
                </c:pt>
                <c:pt idx="3">
                  <c:v>450</c:v>
                </c:pt>
                <c:pt idx="4">
                  <c:v>450</c:v>
                </c:pt>
                <c:pt idx="5">
                  <c:v>450</c:v>
                </c:pt>
                <c:pt idx="6">
                  <c:v>450</c:v>
                </c:pt>
                <c:pt idx="7">
                  <c:v>450</c:v>
                </c:pt>
                <c:pt idx="8">
                  <c:v>450</c:v>
                </c:pt>
                <c:pt idx="9">
                  <c:v>450</c:v>
                </c:pt>
                <c:pt idx="10">
                  <c:v>450</c:v>
                </c:pt>
                <c:pt idx="11">
                  <c:v>450</c:v>
                </c:pt>
                <c:pt idx="12">
                  <c:v>460</c:v>
                </c:pt>
                <c:pt idx="13">
                  <c:v>460</c:v>
                </c:pt>
                <c:pt idx="14">
                  <c:v>460</c:v>
                </c:pt>
                <c:pt idx="15">
                  <c:v>460</c:v>
                </c:pt>
                <c:pt idx="16">
                  <c:v>460</c:v>
                </c:pt>
                <c:pt idx="17">
                  <c:v>460</c:v>
                </c:pt>
                <c:pt idx="18">
                  <c:v>460</c:v>
                </c:pt>
                <c:pt idx="19">
                  <c:v>460</c:v>
                </c:pt>
                <c:pt idx="20">
                  <c:v>460</c:v>
                </c:pt>
                <c:pt idx="21">
                  <c:v>460</c:v>
                </c:pt>
                <c:pt idx="22">
                  <c:v>460</c:v>
                </c:pt>
                <c:pt idx="23">
                  <c:v>460</c:v>
                </c:pt>
                <c:pt idx="24">
                  <c:v>460</c:v>
                </c:pt>
                <c:pt idx="25">
                  <c:v>460</c:v>
                </c:pt>
                <c:pt idx="26">
                  <c:v>460</c:v>
                </c:pt>
                <c:pt idx="27">
                  <c:v>460</c:v>
                </c:pt>
                <c:pt idx="28">
                  <c:v>460</c:v>
                </c:pt>
                <c:pt idx="29">
                  <c:v>460</c:v>
                </c:pt>
                <c:pt idx="30">
                  <c:v>460</c:v>
                </c:pt>
                <c:pt idx="31">
                  <c:v>460</c:v>
                </c:pt>
                <c:pt idx="32">
                  <c:v>460</c:v>
                </c:pt>
                <c:pt idx="33">
                  <c:v>460</c:v>
                </c:pt>
                <c:pt idx="34">
                  <c:v>460</c:v>
                </c:pt>
                <c:pt idx="35">
                  <c:v>460</c:v>
                </c:pt>
                <c:pt idx="36">
                  <c:v>460</c:v>
                </c:pt>
                <c:pt idx="37">
                  <c:v>460</c:v>
                </c:pt>
                <c:pt idx="38">
                  <c:v>460</c:v>
                </c:pt>
                <c:pt idx="39">
                  <c:v>460</c:v>
                </c:pt>
                <c:pt idx="40">
                  <c:v>460</c:v>
                </c:pt>
                <c:pt idx="41">
                  <c:v>460</c:v>
                </c:pt>
                <c:pt idx="42">
                  <c:v>460</c:v>
                </c:pt>
                <c:pt idx="43">
                  <c:v>460</c:v>
                </c:pt>
                <c:pt idx="44">
                  <c:v>460</c:v>
                </c:pt>
                <c:pt idx="45">
                  <c:v>460</c:v>
                </c:pt>
                <c:pt idx="46">
                  <c:v>460</c:v>
                </c:pt>
                <c:pt idx="47">
                  <c:v>460</c:v>
                </c:pt>
                <c:pt idx="48">
                  <c:v>630</c:v>
                </c:pt>
                <c:pt idx="49">
                  <c:v>630</c:v>
                </c:pt>
                <c:pt idx="50">
                  <c:v>630</c:v>
                </c:pt>
                <c:pt idx="51">
                  <c:v>630</c:v>
                </c:pt>
                <c:pt idx="52">
                  <c:v>630</c:v>
                </c:pt>
                <c:pt idx="53">
                  <c:v>630</c:v>
                </c:pt>
                <c:pt idx="54">
                  <c:v>630</c:v>
                </c:pt>
                <c:pt idx="55">
                  <c:v>630</c:v>
                </c:pt>
                <c:pt idx="56">
                  <c:v>630</c:v>
                </c:pt>
                <c:pt idx="57">
                  <c:v>630</c:v>
                </c:pt>
                <c:pt idx="58">
                  <c:v>630</c:v>
                </c:pt>
                <c:pt idx="59">
                  <c:v>630</c:v>
                </c:pt>
                <c:pt idx="60">
                  <c:v>630</c:v>
                </c:pt>
                <c:pt idx="61">
                  <c:v>630</c:v>
                </c:pt>
                <c:pt idx="62">
                  <c:v>630</c:v>
                </c:pt>
                <c:pt idx="63">
                  <c:v>630</c:v>
                </c:pt>
                <c:pt idx="64">
                  <c:v>630</c:v>
                </c:pt>
                <c:pt idx="65">
                  <c:v>630</c:v>
                </c:pt>
                <c:pt idx="66">
                  <c:v>630</c:v>
                </c:pt>
                <c:pt idx="67">
                  <c:v>630</c:v>
                </c:pt>
                <c:pt idx="68">
                  <c:v>630</c:v>
                </c:pt>
                <c:pt idx="69">
                  <c:v>630</c:v>
                </c:pt>
                <c:pt idx="70">
                  <c:v>630</c:v>
                </c:pt>
              </c:numCache>
            </c:numRef>
          </c:val>
        </c:ser>
        <c:marker val="1"/>
        <c:axId val="90299392"/>
        <c:axId val="90399872"/>
      </c:lineChart>
      <c:catAx>
        <c:axId val="90299392"/>
        <c:scaling>
          <c:orientation val="minMax"/>
        </c:scaling>
        <c:axPos val="b"/>
        <c:numFmt formatCode="0" sourceLinked="0"/>
        <c:tickLblPos val="nextTo"/>
        <c:spPr>
          <a:ln w="2991">
            <a:solidFill>
              <a:schemeClr val="tx1"/>
            </a:solidFill>
            <a:prstDash val="solid"/>
          </a:ln>
        </c:spPr>
        <c:txPr>
          <a:bodyPr rot="0" vert="horz"/>
          <a:lstStyle/>
          <a:p>
            <a:pPr>
              <a:defRPr sz="1696" b="1" i="0" u="none" strike="noStrike" baseline="0">
                <a:solidFill>
                  <a:schemeClr val="tx1"/>
                </a:solidFill>
                <a:latin typeface="Times New Roman"/>
                <a:ea typeface="Times New Roman"/>
                <a:cs typeface="Times New Roman"/>
              </a:defRPr>
            </a:pPr>
            <a:endParaRPr lang="en-US"/>
          </a:p>
        </c:txPr>
        <c:crossAx val="90399872"/>
        <c:crosses val="autoZero"/>
        <c:lblAlgn val="ctr"/>
        <c:lblOffset val="100"/>
        <c:tickLblSkip val="4"/>
        <c:tickMarkSkip val="12"/>
      </c:catAx>
      <c:valAx>
        <c:axId val="90399872"/>
        <c:scaling>
          <c:orientation val="minMax"/>
          <c:max val="1100"/>
          <c:min val="300"/>
        </c:scaling>
        <c:axPos val="l"/>
        <c:numFmt formatCode="General" sourceLinked="1"/>
        <c:tickLblPos val="nextTo"/>
        <c:spPr>
          <a:ln w="11964">
            <a:solidFill>
              <a:schemeClr val="tx1"/>
            </a:solidFill>
            <a:prstDash val="solid"/>
          </a:ln>
        </c:spPr>
        <c:txPr>
          <a:bodyPr rot="0" vert="horz"/>
          <a:lstStyle/>
          <a:p>
            <a:pPr>
              <a:defRPr sz="1884" b="1" i="0" u="none" strike="noStrike" baseline="0">
                <a:solidFill>
                  <a:schemeClr val="tx1"/>
                </a:solidFill>
                <a:latin typeface="Times New Roman"/>
                <a:ea typeface="Times New Roman"/>
                <a:cs typeface="Times New Roman"/>
              </a:defRPr>
            </a:pPr>
            <a:endParaRPr lang="en-US"/>
          </a:p>
        </c:txPr>
        <c:crossAx val="90299392"/>
        <c:crosses val="autoZero"/>
        <c:crossBetween val="between"/>
        <c:majorUnit val="100"/>
        <c:minorUnit val="50"/>
      </c:valAx>
      <c:spPr>
        <a:noFill/>
        <a:ln w="23928">
          <a:noFill/>
        </a:ln>
      </c:spPr>
    </c:plotArea>
    <c:plotVisOnly val="1"/>
    <c:dispBlanksAs val="gap"/>
  </c:chart>
  <c:spPr>
    <a:noFill/>
    <a:ln>
      <a:noFill/>
    </a:ln>
  </c:spPr>
  <c:txPr>
    <a:bodyPr/>
    <a:lstStyle/>
    <a:p>
      <a:pPr>
        <a:defRPr sz="1507" b="1" i="0" u="none" strike="noStrike" baseline="0">
          <a:solidFill>
            <a:schemeClr val="tx1"/>
          </a:solidFill>
          <a:latin typeface="Times New Roman"/>
          <a:ea typeface="Times New Roman"/>
          <a:cs typeface="Times New Roman"/>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otX val="16"/>
      <c:hPercent val="56"/>
      <c:rotY val="44"/>
      <c:depthPercent val="100"/>
      <c:rAngAx val="1"/>
    </c:view3D>
    <c:floor>
      <c:spPr>
        <a:noFill/>
        <a:ln w="3175">
          <a:solidFill>
            <a:schemeClr val="tx1"/>
          </a:solidFill>
          <a:prstDash val="solid"/>
        </a:ln>
      </c:spPr>
    </c:floor>
    <c:sideWall>
      <c:spPr>
        <a:noFill/>
        <a:ln w="12700">
          <a:solidFill>
            <a:schemeClr val="tx1"/>
          </a:solidFill>
          <a:prstDash val="solid"/>
        </a:ln>
      </c:spPr>
    </c:sideWall>
    <c:backWall>
      <c:spPr>
        <a:noFill/>
        <a:ln w="12700">
          <a:solidFill>
            <a:schemeClr val="tx1"/>
          </a:solidFill>
          <a:prstDash val="solid"/>
        </a:ln>
      </c:spPr>
    </c:backWall>
    <c:plotArea>
      <c:layout>
        <c:manualLayout>
          <c:layoutTarget val="inner"/>
          <c:xMode val="edge"/>
          <c:yMode val="edge"/>
          <c:x val="0.10885341074020319"/>
          <c:y val="2.0881670533642691E-2"/>
          <c:w val="0.87518142235123364"/>
          <c:h val="0.77250670525967269"/>
        </c:manualLayout>
      </c:layout>
      <c:bar3DChart>
        <c:barDir val="col"/>
        <c:grouping val="stacked"/>
        <c:ser>
          <c:idx val="1"/>
          <c:order val="0"/>
          <c:tx>
            <c:strRef>
              <c:f>Sheet1!$A$3</c:f>
              <c:strCache>
                <c:ptCount val="1"/>
                <c:pt idx="0">
                  <c:v>  Bangladesh</c:v>
                </c:pt>
              </c:strCache>
            </c:strRef>
          </c:tx>
          <c:spPr>
            <a:solidFill>
              <a:srgbClr val="000080"/>
            </a:solidFill>
            <a:ln w="15921">
              <a:solidFill>
                <a:schemeClr val="tx1"/>
              </a:solidFill>
              <a:prstDash val="solid"/>
            </a:ln>
          </c:spPr>
          <c:cat>
            <c:strRef>
              <c:f>Sheet1!$B$1:$L$1</c:f>
              <c:strCache>
                <c:ptCount val="5"/>
                <c:pt idx="0">
                  <c:v>2006/07</c:v>
                </c:pt>
                <c:pt idx="1">
                  <c:v>2007/08</c:v>
                </c:pt>
                <c:pt idx="2">
                  <c:v>2008/09</c:v>
                </c:pt>
                <c:pt idx="3">
                  <c:v>2009/10</c:v>
                </c:pt>
                <c:pt idx="4">
                  <c:v>2010/11</c:v>
                </c:pt>
              </c:strCache>
            </c:strRef>
          </c:cat>
          <c:val>
            <c:numRef>
              <c:f>Sheet1!$B$3:$L$3</c:f>
              <c:numCache>
                <c:formatCode>General</c:formatCode>
                <c:ptCount val="5"/>
                <c:pt idx="0">
                  <c:v>458.9</c:v>
                </c:pt>
                <c:pt idx="1">
                  <c:v>520</c:v>
                </c:pt>
                <c:pt idx="2">
                  <c:v>450</c:v>
                </c:pt>
                <c:pt idx="3">
                  <c:v>405</c:v>
                </c:pt>
                <c:pt idx="4">
                  <c:v>450</c:v>
                </c:pt>
              </c:numCache>
            </c:numRef>
          </c:val>
        </c:ser>
        <c:ser>
          <c:idx val="3"/>
          <c:order val="1"/>
          <c:tx>
            <c:strRef>
              <c:f>Sheet1!$A$4</c:f>
              <c:strCache>
                <c:ptCount val="1"/>
                <c:pt idx="0">
                  <c:v>  India</c:v>
                </c:pt>
              </c:strCache>
            </c:strRef>
          </c:tx>
          <c:spPr>
            <a:solidFill>
              <a:srgbClr val="FF6600"/>
            </a:solidFill>
            <a:ln w="15921">
              <a:solidFill>
                <a:schemeClr val="tx1"/>
              </a:solidFill>
              <a:prstDash val="solid"/>
            </a:ln>
          </c:spPr>
          <c:cat>
            <c:strRef>
              <c:f>Sheet1!$B$1:$L$1</c:f>
              <c:strCache>
                <c:ptCount val="5"/>
                <c:pt idx="0">
                  <c:v>2006/07</c:v>
                </c:pt>
                <c:pt idx="1">
                  <c:v>2007/08</c:v>
                </c:pt>
                <c:pt idx="2">
                  <c:v>2008/09</c:v>
                </c:pt>
                <c:pt idx="3">
                  <c:v>2009/10</c:v>
                </c:pt>
                <c:pt idx="4">
                  <c:v>2010/11</c:v>
                </c:pt>
              </c:strCache>
            </c:strRef>
          </c:cat>
          <c:val>
            <c:numRef>
              <c:f>Sheet1!$B$4:$L$4</c:f>
              <c:numCache>
                <c:formatCode>General</c:formatCode>
                <c:ptCount val="5"/>
                <c:pt idx="0">
                  <c:v>177.3</c:v>
                </c:pt>
                <c:pt idx="1">
                  <c:v>206.9</c:v>
                </c:pt>
                <c:pt idx="2">
                  <c:v>173.6</c:v>
                </c:pt>
                <c:pt idx="3">
                  <c:v>163.5</c:v>
                </c:pt>
                <c:pt idx="4">
                  <c:v>189</c:v>
                </c:pt>
              </c:numCache>
            </c:numRef>
          </c:val>
        </c:ser>
        <c:ser>
          <c:idx val="4"/>
          <c:order val="2"/>
          <c:tx>
            <c:strRef>
              <c:f>Sheet1!$A$5</c:f>
              <c:strCache>
                <c:ptCount val="1"/>
                <c:pt idx="0">
                  <c:v>Other</c:v>
                </c:pt>
              </c:strCache>
            </c:strRef>
          </c:tx>
          <c:spPr>
            <a:solidFill>
              <a:srgbClr val="00FF00"/>
            </a:solidFill>
            <a:ln w="15921">
              <a:solidFill>
                <a:schemeClr val="tx1"/>
              </a:solidFill>
              <a:prstDash val="solid"/>
            </a:ln>
          </c:spPr>
          <c:cat>
            <c:strRef>
              <c:f>Sheet1!$B$1:$L$1</c:f>
              <c:strCache>
                <c:ptCount val="5"/>
                <c:pt idx="0">
                  <c:v>2006/07</c:v>
                </c:pt>
                <c:pt idx="1">
                  <c:v>2007/08</c:v>
                </c:pt>
                <c:pt idx="2">
                  <c:v>2008/09</c:v>
                </c:pt>
                <c:pt idx="3">
                  <c:v>2009/10</c:v>
                </c:pt>
                <c:pt idx="4">
                  <c:v>2010/11</c:v>
                </c:pt>
              </c:strCache>
            </c:strRef>
          </c:cat>
          <c:val>
            <c:numRef>
              <c:f>Sheet1!$B$5:$L$5</c:f>
              <c:numCache>
                <c:formatCode>General</c:formatCode>
                <c:ptCount val="5"/>
                <c:pt idx="0">
                  <c:v>95.5</c:v>
                </c:pt>
                <c:pt idx="1">
                  <c:v>95.06</c:v>
                </c:pt>
                <c:pt idx="2">
                  <c:v>75.260000000000005</c:v>
                </c:pt>
                <c:pt idx="3">
                  <c:v>87.36</c:v>
                </c:pt>
                <c:pt idx="4">
                  <c:v>99.22</c:v>
                </c:pt>
              </c:numCache>
            </c:numRef>
          </c:val>
        </c:ser>
        <c:shape val="box"/>
        <c:axId val="118349824"/>
        <c:axId val="136709248"/>
        <c:axId val="0"/>
      </c:bar3DChart>
      <c:catAx>
        <c:axId val="118349824"/>
        <c:scaling>
          <c:orientation val="minMax"/>
        </c:scaling>
        <c:axPos val="b"/>
        <c:numFmt formatCode="General" sourceLinked="1"/>
        <c:tickLblPos val="low"/>
        <c:spPr>
          <a:ln w="3980">
            <a:solidFill>
              <a:schemeClr val="tx1"/>
            </a:solidFill>
            <a:prstDash val="solid"/>
          </a:ln>
        </c:spPr>
        <c:txPr>
          <a:bodyPr rot="0" vert="horz"/>
          <a:lstStyle/>
          <a:p>
            <a:pPr>
              <a:defRPr sz="2351" b="1" i="0" u="none" strike="noStrike" baseline="0">
                <a:solidFill>
                  <a:schemeClr val="tx1"/>
                </a:solidFill>
                <a:latin typeface="Times New Roman"/>
                <a:ea typeface="Times New Roman"/>
                <a:cs typeface="Times New Roman"/>
              </a:defRPr>
            </a:pPr>
            <a:endParaRPr lang="en-US"/>
          </a:p>
        </c:txPr>
        <c:crossAx val="136709248"/>
        <c:crosses val="autoZero"/>
        <c:auto val="1"/>
        <c:lblAlgn val="ctr"/>
        <c:lblOffset val="100"/>
        <c:tickLblSkip val="1"/>
        <c:tickMarkSkip val="1"/>
      </c:catAx>
      <c:valAx>
        <c:axId val="136709248"/>
        <c:scaling>
          <c:orientation val="minMax"/>
        </c:scaling>
        <c:axPos val="l"/>
        <c:majorGridlines>
          <c:spPr>
            <a:ln w="3980">
              <a:solidFill>
                <a:schemeClr val="tx1"/>
              </a:solidFill>
              <a:prstDash val="solid"/>
            </a:ln>
          </c:spPr>
        </c:majorGridlines>
        <c:numFmt formatCode="General" sourceLinked="1"/>
        <c:tickLblPos val="nextTo"/>
        <c:spPr>
          <a:ln w="3980">
            <a:solidFill>
              <a:schemeClr val="tx1"/>
            </a:solidFill>
            <a:prstDash val="solid"/>
          </a:ln>
        </c:spPr>
        <c:txPr>
          <a:bodyPr rot="0" vert="horz"/>
          <a:lstStyle/>
          <a:p>
            <a:pPr>
              <a:defRPr sz="2351" b="1" i="0" u="none" strike="noStrike" baseline="0">
                <a:solidFill>
                  <a:schemeClr val="tx1"/>
                </a:solidFill>
                <a:latin typeface="Times New Roman"/>
                <a:ea typeface="Times New Roman"/>
                <a:cs typeface="Times New Roman"/>
              </a:defRPr>
            </a:pPr>
            <a:endParaRPr lang="en-US"/>
          </a:p>
        </c:txPr>
        <c:crossAx val="118349824"/>
        <c:crosses val="autoZero"/>
        <c:crossBetween val="between"/>
        <c:majorUnit val="200"/>
      </c:valAx>
      <c:spPr>
        <a:noFill/>
        <a:ln w="31842">
          <a:noFill/>
        </a:ln>
      </c:spPr>
    </c:plotArea>
    <c:legend>
      <c:legendPos val="b"/>
      <c:layout>
        <c:manualLayout>
          <c:xMode val="edge"/>
          <c:yMode val="edge"/>
          <c:x val="0.13788098693759071"/>
          <c:y val="0.92343387470997651"/>
          <c:w val="0.73584905660377575"/>
          <c:h val="7.8886310904872414E-2"/>
        </c:manualLayout>
      </c:layout>
      <c:spPr>
        <a:noFill/>
        <a:ln w="31842">
          <a:noFill/>
        </a:ln>
      </c:spPr>
      <c:txPr>
        <a:bodyPr/>
        <a:lstStyle/>
        <a:p>
          <a:pPr>
            <a:defRPr sz="2162" b="1" i="0" u="none" strike="noStrike" baseline="0">
              <a:solidFill>
                <a:schemeClr val="tx1"/>
              </a:solidFill>
              <a:latin typeface="Times New Roman"/>
              <a:ea typeface="Times New Roman"/>
              <a:cs typeface="Times New Roman"/>
            </a:defRPr>
          </a:pPr>
          <a:endParaRPr lang="en-US"/>
        </a:p>
      </c:txPr>
    </c:legend>
    <c:plotVisOnly val="1"/>
    <c:dispBlanksAs val="gap"/>
  </c:chart>
  <c:spPr>
    <a:noFill/>
    <a:ln>
      <a:noFill/>
    </a:ln>
  </c:spPr>
  <c:txPr>
    <a:bodyPr/>
    <a:lstStyle/>
    <a:p>
      <a:pPr>
        <a:defRPr sz="2351" b="1" i="0" u="none" strike="noStrike" baseline="0">
          <a:solidFill>
            <a:schemeClr val="tx1"/>
          </a:solidFill>
          <a:latin typeface="Times New Roman"/>
          <a:ea typeface="Times New Roman"/>
          <a:cs typeface="Times New Roman"/>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view3D>
      <c:rAngAx val="1"/>
    </c:view3D>
    <c:plotArea>
      <c:layout>
        <c:manualLayout>
          <c:layoutTarget val="inner"/>
          <c:xMode val="edge"/>
          <c:yMode val="edge"/>
          <c:x val="0.13245737761040741"/>
          <c:y val="3.3306208166491914E-2"/>
          <c:w val="0.76905443341321489"/>
          <c:h val="0.82260482584224837"/>
        </c:manualLayout>
      </c:layout>
      <c:bar3DChart>
        <c:barDir val="col"/>
        <c:grouping val="stacked"/>
        <c:ser>
          <c:idx val="0"/>
          <c:order val="0"/>
          <c:tx>
            <c:strRef>
              <c:f>Sheet1!$A$2</c:f>
              <c:strCache>
                <c:ptCount val="1"/>
                <c:pt idx="0">
                  <c:v>Brazil</c:v>
                </c:pt>
              </c:strCache>
            </c:strRef>
          </c:tx>
          <c:cat>
            <c:strRef>
              <c:f>Sheet1!$B$1:$G$1</c:f>
              <c:strCache>
                <c:ptCount val="6"/>
                <c:pt idx="0">
                  <c:v>2005</c:v>
                </c:pt>
                <c:pt idx="1">
                  <c:v>2006</c:v>
                </c:pt>
                <c:pt idx="2">
                  <c:v>2007</c:v>
                </c:pt>
                <c:pt idx="3">
                  <c:v>2008</c:v>
                </c:pt>
                <c:pt idx="4">
                  <c:v>2009</c:v>
                </c:pt>
                <c:pt idx="5">
                  <c:v>2010</c:v>
                </c:pt>
              </c:strCache>
            </c:strRef>
          </c:cat>
          <c:val>
            <c:numRef>
              <c:f>Sheet1!$B$2:$G$2</c:f>
              <c:numCache>
                <c:formatCode>General</c:formatCode>
                <c:ptCount val="6"/>
                <c:pt idx="0">
                  <c:v>112</c:v>
                </c:pt>
                <c:pt idx="1">
                  <c:v>120</c:v>
                </c:pt>
                <c:pt idx="2">
                  <c:v>113.3</c:v>
                </c:pt>
                <c:pt idx="3">
                  <c:v>105.6</c:v>
                </c:pt>
                <c:pt idx="4">
                  <c:v>110</c:v>
                </c:pt>
                <c:pt idx="5">
                  <c:v>110</c:v>
                </c:pt>
              </c:numCache>
            </c:numRef>
          </c:val>
        </c:ser>
        <c:ser>
          <c:idx val="1"/>
          <c:order val="1"/>
          <c:tx>
            <c:strRef>
              <c:f>Sheet1!$A$3</c:f>
              <c:strCache>
                <c:ptCount val="1"/>
                <c:pt idx="0">
                  <c:v>Tanzania</c:v>
                </c:pt>
              </c:strCache>
            </c:strRef>
          </c:tx>
          <c:cat>
            <c:strRef>
              <c:f>Sheet1!$B$1:$G$1</c:f>
              <c:strCache>
                <c:ptCount val="6"/>
                <c:pt idx="0">
                  <c:v>2005</c:v>
                </c:pt>
                <c:pt idx="1">
                  <c:v>2006</c:v>
                </c:pt>
                <c:pt idx="2">
                  <c:v>2007</c:v>
                </c:pt>
                <c:pt idx="3">
                  <c:v>2008</c:v>
                </c:pt>
                <c:pt idx="4">
                  <c:v>2009</c:v>
                </c:pt>
                <c:pt idx="5">
                  <c:v>2010</c:v>
                </c:pt>
              </c:strCache>
            </c:strRef>
          </c:cat>
          <c:val>
            <c:numRef>
              <c:f>Sheet1!$B$3:$G$3</c:f>
              <c:numCache>
                <c:formatCode>General</c:formatCode>
                <c:ptCount val="6"/>
                <c:pt idx="0">
                  <c:v>27.79</c:v>
                </c:pt>
                <c:pt idx="1">
                  <c:v>35</c:v>
                </c:pt>
                <c:pt idx="2">
                  <c:v>33.300000000000011</c:v>
                </c:pt>
                <c:pt idx="3">
                  <c:v>33</c:v>
                </c:pt>
                <c:pt idx="4">
                  <c:v>21.1</c:v>
                </c:pt>
                <c:pt idx="5">
                  <c:v>24.7</c:v>
                </c:pt>
              </c:numCache>
            </c:numRef>
          </c:val>
        </c:ser>
        <c:ser>
          <c:idx val="2"/>
          <c:order val="2"/>
          <c:tx>
            <c:strRef>
              <c:f>Sheet1!$A$4</c:f>
              <c:strCache>
                <c:ptCount val="1"/>
                <c:pt idx="0">
                  <c:v>Kenya</c:v>
                </c:pt>
              </c:strCache>
            </c:strRef>
          </c:tx>
          <c:cat>
            <c:strRef>
              <c:f>Sheet1!$B$1:$G$1</c:f>
              <c:strCache>
                <c:ptCount val="6"/>
                <c:pt idx="0">
                  <c:v>2005</c:v>
                </c:pt>
                <c:pt idx="1">
                  <c:v>2006</c:v>
                </c:pt>
                <c:pt idx="2">
                  <c:v>2007</c:v>
                </c:pt>
                <c:pt idx="3">
                  <c:v>2008</c:v>
                </c:pt>
                <c:pt idx="4">
                  <c:v>2009</c:v>
                </c:pt>
                <c:pt idx="5">
                  <c:v>2010</c:v>
                </c:pt>
              </c:strCache>
            </c:strRef>
          </c:cat>
          <c:val>
            <c:numRef>
              <c:f>Sheet1!$B$4:$G$4</c:f>
              <c:numCache>
                <c:formatCode>General</c:formatCode>
                <c:ptCount val="6"/>
                <c:pt idx="0">
                  <c:v>25.650000000000002</c:v>
                </c:pt>
                <c:pt idx="1">
                  <c:v>24.95</c:v>
                </c:pt>
                <c:pt idx="2">
                  <c:v>24.6</c:v>
                </c:pt>
                <c:pt idx="3">
                  <c:v>22.2</c:v>
                </c:pt>
                <c:pt idx="4">
                  <c:v>21.5</c:v>
                </c:pt>
                <c:pt idx="5">
                  <c:v>22.8</c:v>
                </c:pt>
              </c:numCache>
            </c:numRef>
          </c:val>
        </c:ser>
        <c:ser>
          <c:idx val="3"/>
          <c:order val="3"/>
          <c:tx>
            <c:strRef>
              <c:f>Sheet1!$A$5</c:f>
              <c:strCache>
                <c:ptCount val="1"/>
                <c:pt idx="0">
                  <c:v>China</c:v>
                </c:pt>
              </c:strCache>
            </c:strRef>
          </c:tx>
          <c:cat>
            <c:strRef>
              <c:f>Sheet1!$B$1:$G$1</c:f>
              <c:strCache>
                <c:ptCount val="6"/>
                <c:pt idx="0">
                  <c:v>2005</c:v>
                </c:pt>
                <c:pt idx="1">
                  <c:v>2006</c:v>
                </c:pt>
                <c:pt idx="2">
                  <c:v>2007</c:v>
                </c:pt>
                <c:pt idx="3">
                  <c:v>2008</c:v>
                </c:pt>
                <c:pt idx="4">
                  <c:v>2009</c:v>
                </c:pt>
                <c:pt idx="5">
                  <c:v>2010</c:v>
                </c:pt>
              </c:strCache>
            </c:strRef>
          </c:cat>
          <c:val>
            <c:numRef>
              <c:f>Sheet1!$B$5:$G$5</c:f>
              <c:numCache>
                <c:formatCode>General</c:formatCode>
                <c:ptCount val="6"/>
                <c:pt idx="0">
                  <c:v>35</c:v>
                </c:pt>
                <c:pt idx="1">
                  <c:v>35</c:v>
                </c:pt>
                <c:pt idx="2">
                  <c:v>35</c:v>
                </c:pt>
                <c:pt idx="3">
                  <c:v>35</c:v>
                </c:pt>
                <c:pt idx="4">
                  <c:v>30</c:v>
                </c:pt>
                <c:pt idx="5">
                  <c:v>30</c:v>
                </c:pt>
              </c:numCache>
            </c:numRef>
          </c:val>
        </c:ser>
        <c:ser>
          <c:idx val="4"/>
          <c:order val="4"/>
          <c:tx>
            <c:strRef>
              <c:f>Sheet1!$A$6</c:f>
              <c:strCache>
                <c:ptCount val="1"/>
                <c:pt idx="0">
                  <c:v>Mexico</c:v>
                </c:pt>
              </c:strCache>
            </c:strRef>
          </c:tx>
          <c:cat>
            <c:strRef>
              <c:f>Sheet1!$B$1:$G$1</c:f>
              <c:strCache>
                <c:ptCount val="6"/>
                <c:pt idx="0">
                  <c:v>2005</c:v>
                </c:pt>
                <c:pt idx="1">
                  <c:v>2006</c:v>
                </c:pt>
                <c:pt idx="2">
                  <c:v>2007</c:v>
                </c:pt>
                <c:pt idx="3">
                  <c:v>2008</c:v>
                </c:pt>
                <c:pt idx="4">
                  <c:v>2009</c:v>
                </c:pt>
                <c:pt idx="5">
                  <c:v>2010</c:v>
                </c:pt>
              </c:strCache>
            </c:strRef>
          </c:cat>
          <c:val>
            <c:numRef>
              <c:f>Sheet1!$B$6:$G$6</c:f>
              <c:numCache>
                <c:formatCode>General</c:formatCode>
                <c:ptCount val="6"/>
                <c:pt idx="0">
                  <c:v>17</c:v>
                </c:pt>
                <c:pt idx="1">
                  <c:v>17</c:v>
                </c:pt>
                <c:pt idx="2">
                  <c:v>16.899999999999999</c:v>
                </c:pt>
                <c:pt idx="3">
                  <c:v>15.5</c:v>
                </c:pt>
                <c:pt idx="4">
                  <c:v>11.1</c:v>
                </c:pt>
                <c:pt idx="5">
                  <c:v>11.2</c:v>
                </c:pt>
              </c:numCache>
            </c:numRef>
          </c:val>
        </c:ser>
        <c:ser>
          <c:idx val="5"/>
          <c:order val="5"/>
          <c:tx>
            <c:strRef>
              <c:f>Sheet1!$A$7</c:f>
              <c:strCache>
                <c:ptCount val="1"/>
                <c:pt idx="0">
                  <c:v>Others</c:v>
                </c:pt>
              </c:strCache>
            </c:strRef>
          </c:tx>
          <c:cat>
            <c:strRef>
              <c:f>Sheet1!$B$1:$G$1</c:f>
              <c:strCache>
                <c:ptCount val="6"/>
                <c:pt idx="0">
                  <c:v>2005</c:v>
                </c:pt>
                <c:pt idx="1">
                  <c:v>2006</c:v>
                </c:pt>
                <c:pt idx="2">
                  <c:v>2007</c:v>
                </c:pt>
                <c:pt idx="3">
                  <c:v>2008</c:v>
                </c:pt>
                <c:pt idx="4">
                  <c:v>2009</c:v>
                </c:pt>
                <c:pt idx="5">
                  <c:v>2010</c:v>
                </c:pt>
              </c:strCache>
            </c:strRef>
          </c:cat>
          <c:val>
            <c:numRef>
              <c:f>Sheet1!$B$7:$G$7</c:f>
              <c:numCache>
                <c:formatCode>General</c:formatCode>
                <c:ptCount val="6"/>
                <c:pt idx="0">
                  <c:v>32.24</c:v>
                </c:pt>
                <c:pt idx="1">
                  <c:v>32.25</c:v>
                </c:pt>
                <c:pt idx="2">
                  <c:v>35.800000000000011</c:v>
                </c:pt>
                <c:pt idx="3">
                  <c:v>35</c:v>
                </c:pt>
                <c:pt idx="4">
                  <c:v>37.4</c:v>
                </c:pt>
                <c:pt idx="5">
                  <c:v>37.5</c:v>
                </c:pt>
              </c:numCache>
            </c:numRef>
          </c:val>
        </c:ser>
        <c:shape val="box"/>
        <c:axId val="137262976"/>
        <c:axId val="137264512"/>
        <c:axId val="0"/>
      </c:bar3DChart>
      <c:catAx>
        <c:axId val="137262976"/>
        <c:scaling>
          <c:orientation val="minMax"/>
        </c:scaling>
        <c:axPos val="b"/>
        <c:tickLblPos val="nextTo"/>
        <c:crossAx val="137264512"/>
        <c:crosses val="autoZero"/>
        <c:auto val="1"/>
        <c:lblAlgn val="ctr"/>
        <c:lblOffset val="100"/>
      </c:catAx>
      <c:valAx>
        <c:axId val="137264512"/>
        <c:scaling>
          <c:orientation val="minMax"/>
        </c:scaling>
        <c:axPos val="l"/>
        <c:majorGridlines/>
        <c:numFmt formatCode="General" sourceLinked="1"/>
        <c:tickLblPos val="nextTo"/>
        <c:crossAx val="137262976"/>
        <c:crosses val="autoZero"/>
        <c:crossBetween val="between"/>
      </c:valAx>
    </c:plotArea>
    <c:plotVisOnly val="1"/>
  </c:chart>
  <c:txPr>
    <a:bodyPr/>
    <a:lstStyle/>
    <a:p>
      <a:pPr>
        <a:defRPr sz="1800"/>
      </a:pPr>
      <a:endParaRPr lang="en-US"/>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04875" y="4729163"/>
            <a:ext cx="4972050" cy="4483100"/>
          </a:xfrm>
          <a:prstGeom prst="rect">
            <a:avLst/>
          </a:prstGeom>
          <a:noFill/>
          <a:ln w="12700">
            <a:noFill/>
            <a:miter lim="800000"/>
            <a:headEnd/>
            <a:tailEnd/>
          </a:ln>
          <a:effectLst/>
        </p:spPr>
        <p:txBody>
          <a:bodyPr vert="horz" wrap="square" lIns="90850" tIns="44628" rIns="90850" bIns="44628"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2051" name="Rectangle 3"/>
          <p:cNvSpPr>
            <a:spLocks noGrp="1" noRot="1" noChangeAspect="1" noChangeArrowheads="1" noTextEdit="1"/>
          </p:cNvSpPr>
          <p:nvPr>
            <p:ph type="sldImg" idx="2"/>
          </p:nvPr>
        </p:nvSpPr>
        <p:spPr bwMode="auto">
          <a:xfrm>
            <a:off x="909638" y="736600"/>
            <a:ext cx="4965700" cy="3724275"/>
          </a:xfrm>
          <a:prstGeom prst="rect">
            <a:avLst/>
          </a:prstGeom>
          <a:noFill/>
          <a:ln w="12700">
            <a:solidFill>
              <a:schemeClr val="tx1"/>
            </a:solidFill>
            <a:miter lim="800000"/>
            <a:headEnd/>
            <a:tailEnd/>
          </a:ln>
          <a:effectLst/>
        </p:spPr>
      </p:sp>
    </p:spTree>
  </p:cSld>
  <p:clrMap bg1="lt1" tx1="dk1" bg2="lt2" tx2="dk2" accent1="accent1" accent2="accent2" accent3="accent3" accent4="accent4" accent5="accent5" accent6="accent6" hlink="hlink" folHlink="folHlink"/>
  <p:notesStyle>
    <a:lvl1pPr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26250" y="673100"/>
            <a:ext cx="2254250" cy="49688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3500" y="673100"/>
            <a:ext cx="6610350" cy="4968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3500" y="673100"/>
            <a:ext cx="9017000" cy="1017588"/>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3500" y="1984375"/>
            <a:ext cx="9017000" cy="3657600"/>
          </a:xfrm>
        </p:spPr>
        <p:txBody>
          <a:bodyPr/>
          <a:lstStyle/>
          <a:p>
            <a:endParaRPr lang="en-US"/>
          </a:p>
        </p:txBody>
      </p:sp>
    </p:spTree>
  </p:cSld>
  <p:clrMapOvr>
    <a:masterClrMapping/>
  </p:clrMapOvr>
  <p:transition>
    <p:zo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3500" y="673100"/>
            <a:ext cx="9017000" cy="1017588"/>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3500" y="1984375"/>
            <a:ext cx="44323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4375"/>
            <a:ext cx="4432300" cy="1752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889375"/>
            <a:ext cx="4432300" cy="1752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3500" y="673100"/>
            <a:ext cx="9017000" cy="1017588"/>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3500" y="1984375"/>
            <a:ext cx="44323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984375"/>
            <a:ext cx="44323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3500" y="1984375"/>
            <a:ext cx="44323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4375"/>
            <a:ext cx="44323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6" cstate="print"/>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3500" y="673100"/>
            <a:ext cx="9017000" cy="1017588"/>
          </a:xfrm>
          <a:prstGeom prst="rect">
            <a:avLst/>
          </a:prstGeom>
          <a:noFill/>
          <a:ln w="12700">
            <a:noFill/>
            <a:miter lim="800000"/>
            <a:headEnd/>
            <a:tailEnd/>
          </a:ln>
          <a:effectLst/>
        </p:spPr>
        <p:txBody>
          <a:bodyPr vert="horz" wrap="square" lIns="58738" tIns="28575" rIns="58738" bIns="28575"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63500" y="1984375"/>
            <a:ext cx="9017000" cy="3657600"/>
          </a:xfrm>
          <a:prstGeom prst="rect">
            <a:avLst/>
          </a:prstGeom>
          <a:noFill/>
          <a:ln w="12700">
            <a:noFill/>
            <a:miter lim="800000"/>
            <a:headEnd/>
            <a:tailEnd/>
          </a:ln>
          <a:effectLst/>
        </p:spPr>
        <p:txBody>
          <a:bodyPr vert="horz" wrap="square" lIns="58738" tIns="28575" rIns="58738" bIns="28575"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32" name="Rectangle 8"/>
          <p:cNvSpPr>
            <a:spLocks noChangeArrowheads="1"/>
          </p:cNvSpPr>
          <p:nvPr userDrawn="1"/>
        </p:nvSpPr>
        <p:spPr bwMode="auto">
          <a:xfrm>
            <a:off x="0" y="3190875"/>
            <a:ext cx="9144000" cy="0"/>
          </a:xfrm>
          <a:prstGeom prst="rect">
            <a:avLst/>
          </a:prstGeom>
          <a:noFill/>
          <a:ln w="12700">
            <a:noFill/>
            <a:miter lim="800000"/>
            <a:headEnd/>
            <a:tailEnd/>
          </a:ln>
          <a:effectLst/>
        </p:spPr>
        <p:txBody>
          <a:bodyPr wrap="none" anchor="ctr">
            <a:spAutoFit/>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ransition>
    <p:zoom/>
  </p:transition>
  <p:txStyles>
    <p:titleStyle>
      <a:lvl1pPr algn="ctr" defTabSz="503238" rtl="0" eaLnBrk="0" fontAlgn="base" hangingPunct="0">
        <a:spcBef>
          <a:spcPct val="0"/>
        </a:spcBef>
        <a:spcAft>
          <a:spcPct val="0"/>
        </a:spcAft>
        <a:defRPr sz="2900">
          <a:solidFill>
            <a:schemeClr val="tx2"/>
          </a:solidFill>
          <a:latin typeface="+mj-lt"/>
          <a:ea typeface="+mj-ea"/>
          <a:cs typeface="+mj-cs"/>
        </a:defRPr>
      </a:lvl1pPr>
      <a:lvl2pPr algn="ctr" defTabSz="503238" rtl="0" eaLnBrk="0" fontAlgn="base" hangingPunct="0">
        <a:spcBef>
          <a:spcPct val="0"/>
        </a:spcBef>
        <a:spcAft>
          <a:spcPct val="0"/>
        </a:spcAft>
        <a:defRPr sz="2900">
          <a:solidFill>
            <a:schemeClr val="tx2"/>
          </a:solidFill>
          <a:latin typeface="Times New Roman" pitchFamily="18" charset="0"/>
        </a:defRPr>
      </a:lvl2pPr>
      <a:lvl3pPr algn="ctr" defTabSz="503238" rtl="0" eaLnBrk="0" fontAlgn="base" hangingPunct="0">
        <a:spcBef>
          <a:spcPct val="0"/>
        </a:spcBef>
        <a:spcAft>
          <a:spcPct val="0"/>
        </a:spcAft>
        <a:defRPr sz="2900">
          <a:solidFill>
            <a:schemeClr val="tx2"/>
          </a:solidFill>
          <a:latin typeface="Times New Roman" pitchFamily="18" charset="0"/>
        </a:defRPr>
      </a:lvl3pPr>
      <a:lvl4pPr algn="ctr" defTabSz="503238" rtl="0" eaLnBrk="0" fontAlgn="base" hangingPunct="0">
        <a:spcBef>
          <a:spcPct val="0"/>
        </a:spcBef>
        <a:spcAft>
          <a:spcPct val="0"/>
        </a:spcAft>
        <a:defRPr sz="2900">
          <a:solidFill>
            <a:schemeClr val="tx2"/>
          </a:solidFill>
          <a:latin typeface="Times New Roman" pitchFamily="18" charset="0"/>
        </a:defRPr>
      </a:lvl4pPr>
      <a:lvl5pPr algn="ctr" defTabSz="503238" rtl="0" eaLnBrk="0" fontAlgn="base" hangingPunct="0">
        <a:spcBef>
          <a:spcPct val="0"/>
        </a:spcBef>
        <a:spcAft>
          <a:spcPct val="0"/>
        </a:spcAft>
        <a:defRPr sz="2900">
          <a:solidFill>
            <a:schemeClr val="tx2"/>
          </a:solidFill>
          <a:latin typeface="Times New Roman" pitchFamily="18" charset="0"/>
        </a:defRPr>
      </a:lvl5pPr>
      <a:lvl6pPr marL="457200" algn="ctr" defTabSz="503238" rtl="0" eaLnBrk="0" fontAlgn="base" hangingPunct="0">
        <a:spcBef>
          <a:spcPct val="0"/>
        </a:spcBef>
        <a:spcAft>
          <a:spcPct val="0"/>
        </a:spcAft>
        <a:defRPr sz="2900">
          <a:solidFill>
            <a:schemeClr val="tx2"/>
          </a:solidFill>
          <a:latin typeface="Times New Roman" pitchFamily="18" charset="0"/>
        </a:defRPr>
      </a:lvl6pPr>
      <a:lvl7pPr marL="914400" algn="ctr" defTabSz="503238" rtl="0" eaLnBrk="0" fontAlgn="base" hangingPunct="0">
        <a:spcBef>
          <a:spcPct val="0"/>
        </a:spcBef>
        <a:spcAft>
          <a:spcPct val="0"/>
        </a:spcAft>
        <a:defRPr sz="2900">
          <a:solidFill>
            <a:schemeClr val="tx2"/>
          </a:solidFill>
          <a:latin typeface="Times New Roman" pitchFamily="18" charset="0"/>
        </a:defRPr>
      </a:lvl7pPr>
      <a:lvl8pPr marL="1371600" algn="ctr" defTabSz="503238" rtl="0" eaLnBrk="0" fontAlgn="base" hangingPunct="0">
        <a:spcBef>
          <a:spcPct val="0"/>
        </a:spcBef>
        <a:spcAft>
          <a:spcPct val="0"/>
        </a:spcAft>
        <a:defRPr sz="2900">
          <a:solidFill>
            <a:schemeClr val="tx2"/>
          </a:solidFill>
          <a:latin typeface="Times New Roman" pitchFamily="18" charset="0"/>
        </a:defRPr>
      </a:lvl8pPr>
      <a:lvl9pPr marL="1828800" algn="ctr" defTabSz="503238" rtl="0" eaLnBrk="0" fontAlgn="base" hangingPunct="0">
        <a:spcBef>
          <a:spcPct val="0"/>
        </a:spcBef>
        <a:spcAft>
          <a:spcPct val="0"/>
        </a:spcAft>
        <a:defRPr sz="2900">
          <a:solidFill>
            <a:schemeClr val="tx2"/>
          </a:solidFill>
          <a:latin typeface="Times New Roman" pitchFamily="18" charset="0"/>
        </a:defRPr>
      </a:lvl9pPr>
    </p:titleStyle>
    <p:bodyStyle>
      <a:lvl1pPr marL="225425" indent="-225425" algn="l" defTabSz="503238" rtl="0" eaLnBrk="0" fontAlgn="base" hangingPunct="0">
        <a:spcBef>
          <a:spcPct val="20000"/>
        </a:spcBef>
        <a:spcAft>
          <a:spcPct val="0"/>
        </a:spcAft>
        <a:buSzPct val="100000"/>
        <a:buChar char="•"/>
        <a:defRPr sz="2000">
          <a:solidFill>
            <a:schemeClr val="tx1"/>
          </a:solidFill>
          <a:latin typeface="+mn-lt"/>
          <a:ea typeface="+mn-ea"/>
          <a:cs typeface="+mn-cs"/>
        </a:defRPr>
      </a:lvl1pPr>
      <a:lvl2pPr marL="484188" indent="-144463" algn="l" defTabSz="503238" rtl="0" eaLnBrk="0" fontAlgn="base" hangingPunct="0">
        <a:spcBef>
          <a:spcPct val="20000"/>
        </a:spcBef>
        <a:spcAft>
          <a:spcPct val="0"/>
        </a:spcAft>
        <a:buSzPct val="100000"/>
        <a:buChar char="–"/>
        <a:defRPr sz="1400">
          <a:solidFill>
            <a:schemeClr val="tx1"/>
          </a:solidFill>
          <a:latin typeface="+mn-lt"/>
        </a:defRPr>
      </a:lvl2pPr>
      <a:lvl3pPr marL="750888" indent="-152400" algn="l" defTabSz="503238" rtl="0" eaLnBrk="0" fontAlgn="base" hangingPunct="0">
        <a:spcBef>
          <a:spcPct val="20000"/>
        </a:spcBef>
        <a:spcAft>
          <a:spcPct val="0"/>
        </a:spcAft>
        <a:buSzPct val="100000"/>
        <a:buChar char="•"/>
        <a:defRPr sz="1400">
          <a:solidFill>
            <a:schemeClr val="tx1"/>
          </a:solidFill>
          <a:latin typeface="+mn-lt"/>
        </a:defRPr>
      </a:lvl3pPr>
      <a:lvl4pPr marL="1047750" indent="-150813" algn="l" defTabSz="503238" rtl="0" eaLnBrk="0" fontAlgn="base" hangingPunct="0">
        <a:spcBef>
          <a:spcPct val="20000"/>
        </a:spcBef>
        <a:spcAft>
          <a:spcPct val="0"/>
        </a:spcAft>
        <a:buSzPct val="100000"/>
        <a:buChar char="–"/>
        <a:defRPr sz="1400">
          <a:solidFill>
            <a:schemeClr val="tx1"/>
          </a:solidFill>
          <a:latin typeface="+mn-lt"/>
        </a:defRPr>
      </a:lvl4pPr>
      <a:lvl5pPr marL="1346200" indent="-149225" algn="l" defTabSz="503238" rtl="0" eaLnBrk="0" fontAlgn="base" hangingPunct="0">
        <a:spcBef>
          <a:spcPct val="20000"/>
        </a:spcBef>
        <a:spcAft>
          <a:spcPct val="0"/>
        </a:spcAft>
        <a:buSzPct val="100000"/>
        <a:buChar char="•"/>
        <a:defRPr sz="1400">
          <a:solidFill>
            <a:schemeClr val="tx1"/>
          </a:solidFill>
          <a:latin typeface="+mn-lt"/>
        </a:defRPr>
      </a:lvl5pPr>
      <a:lvl6pPr marL="1803400" indent="-149225" algn="l" defTabSz="503238" rtl="0" eaLnBrk="0" fontAlgn="base" hangingPunct="0">
        <a:spcBef>
          <a:spcPct val="20000"/>
        </a:spcBef>
        <a:spcAft>
          <a:spcPct val="0"/>
        </a:spcAft>
        <a:buSzPct val="100000"/>
        <a:buChar char="•"/>
        <a:defRPr sz="1400">
          <a:solidFill>
            <a:schemeClr val="tx1"/>
          </a:solidFill>
          <a:latin typeface="+mn-lt"/>
        </a:defRPr>
      </a:lvl6pPr>
      <a:lvl7pPr marL="2260600" indent="-149225" algn="l" defTabSz="503238" rtl="0" eaLnBrk="0" fontAlgn="base" hangingPunct="0">
        <a:spcBef>
          <a:spcPct val="20000"/>
        </a:spcBef>
        <a:spcAft>
          <a:spcPct val="0"/>
        </a:spcAft>
        <a:buSzPct val="100000"/>
        <a:buChar char="•"/>
        <a:defRPr sz="1400">
          <a:solidFill>
            <a:schemeClr val="tx1"/>
          </a:solidFill>
          <a:latin typeface="+mn-lt"/>
        </a:defRPr>
      </a:lvl7pPr>
      <a:lvl8pPr marL="2717800" indent="-149225" algn="l" defTabSz="503238" rtl="0" eaLnBrk="0" fontAlgn="base" hangingPunct="0">
        <a:spcBef>
          <a:spcPct val="20000"/>
        </a:spcBef>
        <a:spcAft>
          <a:spcPct val="0"/>
        </a:spcAft>
        <a:buSzPct val="100000"/>
        <a:buChar char="•"/>
        <a:defRPr sz="1400">
          <a:solidFill>
            <a:schemeClr val="tx1"/>
          </a:solidFill>
          <a:latin typeface="+mn-lt"/>
        </a:defRPr>
      </a:lvl8pPr>
      <a:lvl9pPr marL="3175000" indent="-149225" algn="l" defTabSz="503238" rtl="0" eaLnBrk="0" fontAlgn="base" hangingPunct="0">
        <a:spcBef>
          <a:spcPct val="20000"/>
        </a:spcBef>
        <a:spcAft>
          <a:spcPct val="0"/>
        </a:spcAft>
        <a:buSzPct val="100000"/>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3.jpe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4"/>
          <p:cNvSpPr>
            <a:spLocks noChangeArrowheads="1"/>
          </p:cNvSpPr>
          <p:nvPr/>
        </p:nvSpPr>
        <p:spPr bwMode="auto">
          <a:xfrm>
            <a:off x="0" y="0"/>
            <a:ext cx="3986213" cy="2989263"/>
          </a:xfrm>
          <a:prstGeom prst="rect">
            <a:avLst/>
          </a:prstGeom>
          <a:noFill/>
          <a:ln w="12700">
            <a:noFill/>
            <a:miter lim="800000"/>
            <a:headEnd/>
            <a:tailEnd/>
          </a:ln>
          <a:effectLst/>
        </p:spPr>
        <p:txBody>
          <a:bodyPr wrap="none" anchor="ctr"/>
          <a:lstStyle/>
          <a:p>
            <a:endParaRPr lang="en-US"/>
          </a:p>
        </p:txBody>
      </p:sp>
      <p:graphicFrame>
        <p:nvGraphicFramePr>
          <p:cNvPr id="28689" name="Object 1041"/>
          <p:cNvGraphicFramePr>
            <a:graphicFrameLocks noChangeAspect="1"/>
          </p:cNvGraphicFramePr>
          <p:nvPr/>
        </p:nvGraphicFramePr>
        <p:xfrm>
          <a:off x="3806825" y="260350"/>
          <a:ext cx="1563688" cy="1568450"/>
        </p:xfrm>
        <a:graphic>
          <a:graphicData uri="http://schemas.openxmlformats.org/presentationml/2006/ole">
            <p:oleObj spid="_x0000_s28689" name="Photo Editor Photo" r:id="rId3" imgW="1580952" imgH="1600000" progId="">
              <p:embed/>
            </p:oleObj>
          </a:graphicData>
        </a:graphic>
      </p:graphicFrame>
      <p:sp>
        <p:nvSpPr>
          <p:cNvPr id="28695" name="Text Box 1047"/>
          <p:cNvSpPr txBox="1">
            <a:spLocks noChangeArrowheads="1"/>
          </p:cNvSpPr>
          <p:nvPr/>
        </p:nvSpPr>
        <p:spPr bwMode="auto">
          <a:xfrm>
            <a:off x="647700" y="2052638"/>
            <a:ext cx="7751763" cy="2800767"/>
          </a:xfrm>
          <a:prstGeom prst="rect">
            <a:avLst/>
          </a:prstGeom>
          <a:noFill/>
          <a:ln w="12700">
            <a:noFill/>
            <a:miter lim="800000"/>
            <a:headEnd/>
            <a:tailEnd/>
          </a:ln>
          <a:effectLst/>
        </p:spPr>
        <p:txBody>
          <a:bodyPr>
            <a:spAutoFit/>
          </a:bodyPr>
          <a:lstStyle/>
          <a:p>
            <a:pPr algn="ctr"/>
            <a:r>
              <a:rPr lang="en-US" sz="2400" b="1" dirty="0"/>
              <a:t>Joint IGG on Hard Fibres (</a:t>
            </a:r>
            <a:r>
              <a:rPr lang="en-US" sz="2400" b="1" dirty="0" smtClean="0"/>
              <a:t>36</a:t>
            </a:r>
            <a:r>
              <a:rPr lang="en-US" sz="2400" b="1" baseline="30000" dirty="0" smtClean="0"/>
              <a:t>th </a:t>
            </a:r>
            <a:r>
              <a:rPr lang="en-US" sz="2400" b="1" dirty="0" smtClean="0"/>
              <a:t>Session) and </a:t>
            </a:r>
            <a:r>
              <a:rPr lang="en-US" sz="2400" b="1" dirty="0"/>
              <a:t>IGG on Jute, </a:t>
            </a:r>
            <a:r>
              <a:rPr lang="en-US" sz="2400" b="1" dirty="0" err="1"/>
              <a:t>Kenaf</a:t>
            </a:r>
            <a:r>
              <a:rPr lang="en-US" sz="2400" b="1" dirty="0"/>
              <a:t> and Allied Fibres (</a:t>
            </a:r>
            <a:r>
              <a:rPr lang="en-US" sz="2400" b="1" dirty="0" smtClean="0"/>
              <a:t>38</a:t>
            </a:r>
            <a:r>
              <a:rPr lang="en-US" sz="2400" b="1" baseline="30000" dirty="0" smtClean="0"/>
              <a:t>th</a:t>
            </a:r>
            <a:r>
              <a:rPr lang="en-US" sz="2400" b="1" dirty="0" smtClean="0"/>
              <a:t>Session)</a:t>
            </a:r>
            <a:endParaRPr lang="en-US" sz="2400" b="1" dirty="0"/>
          </a:p>
          <a:p>
            <a:pPr algn="ctr"/>
            <a:r>
              <a:rPr lang="en-US" sz="2400" b="1" dirty="0" smtClean="0"/>
              <a:t>Salvador, Bahia, Brazil</a:t>
            </a:r>
            <a:endParaRPr lang="en-US" sz="2400" b="1" dirty="0"/>
          </a:p>
          <a:p>
            <a:pPr algn="ctr"/>
            <a:r>
              <a:rPr lang="en-US" sz="2400" b="1" dirty="0"/>
              <a:t>16-18 November  2011</a:t>
            </a:r>
            <a:r>
              <a:rPr lang="en-US" sz="3200" b="1" dirty="0"/>
              <a:t> </a:t>
            </a:r>
          </a:p>
          <a:p>
            <a:pPr algn="ctr"/>
            <a:endParaRPr lang="en-GB" sz="2400" b="1" dirty="0"/>
          </a:p>
          <a:p>
            <a:pPr algn="ctr"/>
            <a:r>
              <a:rPr lang="en-GB" sz="4800" b="1" dirty="0"/>
              <a:t>Current Market Situation</a:t>
            </a:r>
            <a:endParaRPr lang="en-US" sz="4800" b="1" dirty="0"/>
          </a:p>
        </p:txBody>
      </p:sp>
      <p:pic>
        <p:nvPicPr>
          <p:cNvPr id="28703" name="Picture 1055" descr="sisal1"/>
          <p:cNvPicPr>
            <a:picLocks noChangeAspect="1" noChangeArrowheads="1"/>
          </p:cNvPicPr>
          <p:nvPr/>
        </p:nvPicPr>
        <p:blipFill>
          <a:blip r:embed="rId4" cstate="print"/>
          <a:srcRect/>
          <a:stretch>
            <a:fillRect/>
          </a:stretch>
        </p:blipFill>
        <p:spPr bwMode="auto">
          <a:xfrm>
            <a:off x="1547813" y="5229225"/>
            <a:ext cx="1498600" cy="1308100"/>
          </a:xfrm>
          <a:prstGeom prst="rect">
            <a:avLst/>
          </a:prstGeom>
          <a:noFill/>
        </p:spPr>
      </p:pic>
      <p:pic>
        <p:nvPicPr>
          <p:cNvPr id="28704" name="Picture 1056" descr="sisal1"/>
          <p:cNvPicPr>
            <a:picLocks noChangeAspect="1" noChangeArrowheads="1"/>
          </p:cNvPicPr>
          <p:nvPr/>
        </p:nvPicPr>
        <p:blipFill>
          <a:blip r:embed="rId4" cstate="print"/>
          <a:srcRect/>
          <a:stretch>
            <a:fillRect/>
          </a:stretch>
        </p:blipFill>
        <p:spPr bwMode="auto">
          <a:xfrm>
            <a:off x="3001963" y="5227638"/>
            <a:ext cx="1498600" cy="1308100"/>
          </a:xfrm>
          <a:prstGeom prst="rect">
            <a:avLst/>
          </a:prstGeom>
          <a:noFill/>
        </p:spPr>
      </p:pic>
      <p:pic>
        <p:nvPicPr>
          <p:cNvPr id="28705" name="Picture 1057" descr="sisal1"/>
          <p:cNvPicPr>
            <a:picLocks noChangeAspect="1" noChangeArrowheads="1"/>
          </p:cNvPicPr>
          <p:nvPr/>
        </p:nvPicPr>
        <p:blipFill>
          <a:blip r:embed="rId4" cstate="print"/>
          <a:srcRect/>
          <a:stretch>
            <a:fillRect/>
          </a:stretch>
        </p:blipFill>
        <p:spPr bwMode="auto">
          <a:xfrm>
            <a:off x="4535488" y="5211763"/>
            <a:ext cx="1498600" cy="1308100"/>
          </a:xfrm>
          <a:prstGeom prst="rect">
            <a:avLst/>
          </a:prstGeom>
          <a:noFill/>
        </p:spPr>
      </p:pic>
      <p:pic>
        <p:nvPicPr>
          <p:cNvPr id="28706" name="Picture 1058" descr="sisal1"/>
          <p:cNvPicPr>
            <a:picLocks noChangeAspect="1" noChangeArrowheads="1"/>
          </p:cNvPicPr>
          <p:nvPr/>
        </p:nvPicPr>
        <p:blipFill>
          <a:blip r:embed="rId4" cstate="print"/>
          <a:srcRect/>
          <a:stretch>
            <a:fillRect/>
          </a:stretch>
        </p:blipFill>
        <p:spPr bwMode="auto">
          <a:xfrm>
            <a:off x="7439025" y="5211763"/>
            <a:ext cx="1498600" cy="1308100"/>
          </a:xfrm>
          <a:prstGeom prst="rect">
            <a:avLst/>
          </a:prstGeom>
          <a:noFill/>
        </p:spPr>
      </p:pic>
      <p:pic>
        <p:nvPicPr>
          <p:cNvPr id="28707" name="Picture 1059" descr="sisal1"/>
          <p:cNvPicPr>
            <a:picLocks noChangeAspect="1" noChangeArrowheads="1"/>
          </p:cNvPicPr>
          <p:nvPr/>
        </p:nvPicPr>
        <p:blipFill>
          <a:blip r:embed="rId4" cstate="print"/>
          <a:srcRect/>
          <a:stretch>
            <a:fillRect/>
          </a:stretch>
        </p:blipFill>
        <p:spPr bwMode="auto">
          <a:xfrm>
            <a:off x="6034088" y="5230813"/>
            <a:ext cx="1498600" cy="1308100"/>
          </a:xfrm>
          <a:prstGeom prst="rect">
            <a:avLst/>
          </a:prstGeom>
          <a:noFill/>
        </p:spPr>
      </p:pic>
      <p:pic>
        <p:nvPicPr>
          <p:cNvPr id="28708" name="Picture 1060" descr="sisal1"/>
          <p:cNvPicPr>
            <a:picLocks noChangeAspect="1" noChangeArrowheads="1"/>
          </p:cNvPicPr>
          <p:nvPr/>
        </p:nvPicPr>
        <p:blipFill>
          <a:blip r:embed="rId4" cstate="print"/>
          <a:srcRect/>
          <a:stretch>
            <a:fillRect/>
          </a:stretch>
        </p:blipFill>
        <p:spPr bwMode="auto">
          <a:xfrm>
            <a:off x="107950" y="5229225"/>
            <a:ext cx="1498600" cy="1308100"/>
          </a:xfrm>
          <a:prstGeom prst="rect">
            <a:avLst/>
          </a:prstGeom>
          <a:noFill/>
        </p:spPr>
      </p:pic>
    </p:spTree>
  </p:cSld>
  <p:clrMapOvr>
    <a:masterClrMapping/>
  </p:clrMapOvr>
  <p:transition>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038165"/>
          </a:xfrm>
        </p:spPr>
        <p:txBody>
          <a:bodyPr/>
          <a:lstStyle/>
          <a:p>
            <a:r>
              <a:rPr lang="en-US" sz="2800" dirty="0" smtClean="0">
                <a:solidFill>
                  <a:schemeClr val="tx1"/>
                </a:solidFill>
                <a:effectLst>
                  <a:outerShdw blurRad="38100" dist="38100" dir="2700000" algn="tl">
                    <a:srgbClr val="000000">
                      <a:alpha val="43137"/>
                    </a:srgbClr>
                  </a:outerShdw>
                </a:effectLst>
                <a:latin typeface="Arial" pitchFamily="34" charset="0"/>
                <a:cs typeface="Arial" pitchFamily="34" charset="0"/>
              </a:rPr>
              <a:t>2010 Sisal and Henequen - Prod</a:t>
            </a:r>
            <a:endParaRPr lang="en-US" sz="2800" dirty="0"/>
          </a:p>
        </p:txBody>
      </p:sp>
      <p:sp>
        <p:nvSpPr>
          <p:cNvPr id="4" name="Text Placeholder 3"/>
          <p:cNvSpPr>
            <a:spLocks noGrp="1"/>
          </p:cNvSpPr>
          <p:nvPr>
            <p:ph type="body" sz="half" idx="2"/>
          </p:nvPr>
        </p:nvSpPr>
        <p:spPr/>
        <p:txBody>
          <a:bodyPr/>
          <a:lstStyle/>
          <a:p>
            <a:r>
              <a:rPr lang="en-GB" sz="1800" dirty="0" smtClean="0"/>
              <a:t>World sisal output increased to 218th tonnes. Brazil accounted for 50%; followed by China 14 %; Tan 11%; Ken 10% and Mad </a:t>
            </a:r>
            <a:r>
              <a:rPr lang="en-US" sz="1800" dirty="0" smtClean="0"/>
              <a:t>4%;</a:t>
            </a:r>
          </a:p>
          <a:p>
            <a:r>
              <a:rPr lang="en-GB" sz="1800" dirty="0" smtClean="0"/>
              <a:t>Prod in Tanzania and Madagascar recovered from drought induced declines.</a:t>
            </a:r>
            <a:endParaRPr lang="en-US" sz="1800" dirty="0" smtClean="0"/>
          </a:p>
          <a:p>
            <a:r>
              <a:rPr lang="en-US" sz="1800" dirty="0" smtClean="0"/>
              <a:t>Production of  henequen continued to be dominated by Mexico but output in 2010 was well below the last 19 yrs average. </a:t>
            </a:r>
          </a:p>
          <a:p>
            <a:r>
              <a:rPr lang="en-US" sz="1800" dirty="0" smtClean="0"/>
              <a:t>While Colombia accounted for the bulk of </a:t>
            </a:r>
            <a:r>
              <a:rPr lang="en-US" sz="1800" dirty="0" err="1" smtClean="0"/>
              <a:t>fique</a:t>
            </a:r>
            <a:r>
              <a:rPr lang="en-US" sz="1800" dirty="0" smtClean="0"/>
              <a:t> production</a:t>
            </a:r>
          </a:p>
          <a:p>
            <a:endParaRPr lang="en-US" dirty="0"/>
          </a:p>
        </p:txBody>
      </p:sp>
      <p:graphicFrame>
        <p:nvGraphicFramePr>
          <p:cNvPr id="5" name="Chart Placeholder 3"/>
          <p:cNvGraphicFramePr>
            <a:graphicFrameLocks noGrp="1"/>
          </p:cNvGraphicFramePr>
          <p:nvPr>
            <p:ph idx="1"/>
          </p:nvPr>
        </p:nvGraphicFramePr>
        <p:xfrm>
          <a:off x="3575050" y="273050"/>
          <a:ext cx="5111750" cy="58531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zo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5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Sisal Prices</a:t>
            </a:r>
            <a:r>
              <a:rPr lang="en-US" dirty="0" smtClean="0"/>
              <a:t/>
            </a:r>
            <a:br>
              <a:rPr lang="en-US" dirty="0" smtClean="0"/>
            </a:br>
            <a:endParaRPr lang="en-US" dirty="0"/>
          </a:p>
        </p:txBody>
      </p:sp>
      <p:sp>
        <p:nvSpPr>
          <p:cNvPr id="3" name="Content Placeholder 2"/>
          <p:cNvSpPr>
            <a:spLocks noGrp="1"/>
          </p:cNvSpPr>
          <p:nvPr>
            <p:ph idx="1"/>
          </p:nvPr>
        </p:nvSpPr>
        <p:spPr>
          <a:xfrm>
            <a:off x="63500" y="1604513"/>
            <a:ext cx="9017000" cy="4037462"/>
          </a:xfrm>
        </p:spPr>
        <p:txBody>
          <a:bodyPr/>
          <a:lstStyle/>
          <a:p>
            <a:r>
              <a:rPr lang="en-US" sz="2800" b="1" dirty="0" smtClean="0"/>
              <a:t> </a:t>
            </a:r>
            <a:r>
              <a:rPr lang="en-US" sz="2800" dirty="0" smtClean="0"/>
              <a:t>Strengthening demand for sisal underpinned an upward trend in prices in East Africa and Brazil</a:t>
            </a:r>
          </a:p>
          <a:p>
            <a:r>
              <a:rPr lang="en-US" sz="2800" dirty="0" smtClean="0"/>
              <a:t>East African prices in 2011 rose to a record high of  USD1750 per tonne for 3L and USD1650 per tonne  for UG in September 2011</a:t>
            </a:r>
          </a:p>
          <a:p>
            <a:r>
              <a:rPr lang="en-US" sz="2800" dirty="0" smtClean="0"/>
              <a:t>From USD1170 per tonne for 3L and USD1070 per tonne for UG in September 2010</a:t>
            </a:r>
          </a:p>
          <a:p>
            <a:r>
              <a:rPr lang="en-US" sz="2800" dirty="0" smtClean="0"/>
              <a:t>Brazilian sisal prices have also increased from an average of USD 689 per tonne in 2010 to an average of about USD730 per tonne during the first half of 2011</a:t>
            </a:r>
          </a:p>
          <a:p>
            <a:endParaRPr lang="en-US" dirty="0"/>
          </a:p>
        </p:txBody>
      </p:sp>
    </p:spTree>
  </p:cSld>
  <p:clrMapOvr>
    <a:masterClrMapping/>
  </p:clrMapOvr>
  <p:transition>
    <p:zo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cstate="print"/>
          <a:srcRect/>
          <a:stretch>
            <a:fillRect/>
          </a:stretch>
        </p:blipFill>
        <p:spPr bwMode="auto">
          <a:xfrm>
            <a:off x="224287" y="276045"/>
            <a:ext cx="8557404" cy="6314536"/>
          </a:xfrm>
          <a:prstGeom prst="rect">
            <a:avLst/>
          </a:prstGeom>
          <a:noFill/>
          <a:ln w="9525">
            <a:noFill/>
            <a:miter lim="800000"/>
            <a:headEnd/>
            <a:tailEnd/>
          </a:ln>
        </p:spPr>
      </p:pic>
    </p:spTree>
  </p:cSld>
  <p:clrMapOvr>
    <a:masterClrMapping/>
  </p:clrMapOvr>
  <p:transition>
    <p:zo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00" y="276045"/>
            <a:ext cx="9017000" cy="1052423"/>
          </a:xfrm>
        </p:spPr>
        <p:txBody>
          <a:bodyPr/>
          <a:lstStyle/>
          <a:p>
            <a:r>
              <a:rPr lang="en-US" sz="45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Sisal Exports</a:t>
            </a:r>
            <a:endParaRPr lang="en-US" sz="45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63500" y="1604512"/>
            <a:ext cx="9017000" cy="4968815"/>
          </a:xfrm>
        </p:spPr>
        <p:txBody>
          <a:bodyPr/>
          <a:lstStyle/>
          <a:p>
            <a:r>
              <a:rPr lang="en-US" sz="2400" dirty="0" smtClean="0">
                <a:latin typeface="Arial" pitchFamily="34" charset="0"/>
                <a:cs typeface="Arial" pitchFamily="34" charset="0"/>
              </a:rPr>
              <a:t>World exports of sisal fibre : 70 000 tonnes in 2010</a:t>
            </a:r>
          </a:p>
          <a:p>
            <a:r>
              <a:rPr lang="en-US" sz="2400" dirty="0" smtClean="0">
                <a:latin typeface="Arial" pitchFamily="34" charset="0"/>
                <a:cs typeface="Arial" pitchFamily="34" charset="0"/>
              </a:rPr>
              <a:t>Shipments were higher from all major producing countries:</a:t>
            </a:r>
          </a:p>
          <a:p>
            <a:pPr lvl="1"/>
            <a:r>
              <a:rPr lang="en-US" sz="1800" dirty="0" smtClean="0">
                <a:latin typeface="Arial" pitchFamily="34" charset="0"/>
                <a:cs typeface="Arial" pitchFamily="34" charset="0"/>
              </a:rPr>
              <a:t>Brazil: 30 000 tonnes</a:t>
            </a:r>
          </a:p>
          <a:p>
            <a:pPr lvl="1"/>
            <a:r>
              <a:rPr lang="en-US" sz="1800" dirty="0" smtClean="0">
                <a:latin typeface="Arial" pitchFamily="34" charset="0"/>
                <a:cs typeface="Arial" pitchFamily="34" charset="0"/>
              </a:rPr>
              <a:t>Kenya : 20 000tonnes</a:t>
            </a:r>
          </a:p>
          <a:p>
            <a:pPr lvl="1"/>
            <a:r>
              <a:rPr lang="en-US" sz="1800" dirty="0" smtClean="0">
                <a:latin typeface="Arial" pitchFamily="34" charset="0"/>
                <a:cs typeface="Arial" pitchFamily="34" charset="0"/>
              </a:rPr>
              <a:t>Tanzania : 11 000 tonnes </a:t>
            </a:r>
          </a:p>
          <a:p>
            <a:pPr lvl="1"/>
            <a:r>
              <a:rPr lang="en-US" sz="1800" dirty="0" smtClean="0">
                <a:latin typeface="Arial" pitchFamily="34" charset="0"/>
                <a:cs typeface="Arial" pitchFamily="34" charset="0"/>
              </a:rPr>
              <a:t>Madagascar : 7 800</a:t>
            </a:r>
          </a:p>
          <a:p>
            <a:r>
              <a:rPr lang="en-US" sz="2400" dirty="0" smtClean="0">
                <a:latin typeface="Arial" pitchFamily="34" charset="0"/>
                <a:cs typeface="Arial" pitchFamily="34" charset="0"/>
              </a:rPr>
              <a:t>Exports of sisal products was 80 000 tonnes in 2010, a reduction from 98 500 tonnes averaged over the last decade. </a:t>
            </a:r>
          </a:p>
          <a:p>
            <a:r>
              <a:rPr lang="en-US" sz="2400" dirty="0" smtClean="0">
                <a:latin typeface="Arial" pitchFamily="34" charset="0"/>
                <a:cs typeface="Arial" pitchFamily="34" charset="0"/>
              </a:rPr>
              <a:t>Brazil was the leading exporter with shipments of sisal and sisal products increasing 11 % to 66 300 tonnes while</a:t>
            </a:r>
          </a:p>
          <a:p>
            <a:r>
              <a:rPr lang="en-US" sz="2400" dirty="0" smtClean="0">
                <a:latin typeface="Arial" pitchFamily="34" charset="0"/>
                <a:cs typeface="Arial" pitchFamily="34" charset="0"/>
              </a:rPr>
              <a:t>Exports of cordage from Tanzania reached the highest volume attained in five years, at 6 200  tonnes – a 17 % increase</a:t>
            </a:r>
          </a:p>
          <a:p>
            <a:endParaRPr lang="en-US" sz="2400" dirty="0" smtClean="0">
              <a:latin typeface="Arial" pitchFamily="34" charset="0"/>
              <a:cs typeface="Arial" pitchFamily="34" charset="0"/>
            </a:endParaRPr>
          </a:p>
          <a:p>
            <a:endParaRPr lang="en-US" dirty="0"/>
          </a:p>
        </p:txBody>
      </p:sp>
    </p:spTree>
  </p:cSld>
  <p:clrMapOvr>
    <a:masterClrMapping/>
  </p:clrMapOvr>
  <p:transition>
    <p:zo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5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Sisal Trade </a:t>
            </a:r>
            <a:endParaRPr lang="en-US" sz="45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p:txBody>
          <a:bodyPr/>
          <a:lstStyle/>
          <a:p>
            <a:r>
              <a:rPr lang="en-US" sz="2400" dirty="0" smtClean="0"/>
              <a:t>Exports of fibre also increased,  from 8 200 tonnes in 2009 to 11 600 tonnes in 2010</a:t>
            </a:r>
          </a:p>
          <a:p>
            <a:endParaRPr lang="en-US" sz="2400" dirty="0" smtClean="0"/>
          </a:p>
          <a:p>
            <a:r>
              <a:rPr lang="en-US" sz="2400" dirty="0" smtClean="0"/>
              <a:t>On the import side, imports of sisal products or manufactures declined to 64 500 tonnes in 2010, the lowest level reached in the past ten years. Imports by North America declined by 10 000 tonnes , but remained the largest importer, accounting for 55 percent of the world total, followed by Europe at 25 percent. </a:t>
            </a:r>
          </a:p>
          <a:p>
            <a:pPr>
              <a:buNone/>
            </a:pPr>
            <a:endParaRPr lang="en-US" dirty="0" smtClean="0"/>
          </a:p>
          <a:p>
            <a:endParaRPr lang="en-US" dirty="0"/>
          </a:p>
        </p:txBody>
      </p:sp>
    </p:spTree>
  </p:cSld>
  <p:clrMapOvr>
    <a:masterClrMapping/>
  </p:clrMapOvr>
  <p:transition>
    <p:zo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5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Outlook for Sisal</a:t>
            </a:r>
            <a:r>
              <a:rPr lang="en-US" dirty="0" smtClean="0"/>
              <a:t/>
            </a:r>
            <a:br>
              <a:rPr lang="en-US" dirty="0" smtClean="0"/>
            </a:br>
            <a:endParaRPr lang="en-US" dirty="0"/>
          </a:p>
        </p:txBody>
      </p:sp>
      <p:sp>
        <p:nvSpPr>
          <p:cNvPr id="3" name="Content Placeholder 2"/>
          <p:cNvSpPr>
            <a:spLocks noGrp="1"/>
          </p:cNvSpPr>
          <p:nvPr>
            <p:ph idx="1"/>
          </p:nvPr>
        </p:nvSpPr>
        <p:spPr>
          <a:xfrm>
            <a:off x="127000" y="1466491"/>
            <a:ext cx="9017000" cy="5158596"/>
          </a:xfrm>
        </p:spPr>
        <p:txBody>
          <a:bodyPr/>
          <a:lstStyle/>
          <a:p>
            <a:r>
              <a:rPr lang="en-US" sz="2400" dirty="0" smtClean="0">
                <a:latin typeface="Arial" pitchFamily="34" charset="0"/>
                <a:cs typeface="Arial" pitchFamily="34" charset="0"/>
              </a:rPr>
              <a:t> Firm prices over the past 18 months in East Africa reflected tight supplies, reportedly as a result of adverse weather conditions, coupled with the continued high oil prices which have increased cost of production and eroded producer margins </a:t>
            </a:r>
          </a:p>
          <a:p>
            <a:r>
              <a:rPr lang="en-US" sz="2400" dirty="0" smtClean="0">
                <a:latin typeface="Arial" pitchFamily="34" charset="0"/>
                <a:cs typeface="Arial" pitchFamily="34" charset="0"/>
              </a:rPr>
              <a:t>On the contrary, in Brazil favourable weather was conducive for  production with higher yields offsetting the increased cost of production attributed to higher oil prices   </a:t>
            </a:r>
          </a:p>
          <a:p>
            <a:r>
              <a:rPr lang="en-US" sz="2400" dirty="0" smtClean="0">
                <a:latin typeface="Arial" pitchFamily="34" charset="0"/>
                <a:cs typeface="Arial" pitchFamily="34" charset="0"/>
              </a:rPr>
              <a:t> Import demand for sisal fibre in 2011 is expected to remain at average levels, considering the rising price levels experienced for East African supplies.  On the contrary, some recovery may occur in imports of sisal products from the particularly low 2010 level, but lagging economic growth in some of the major markets may continue to have a dampening effect, particularly in North America.</a:t>
            </a:r>
          </a:p>
          <a:p>
            <a:endParaRPr lang="en-US" dirty="0"/>
          </a:p>
        </p:txBody>
      </p:sp>
    </p:spTree>
  </p:cSld>
  <p:clrMapOvr>
    <a:masterClrMapping/>
  </p:clrMapOvr>
  <p:transition>
    <p:zo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sz="45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Abaca </a:t>
            </a:r>
            <a:r>
              <a:rPr lang="en-GB" sz="45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Production </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GB" b="1" dirty="0" smtClean="0"/>
              <a:t> </a:t>
            </a:r>
            <a:r>
              <a:rPr lang="en-GB" sz="2800" dirty="0" smtClean="0"/>
              <a:t>Production of abaca fibre increased by 2 400 tonnes in 2010 to reach 70 000 tonnes</a:t>
            </a:r>
          </a:p>
          <a:p>
            <a:r>
              <a:rPr lang="en-GB" sz="2800" dirty="0" smtClean="0"/>
              <a:t>Estimates for 2011 indicate a 15 percent increase in output.</a:t>
            </a:r>
          </a:p>
          <a:p>
            <a:r>
              <a:rPr lang="en-GB" sz="2800" dirty="0" smtClean="0"/>
              <a:t>Production of manufactured abaca products also increased in 2010, recovering from a dip in 2009 when global economic conditions weakened the market for most manufactured fibre products. </a:t>
            </a:r>
            <a:endParaRPr lang="en-US" sz="2800" dirty="0" smtClean="0"/>
          </a:p>
          <a:p>
            <a:endParaRPr lang="en-US" dirty="0"/>
          </a:p>
        </p:txBody>
      </p:sp>
    </p:spTree>
  </p:cSld>
  <p:clrMapOvr>
    <a:masterClrMapping/>
  </p:clrMapOvr>
  <p:transition>
    <p:zo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solidFill>
                  <a:schemeClr val="tx1"/>
                </a:solidFill>
              </a:rPr>
              <a:t>Prices of abaca remained stable over 2010 with a slight increase towards the second part of the year continuing into 2011.</a:t>
            </a:r>
            <a:r>
              <a:rPr lang="en-US" dirty="0" smtClean="0"/>
              <a:t/>
            </a:r>
            <a:br>
              <a:rPr lang="en-US" dirty="0" smtClean="0"/>
            </a:br>
            <a:endParaRPr lang="en-US" dirty="0"/>
          </a:p>
        </p:txBody>
      </p:sp>
      <p:pic>
        <p:nvPicPr>
          <p:cNvPr id="4" name="Chart Placeholder 3"/>
          <p:cNvPicPr>
            <a:picLocks noGrp="1"/>
          </p:cNvPicPr>
          <p:nvPr>
            <p:ph type="chart" idx="1"/>
          </p:nvPr>
        </p:nvPicPr>
        <p:blipFill>
          <a:blip r:embed="rId2" cstate="print"/>
          <a:srcRect/>
          <a:stretch>
            <a:fillRect/>
          </a:stretch>
        </p:blipFill>
        <p:spPr bwMode="auto">
          <a:xfrm>
            <a:off x="707367" y="1984374"/>
            <a:ext cx="7660256" cy="4381919"/>
          </a:xfrm>
          <a:prstGeom prst="rect">
            <a:avLst/>
          </a:prstGeom>
          <a:noFill/>
          <a:ln w="9525">
            <a:noFill/>
            <a:miter lim="800000"/>
            <a:headEnd/>
            <a:tailEnd/>
          </a:ln>
        </p:spPr>
      </p:pic>
    </p:spTree>
  </p:cSld>
  <p:clrMapOvr>
    <a:masterClrMapping/>
  </p:clrMapOvr>
  <p:transition>
    <p:zo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5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Abaca Trade</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GB" dirty="0" smtClean="0"/>
              <a:t> Demand for abaca fibre is almost exclusively for domestic consumption. Philippines exported 20 % of  its fibre output in 2010, and a similar shipment expected for 2011</a:t>
            </a:r>
          </a:p>
          <a:p>
            <a:r>
              <a:rPr lang="en-GB" dirty="0" smtClean="0"/>
              <a:t>Manufactured products: 76 % twine, cordage, ropes and 60 %  pulp is exported. </a:t>
            </a:r>
            <a:endParaRPr lang="en-US" dirty="0" smtClean="0"/>
          </a:p>
          <a:p>
            <a:r>
              <a:rPr lang="en-GB" dirty="0" smtClean="0"/>
              <a:t>Export volumes of abaca fibre and products recovered in 2010 from the sharp decline recorded in 2009. It has been reported widely that the decline was due to the contraction in demand,  possibly due to the impact of the global economic recession. However, relatively firm prices do not fully support this reported claim. Rather a tightening in supply could be the main reason for the decline in shipment volumes.    </a:t>
            </a:r>
            <a:endParaRPr lang="en-US" dirty="0" smtClean="0"/>
          </a:p>
          <a:p>
            <a:r>
              <a:rPr lang="en-GB" dirty="0" smtClean="0"/>
              <a:t> Destinations of exports vary by product.  The EU, Japan and China continue to be the largest importers of abaca fibre, accounting for 94 percent of the total in 2010, whereas the United Kingdom and Germany were the main destinations for pulp.  For cordage, the United States accounted for more than 40 percent of the market. </a:t>
            </a:r>
            <a:endParaRPr lang="en-US" dirty="0" smtClean="0"/>
          </a:p>
          <a:p>
            <a:endParaRPr lang="en-US" dirty="0"/>
          </a:p>
        </p:txBody>
      </p:sp>
    </p:spTree>
  </p:cSld>
  <p:clrMapOvr>
    <a:masterClrMapping/>
  </p:clrMapOvr>
  <p:transition>
    <p:zo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500" dirty="0" smtClean="0">
                <a:solidFill>
                  <a:schemeClr val="tx1"/>
                </a:solidFill>
                <a:effectLst>
                  <a:outerShdw blurRad="38100" dist="38100" dir="2700000" algn="tl">
                    <a:srgbClr val="000000">
                      <a:alpha val="43137"/>
                    </a:srgbClr>
                  </a:outerShdw>
                </a:effectLst>
                <a:latin typeface="Arial" pitchFamily="34" charset="0"/>
                <a:cs typeface="Arial" pitchFamily="34" charset="0"/>
              </a:rPr>
              <a:t>Abaca Outlook</a:t>
            </a:r>
            <a:r>
              <a:rPr lang="en-US" dirty="0" smtClean="0">
                <a:solidFill>
                  <a:schemeClr val="tx1"/>
                </a:solidFill>
                <a:effectLst>
                  <a:outerShdw blurRad="38100" dist="38100" dir="2700000" algn="tl">
                    <a:srgbClr val="000000">
                      <a:alpha val="43137"/>
                    </a:srgbClr>
                  </a:outerShdw>
                </a:effectLst>
              </a:rPr>
              <a:t/>
            </a:r>
            <a:br>
              <a:rPr lang="en-US" dirty="0" smtClean="0">
                <a:solidFill>
                  <a:schemeClr val="tx1"/>
                </a:solidFill>
                <a:effectLst>
                  <a:outerShdw blurRad="38100" dist="38100" dir="2700000" algn="tl">
                    <a:srgbClr val="000000">
                      <a:alpha val="43137"/>
                    </a:srgbClr>
                  </a:outerShdw>
                </a:effectLst>
              </a:rPr>
            </a:br>
            <a:endParaRPr lang="en-US" dirty="0">
              <a:solidFill>
                <a:schemeClr val="tx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GB" sz="2800" dirty="0" smtClean="0"/>
              <a:t>Outlook for 2011 suggests output and trade volumes would continue to increase reflecting the production recovery in the Philippines from the shortfall of 2009, and the increasing trend is expected to continue in 2012. </a:t>
            </a:r>
            <a:endParaRPr lang="en-US" sz="2800" dirty="0" smtClean="0"/>
          </a:p>
          <a:p>
            <a:endParaRPr lang="en-US" dirty="0"/>
          </a:p>
        </p:txBody>
      </p:sp>
    </p:spTree>
  </p:cSld>
  <p:clrMapOvr>
    <a:masterClrMapping/>
  </p:clrMapOvr>
  <p:transition>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00" y="483080"/>
            <a:ext cx="9017000" cy="1121434"/>
          </a:xfrm>
        </p:spPr>
        <p:txBody>
          <a:bodyPr/>
          <a:lstStyle/>
          <a:p>
            <a:r>
              <a:rPr lang="en-US" sz="4500" b="1" dirty="0">
                <a:solidFill>
                  <a:schemeClr val="tx1"/>
                </a:solidFill>
                <a:effectLst>
                  <a:outerShdw blurRad="38100" dist="38100" dir="2700000" algn="tl">
                    <a:srgbClr val="000000">
                      <a:alpha val="43137"/>
                    </a:srgbClr>
                  </a:outerShdw>
                </a:effectLst>
                <a:latin typeface="Arial" pitchFamily="34" charset="0"/>
                <a:cs typeface="Arial" pitchFamily="34" charset="0"/>
              </a:rPr>
              <a:t>Introduction</a:t>
            </a:r>
            <a:r>
              <a:rPr lang="en-US" sz="4400" b="1" dirty="0">
                <a:solidFill>
                  <a:schemeClr val="tx1"/>
                </a:solidFill>
                <a:latin typeface="+mj-lt"/>
                <a:ea typeface="+mj-ea"/>
                <a:cs typeface="+mj-cs"/>
              </a:rPr>
              <a:t> </a:t>
            </a:r>
            <a:endParaRPr lang="en-US" sz="4400" dirty="0">
              <a:solidFill>
                <a:schemeClr val="tx1"/>
              </a:solidFill>
              <a:latin typeface="+mj-lt"/>
              <a:ea typeface="+mj-ea"/>
              <a:cs typeface="+mj-cs"/>
            </a:endParaRPr>
          </a:p>
        </p:txBody>
      </p:sp>
      <p:sp>
        <p:nvSpPr>
          <p:cNvPr id="3" name="Content Placeholder 2"/>
          <p:cNvSpPr>
            <a:spLocks noGrp="1"/>
          </p:cNvSpPr>
          <p:nvPr>
            <p:ph idx="1"/>
          </p:nvPr>
        </p:nvSpPr>
        <p:spPr>
          <a:xfrm>
            <a:off x="63500" y="1656272"/>
            <a:ext cx="9017000" cy="4986068"/>
          </a:xfrm>
        </p:spPr>
        <p:txBody>
          <a:bodyPr/>
          <a:lstStyle/>
          <a:p>
            <a:r>
              <a:rPr lang="en-US" sz="2600" dirty="0" smtClean="0">
                <a:solidFill>
                  <a:schemeClr val="tx1"/>
                </a:solidFill>
                <a:latin typeface="Arial" pitchFamily="34" charset="0"/>
                <a:cs typeface="Arial" pitchFamily="34" charset="0"/>
              </a:rPr>
              <a:t>Analysis </a:t>
            </a:r>
            <a:r>
              <a:rPr lang="en-US" sz="2600" dirty="0">
                <a:solidFill>
                  <a:schemeClr val="tx1"/>
                </a:solidFill>
                <a:latin typeface="Arial" pitchFamily="34" charset="0"/>
                <a:cs typeface="Arial" pitchFamily="34" charset="0"/>
              </a:rPr>
              <a:t>of recent </a:t>
            </a:r>
            <a:r>
              <a:rPr lang="en-US" sz="2600" dirty="0" smtClean="0">
                <a:solidFill>
                  <a:schemeClr val="tx1"/>
                </a:solidFill>
                <a:latin typeface="Arial" pitchFamily="34" charset="0"/>
                <a:cs typeface="Arial" pitchFamily="34" charset="0"/>
              </a:rPr>
              <a:t>market developments and short term prospects</a:t>
            </a:r>
          </a:p>
          <a:p>
            <a:r>
              <a:rPr lang="en-US" sz="2600" dirty="0" smtClean="0">
                <a:solidFill>
                  <a:schemeClr val="tx1"/>
                </a:solidFill>
                <a:latin typeface="Arial" pitchFamily="34" charset="0"/>
                <a:cs typeface="Arial" pitchFamily="34" charset="0"/>
              </a:rPr>
              <a:t>Statistical </a:t>
            </a:r>
            <a:r>
              <a:rPr lang="en-US" sz="2600" dirty="0">
                <a:solidFill>
                  <a:schemeClr val="tx1"/>
                </a:solidFill>
                <a:latin typeface="Arial" pitchFamily="34" charset="0"/>
                <a:cs typeface="Arial" pitchFamily="34" charset="0"/>
              </a:rPr>
              <a:t>Bulletin CCP: </a:t>
            </a:r>
            <a:r>
              <a:rPr lang="en-US" sz="2600" dirty="0" smtClean="0">
                <a:solidFill>
                  <a:schemeClr val="tx1"/>
                </a:solidFill>
                <a:latin typeface="Arial" pitchFamily="34" charset="0"/>
                <a:cs typeface="Arial" pitchFamily="34" charset="0"/>
              </a:rPr>
              <a:t>JU/HF/ST/2011/1</a:t>
            </a:r>
          </a:p>
          <a:p>
            <a:r>
              <a:rPr lang="en-US" sz="2600" dirty="0" smtClean="0">
                <a:solidFill>
                  <a:schemeClr val="tx1"/>
                </a:solidFill>
                <a:latin typeface="Arial" pitchFamily="34" charset="0"/>
                <a:cs typeface="Arial" pitchFamily="34" charset="0"/>
              </a:rPr>
              <a:t>Delegates requested </a:t>
            </a:r>
            <a:r>
              <a:rPr lang="en-US" sz="2600" dirty="0">
                <a:solidFill>
                  <a:schemeClr val="tx1"/>
                </a:solidFill>
                <a:latin typeface="Arial" pitchFamily="34" charset="0"/>
                <a:cs typeface="Arial" pitchFamily="34" charset="0"/>
              </a:rPr>
              <a:t>to update </a:t>
            </a:r>
            <a:r>
              <a:rPr lang="en-US" sz="2600" dirty="0" smtClean="0">
                <a:solidFill>
                  <a:schemeClr val="tx1"/>
                </a:solidFill>
                <a:latin typeface="Arial" pitchFamily="34" charset="0"/>
                <a:cs typeface="Arial" pitchFamily="34" charset="0"/>
              </a:rPr>
              <a:t>information and </a:t>
            </a:r>
            <a:r>
              <a:rPr lang="en-US" sz="2600" dirty="0">
                <a:solidFill>
                  <a:schemeClr val="tx1"/>
                </a:solidFill>
                <a:latin typeface="Arial" pitchFamily="34" charset="0"/>
                <a:cs typeface="Arial" pitchFamily="34" charset="0"/>
              </a:rPr>
              <a:t>suggest </a:t>
            </a:r>
            <a:r>
              <a:rPr lang="en-US" sz="2600" dirty="0" smtClean="0">
                <a:solidFill>
                  <a:schemeClr val="tx1"/>
                </a:solidFill>
                <a:latin typeface="Arial" pitchFamily="34" charset="0"/>
                <a:cs typeface="Arial" pitchFamily="34" charset="0"/>
              </a:rPr>
              <a:t>improvements</a:t>
            </a:r>
            <a:endParaRPr lang="en-US" sz="2600" dirty="0">
              <a:solidFill>
                <a:schemeClr val="tx1"/>
              </a:solidFill>
              <a:latin typeface="Arial" pitchFamily="34" charset="0"/>
              <a:cs typeface="Arial" pitchFamily="34" charset="0"/>
            </a:endParaRPr>
          </a:p>
          <a:p>
            <a:r>
              <a:rPr lang="en-US" sz="2600" dirty="0">
                <a:solidFill>
                  <a:schemeClr val="tx1"/>
                </a:solidFill>
                <a:latin typeface="Arial" pitchFamily="34" charset="0"/>
                <a:cs typeface="Arial" pitchFamily="34" charset="0"/>
              </a:rPr>
              <a:t>Since </a:t>
            </a:r>
            <a:r>
              <a:rPr lang="en-US" sz="2600" dirty="0" smtClean="0">
                <a:solidFill>
                  <a:schemeClr val="tx1"/>
                </a:solidFill>
                <a:latin typeface="Arial" pitchFamily="34" charset="0"/>
                <a:cs typeface="Arial" pitchFamily="34" charset="0"/>
              </a:rPr>
              <a:t>mid-2000s growing innovative </a:t>
            </a:r>
            <a:r>
              <a:rPr lang="en-US" sz="2600" dirty="0">
                <a:solidFill>
                  <a:schemeClr val="tx1"/>
                </a:solidFill>
                <a:latin typeface="Arial" pitchFamily="34" charset="0"/>
                <a:cs typeface="Arial" pitchFamily="34" charset="0"/>
              </a:rPr>
              <a:t>industrial uses due to rising prices of synthetic substitutes and environmental friendly properties of natural </a:t>
            </a:r>
            <a:r>
              <a:rPr lang="en-US" sz="2600" dirty="0" smtClean="0">
                <a:solidFill>
                  <a:schemeClr val="tx1"/>
                </a:solidFill>
                <a:latin typeface="Arial" pitchFamily="34" charset="0"/>
                <a:cs typeface="Arial" pitchFamily="34" charset="0"/>
              </a:rPr>
              <a:t>fibres</a:t>
            </a:r>
          </a:p>
          <a:p>
            <a:r>
              <a:rPr lang="en-US" sz="2600" dirty="0" smtClean="0">
                <a:solidFill>
                  <a:schemeClr val="tx1"/>
                </a:solidFill>
                <a:latin typeface="Arial" pitchFamily="34" charset="0"/>
                <a:cs typeface="Arial" pitchFamily="34" charset="0"/>
              </a:rPr>
              <a:t>While production and trade declined in 2008 and 2009, markets began to recover in 2010 and may be poised for stronger growth in 2011 and 2012. </a:t>
            </a:r>
          </a:p>
          <a:p>
            <a:endParaRPr lang="en-US" dirty="0"/>
          </a:p>
        </p:txBody>
      </p:sp>
    </p:spTree>
  </p:cSld>
  <p:clrMapOvr>
    <a:masterClrMapping/>
  </p:clrMapOvr>
  <p:transition>
    <p:zo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5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Coir Production</a:t>
            </a:r>
            <a:endParaRPr lang="en-US" sz="45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p:txBody>
          <a:bodyPr/>
          <a:lstStyle/>
          <a:p>
            <a:r>
              <a:rPr lang="en-GB" sz="2800" dirty="0" smtClean="0"/>
              <a:t>Production of brown coir was estimated to marginally increase to  653 300 tonnes in 2010, as prices remained firm</a:t>
            </a:r>
            <a:endParaRPr lang="en-US" sz="2800" dirty="0" smtClean="0"/>
          </a:p>
          <a:p>
            <a:r>
              <a:rPr lang="en-GB" sz="2800" dirty="0" smtClean="0"/>
              <a:t>Production of brown coir in India has steadily increased  in recent years to reach 415 500  tonnes in 2010, nearly 65 percent of the world total   </a:t>
            </a:r>
          </a:p>
          <a:p>
            <a:r>
              <a:rPr lang="en-GB" sz="2800" dirty="0" smtClean="0"/>
              <a:t>India also produced 100 000 tonnes of white coir in 2010, a volume which has remained stable over the past few years, and </a:t>
            </a:r>
            <a:r>
              <a:rPr lang="en-US" sz="2800" dirty="0" smtClean="0"/>
              <a:t>296 500 tonnes of coir yarn, which was about 97 percent of the world total.  </a:t>
            </a:r>
            <a:r>
              <a:rPr lang="en-GB" sz="2800" dirty="0" smtClean="0"/>
              <a:t>.</a:t>
            </a:r>
            <a:endParaRPr lang="en-US" sz="2800" dirty="0" smtClean="0"/>
          </a:p>
          <a:p>
            <a:endParaRPr lang="en-US" dirty="0"/>
          </a:p>
        </p:txBody>
      </p:sp>
    </p:spTree>
  </p:cSld>
  <p:clrMapOvr>
    <a:masterClrMapping/>
  </p:clrMapOvr>
  <p:transition>
    <p:zo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sz="2100" dirty="0" smtClean="0">
                <a:solidFill>
                  <a:schemeClr val="tx1"/>
                </a:solidFill>
                <a:latin typeface="Arial" pitchFamily="34" charset="0"/>
                <a:cs typeface="Arial" pitchFamily="34" charset="0"/>
              </a:rPr>
              <a:t>The average price of coir fibre and products was USD 526 per tonne in 2010 increasing to USD 548  per tonne in the first quarter of 2011 underpinned by continued strong demand in the market. </a:t>
            </a:r>
            <a:r>
              <a:rPr lang="en-US" dirty="0" smtClean="0"/>
              <a:t/>
            </a:r>
            <a:br>
              <a:rPr lang="en-US" dirty="0" smtClean="0"/>
            </a:br>
            <a:endParaRPr lang="en-US" dirty="0"/>
          </a:p>
        </p:txBody>
      </p:sp>
      <p:pic>
        <p:nvPicPr>
          <p:cNvPr id="4" name="Content Placeholder 3"/>
          <p:cNvPicPr>
            <a:picLocks noGrp="1"/>
          </p:cNvPicPr>
          <p:nvPr>
            <p:ph idx="1"/>
          </p:nvPr>
        </p:nvPicPr>
        <p:blipFill>
          <a:blip r:embed="rId2" cstate="print"/>
          <a:srcRect/>
          <a:stretch>
            <a:fillRect/>
          </a:stretch>
        </p:blipFill>
        <p:spPr bwMode="auto">
          <a:xfrm>
            <a:off x="0" y="1984374"/>
            <a:ext cx="9143999" cy="4416425"/>
          </a:xfrm>
          <a:prstGeom prst="rect">
            <a:avLst/>
          </a:prstGeom>
          <a:noFill/>
          <a:ln w="9525">
            <a:noFill/>
            <a:miter lim="800000"/>
            <a:headEnd/>
            <a:tailEnd/>
          </a:ln>
        </p:spPr>
      </p:pic>
    </p:spTree>
  </p:cSld>
  <p:clrMapOvr>
    <a:masterClrMapping/>
  </p:clrMapOvr>
  <p:transition>
    <p:zo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5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Coir Trade</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GB" sz="2800" dirty="0" smtClean="0"/>
              <a:t>Exports of coir fibre showed a pronounced upward trend in recent years reaching 529 330 tonnes in 2010 an annual increase of  almost 20 percent and double the volume shipped in 2005</a:t>
            </a:r>
          </a:p>
          <a:p>
            <a:r>
              <a:rPr lang="en-GB" sz="2800" dirty="0" smtClean="0"/>
              <a:t>In addition, 65 000 tonnes of coir products were exported</a:t>
            </a:r>
          </a:p>
          <a:p>
            <a:r>
              <a:rPr lang="en-GB" sz="2800" dirty="0" smtClean="0"/>
              <a:t>While substantial import growth has taken place into developed countries, a sharp growth in developing countries may be underestimated, particularly in recent years when the gap between reported exports and imports has </a:t>
            </a:r>
            <a:r>
              <a:rPr lang="en-GB" sz="2800" smtClean="0"/>
              <a:t>widened considerably</a:t>
            </a:r>
            <a:r>
              <a:rPr lang="en-GB" b="1" dirty="0" smtClean="0"/>
              <a:t> </a:t>
            </a:r>
            <a:endParaRPr lang="en-US" dirty="0" smtClean="0"/>
          </a:p>
          <a:p>
            <a:endParaRPr lang="en-US" dirty="0"/>
          </a:p>
        </p:txBody>
      </p:sp>
    </p:spTree>
  </p:cSld>
  <p:clrMapOvr>
    <a:masterClrMapping/>
  </p:clrMapOvr>
  <p:transition>
    <p:zoom/>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00" y="414068"/>
            <a:ext cx="9017000" cy="1052423"/>
          </a:xfrm>
        </p:spPr>
        <p:txBody>
          <a:bodyPr/>
          <a:lstStyle/>
          <a:p>
            <a:r>
              <a:rPr lang="en-GB" sz="4500" b="1" dirty="0" smtClean="0">
                <a:solidFill>
                  <a:schemeClr val="tx1"/>
                </a:solidFill>
                <a:effectLst>
                  <a:outerShdw blurRad="38100" dist="38100" dir="2700000" algn="tl">
                    <a:srgbClr val="000000">
                      <a:alpha val="43137"/>
                    </a:srgbClr>
                  </a:outerShdw>
                </a:effectLst>
              </a:rPr>
              <a:t>Concluding Remarks </a:t>
            </a:r>
            <a:r>
              <a:rPr lang="en-US" dirty="0" smtClean="0"/>
              <a:t/>
            </a:r>
            <a:br>
              <a:rPr lang="en-US" dirty="0" smtClean="0"/>
            </a:br>
            <a:endParaRPr lang="en-US" dirty="0"/>
          </a:p>
        </p:txBody>
      </p:sp>
      <p:sp>
        <p:nvSpPr>
          <p:cNvPr id="3" name="Content Placeholder 2"/>
          <p:cNvSpPr>
            <a:spLocks noGrp="1"/>
          </p:cNvSpPr>
          <p:nvPr>
            <p:ph idx="1"/>
          </p:nvPr>
        </p:nvSpPr>
        <p:spPr>
          <a:xfrm>
            <a:off x="63500" y="1380226"/>
            <a:ext cx="9017000" cy="4261749"/>
          </a:xfrm>
        </p:spPr>
        <p:txBody>
          <a:bodyPr/>
          <a:lstStyle/>
          <a:p>
            <a:r>
              <a:rPr lang="en-GB" sz="2400" dirty="0" smtClean="0">
                <a:latin typeface="Arial" pitchFamily="34" charset="0"/>
                <a:cs typeface="Arial" pitchFamily="34" charset="0"/>
              </a:rPr>
              <a:t>The regular assessment of the current market situation and medium-term  projections are necessary for: </a:t>
            </a:r>
          </a:p>
          <a:p>
            <a:pPr lvl="1"/>
            <a:r>
              <a:rPr lang="en-GB" sz="1800" dirty="0" smtClean="0">
                <a:latin typeface="Arial" pitchFamily="34" charset="0"/>
                <a:cs typeface="Arial" pitchFamily="34" charset="0"/>
              </a:rPr>
              <a:t>identifying potential growth markets and focus efforts at expanding demand of these fibres which has been stagnant for the last few decades;</a:t>
            </a:r>
          </a:p>
          <a:p>
            <a:pPr lvl="1"/>
            <a:r>
              <a:rPr lang="en-GB" sz="1800" dirty="0" smtClean="0">
                <a:latin typeface="Arial" pitchFamily="34" charset="0"/>
                <a:cs typeface="Arial" pitchFamily="34" charset="0"/>
              </a:rPr>
              <a:t>The supply and demand analyses are also necessary for strategic planning  and formulation of enabling policies required for the development of the sub-sectors;</a:t>
            </a:r>
          </a:p>
          <a:p>
            <a:endParaRPr lang="en-GB" sz="2400" dirty="0" smtClean="0">
              <a:latin typeface="Arial" pitchFamily="34" charset="0"/>
              <a:cs typeface="Arial" pitchFamily="34" charset="0"/>
            </a:endParaRPr>
          </a:p>
          <a:p>
            <a:r>
              <a:rPr lang="en-GB" sz="2400" dirty="0" smtClean="0">
                <a:latin typeface="Arial" pitchFamily="34" charset="0"/>
                <a:cs typeface="Arial" pitchFamily="34" charset="0"/>
              </a:rPr>
              <a:t>However,  in order to carry out this assessment, stakeholders should be forthcoming with the information. </a:t>
            </a:r>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In particular, delegates are requested to address the following specific issues:</a:t>
            </a:r>
          </a:p>
        </p:txBody>
      </p:sp>
    </p:spTree>
  </p:cSld>
  <p:clrMapOvr>
    <a:masterClrMapping/>
  </p:clrMapOvr>
  <p:transition>
    <p:zo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00" y="414068"/>
            <a:ext cx="9017000" cy="1052423"/>
          </a:xfrm>
        </p:spPr>
        <p:txBody>
          <a:bodyPr/>
          <a:lstStyle/>
          <a:p>
            <a:r>
              <a:rPr lang="en-GB" sz="4500" b="1" dirty="0" smtClean="0">
                <a:solidFill>
                  <a:schemeClr val="tx1"/>
                </a:solidFill>
                <a:effectLst>
                  <a:outerShdw blurRad="38100" dist="38100" dir="2700000" algn="tl">
                    <a:srgbClr val="000000">
                      <a:alpha val="43137"/>
                    </a:srgbClr>
                  </a:outerShdw>
                </a:effectLst>
              </a:rPr>
              <a:t>Concluding Remarks - Cont</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GB" sz="2800" dirty="0" smtClean="0"/>
              <a:t>1.	 Questionnaires : should be filled out accurately, and returned to the Secretariat on time. The response rate to these questionnaires has been low.</a:t>
            </a:r>
            <a:endParaRPr lang="en-US" sz="2800" dirty="0" smtClean="0"/>
          </a:p>
          <a:p>
            <a:r>
              <a:rPr lang="en-GB" sz="2800" dirty="0" smtClean="0"/>
              <a:t>2.	 Jute Indicative Price : Since 2006 the Secretariat has been receiving quotations for BTD and BTC prices instead of BWD and BWC due to scarcity of these grades. Perhaps the indicative price should be BTD instead of BWD – or is there any chance of getting monthly BWD prices?</a:t>
            </a:r>
            <a:endParaRPr lang="en-US" sz="2800" dirty="0" smtClean="0"/>
          </a:p>
        </p:txBody>
      </p:sp>
    </p:spTree>
  </p:cSld>
  <p:clrMapOvr>
    <a:masterClrMapping/>
  </p:clrMapOvr>
  <p:transition>
    <p:zo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00" y="414068"/>
            <a:ext cx="9017000" cy="1052423"/>
          </a:xfrm>
        </p:spPr>
        <p:txBody>
          <a:bodyPr/>
          <a:lstStyle/>
          <a:p>
            <a:r>
              <a:rPr lang="en-GB" sz="4500" b="1" dirty="0" smtClean="0">
                <a:solidFill>
                  <a:schemeClr val="tx1"/>
                </a:solidFill>
                <a:effectLst>
                  <a:outerShdw blurRad="38100" dist="38100" dir="2700000" algn="tl">
                    <a:srgbClr val="000000">
                      <a:alpha val="43137"/>
                    </a:srgbClr>
                  </a:outerShdw>
                </a:effectLst>
              </a:rPr>
              <a:t>Concluding Remarks - Cont</a:t>
            </a:r>
            <a:r>
              <a:rPr lang="en-US" dirty="0" smtClean="0"/>
              <a:t/>
            </a:r>
            <a:br>
              <a:rPr lang="en-US" dirty="0" smtClean="0"/>
            </a:br>
            <a:endParaRPr lang="en-US" dirty="0"/>
          </a:p>
        </p:txBody>
      </p:sp>
      <p:sp>
        <p:nvSpPr>
          <p:cNvPr id="3" name="Content Placeholder 2"/>
          <p:cNvSpPr>
            <a:spLocks noGrp="1"/>
          </p:cNvSpPr>
          <p:nvPr>
            <p:ph idx="1"/>
          </p:nvPr>
        </p:nvSpPr>
        <p:spPr>
          <a:xfrm>
            <a:off x="63500" y="1380226"/>
            <a:ext cx="9017000" cy="4261749"/>
          </a:xfrm>
        </p:spPr>
        <p:txBody>
          <a:bodyPr/>
          <a:lstStyle/>
          <a:p>
            <a:r>
              <a:rPr lang="en-GB" dirty="0" smtClean="0"/>
              <a:t>3.	Issues concerning jute data:</a:t>
            </a:r>
            <a:endParaRPr lang="en-US" dirty="0" smtClean="0"/>
          </a:p>
          <a:p>
            <a:pPr lvl="2"/>
            <a:r>
              <a:rPr lang="en-GB" sz="1600" dirty="0" smtClean="0"/>
              <a:t>Questionnaires must be sent back to FAO on time;</a:t>
            </a:r>
          </a:p>
          <a:p>
            <a:pPr lvl="2"/>
            <a:r>
              <a:rPr lang="en-GB" sz="1600" dirty="0" smtClean="0"/>
              <a:t>Monthly data from the major producing countries twice a year;</a:t>
            </a:r>
            <a:endParaRPr lang="en-GB" dirty="0" smtClean="0"/>
          </a:p>
          <a:p>
            <a:pPr marL="682625" lvl="1" indent="-342900">
              <a:buFont typeface="+mj-lt"/>
              <a:buAutoNum type="alphaLcParenR"/>
            </a:pPr>
            <a:r>
              <a:rPr lang="en-GB" sz="2000" dirty="0" smtClean="0"/>
              <a:t>Bangladesh: No response to questionnaire or monthly info in two years;</a:t>
            </a:r>
          </a:p>
          <a:p>
            <a:pPr marL="682625" lvl="1" indent="-342900">
              <a:buFont typeface="+mj-lt"/>
              <a:buAutoNum type="alphaLcParenR"/>
            </a:pPr>
            <a:r>
              <a:rPr lang="en-GB" sz="2000" dirty="0" smtClean="0"/>
              <a:t>India: Always replies, but  Need additional info to fulfil gaps</a:t>
            </a:r>
          </a:p>
          <a:p>
            <a:pPr marL="682625" lvl="1" indent="-342900">
              <a:buFont typeface="+mj-lt"/>
              <a:buAutoNum type="alphaLcParenR"/>
            </a:pPr>
            <a:r>
              <a:rPr lang="en-GB" sz="2000" dirty="0" smtClean="0"/>
              <a:t>c) Myanmar: need response to questionnaire</a:t>
            </a:r>
          </a:p>
          <a:p>
            <a:pPr marL="682625" lvl="1" indent="-342900">
              <a:buFont typeface="+mj-lt"/>
              <a:buAutoNum type="alphaLcParenR"/>
            </a:pPr>
            <a:r>
              <a:rPr lang="en-GB" sz="2000" dirty="0" smtClean="0"/>
              <a:t>d) Thailand: we need monthly data (see attachment)</a:t>
            </a:r>
          </a:p>
          <a:p>
            <a:pPr marL="682625" lvl="1" indent="-342900">
              <a:buFont typeface="+mj-lt"/>
              <a:buAutoNum type="alphaLcParenR"/>
            </a:pPr>
            <a:r>
              <a:rPr lang="en-GB" sz="2000" dirty="0" smtClean="0"/>
              <a:t>e)  Nepal: we need a reply to our questionnaire as well as monthly data if  possible</a:t>
            </a:r>
          </a:p>
          <a:p>
            <a:pPr marL="682625" lvl="1" indent="-342900">
              <a:buFont typeface="+mj-lt"/>
              <a:buAutoNum type="alphaLcParenR"/>
            </a:pPr>
            <a:r>
              <a:rPr lang="en-GB" sz="2000" dirty="0" smtClean="0"/>
              <a:t>f) China: we need a reply to our questionnaire (we need data from 2007)</a:t>
            </a:r>
            <a:endParaRPr lang="en-US" sz="2000" dirty="0" smtClean="0"/>
          </a:p>
        </p:txBody>
      </p:sp>
    </p:spTree>
  </p:cSld>
  <p:clrMapOvr>
    <a:masterClrMapping/>
  </p:clrMapOvr>
  <p:transition>
    <p:zoom/>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00" y="414068"/>
            <a:ext cx="9017000" cy="1052423"/>
          </a:xfrm>
        </p:spPr>
        <p:txBody>
          <a:bodyPr/>
          <a:lstStyle/>
          <a:p>
            <a:r>
              <a:rPr lang="en-GB" sz="4500" b="1" dirty="0" smtClean="0">
                <a:solidFill>
                  <a:schemeClr val="tx1"/>
                </a:solidFill>
                <a:effectLst>
                  <a:outerShdw blurRad="38100" dist="38100" dir="2700000" algn="tl">
                    <a:srgbClr val="000000">
                      <a:alpha val="43137"/>
                    </a:srgbClr>
                  </a:outerShdw>
                </a:effectLst>
              </a:rPr>
              <a:t>Concluding Remarks - Cont</a:t>
            </a:r>
            <a:r>
              <a:rPr lang="en-US" dirty="0" smtClean="0"/>
              <a:t/>
            </a:r>
            <a:br>
              <a:rPr lang="en-US" dirty="0" smtClean="0"/>
            </a:br>
            <a:endParaRPr lang="en-US" dirty="0"/>
          </a:p>
        </p:txBody>
      </p:sp>
      <p:sp>
        <p:nvSpPr>
          <p:cNvPr id="3" name="Content Placeholder 2"/>
          <p:cNvSpPr>
            <a:spLocks noGrp="1"/>
          </p:cNvSpPr>
          <p:nvPr>
            <p:ph idx="1"/>
          </p:nvPr>
        </p:nvSpPr>
        <p:spPr>
          <a:xfrm>
            <a:off x="0" y="1725283"/>
            <a:ext cx="9017000" cy="3933944"/>
          </a:xfrm>
        </p:spPr>
        <p:txBody>
          <a:bodyPr/>
          <a:lstStyle/>
          <a:p>
            <a:pPr>
              <a:buNone/>
            </a:pPr>
            <a:r>
              <a:rPr lang="en-GB" sz="3600" dirty="0" smtClean="0">
                <a:latin typeface="Arial" pitchFamily="34" charset="0"/>
                <a:cs typeface="Arial" pitchFamily="34" charset="0"/>
              </a:rPr>
              <a:t>4.	  Abaca and Coir Issues</a:t>
            </a:r>
            <a:endParaRPr lang="en-US" sz="3600" dirty="0" smtClean="0">
              <a:latin typeface="Arial" pitchFamily="34" charset="0"/>
              <a:cs typeface="Arial" pitchFamily="34" charset="0"/>
            </a:endParaRPr>
          </a:p>
          <a:p>
            <a:r>
              <a:rPr lang="en-GB" sz="2800" dirty="0" smtClean="0">
                <a:latin typeface="Arial" pitchFamily="34" charset="0"/>
                <a:cs typeface="Arial" pitchFamily="34" charset="0"/>
              </a:rPr>
              <a:t>As the Harmonized System’s classification was revised effective January 1, 2007, the HS code 5305.11 and 5305.19 (for raw coir) and 5305.21 and 5305.29 (for raw abaca) were merged together under the code 530500; </a:t>
            </a:r>
          </a:p>
          <a:p>
            <a:r>
              <a:rPr lang="en-GB" sz="2800" dirty="0" smtClean="0">
                <a:latin typeface="Arial" pitchFamily="34" charset="0"/>
                <a:cs typeface="Arial" pitchFamily="34" charset="0"/>
              </a:rPr>
              <a:t>Therefore, information on trade for these items are estimated based on the information we have for previous years. If the major producing countries could provide us with exports by destination, this would allow us to better compile information on trade.</a:t>
            </a:r>
            <a:endParaRPr lang="en-US" sz="2800" dirty="0" smtClean="0">
              <a:latin typeface="Arial" pitchFamily="34" charset="0"/>
              <a:cs typeface="Arial" pitchFamily="34" charset="0"/>
            </a:endParaRPr>
          </a:p>
        </p:txBody>
      </p:sp>
    </p:spTree>
  </p:cSld>
  <p:clrMapOvr>
    <a:masterClrMapping/>
  </p:clrMapOvr>
  <p:transition>
    <p:zoom/>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00" y="414068"/>
            <a:ext cx="9017000" cy="1052423"/>
          </a:xfrm>
        </p:spPr>
        <p:txBody>
          <a:bodyPr/>
          <a:lstStyle/>
          <a:p>
            <a:r>
              <a:rPr lang="en-GB" sz="4500" b="1" dirty="0" smtClean="0">
                <a:solidFill>
                  <a:schemeClr val="tx1"/>
                </a:solidFill>
                <a:effectLst>
                  <a:outerShdw blurRad="38100" dist="38100" dir="2700000" algn="tl">
                    <a:srgbClr val="000000">
                      <a:alpha val="43137"/>
                    </a:srgbClr>
                  </a:outerShdw>
                </a:effectLst>
              </a:rPr>
              <a:t>Concluding Remarks - Cont</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marL="742950" indent="-742950">
              <a:buAutoNum type="arabicPeriod" startAt="5"/>
            </a:pPr>
            <a:r>
              <a:rPr lang="en-GB" sz="3600" dirty="0" smtClean="0">
                <a:latin typeface="Arial" pitchFamily="34" charset="0"/>
                <a:cs typeface="Arial" pitchFamily="34" charset="0"/>
              </a:rPr>
              <a:t>POLYPROPYLENE PRICES</a:t>
            </a:r>
            <a:endParaRPr lang="en-US" sz="3600" dirty="0" smtClean="0">
              <a:latin typeface="Arial" pitchFamily="34" charset="0"/>
              <a:cs typeface="Arial" pitchFamily="34" charset="0"/>
            </a:endParaRPr>
          </a:p>
          <a:p>
            <a:pPr marL="514350" indent="-514350"/>
            <a:r>
              <a:rPr lang="en-GB" sz="2800" dirty="0" smtClean="0"/>
              <a:t>It is increasingly difficult to obtain information on polypropylene prices</a:t>
            </a:r>
          </a:p>
          <a:p>
            <a:pPr marL="514350" indent="-514350"/>
            <a:r>
              <a:rPr lang="en-GB" sz="2800" dirty="0" smtClean="0"/>
              <a:t>The information on PP Raffia grade ends in 2007, and the information on PP products, that is used for our analysis on the comparative price position of jute products vs. PP products ends in 2009 </a:t>
            </a:r>
          </a:p>
          <a:p>
            <a:pPr marL="514350" indent="-514350"/>
            <a:r>
              <a:rPr lang="en-GB" sz="2800" dirty="0" smtClean="0"/>
              <a:t>Could anyone provide this information or suggest anyone to contact?</a:t>
            </a:r>
            <a:endParaRPr lang="en-US" sz="2800" dirty="0" smtClean="0"/>
          </a:p>
          <a:p>
            <a:endParaRPr lang="en-US" dirty="0" smtClean="0"/>
          </a:p>
          <a:p>
            <a:endParaRPr lang="en-US" dirty="0"/>
          </a:p>
        </p:txBody>
      </p:sp>
    </p:spTree>
  </p:cSld>
  <p:clrMapOvr>
    <a:masterClrMapping/>
  </p:clrMapOvr>
  <p:transition>
    <p:zoom/>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ChangeArrowheads="1"/>
          </p:cNvSpPr>
          <p:nvPr/>
        </p:nvSpPr>
        <p:spPr bwMode="auto">
          <a:xfrm>
            <a:off x="0" y="0"/>
            <a:ext cx="3986213" cy="2989263"/>
          </a:xfrm>
          <a:prstGeom prst="rect">
            <a:avLst/>
          </a:prstGeom>
          <a:noFill/>
          <a:ln w="12700">
            <a:noFill/>
            <a:miter lim="800000"/>
            <a:headEnd/>
            <a:tailEnd/>
          </a:ln>
          <a:effectLst/>
        </p:spPr>
        <p:txBody>
          <a:bodyPr wrap="none" anchor="ctr"/>
          <a:lstStyle/>
          <a:p>
            <a:endParaRPr lang="en-US"/>
          </a:p>
        </p:txBody>
      </p:sp>
      <p:graphicFrame>
        <p:nvGraphicFramePr>
          <p:cNvPr id="112643" name="Object 3"/>
          <p:cNvGraphicFramePr>
            <a:graphicFrameLocks noChangeAspect="1"/>
          </p:cNvGraphicFramePr>
          <p:nvPr/>
        </p:nvGraphicFramePr>
        <p:xfrm>
          <a:off x="3806825" y="260350"/>
          <a:ext cx="1795463" cy="1800225"/>
        </p:xfrm>
        <a:graphic>
          <a:graphicData uri="http://schemas.openxmlformats.org/presentationml/2006/ole">
            <p:oleObj spid="_x0000_s112643" name="Photo Editor Photo" r:id="rId3" imgW="1580952" imgH="1600000" progId="">
              <p:embed/>
            </p:oleObj>
          </a:graphicData>
        </a:graphic>
      </p:graphicFrame>
      <p:sp>
        <p:nvSpPr>
          <p:cNvPr id="112644" name="Text Box 4"/>
          <p:cNvSpPr txBox="1">
            <a:spLocks noChangeArrowheads="1"/>
          </p:cNvSpPr>
          <p:nvPr/>
        </p:nvSpPr>
        <p:spPr bwMode="auto">
          <a:xfrm>
            <a:off x="3422650" y="2460625"/>
            <a:ext cx="2328863" cy="1311275"/>
          </a:xfrm>
          <a:prstGeom prst="rect">
            <a:avLst/>
          </a:prstGeom>
          <a:noFill/>
          <a:ln w="12700">
            <a:noFill/>
            <a:miter lim="800000"/>
            <a:headEnd/>
            <a:tailEnd/>
          </a:ln>
          <a:effectLst/>
        </p:spPr>
        <p:txBody>
          <a:bodyPr wrap="none">
            <a:spAutoFit/>
          </a:bodyPr>
          <a:lstStyle/>
          <a:p>
            <a:pPr algn="ctr"/>
            <a:r>
              <a:rPr lang="en-US" sz="8000" b="1"/>
              <a:t>END</a:t>
            </a:r>
            <a:endParaRPr lang="en-US" sz="5400" b="1"/>
          </a:p>
        </p:txBody>
      </p:sp>
      <p:pic>
        <p:nvPicPr>
          <p:cNvPr id="112645" name="Picture 5" descr="sisal1"/>
          <p:cNvPicPr>
            <a:picLocks noChangeAspect="1" noChangeArrowheads="1"/>
          </p:cNvPicPr>
          <p:nvPr/>
        </p:nvPicPr>
        <p:blipFill>
          <a:blip r:embed="rId4" cstate="print"/>
          <a:srcRect/>
          <a:stretch>
            <a:fillRect/>
          </a:stretch>
        </p:blipFill>
        <p:spPr bwMode="auto">
          <a:xfrm>
            <a:off x="1547813" y="5229225"/>
            <a:ext cx="1498600" cy="1308100"/>
          </a:xfrm>
          <a:prstGeom prst="rect">
            <a:avLst/>
          </a:prstGeom>
          <a:noFill/>
        </p:spPr>
      </p:pic>
      <p:pic>
        <p:nvPicPr>
          <p:cNvPr id="112646" name="Picture 6" descr="sisal1"/>
          <p:cNvPicPr>
            <a:picLocks noChangeAspect="1" noChangeArrowheads="1"/>
          </p:cNvPicPr>
          <p:nvPr/>
        </p:nvPicPr>
        <p:blipFill>
          <a:blip r:embed="rId4" cstate="print"/>
          <a:srcRect/>
          <a:stretch>
            <a:fillRect/>
          </a:stretch>
        </p:blipFill>
        <p:spPr bwMode="auto">
          <a:xfrm>
            <a:off x="3001963" y="5227638"/>
            <a:ext cx="1498600" cy="1308100"/>
          </a:xfrm>
          <a:prstGeom prst="rect">
            <a:avLst/>
          </a:prstGeom>
          <a:noFill/>
        </p:spPr>
      </p:pic>
      <p:pic>
        <p:nvPicPr>
          <p:cNvPr id="112647" name="Picture 7" descr="sisal1"/>
          <p:cNvPicPr>
            <a:picLocks noChangeAspect="1" noChangeArrowheads="1"/>
          </p:cNvPicPr>
          <p:nvPr/>
        </p:nvPicPr>
        <p:blipFill>
          <a:blip r:embed="rId4" cstate="print"/>
          <a:srcRect/>
          <a:stretch>
            <a:fillRect/>
          </a:stretch>
        </p:blipFill>
        <p:spPr bwMode="auto">
          <a:xfrm>
            <a:off x="4552950" y="5229225"/>
            <a:ext cx="1498600" cy="1308100"/>
          </a:xfrm>
          <a:prstGeom prst="rect">
            <a:avLst/>
          </a:prstGeom>
          <a:noFill/>
        </p:spPr>
      </p:pic>
      <p:pic>
        <p:nvPicPr>
          <p:cNvPr id="112648" name="Picture 8" descr="sisal1"/>
          <p:cNvPicPr>
            <a:picLocks noChangeAspect="1" noChangeArrowheads="1"/>
          </p:cNvPicPr>
          <p:nvPr/>
        </p:nvPicPr>
        <p:blipFill>
          <a:blip r:embed="rId4" cstate="print"/>
          <a:srcRect/>
          <a:stretch>
            <a:fillRect/>
          </a:stretch>
        </p:blipFill>
        <p:spPr bwMode="auto">
          <a:xfrm>
            <a:off x="7558088" y="5229225"/>
            <a:ext cx="1498600" cy="1308100"/>
          </a:xfrm>
          <a:prstGeom prst="rect">
            <a:avLst/>
          </a:prstGeom>
          <a:noFill/>
        </p:spPr>
      </p:pic>
      <p:pic>
        <p:nvPicPr>
          <p:cNvPr id="112649" name="Picture 9" descr="sisal1"/>
          <p:cNvPicPr>
            <a:picLocks noChangeAspect="1" noChangeArrowheads="1"/>
          </p:cNvPicPr>
          <p:nvPr/>
        </p:nvPicPr>
        <p:blipFill>
          <a:blip r:embed="rId4" cstate="print"/>
          <a:srcRect/>
          <a:stretch>
            <a:fillRect/>
          </a:stretch>
        </p:blipFill>
        <p:spPr bwMode="auto">
          <a:xfrm>
            <a:off x="6051550" y="5229225"/>
            <a:ext cx="1498600" cy="1308100"/>
          </a:xfrm>
          <a:prstGeom prst="rect">
            <a:avLst/>
          </a:prstGeom>
          <a:noFill/>
        </p:spPr>
      </p:pic>
      <p:pic>
        <p:nvPicPr>
          <p:cNvPr id="112650" name="Picture 10" descr="sisal1"/>
          <p:cNvPicPr>
            <a:picLocks noChangeAspect="1" noChangeArrowheads="1"/>
          </p:cNvPicPr>
          <p:nvPr/>
        </p:nvPicPr>
        <p:blipFill>
          <a:blip r:embed="rId4" cstate="print"/>
          <a:srcRect/>
          <a:stretch>
            <a:fillRect/>
          </a:stretch>
        </p:blipFill>
        <p:spPr bwMode="auto">
          <a:xfrm>
            <a:off x="107950" y="5229225"/>
            <a:ext cx="1498600" cy="1308100"/>
          </a:xfrm>
          <a:prstGeom prst="rect">
            <a:avLst/>
          </a:prstGeom>
          <a:noFill/>
        </p:spPr>
      </p:pic>
    </p:spTree>
  </p:cSld>
  <p:clrMapOvr>
    <a:masterClrMapping/>
  </p:clrMapOvr>
  <p:transition>
    <p:zo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solidFill>
                  <a:schemeClr val="tx1"/>
                </a:solidFill>
                <a:effectLst>
                  <a:outerShdw blurRad="38100" dist="38100" dir="2700000" algn="tl">
                    <a:srgbClr val="000000">
                      <a:alpha val="43137"/>
                    </a:srgbClr>
                  </a:outerShdw>
                </a:effectLst>
                <a:latin typeface="Arial" pitchFamily="34" charset="0"/>
                <a:cs typeface="Arial" pitchFamily="34" charset="0"/>
              </a:rPr>
              <a:t>World Fibre production</a:t>
            </a:r>
            <a:endParaRPr lang="en-US" sz="2800" dirty="0"/>
          </a:p>
        </p:txBody>
      </p:sp>
      <p:sp>
        <p:nvSpPr>
          <p:cNvPr id="4" name="Text Placeholder 3"/>
          <p:cNvSpPr>
            <a:spLocks noGrp="1"/>
          </p:cNvSpPr>
          <p:nvPr>
            <p:ph type="body" sz="half" idx="2"/>
          </p:nvPr>
        </p:nvSpPr>
        <p:spPr/>
        <p:txBody>
          <a:bodyPr/>
          <a:lstStyle/>
          <a:p>
            <a:r>
              <a:rPr lang="en-GB" sz="2200" dirty="0" smtClean="0"/>
              <a:t>Global production of hard fibres, and jute in 2010 reached 4.18 million tonnes, an increase of 12.8 %</a:t>
            </a:r>
          </a:p>
          <a:p>
            <a:r>
              <a:rPr lang="en-GB" sz="2200" dirty="0" smtClean="0"/>
              <a:t>Jute accounted for the largest volume, followed by coir, sisal and other fibres such as henequen, </a:t>
            </a:r>
            <a:r>
              <a:rPr lang="en-GB" sz="2200" dirty="0" err="1" smtClean="0"/>
              <a:t>fique</a:t>
            </a:r>
            <a:r>
              <a:rPr lang="en-GB" sz="2200" dirty="0" smtClean="0"/>
              <a:t> and abaca</a:t>
            </a:r>
            <a:endParaRPr lang="en-US" sz="2200" dirty="0"/>
          </a:p>
        </p:txBody>
      </p:sp>
      <p:pic>
        <p:nvPicPr>
          <p:cNvPr id="5" name="Chart 17"/>
          <p:cNvPicPr>
            <a:picLocks noGrp="1"/>
          </p:cNvPicPr>
          <p:nvPr>
            <p:ph idx="1"/>
          </p:nvPr>
        </p:nvPicPr>
        <p:blipFill>
          <a:blip r:embed="rId2" cstate="print"/>
          <a:srcRect/>
          <a:stretch>
            <a:fillRect/>
          </a:stretch>
        </p:blipFill>
        <p:spPr bwMode="auto">
          <a:xfrm>
            <a:off x="3122762" y="465826"/>
            <a:ext cx="5564038" cy="6107501"/>
          </a:xfrm>
          <a:prstGeom prst="rect">
            <a:avLst/>
          </a:prstGeom>
          <a:noFill/>
          <a:ln w="9525">
            <a:noFill/>
            <a:miter lim="800000"/>
            <a:headEnd/>
            <a:tailEnd/>
          </a:ln>
        </p:spPr>
      </p:pic>
    </p:spTree>
  </p:cSld>
  <p:clrMapOvr>
    <a:masterClrMapping/>
  </p:clrMapOvr>
  <p:transition>
    <p:zo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solidFill>
                  <a:schemeClr val="tx1"/>
                </a:solidFill>
                <a:effectLst>
                  <a:outerShdw blurRad="38100" dist="38100" dir="2700000" algn="tl">
                    <a:srgbClr val="000000">
                      <a:alpha val="43137"/>
                    </a:srgbClr>
                  </a:outerShdw>
                </a:effectLst>
                <a:latin typeface="Arial" pitchFamily="34" charset="0"/>
                <a:cs typeface="Arial" pitchFamily="34" charset="0"/>
              </a:rPr>
              <a:t>Prod. - Jute, </a:t>
            </a:r>
            <a:r>
              <a:rPr lang="en-US" sz="2400" dirty="0" err="1" smtClean="0">
                <a:solidFill>
                  <a:schemeClr val="tx1"/>
                </a:solidFill>
                <a:effectLst>
                  <a:outerShdw blurRad="38100" dist="38100" dir="2700000" algn="tl">
                    <a:srgbClr val="000000">
                      <a:alpha val="43137"/>
                    </a:srgbClr>
                  </a:outerShdw>
                </a:effectLst>
                <a:latin typeface="Arial" pitchFamily="34" charset="0"/>
                <a:cs typeface="Arial" pitchFamily="34" charset="0"/>
              </a:rPr>
              <a:t>Kenaf</a:t>
            </a:r>
            <a:r>
              <a:rPr lang="en-US" sz="2400"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and Allied Fibres </a:t>
            </a:r>
            <a:endParaRPr lang="en-US" sz="2400" dirty="0"/>
          </a:p>
        </p:txBody>
      </p:sp>
      <p:sp>
        <p:nvSpPr>
          <p:cNvPr id="4" name="Text Placeholder 3"/>
          <p:cNvSpPr>
            <a:spLocks noGrp="1"/>
          </p:cNvSpPr>
          <p:nvPr>
            <p:ph type="body" sz="half" idx="2"/>
          </p:nvPr>
        </p:nvSpPr>
        <p:spPr/>
        <p:txBody>
          <a:bodyPr/>
          <a:lstStyle/>
          <a:p>
            <a:r>
              <a:rPr lang="en-US" sz="2200" dirty="0" smtClean="0">
                <a:latin typeface="Arial" pitchFamily="34" charset="0"/>
                <a:cs typeface="Arial" pitchFamily="34" charset="0"/>
              </a:rPr>
              <a:t>World :increased by 17 % in 2010/11 to 3.1 million tonnes</a:t>
            </a:r>
          </a:p>
          <a:p>
            <a:r>
              <a:rPr lang="en-US" sz="2200" dirty="0" smtClean="0">
                <a:latin typeface="Arial" pitchFamily="34" charset="0"/>
                <a:cs typeface="Arial" pitchFamily="34" charset="0"/>
              </a:rPr>
              <a:t>India : 1.9 million tonnes </a:t>
            </a:r>
          </a:p>
          <a:p>
            <a:r>
              <a:rPr lang="en-US" sz="2200" dirty="0" smtClean="0">
                <a:latin typeface="Arial" pitchFamily="34" charset="0"/>
                <a:cs typeface="Arial" pitchFamily="34" charset="0"/>
              </a:rPr>
              <a:t>Bangladesh : 990 000 tonnes</a:t>
            </a:r>
          </a:p>
          <a:p>
            <a:r>
              <a:rPr lang="en-US" sz="2200" dirty="0" smtClean="0">
                <a:latin typeface="Arial" pitchFamily="34" charset="0"/>
                <a:cs typeface="Arial" pitchFamily="34" charset="0"/>
              </a:rPr>
              <a:t>China : 75 000 tonnes</a:t>
            </a:r>
          </a:p>
          <a:p>
            <a:r>
              <a:rPr lang="en-US" sz="2200" dirty="0" smtClean="0">
                <a:latin typeface="Arial" pitchFamily="34" charset="0"/>
                <a:cs typeface="Arial" pitchFamily="34" charset="0"/>
              </a:rPr>
              <a:t>Nepal : 17 000 tonnes</a:t>
            </a:r>
          </a:p>
          <a:p>
            <a:r>
              <a:rPr lang="en-US" sz="2200" dirty="0" smtClean="0">
                <a:latin typeface="Arial" pitchFamily="34" charset="0"/>
                <a:cs typeface="Arial" pitchFamily="34" charset="0"/>
              </a:rPr>
              <a:t>Myanmar : 8 000 tonnes</a:t>
            </a:r>
          </a:p>
          <a:p>
            <a:r>
              <a:rPr lang="en-US" sz="2200" dirty="0" smtClean="0">
                <a:latin typeface="Arial" pitchFamily="34" charset="0"/>
                <a:cs typeface="Arial" pitchFamily="34" charset="0"/>
              </a:rPr>
              <a:t>Thailand  : 1 800 tonnes. </a:t>
            </a:r>
          </a:p>
          <a:p>
            <a:endParaRPr lang="en-US" dirty="0"/>
          </a:p>
        </p:txBody>
      </p:sp>
      <p:pic>
        <p:nvPicPr>
          <p:cNvPr id="5" name="Content Placeholder 4"/>
          <p:cNvPicPr>
            <a:picLocks noGrp="1"/>
          </p:cNvPicPr>
          <p:nvPr>
            <p:ph idx="1"/>
          </p:nvPr>
        </p:nvPicPr>
        <p:blipFill>
          <a:blip r:embed="rId2" cstate="print"/>
          <a:srcRect/>
          <a:stretch>
            <a:fillRect/>
          </a:stretch>
        </p:blipFill>
        <p:spPr bwMode="auto">
          <a:xfrm>
            <a:off x="3381556" y="345058"/>
            <a:ext cx="5538158" cy="6107500"/>
          </a:xfrm>
          <a:prstGeom prst="rect">
            <a:avLst/>
          </a:prstGeom>
          <a:noFill/>
          <a:ln w="9525">
            <a:noFill/>
            <a:miter lim="800000"/>
            <a:headEnd/>
            <a:tailEnd/>
          </a:ln>
        </p:spPr>
      </p:pic>
    </p:spTree>
  </p:cSld>
  <p:clrMapOvr>
    <a:masterClrMapping/>
  </p:clrMapOvr>
  <p:transition>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tx1"/>
                </a:solidFill>
                <a:latin typeface="Arial" pitchFamily="34" charset="0"/>
                <a:cs typeface="Arial" pitchFamily="34" charset="0"/>
              </a:rPr>
              <a:t>Jute Prices</a:t>
            </a:r>
            <a:endParaRPr lang="en-US" sz="3600" dirty="0">
              <a:latin typeface="Arial" pitchFamily="34" charset="0"/>
              <a:cs typeface="Arial" pitchFamily="34" charset="0"/>
            </a:endParaRPr>
          </a:p>
        </p:txBody>
      </p:sp>
      <p:sp>
        <p:nvSpPr>
          <p:cNvPr id="4" name="Text Placeholder 3"/>
          <p:cNvSpPr>
            <a:spLocks noGrp="1"/>
          </p:cNvSpPr>
          <p:nvPr>
            <p:ph type="body" sz="half" idx="2"/>
          </p:nvPr>
        </p:nvSpPr>
        <p:spPr/>
        <p:txBody>
          <a:bodyPr/>
          <a:lstStyle/>
          <a:p>
            <a:r>
              <a:rPr lang="en-US" sz="2800" dirty="0" smtClean="0"/>
              <a:t>Although prices fell sharply at the beginning of 2010/11 in comparison to the record levels attained in 2009/10, prices remained higher than  at any other time during the past decade</a:t>
            </a:r>
            <a:endParaRPr lang="en-US" sz="2800" dirty="0"/>
          </a:p>
        </p:txBody>
      </p:sp>
      <p:graphicFrame>
        <p:nvGraphicFramePr>
          <p:cNvPr id="5" name="Object 3">
            <a:hlinkClick r:id="" action="ppaction://ole?verb=0"/>
          </p:cNvPr>
          <p:cNvGraphicFramePr>
            <a:graphicFrameLocks noGrp="1"/>
          </p:cNvGraphicFramePr>
          <p:nvPr>
            <p:ph idx="1"/>
          </p:nvPr>
        </p:nvGraphicFramePr>
        <p:xfrm>
          <a:off x="3575050" y="273050"/>
          <a:ext cx="5111750" cy="58531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zo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500" b="1" dirty="0">
                <a:solidFill>
                  <a:schemeClr val="tx1"/>
                </a:solidFill>
                <a:effectLst>
                  <a:outerShdw blurRad="38100" dist="38100" dir="2700000" algn="tl">
                    <a:srgbClr val="000000">
                      <a:alpha val="43137"/>
                    </a:srgbClr>
                  </a:outerShdw>
                </a:effectLst>
                <a:latin typeface="Arial" pitchFamily="34" charset="0"/>
                <a:cs typeface="Arial" pitchFamily="34" charset="0"/>
              </a:rPr>
              <a:t>Price of competing synthetics</a:t>
            </a:r>
            <a:r>
              <a:rPr lang="en-US" sz="4400" dirty="0">
                <a:solidFill>
                  <a:schemeClr val="tx1"/>
                </a:solidFill>
                <a:latin typeface="+mj-lt"/>
                <a:ea typeface="+mj-ea"/>
                <a:cs typeface="+mj-cs"/>
              </a:rPr>
              <a:t/>
            </a:r>
            <a:br>
              <a:rPr lang="en-US" sz="4400" dirty="0">
                <a:solidFill>
                  <a:schemeClr val="tx1"/>
                </a:solidFill>
                <a:latin typeface="+mj-lt"/>
                <a:ea typeface="+mj-ea"/>
                <a:cs typeface="+mj-cs"/>
              </a:rPr>
            </a:br>
            <a:endParaRPr lang="en-US" dirty="0"/>
          </a:p>
        </p:txBody>
      </p:sp>
      <p:sp>
        <p:nvSpPr>
          <p:cNvPr id="3" name="Content Placeholder 2"/>
          <p:cNvSpPr>
            <a:spLocks noGrp="1"/>
          </p:cNvSpPr>
          <p:nvPr>
            <p:ph idx="1"/>
          </p:nvPr>
        </p:nvSpPr>
        <p:spPr>
          <a:xfrm>
            <a:off x="63500" y="1708030"/>
            <a:ext cx="9017000" cy="5149970"/>
          </a:xfrm>
        </p:spPr>
        <p:txBody>
          <a:bodyPr/>
          <a:lstStyle/>
          <a:p>
            <a:r>
              <a:rPr lang="en-US" sz="2400" dirty="0" smtClean="0">
                <a:solidFill>
                  <a:schemeClr val="tx1"/>
                </a:solidFill>
                <a:latin typeface="+mn-lt"/>
                <a:ea typeface="+mn-ea"/>
                <a:cs typeface="+mn-cs"/>
              </a:rPr>
              <a:t>The </a:t>
            </a:r>
            <a:r>
              <a:rPr lang="en-US" sz="2400" dirty="0">
                <a:solidFill>
                  <a:schemeClr val="tx1"/>
                </a:solidFill>
                <a:latin typeface="+mn-lt"/>
                <a:ea typeface="+mn-ea"/>
                <a:cs typeface="+mn-cs"/>
              </a:rPr>
              <a:t>main synthetic petroleum based fibre </a:t>
            </a:r>
            <a:r>
              <a:rPr lang="en-US" sz="2400" dirty="0" smtClean="0">
                <a:solidFill>
                  <a:schemeClr val="tx1"/>
                </a:solidFill>
                <a:latin typeface="+mn-lt"/>
                <a:ea typeface="+mn-ea"/>
                <a:cs typeface="+mn-cs"/>
              </a:rPr>
              <a:t>is </a:t>
            </a:r>
            <a:r>
              <a:rPr lang="en-US" sz="2400" dirty="0">
                <a:solidFill>
                  <a:schemeClr val="tx1"/>
                </a:solidFill>
                <a:latin typeface="+mn-lt"/>
                <a:ea typeface="+mn-ea"/>
                <a:cs typeface="+mn-cs"/>
              </a:rPr>
              <a:t>polypropylene. </a:t>
            </a:r>
            <a:endParaRPr lang="en-US" sz="2400" dirty="0" smtClean="0">
              <a:solidFill>
                <a:schemeClr val="tx1"/>
              </a:solidFill>
              <a:latin typeface="+mn-lt"/>
              <a:ea typeface="+mn-ea"/>
              <a:cs typeface="+mn-cs"/>
            </a:endParaRPr>
          </a:p>
          <a:p>
            <a:r>
              <a:rPr lang="en-US" sz="2400" dirty="0" smtClean="0"/>
              <a:t>P</a:t>
            </a:r>
            <a:r>
              <a:rPr lang="en-US" sz="2400" dirty="0" smtClean="0">
                <a:solidFill>
                  <a:schemeClr val="tx1"/>
                </a:solidFill>
                <a:latin typeface="+mn-lt"/>
                <a:ea typeface="+mn-ea"/>
                <a:cs typeface="+mn-cs"/>
              </a:rPr>
              <a:t>ropylene is </a:t>
            </a:r>
            <a:r>
              <a:rPr lang="en-US" sz="2400" dirty="0">
                <a:solidFill>
                  <a:schemeClr val="tx1"/>
                </a:solidFill>
                <a:latin typeface="+mn-lt"/>
                <a:ea typeface="+mn-ea"/>
                <a:cs typeface="+mn-cs"/>
              </a:rPr>
              <a:t>the base </a:t>
            </a:r>
            <a:r>
              <a:rPr lang="en-US" sz="2400" dirty="0" smtClean="0">
                <a:solidFill>
                  <a:schemeClr val="tx1"/>
                </a:solidFill>
                <a:latin typeface="+mn-lt"/>
                <a:ea typeface="+mn-ea"/>
                <a:cs typeface="+mn-cs"/>
              </a:rPr>
              <a:t>chemical and its prices move with oil prices </a:t>
            </a:r>
            <a:r>
              <a:rPr lang="en-US" sz="2400" dirty="0">
                <a:solidFill>
                  <a:schemeClr val="tx1"/>
                </a:solidFill>
                <a:latin typeface="+mn-lt"/>
                <a:ea typeface="+mn-ea"/>
                <a:cs typeface="+mn-cs"/>
              </a:rPr>
              <a:t>Quotations in early 2011 averaged </a:t>
            </a:r>
            <a:r>
              <a:rPr lang="en-US" sz="2400" dirty="0" smtClean="0">
                <a:solidFill>
                  <a:schemeClr val="tx1"/>
                </a:solidFill>
                <a:latin typeface="+mn-lt"/>
                <a:ea typeface="+mn-ea"/>
                <a:cs typeface="+mn-cs"/>
              </a:rPr>
              <a:t>USD1500/t cf. </a:t>
            </a:r>
            <a:r>
              <a:rPr lang="en-US" sz="2400" dirty="0">
                <a:solidFill>
                  <a:schemeClr val="tx1"/>
                </a:solidFill>
                <a:latin typeface="+mn-lt"/>
                <a:ea typeface="+mn-ea"/>
                <a:cs typeface="+mn-cs"/>
              </a:rPr>
              <a:t>USD 1440 in 2008, </a:t>
            </a:r>
            <a:r>
              <a:rPr lang="en-US" sz="2400" dirty="0" smtClean="0">
                <a:solidFill>
                  <a:schemeClr val="tx1"/>
                </a:solidFill>
                <a:latin typeface="+mn-lt"/>
                <a:ea typeface="+mn-ea"/>
                <a:cs typeface="+mn-cs"/>
              </a:rPr>
              <a:t>USD 900 </a:t>
            </a:r>
            <a:r>
              <a:rPr lang="en-US" sz="2400" dirty="0">
                <a:solidFill>
                  <a:schemeClr val="tx1"/>
                </a:solidFill>
                <a:latin typeface="+mn-lt"/>
                <a:ea typeface="+mn-ea"/>
                <a:cs typeface="+mn-cs"/>
              </a:rPr>
              <a:t>in 2005 and </a:t>
            </a:r>
            <a:r>
              <a:rPr lang="en-US" sz="2400" dirty="0" smtClean="0">
                <a:solidFill>
                  <a:schemeClr val="tx1"/>
                </a:solidFill>
                <a:latin typeface="+mn-lt"/>
                <a:ea typeface="+mn-ea"/>
                <a:cs typeface="+mn-cs"/>
              </a:rPr>
              <a:t>USD 515 </a:t>
            </a:r>
            <a:r>
              <a:rPr lang="en-US" sz="2400" dirty="0">
                <a:solidFill>
                  <a:schemeClr val="tx1"/>
                </a:solidFill>
                <a:latin typeface="+mn-lt"/>
                <a:ea typeface="+mn-ea"/>
                <a:cs typeface="+mn-cs"/>
              </a:rPr>
              <a:t>in </a:t>
            </a:r>
            <a:r>
              <a:rPr lang="en-US" sz="2400" dirty="0" smtClean="0">
                <a:solidFill>
                  <a:schemeClr val="tx1"/>
                </a:solidFill>
                <a:latin typeface="+mn-lt"/>
                <a:ea typeface="+mn-ea"/>
                <a:cs typeface="+mn-cs"/>
              </a:rPr>
              <a:t>2000  </a:t>
            </a:r>
          </a:p>
          <a:p>
            <a:r>
              <a:rPr lang="en-US" sz="2400" dirty="0" smtClean="0">
                <a:solidFill>
                  <a:schemeClr val="tx1"/>
                </a:solidFill>
                <a:latin typeface="+mn-lt"/>
                <a:ea typeface="+mn-ea"/>
                <a:cs typeface="+mn-cs"/>
              </a:rPr>
              <a:t>Price </a:t>
            </a:r>
            <a:r>
              <a:rPr lang="en-US" sz="2400" dirty="0">
                <a:solidFill>
                  <a:schemeClr val="tx1"/>
                </a:solidFill>
                <a:latin typeface="+mn-lt"/>
                <a:ea typeface="+mn-ea"/>
                <a:cs typeface="+mn-cs"/>
              </a:rPr>
              <a:t>increases transmitted </a:t>
            </a:r>
            <a:r>
              <a:rPr lang="en-US" sz="2400" dirty="0" smtClean="0">
                <a:solidFill>
                  <a:schemeClr val="tx1"/>
                </a:solidFill>
                <a:latin typeface="+mn-lt"/>
                <a:ea typeface="+mn-ea"/>
                <a:cs typeface="+mn-cs"/>
              </a:rPr>
              <a:t>along the synthetic value chain, esp. from </a:t>
            </a:r>
            <a:r>
              <a:rPr lang="en-US" sz="2400" dirty="0">
                <a:solidFill>
                  <a:schemeClr val="tx1"/>
                </a:solidFill>
                <a:latin typeface="+mn-lt"/>
                <a:ea typeface="+mn-ea"/>
                <a:cs typeface="+mn-cs"/>
              </a:rPr>
              <a:t>propylene to polypropylene </a:t>
            </a:r>
            <a:r>
              <a:rPr lang="en-US" sz="2400" dirty="0" smtClean="0">
                <a:solidFill>
                  <a:schemeClr val="tx1"/>
                </a:solidFill>
                <a:latin typeface="+mn-lt"/>
                <a:ea typeface="+mn-ea"/>
                <a:cs typeface="+mn-cs"/>
              </a:rPr>
              <a:t>fibre and products </a:t>
            </a:r>
            <a:r>
              <a:rPr lang="en-US" sz="2400" dirty="0">
                <a:solidFill>
                  <a:schemeClr val="tx1"/>
                </a:solidFill>
                <a:latin typeface="+mn-lt"/>
                <a:ea typeface="+mn-ea"/>
                <a:cs typeface="+mn-cs"/>
              </a:rPr>
              <a:t>depend on the price of competing jute and jute </a:t>
            </a:r>
            <a:r>
              <a:rPr lang="en-US" sz="2400" dirty="0" smtClean="0">
                <a:solidFill>
                  <a:schemeClr val="tx1"/>
                </a:solidFill>
                <a:latin typeface="+mn-lt"/>
                <a:ea typeface="+mn-ea"/>
                <a:cs typeface="+mn-cs"/>
              </a:rPr>
              <a:t>products</a:t>
            </a:r>
          </a:p>
          <a:p>
            <a:r>
              <a:rPr lang="en-US" sz="2400" dirty="0" smtClean="0">
                <a:solidFill>
                  <a:schemeClr val="tx1"/>
                </a:solidFill>
                <a:latin typeface="+mn-lt"/>
                <a:ea typeface="+mn-ea"/>
                <a:cs typeface="+mn-cs"/>
              </a:rPr>
              <a:t>Price </a:t>
            </a:r>
            <a:r>
              <a:rPr lang="en-US" sz="2400" dirty="0">
                <a:solidFill>
                  <a:schemeClr val="tx1"/>
                </a:solidFill>
                <a:latin typeface="+mn-lt"/>
                <a:ea typeface="+mn-ea"/>
                <a:cs typeface="+mn-cs"/>
              </a:rPr>
              <a:t>increases are not totally transmitted to polypropylene </a:t>
            </a:r>
            <a:r>
              <a:rPr lang="en-US" sz="2400" dirty="0" smtClean="0">
                <a:solidFill>
                  <a:schemeClr val="tx1"/>
                </a:solidFill>
                <a:latin typeface="+mn-lt"/>
                <a:ea typeface="+mn-ea"/>
                <a:cs typeface="+mn-cs"/>
              </a:rPr>
              <a:t>if the increase in price compromised competitiveness of synthetics</a:t>
            </a:r>
          </a:p>
          <a:p>
            <a:r>
              <a:rPr lang="en-US" sz="2400" dirty="0" smtClean="0">
                <a:solidFill>
                  <a:schemeClr val="tx1"/>
                </a:solidFill>
                <a:latin typeface="+mn-lt"/>
                <a:ea typeface="+mn-ea"/>
                <a:cs typeface="+mn-cs"/>
              </a:rPr>
              <a:t>However, with </a:t>
            </a:r>
            <a:r>
              <a:rPr lang="en-US" sz="2400" dirty="0">
                <a:solidFill>
                  <a:schemeClr val="tx1"/>
                </a:solidFill>
                <a:latin typeface="+mn-lt"/>
                <a:ea typeface="+mn-ea"/>
                <a:cs typeface="+mn-cs"/>
              </a:rPr>
              <a:t>the sustained high </a:t>
            </a:r>
            <a:r>
              <a:rPr lang="en-US" sz="2400" dirty="0" smtClean="0">
                <a:solidFill>
                  <a:schemeClr val="tx1"/>
                </a:solidFill>
                <a:latin typeface="+mn-lt"/>
                <a:ea typeface="+mn-ea"/>
                <a:cs typeface="+mn-cs"/>
              </a:rPr>
              <a:t>crude oil price, </a:t>
            </a:r>
            <a:r>
              <a:rPr lang="en-US" sz="2400" dirty="0">
                <a:solidFill>
                  <a:schemeClr val="tx1"/>
                </a:solidFill>
                <a:latin typeface="+mn-lt"/>
                <a:ea typeface="+mn-ea"/>
                <a:cs typeface="+mn-cs"/>
              </a:rPr>
              <a:t>it has become increasingly difficult to absorb the increases along the </a:t>
            </a:r>
            <a:r>
              <a:rPr lang="en-US" sz="2400" dirty="0" smtClean="0">
                <a:solidFill>
                  <a:schemeClr val="tx1"/>
                </a:solidFill>
                <a:latin typeface="+mn-lt"/>
                <a:ea typeface="+mn-ea"/>
                <a:cs typeface="+mn-cs"/>
              </a:rPr>
              <a:t>synthetic value </a:t>
            </a:r>
            <a:r>
              <a:rPr lang="en-US" sz="2400" dirty="0">
                <a:solidFill>
                  <a:schemeClr val="tx1"/>
                </a:solidFill>
                <a:latin typeface="+mn-lt"/>
                <a:ea typeface="+mn-ea"/>
                <a:cs typeface="+mn-cs"/>
              </a:rPr>
              <a:t>chain, resulting in reduced competitiveness </a:t>
            </a:r>
            <a:r>
              <a:rPr lang="en-US" sz="2400" dirty="0" smtClean="0">
                <a:solidFill>
                  <a:schemeClr val="tx1"/>
                </a:solidFill>
                <a:latin typeface="+mn-lt"/>
                <a:ea typeface="+mn-ea"/>
                <a:cs typeface="+mn-cs"/>
              </a:rPr>
              <a:t>viz</a:t>
            </a:r>
            <a:r>
              <a:rPr lang="en-US" sz="2400" dirty="0" smtClean="0"/>
              <a:t>. </a:t>
            </a:r>
            <a:r>
              <a:rPr lang="en-US" sz="2400" dirty="0" smtClean="0">
                <a:solidFill>
                  <a:schemeClr val="tx1"/>
                </a:solidFill>
                <a:latin typeface="+mn-lt"/>
                <a:ea typeface="+mn-ea"/>
                <a:cs typeface="+mn-cs"/>
              </a:rPr>
              <a:t>natural </a:t>
            </a:r>
            <a:r>
              <a:rPr lang="en-US" sz="2400" dirty="0">
                <a:solidFill>
                  <a:schemeClr val="tx1"/>
                </a:solidFill>
                <a:latin typeface="+mn-lt"/>
                <a:ea typeface="+mn-ea"/>
                <a:cs typeface="+mn-cs"/>
              </a:rPr>
              <a:t>fibres</a:t>
            </a:r>
            <a:r>
              <a:rPr lang="en-US" sz="2400" dirty="0" smtClean="0">
                <a:solidFill>
                  <a:schemeClr val="tx1"/>
                </a:solidFill>
                <a:latin typeface="+mn-lt"/>
                <a:ea typeface="+mn-ea"/>
                <a:cs typeface="+mn-cs"/>
              </a:rPr>
              <a:t>.</a:t>
            </a:r>
            <a:endParaRPr lang="en-US" sz="2400" dirty="0">
              <a:solidFill>
                <a:schemeClr val="tx1"/>
              </a:solidFill>
              <a:latin typeface="+mn-lt"/>
              <a:ea typeface="+mn-ea"/>
              <a:cs typeface="+mn-cs"/>
            </a:endParaRPr>
          </a:p>
          <a:p>
            <a:endParaRPr lang="en-US" dirty="0"/>
          </a:p>
        </p:txBody>
      </p:sp>
    </p:spTree>
  </p:cSld>
  <p:clrMapOvr>
    <a:masterClrMapping/>
  </p:clrMapOvr>
  <p:transition>
    <p:zo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solidFill>
                  <a:schemeClr val="tx1"/>
                </a:solidFill>
                <a:effectLst>
                  <a:outerShdw blurRad="38100" dist="38100" dir="2700000" algn="tl">
                    <a:srgbClr val="000000">
                      <a:alpha val="43137"/>
                    </a:srgbClr>
                  </a:outerShdw>
                </a:effectLst>
                <a:latin typeface="Arial" pitchFamily="34" charset="0"/>
                <a:cs typeface="Arial" pitchFamily="34" charset="0"/>
              </a:rPr>
              <a:t>Exports of Jute, </a:t>
            </a:r>
            <a:r>
              <a:rPr lang="en-US" sz="2800" dirty="0" err="1" smtClean="0">
                <a:solidFill>
                  <a:schemeClr val="tx1"/>
                </a:solidFill>
                <a:effectLst>
                  <a:outerShdw blurRad="38100" dist="38100" dir="2700000" algn="tl">
                    <a:srgbClr val="000000">
                      <a:alpha val="43137"/>
                    </a:srgbClr>
                  </a:outerShdw>
                </a:effectLst>
                <a:latin typeface="Arial" pitchFamily="34" charset="0"/>
                <a:cs typeface="Arial" pitchFamily="34" charset="0"/>
              </a:rPr>
              <a:t>Kenaf</a:t>
            </a:r>
            <a:r>
              <a:rPr lang="en-US" sz="2800"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and Allied Fibres : 2010/11</a:t>
            </a:r>
            <a:endParaRPr lang="en-US" sz="2800" dirty="0"/>
          </a:p>
        </p:txBody>
      </p:sp>
      <p:sp>
        <p:nvSpPr>
          <p:cNvPr id="4" name="Text Placeholder 3"/>
          <p:cNvSpPr>
            <a:spLocks noGrp="1"/>
          </p:cNvSpPr>
          <p:nvPr>
            <p:ph type="body" sz="half" idx="2"/>
          </p:nvPr>
        </p:nvSpPr>
        <p:spPr/>
        <p:txBody>
          <a:bodyPr/>
          <a:lstStyle/>
          <a:p>
            <a:r>
              <a:rPr lang="en-US" sz="1800" dirty="0" smtClean="0"/>
              <a:t>World exports increased:  Fibres : 378 200 tonnes; products :738 200 tonnes . </a:t>
            </a:r>
          </a:p>
          <a:p>
            <a:r>
              <a:rPr lang="en-US" sz="1800" dirty="0" smtClean="0"/>
              <a:t>Bangladesh largest exporter of raw jute accounting  for 97% of the world total and  60% of products</a:t>
            </a:r>
          </a:p>
          <a:p>
            <a:r>
              <a:rPr lang="en-US" sz="1800" dirty="0" smtClean="0"/>
              <a:t>India, the next largest exporter  accounted for about 25 percent</a:t>
            </a:r>
          </a:p>
          <a:p>
            <a:r>
              <a:rPr lang="en-US" sz="1800" dirty="0" smtClean="0"/>
              <a:t>Smaller volumes exported from countries in the Far East, the Near East and Latin America, while Europe  re-exports 20 000 tonnes of jute products </a:t>
            </a:r>
          </a:p>
          <a:p>
            <a:endParaRPr lang="en-US" dirty="0"/>
          </a:p>
        </p:txBody>
      </p:sp>
      <p:graphicFrame>
        <p:nvGraphicFramePr>
          <p:cNvPr id="5" name="Object 3"/>
          <p:cNvGraphicFramePr>
            <a:graphicFrameLocks noGrp="1" noChangeAspect="1"/>
          </p:cNvGraphicFramePr>
          <p:nvPr>
            <p:ph idx="1"/>
          </p:nvPr>
        </p:nvGraphicFramePr>
        <p:xfrm>
          <a:off x="3575050" y="273050"/>
          <a:ext cx="5111750" cy="630027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zo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solidFill>
                  <a:schemeClr val="tx1"/>
                </a:solidFill>
                <a:effectLst>
                  <a:outerShdw blurRad="38100" dist="38100" dir="2700000" algn="tl">
                    <a:srgbClr val="000000">
                      <a:alpha val="43137"/>
                    </a:srgbClr>
                  </a:outerShdw>
                </a:effectLst>
                <a:latin typeface="Arial" pitchFamily="34" charset="0"/>
                <a:cs typeface="Arial" pitchFamily="34" charset="0"/>
              </a:rPr>
              <a:t>World Jute Imports - 2010</a:t>
            </a:r>
            <a:endParaRPr lang="en-US" sz="2800" dirty="0"/>
          </a:p>
        </p:txBody>
      </p:sp>
      <p:sp>
        <p:nvSpPr>
          <p:cNvPr id="4" name="Text Placeholder 3"/>
          <p:cNvSpPr>
            <a:spLocks noGrp="1"/>
          </p:cNvSpPr>
          <p:nvPr>
            <p:ph type="body" sz="half" idx="2"/>
          </p:nvPr>
        </p:nvSpPr>
        <p:spPr/>
        <p:txBody>
          <a:bodyPr/>
          <a:lstStyle/>
          <a:p>
            <a:r>
              <a:rPr lang="en-US" sz="1800" dirty="0" smtClean="0"/>
              <a:t>Raw jute: 410 200 tonnes</a:t>
            </a:r>
          </a:p>
          <a:p>
            <a:r>
              <a:rPr lang="en-US" sz="1800" dirty="0" smtClean="0"/>
              <a:t>Far East: 358 200 tonnes  (87%  of World) </a:t>
            </a:r>
          </a:p>
          <a:p>
            <a:r>
              <a:rPr lang="en-US" sz="1800" dirty="0" smtClean="0"/>
              <a:t>China: 104  000 tonnes</a:t>
            </a:r>
          </a:p>
          <a:p>
            <a:r>
              <a:rPr lang="en-US" sz="1800" dirty="0" smtClean="0"/>
              <a:t>Pakistan : 100 000 tonnes</a:t>
            </a:r>
          </a:p>
          <a:p>
            <a:r>
              <a:rPr lang="en-US" sz="1800" dirty="0" smtClean="0"/>
              <a:t>India: 90 000 tonnes </a:t>
            </a:r>
          </a:p>
          <a:p>
            <a:r>
              <a:rPr lang="en-US" sz="1800" dirty="0" smtClean="0"/>
              <a:t>Jute products : 600 900 tonnes, an annual increase of 13 percent</a:t>
            </a:r>
          </a:p>
          <a:p>
            <a:r>
              <a:rPr lang="en-US" sz="1800" dirty="0" smtClean="0"/>
              <a:t>Near East remained the largest (Turkey)</a:t>
            </a:r>
          </a:p>
          <a:p>
            <a:r>
              <a:rPr lang="en-US" sz="1800" dirty="0" smtClean="0"/>
              <a:t>Followed by Europe, Africa, the Far East and North America</a:t>
            </a:r>
            <a:r>
              <a:rPr lang="en-US" dirty="0" smtClean="0"/>
              <a:t>.  </a:t>
            </a:r>
          </a:p>
          <a:p>
            <a:endParaRPr lang="en-US" dirty="0"/>
          </a:p>
        </p:txBody>
      </p:sp>
      <p:pic>
        <p:nvPicPr>
          <p:cNvPr id="5" name="Chart 12"/>
          <p:cNvPicPr>
            <a:picLocks noGrp="1"/>
          </p:cNvPicPr>
          <p:nvPr>
            <p:ph idx="1"/>
          </p:nvPr>
        </p:nvPicPr>
        <p:blipFill>
          <a:blip r:embed="rId2" cstate="print"/>
          <a:srcRect/>
          <a:stretch>
            <a:fillRect/>
          </a:stretch>
        </p:blipFill>
        <p:spPr bwMode="auto">
          <a:xfrm>
            <a:off x="3835582" y="465827"/>
            <a:ext cx="5049626" cy="5831456"/>
          </a:xfrm>
          <a:prstGeom prst="rect">
            <a:avLst/>
          </a:prstGeom>
          <a:noFill/>
          <a:ln w="9525">
            <a:noFill/>
            <a:miter lim="800000"/>
            <a:headEnd/>
            <a:tailEnd/>
          </a:ln>
        </p:spPr>
      </p:pic>
    </p:spTree>
  </p:cSld>
  <p:clrMapOvr>
    <a:masterClrMapping/>
  </p:clrMapOvr>
  <p:transition>
    <p:zo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500" b="1" dirty="0" smtClean="0">
                <a:solidFill>
                  <a:schemeClr val="tx1"/>
                </a:solidFill>
                <a:latin typeface="Arial" pitchFamily="34" charset="0"/>
                <a:cs typeface="Arial" pitchFamily="34" charset="0"/>
              </a:rPr>
              <a:t>Jute Outlook – 2011/12</a:t>
            </a:r>
            <a:r>
              <a:rPr lang="en-US" dirty="0" smtClean="0"/>
              <a:t/>
            </a:r>
            <a:br>
              <a:rPr lang="en-US" dirty="0" smtClean="0"/>
            </a:br>
            <a:r>
              <a:rPr lang="en-US" sz="4500" dirty="0" smtClean="0">
                <a:solidFill>
                  <a:schemeClr val="tx1"/>
                </a:solidFill>
                <a:latin typeface="Arial" pitchFamily="34" charset="0"/>
                <a:cs typeface="Arial" pitchFamily="34" charset="0"/>
              </a:rPr>
              <a:t>(Preliminary Estimates)</a:t>
            </a:r>
            <a:endParaRPr lang="en-US" sz="4500" dirty="0">
              <a:solidFill>
                <a:schemeClr val="tx1"/>
              </a:solidFill>
              <a:latin typeface="Arial" pitchFamily="34" charset="0"/>
              <a:cs typeface="Arial" pitchFamily="34" charset="0"/>
            </a:endParaRPr>
          </a:p>
        </p:txBody>
      </p:sp>
      <p:sp>
        <p:nvSpPr>
          <p:cNvPr id="3" name="Content Placeholder 2"/>
          <p:cNvSpPr>
            <a:spLocks noGrp="1"/>
          </p:cNvSpPr>
          <p:nvPr>
            <p:ph idx="1"/>
          </p:nvPr>
        </p:nvSpPr>
        <p:spPr/>
        <p:txBody>
          <a:bodyPr/>
          <a:lstStyle/>
          <a:p>
            <a:r>
              <a:rPr lang="en-GB" sz="2800" dirty="0" smtClean="0"/>
              <a:t>World prod. expected to remain at a similar level to 2010/11</a:t>
            </a:r>
          </a:p>
          <a:p>
            <a:r>
              <a:rPr lang="en-GB" sz="2800" dirty="0" smtClean="0"/>
              <a:t>Bangladesh :estimates are lower despite extended planting due to crop damage with excessive rain; and premature harvesting resulting shorter fibres</a:t>
            </a:r>
          </a:p>
          <a:p>
            <a:r>
              <a:rPr lang="en-GB" sz="2800" dirty="0" smtClean="0"/>
              <a:t>Insect damage also resulted in lower fibre yields</a:t>
            </a:r>
          </a:p>
          <a:p>
            <a:r>
              <a:rPr lang="en-US" sz="2800" dirty="0" smtClean="0"/>
              <a:t>Production in India did not expand due to high stock levels held by traders. Consequently Government to subsidize (Rs. 100 per quintal) jute purchases by Jute Corporation of India.  </a:t>
            </a:r>
          </a:p>
          <a:p>
            <a:endParaRPr lang="en-US" dirty="0"/>
          </a:p>
        </p:txBody>
      </p:sp>
    </p:spTree>
  </p:cSld>
  <p:clrMapOvr>
    <a:masterClrMapping/>
  </p:clrMapOvr>
  <p:transition>
    <p:zoom/>
  </p:transition>
</p:sld>
</file>

<file path=ppt/theme/theme1.xml><?xml version="1.0" encoding="utf-8"?>
<a:theme xmlns:a="http://schemas.openxmlformats.org/drawingml/2006/main" name="Powerpnt">
  <a:themeElements>
    <a:clrScheme name="Powerpn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Powerpn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owerpn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owerpn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owerpn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owerpn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owerpn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owerpn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owerpn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330839136</TotalTime>
  <Pages>11</Pages>
  <Words>1312</Words>
  <Application>Microsoft Office PowerPoint</Application>
  <PresentationFormat>On-screen Show (4:3)</PresentationFormat>
  <Paragraphs>128</Paragraphs>
  <Slides>29</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1" baseType="lpstr">
      <vt:lpstr>Powerpnt</vt:lpstr>
      <vt:lpstr>Photo Editor Photo</vt:lpstr>
      <vt:lpstr>Slide 1</vt:lpstr>
      <vt:lpstr>Introduction </vt:lpstr>
      <vt:lpstr>World Fibre production</vt:lpstr>
      <vt:lpstr>Prod. - Jute, Kenaf, and Allied Fibres </vt:lpstr>
      <vt:lpstr>Jute Prices</vt:lpstr>
      <vt:lpstr>Price of competing synthetics </vt:lpstr>
      <vt:lpstr>Exports of Jute, Kenaf and Allied Fibres : 2010/11</vt:lpstr>
      <vt:lpstr>World Jute Imports - 2010</vt:lpstr>
      <vt:lpstr>Jute Outlook – 2011/12 (Preliminary Estimates)</vt:lpstr>
      <vt:lpstr>2010 Sisal and Henequen - Prod</vt:lpstr>
      <vt:lpstr>Sisal Prices </vt:lpstr>
      <vt:lpstr>Slide 12</vt:lpstr>
      <vt:lpstr>Sisal Exports</vt:lpstr>
      <vt:lpstr>Sisal Trade </vt:lpstr>
      <vt:lpstr>Outlook for Sisal </vt:lpstr>
      <vt:lpstr> Abaca Production  </vt:lpstr>
      <vt:lpstr>Prices of abaca remained stable over 2010 with a slight increase towards the second part of the year continuing into 2011. </vt:lpstr>
      <vt:lpstr>Abaca Trade </vt:lpstr>
      <vt:lpstr>Abaca Outlook </vt:lpstr>
      <vt:lpstr>Coir Production</vt:lpstr>
      <vt:lpstr>The average price of coir fibre and products was USD 526 per tonne in 2010 increasing to USD 548  per tonne in the first quarter of 2011 underpinned by continued strong demand in the market.  </vt:lpstr>
      <vt:lpstr>Coir Trade </vt:lpstr>
      <vt:lpstr>Concluding Remarks  </vt:lpstr>
      <vt:lpstr>Concluding Remarks - Cont </vt:lpstr>
      <vt:lpstr>Concluding Remarks - Cont </vt:lpstr>
      <vt:lpstr>Concluding Remarks - Cont </vt:lpstr>
      <vt:lpstr>Concluding Remarks - Cont </vt:lpstr>
      <vt:lpstr>Slide 28</vt:lpstr>
      <vt:lpstr>Slide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Jute Fibre Production  Thousand tonnes</dc:title>
  <dc:creator>FAO</dc:creator>
  <cp:lastModifiedBy>Chang</cp:lastModifiedBy>
  <cp:revision>424</cp:revision>
  <cp:lastPrinted>2000-12-12T18:47:56Z</cp:lastPrinted>
  <dcterms:created xsi:type="dcterms:W3CDTF">1997-11-07T15:21:46Z</dcterms:created>
  <dcterms:modified xsi:type="dcterms:W3CDTF">2011-11-16T13:05:32Z</dcterms:modified>
</cp:coreProperties>
</file>