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Lst>
  <p:notesMasterIdLst>
    <p:notesMasterId r:id="rId18"/>
  </p:notesMasterIdLst>
  <p:sldIdLst>
    <p:sldId id="278" r:id="rId5"/>
    <p:sldId id="417" r:id="rId6"/>
    <p:sldId id="269" r:id="rId7"/>
    <p:sldId id="298" r:id="rId8"/>
    <p:sldId id="418" r:id="rId9"/>
    <p:sldId id="299" r:id="rId10"/>
    <p:sldId id="337" r:id="rId11"/>
    <p:sldId id="388" r:id="rId12"/>
    <p:sldId id="382" r:id="rId13"/>
    <p:sldId id="383" r:id="rId14"/>
    <p:sldId id="419" r:id="rId15"/>
    <p:sldId id="351" r:id="rId16"/>
    <p:sldId id="350" r:id="rId17"/>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12"/>
    <p:restoredTop sz="99507"/>
  </p:normalViewPr>
  <p:slideViewPr>
    <p:cSldViewPr showGuides="1">
      <p:cViewPr>
        <p:scale>
          <a:sx n="66" d="100"/>
          <a:sy n="66" d="100"/>
        </p:scale>
        <p:origin x="558"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38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600" dirty="0">
                <a:latin typeface="Times New Roman" pitchFamily="18" charset="0"/>
                <a:cs typeface="Times New Roman" pitchFamily="18" charset="0"/>
              </a:rPr>
              <a:t>Price changes</a:t>
            </a:r>
            <a:r>
              <a:rPr lang="en-US" altLang="zh-CN" sz="1600" baseline="0" dirty="0">
                <a:latin typeface="Times New Roman" pitchFamily="18" charset="0"/>
                <a:cs typeface="Times New Roman" pitchFamily="18" charset="0"/>
              </a:rPr>
              <a:t> in recent yeas in China</a:t>
            </a:r>
            <a:endParaRPr lang="en-US" altLang="zh-CN" sz="1600" dirty="0">
              <a:latin typeface="Times New Roman" pitchFamily="18" charset="0"/>
              <a:cs typeface="Times New Roman" pitchFamily="18" charset="0"/>
            </a:endParaRPr>
          </a:p>
        </c:rich>
      </c:tx>
      <c:layout>
        <c:manualLayout>
          <c:xMode val="edge"/>
          <c:yMode val="edge"/>
          <c:x val="0.32173659666679044"/>
          <c:y val="0.9006393335938106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1789000743880951"/>
          <c:y val="0.1468827069352556"/>
          <c:w val="0.84198564106127016"/>
          <c:h val="0.59333699830959996"/>
        </c:manualLayout>
      </c:layout>
      <c:scatterChart>
        <c:scatterStyle val="lineMarker"/>
        <c:varyColors val="0"/>
        <c:ser>
          <c:idx val="0"/>
          <c:order val="0"/>
          <c:tx>
            <c:strRef>
              <c:f>Sheet1!$C$87</c:f>
              <c:strCache>
                <c:ptCount val="1"/>
                <c:pt idx="0">
                  <c:v>Price(dollar/ton)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Sheet1!$B$88:$B$97</c:f>
              <c:numCache>
                <c:formatCode>General</c:formatCode>
                <c:ptCount val="10"/>
                <c:pt idx="0">
                  <c:v>2000</c:v>
                </c:pt>
                <c:pt idx="1">
                  <c:v>2002</c:v>
                </c:pt>
                <c:pt idx="2">
                  <c:v>2004</c:v>
                </c:pt>
                <c:pt idx="3">
                  <c:v>2006</c:v>
                </c:pt>
                <c:pt idx="4">
                  <c:v>2008</c:v>
                </c:pt>
                <c:pt idx="5">
                  <c:v>2010</c:v>
                </c:pt>
                <c:pt idx="6">
                  <c:v>2012</c:v>
                </c:pt>
                <c:pt idx="7">
                  <c:v>2014</c:v>
                </c:pt>
                <c:pt idx="8">
                  <c:v>2016</c:v>
                </c:pt>
                <c:pt idx="9">
                  <c:v>2018</c:v>
                </c:pt>
              </c:numCache>
            </c:numRef>
          </c:xVal>
          <c:yVal>
            <c:numRef>
              <c:f>Sheet1!$C$88:$C$97</c:f>
              <c:numCache>
                <c:formatCode>General</c:formatCode>
                <c:ptCount val="10"/>
                <c:pt idx="0">
                  <c:v>380</c:v>
                </c:pt>
                <c:pt idx="1">
                  <c:v>350</c:v>
                </c:pt>
                <c:pt idx="2">
                  <c:v>420</c:v>
                </c:pt>
                <c:pt idx="3">
                  <c:v>450</c:v>
                </c:pt>
                <c:pt idx="4">
                  <c:v>420</c:v>
                </c:pt>
                <c:pt idx="5">
                  <c:v>400</c:v>
                </c:pt>
                <c:pt idx="6">
                  <c:v>400</c:v>
                </c:pt>
                <c:pt idx="7">
                  <c:v>450</c:v>
                </c:pt>
                <c:pt idx="8">
                  <c:v>600</c:v>
                </c:pt>
                <c:pt idx="9">
                  <c:v>850</c:v>
                </c:pt>
              </c:numCache>
            </c:numRef>
          </c:yVal>
          <c:smooth val="0"/>
          <c:extLst>
            <c:ext xmlns:c16="http://schemas.microsoft.com/office/drawing/2014/chart" uri="{C3380CC4-5D6E-409C-BE32-E72D297353CC}">
              <c16:uniqueId val="{00000000-F2E3-4C4D-8020-C81659BEA57C}"/>
            </c:ext>
          </c:extLst>
        </c:ser>
        <c:dLbls>
          <c:showLegendKey val="0"/>
          <c:showVal val="0"/>
          <c:showCatName val="0"/>
          <c:showSerName val="0"/>
          <c:showPercent val="0"/>
          <c:showBubbleSize val="0"/>
        </c:dLbls>
        <c:axId val="267166080"/>
        <c:axId val="267168384"/>
      </c:scatterChart>
      <c:valAx>
        <c:axId val="267166080"/>
        <c:scaling>
          <c:orientation val="minMax"/>
          <c:min val="200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sz="1600" dirty="0">
                    <a:latin typeface="Times New Roman" pitchFamily="18" charset="0"/>
                    <a:cs typeface="Times New Roman" pitchFamily="18" charset="0"/>
                  </a:rPr>
                  <a:t>Years</a:t>
                </a:r>
                <a:endParaRPr lang="zh-CN" altLang="en-US" sz="1600" dirty="0">
                  <a:latin typeface="Times New Roman" pitchFamily="18" charset="0"/>
                  <a:cs typeface="Times New Roman" pitchFamily="18"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67168384"/>
        <c:crosses val="autoZero"/>
        <c:crossBetween val="midCat"/>
        <c:majorUnit val="2"/>
      </c:valAx>
      <c:valAx>
        <c:axId val="267168384"/>
        <c:scaling>
          <c:orientation val="minMax"/>
          <c:min val="20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sz="1600" dirty="0">
                    <a:latin typeface="Times New Roman" pitchFamily="18" charset="0"/>
                    <a:cs typeface="Times New Roman" pitchFamily="18" charset="0"/>
                  </a:rPr>
                  <a:t>Price (dollar/ton</a:t>
                </a:r>
                <a:r>
                  <a:rPr lang="zh-CN" altLang="en-US" sz="1600" dirty="0">
                    <a:latin typeface="Times New Roman" pitchFamily="18" charset="0"/>
                    <a:cs typeface="Times New Roman" pitchFamily="18" charset="0"/>
                  </a:rPr>
                  <a:t>）</a:t>
                </a:r>
                <a:endParaRPr lang="en-US" altLang="zh-CN" sz="1600" dirty="0">
                  <a:latin typeface="Times New Roman" pitchFamily="18" charset="0"/>
                  <a:cs typeface="Times New Roman" pitchFamily="18"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67166080"/>
        <c:crossesAt val="200"/>
        <c:crossBetween val="midCat"/>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页眉占位符 57345"/>
          <p:cNvSpPr>
            <a:spLocks noGrp="1"/>
          </p:cNvSpPr>
          <p:nvPr>
            <p:ph type="hdr" sz="quarter"/>
          </p:nvPr>
        </p:nvSpPr>
        <p:spPr>
          <a:xfrm>
            <a:off x="0" y="0"/>
            <a:ext cx="2971800" cy="457200"/>
          </a:xfrm>
          <a:prstGeom prst="rect">
            <a:avLst/>
          </a:prstGeom>
          <a:noFill/>
          <a:ln w="9525">
            <a:noFill/>
          </a:ln>
        </p:spPr>
        <p:txBody>
          <a:bodyPr/>
          <a:lstStyle/>
          <a:p>
            <a:pPr lvl="0"/>
            <a:endParaRPr lang="zh-CN" altLang="en-US" sz="1200" dirty="0">
              <a:latin typeface="Times New Roman" panose="02020603050405020304" pitchFamily="18" charset="0"/>
            </a:endParaRPr>
          </a:p>
        </p:txBody>
      </p:sp>
      <p:sp>
        <p:nvSpPr>
          <p:cNvPr id="57347" name="日期占位符 57346"/>
          <p:cNvSpPr>
            <a:spLocks noGrp="1"/>
          </p:cNvSpPr>
          <p:nvPr>
            <p:ph type="dt" idx="1"/>
          </p:nvPr>
        </p:nvSpPr>
        <p:spPr>
          <a:xfrm>
            <a:off x="3886200" y="0"/>
            <a:ext cx="2971800" cy="457200"/>
          </a:xfrm>
          <a:prstGeom prst="rect">
            <a:avLst/>
          </a:prstGeom>
          <a:noFill/>
          <a:ln w="9525">
            <a:noFill/>
          </a:ln>
        </p:spPr>
        <p:txBody>
          <a:bodyPr/>
          <a:lstStyle/>
          <a:p>
            <a:pPr lvl="0" algn="r"/>
            <a:endParaRPr lang="zh-CN" altLang="en-US" sz="1200" dirty="0">
              <a:latin typeface="Times New Roman" panose="02020603050405020304" pitchFamily="18" charset="0"/>
            </a:endParaRPr>
          </a:p>
        </p:txBody>
      </p:sp>
      <p:sp>
        <p:nvSpPr>
          <p:cNvPr id="57348" name="幻灯片图像占位符 57347"/>
          <p:cNvSpPr>
            <a:spLocks noGrp="1" noRot="1" noChangeAspect="1" noTextEdit="1"/>
          </p:cNvSpPr>
          <p:nvPr>
            <p:ph type="sldImg" idx="2"/>
          </p:nvPr>
        </p:nvSpPr>
        <p:spPr>
          <a:xfrm>
            <a:off x="1143000" y="685800"/>
            <a:ext cx="4572000" cy="3429000"/>
          </a:xfrm>
          <a:prstGeom prst="rect">
            <a:avLst/>
          </a:prstGeom>
          <a:ln w="9525" cap="flat" cmpd="sng">
            <a:solidFill>
              <a:srgbClr val="000000"/>
            </a:solidFill>
            <a:prstDash val="solid"/>
            <a:miter/>
            <a:headEnd type="none" w="med" len="med"/>
            <a:tailEnd type="none" w="med" len="med"/>
          </a:ln>
        </p:spPr>
      </p:sp>
      <p:sp>
        <p:nvSpPr>
          <p:cNvPr id="57349" name="文本占位符 57348"/>
          <p:cNvSpPr>
            <a:spLocks noGrp="1"/>
          </p:cNvSpPr>
          <p:nvPr>
            <p:ph type="body" sz="quarter" idx="3"/>
          </p:nvPr>
        </p:nvSpPr>
        <p:spPr>
          <a:xfrm>
            <a:off x="914400" y="4343400"/>
            <a:ext cx="50292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7350" name="页脚占位符 57349"/>
          <p:cNvSpPr>
            <a:spLocks noGrp="1"/>
          </p:cNvSpPr>
          <p:nvPr>
            <p:ph type="ftr" sz="quarter" idx="4"/>
          </p:nvPr>
        </p:nvSpPr>
        <p:spPr>
          <a:xfrm>
            <a:off x="0" y="8686800"/>
            <a:ext cx="2971800" cy="457200"/>
          </a:xfrm>
          <a:prstGeom prst="rect">
            <a:avLst/>
          </a:prstGeom>
          <a:noFill/>
          <a:ln w="9525">
            <a:noFill/>
          </a:ln>
        </p:spPr>
        <p:txBody>
          <a:bodyPr anchor="b"/>
          <a:lstStyle/>
          <a:p>
            <a:pPr lvl="0"/>
            <a:endParaRPr lang="zh-CN" altLang="en-US" sz="1200" dirty="0">
              <a:latin typeface="Times New Roman" panose="02020603050405020304" pitchFamily="18" charset="0"/>
            </a:endParaRPr>
          </a:p>
        </p:txBody>
      </p:sp>
      <p:sp>
        <p:nvSpPr>
          <p:cNvPr id="57351" name="灯片编号占位符 57350"/>
          <p:cNvSpPr>
            <a:spLocks noGrp="1"/>
          </p:cNvSpPr>
          <p:nvPr>
            <p:ph type="sldNum" sz="quarter" idx="5"/>
          </p:nvPr>
        </p:nvSpPr>
        <p:spPr>
          <a:xfrm>
            <a:off x="3886200" y="8686800"/>
            <a:ext cx="2971800" cy="457200"/>
          </a:xfrm>
          <a:prstGeom prst="rect">
            <a:avLst/>
          </a:prstGeom>
          <a:noFill/>
          <a:ln w="9525">
            <a:noFill/>
          </a:ln>
        </p:spPr>
        <p:txBody>
          <a:bodyPr anchor="b"/>
          <a:lstStyle/>
          <a:p>
            <a:pPr lvl="0" algn="r"/>
            <a:fld id="{9A0DB2DC-4C9A-4742-B13C-FB6460FD3503}" type="slidenum">
              <a:rPr lang="zh-CN" altLang="en-US" sz="1200" dirty="0">
                <a:latin typeface="Times New Roman" panose="02020603050405020304" pitchFamily="18" charset="0"/>
              </a:rPr>
              <a:t>‹#›</a:t>
            </a:fld>
            <a:endParaRPr lang="zh-CN" altLang="en-US" sz="1200" dirty="0">
              <a:latin typeface="Times New Roman" panose="02020603050405020304" pitchFamily="18" charset="0"/>
            </a:endParaRPr>
          </a:p>
        </p:txBody>
      </p:sp>
    </p:spTree>
    <p:extLst>
      <p:ext uri="{BB962C8B-B14F-4D97-AF65-F5344CB8AC3E}">
        <p14:creationId xmlns:p14="http://schemas.microsoft.com/office/powerpoint/2010/main" val="737595070"/>
      </p:ext>
    </p:extLst>
  </p:cSld>
  <p:clrMap bg1="lt1" tx1="dk1" bg2="lt2" tx2="dk2" accent1="accent1" accent2="accent2" accent3="accent3" accent4="accent4" accent5="accent5" accent6="accent6" hlink="hlink" folHlink="folHlink"/>
  <p:hf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2"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3"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4"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5"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endParaRPr lang="zh-CN"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7"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8"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9"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0" name="Freeform 19"/>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Ovr>
    <a:masterClrMapping/>
  </p:clrMapOvr>
  <p:transition>
    <p:cover dir="d"/>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3">
        <a:schemeClr val="bg1"/>
      </p:bgRef>
    </p:bg>
    <p:spTree>
      <p:nvGrpSpPr>
        <p:cNvPr id="1" name=""/>
        <p:cNvGrpSpPr/>
        <p:nvPr/>
      </p:nvGrpSpPr>
      <p:grpSpPr>
        <a:xfrm>
          <a:off x="0" y="0"/>
          <a:ext cx="0" cy="0"/>
          <a:chOff x="0" y="0"/>
          <a:chExt cx="0" cy="0"/>
        </a:xfrm>
      </p:grpSpPr>
      <p:sp>
        <p:nvSpPr>
          <p:cNvPr id="12" name="矩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圆角矩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副标题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a:t>单击此处编辑母版副标题样式</a:t>
            </a:r>
            <a:endParaRPr kumimoji="0" lang="en-US"/>
          </a:p>
        </p:txBody>
      </p:sp>
      <p:sp>
        <p:nvSpPr>
          <p:cNvPr id="28" name="日期占位符 27"/>
          <p:cNvSpPr>
            <a:spLocks noGrp="1"/>
          </p:cNvSpPr>
          <p:nvPr>
            <p:ph type="dt" sz="half" idx="10"/>
          </p:nvPr>
        </p:nvSpPr>
        <p:spPr/>
        <p:txBody>
          <a:bodyPr/>
          <a:lstStyle/>
          <a:p>
            <a:endParaRPr lang="zh-CN" altLang="en-US" dirty="0">
              <a:latin typeface="Arial" panose="020B0604020202020204" pitchFamily="34" charset="0"/>
            </a:endParaRPr>
          </a:p>
        </p:txBody>
      </p:sp>
      <p:sp>
        <p:nvSpPr>
          <p:cNvPr id="17" name="页脚占位符 16"/>
          <p:cNvSpPr>
            <a:spLocks noGrp="1"/>
          </p:cNvSpPr>
          <p:nvPr>
            <p:ph type="ftr" sz="quarter" idx="11"/>
          </p:nvPr>
        </p:nvSpPr>
        <p:spPr/>
        <p:txBody>
          <a:bodyPr/>
          <a:lstStyle/>
          <a:p>
            <a:endParaRPr lang="zh-CN" altLang="en-US" dirty="0">
              <a:latin typeface="Arial" panose="020B0604020202020204" pitchFamily="34" charset="0"/>
            </a:endParaRPr>
          </a:p>
        </p:txBody>
      </p:sp>
      <p:sp>
        <p:nvSpPr>
          <p:cNvPr id="29" name="灯片编号占位符 28"/>
          <p:cNvSpPr>
            <a:spLocks noGrp="1"/>
          </p:cNvSpPr>
          <p:nvPr>
            <p:ph type="sldNum" sz="quarter" idx="12"/>
          </p:nvPr>
        </p:nvSpPr>
        <p:spPr/>
        <p:txBody>
          <a:bodyPr lIns="0" tIns="0" rIns="0" bIns="0">
            <a:noAutofit/>
          </a:bodyPr>
          <a:lstStyle>
            <a:lvl1pPr>
              <a:defRPr sz="1400">
                <a:solidFill>
                  <a:srgbClr val="FFFFFF"/>
                </a:solidFill>
              </a:defRPr>
            </a:lvl1pPr>
          </a:lstStyle>
          <a:p>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7" name="矩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zh-CN" altLang="en-US"/>
              <a:t>单击此处编辑母版标题样式</a:t>
            </a:r>
            <a:endParaRPr kumimoji="0" lang="en-US"/>
          </a:p>
        </p:txBody>
      </p:sp>
    </p:spTree>
  </p:cSld>
  <p:clrMapOvr>
    <a:overrideClrMapping bg1="lt1" tx1="dk1" bg2="lt2" tx2="dk2" accent1="accent1" accent2="accent2" accent3="accent3" accent4="accent4" accent5="accent5" accent6="accent6" hlink="hlink" folHlink="folHlink"/>
  </p:clrMapOvr>
  <p:transition>
    <p:cover dir="d"/>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4" name="日期占位符 3"/>
          <p:cNvSpPr>
            <a:spLocks noGrp="1"/>
          </p:cNvSpPr>
          <p:nvPr>
            <p:ph type="dt" sz="half" idx="10"/>
          </p:nvPr>
        </p:nvSpPr>
        <p:spPr/>
        <p:txBody>
          <a:body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8" name="内容占位符 7"/>
          <p:cNvSpPr>
            <a:spLocks noGrp="1"/>
          </p:cNvSpPr>
          <p:nvPr>
            <p:ph sz="quarter" idx="1"/>
          </p:nvPr>
        </p:nvSpPr>
        <p:spPr>
          <a:xfrm>
            <a:off x="914400" y="1447800"/>
            <a:ext cx="7772400" cy="45720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transition>
    <p:cover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1"/>
      </p:bgRef>
    </p:bg>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圆角矩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722313" y="952500"/>
            <a:ext cx="7772400" cy="1362075"/>
          </a:xfrm>
        </p:spPr>
        <p:txBody>
          <a:bodyPr anchor="b" anchorCtr="0"/>
          <a:lstStyle>
            <a:lvl1pPr algn="l">
              <a:buNone/>
              <a:defRPr sz="4000" b="0" cap="none"/>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a:xfrm>
            <a:off x="800100" y="6172200"/>
            <a:ext cx="4000500" cy="457200"/>
          </a:xfrm>
        </p:spPr>
        <p:txBody>
          <a:bodyPr/>
          <a:lstStyle/>
          <a:p>
            <a:pPr lvl="0"/>
            <a:endParaRPr lang="zh-CN" altLang="en-US" dirty="0">
              <a:latin typeface="Arial" panose="020B0604020202020204" pitchFamily="34" charset="0"/>
            </a:endParaRPr>
          </a:p>
        </p:txBody>
      </p:sp>
      <p:sp>
        <p:nvSpPr>
          <p:cNvPr id="7" name="矩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灯片编号占位符 5"/>
          <p:cNvSpPr>
            <a:spLocks noGrp="1"/>
          </p:cNvSpPr>
          <p:nvPr>
            <p:ph type="sldNum" sz="quarter" idx="12"/>
          </p:nvPr>
        </p:nvSpPr>
        <p:spPr>
          <a:xfrm>
            <a:off x="146304" y="6208776"/>
            <a:ext cx="457200" cy="457200"/>
          </a:xfrm>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cover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9" name="内容占位符 8"/>
          <p:cNvSpPr>
            <a:spLocks noGrp="1"/>
          </p:cNvSpPr>
          <p:nvPr>
            <p:ph sz="quarter" idx="1"/>
          </p:nvPr>
        </p:nvSpPr>
        <p:spPr>
          <a:xfrm>
            <a:off x="914400" y="1447800"/>
            <a:ext cx="3749040" cy="45720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4933950" y="1447800"/>
            <a:ext cx="3749040" cy="45720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transition>
    <p:cover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0" y="273050"/>
            <a:ext cx="7772400" cy="1143000"/>
          </a:xfrm>
        </p:spPr>
        <p:txBody>
          <a:bodyPr anchor="b" anchorCtr="0"/>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11" name="内容占位符 10"/>
          <p:cNvSpPr>
            <a:spLocks noGrp="1"/>
          </p:cNvSpPr>
          <p:nvPr>
            <p:ph sz="half" idx="2"/>
          </p:nvPr>
        </p:nvSpPr>
        <p:spPr>
          <a:xfrm>
            <a:off x="914400" y="2247900"/>
            <a:ext cx="3733800" cy="38862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half" idx="4"/>
          </p:nvPr>
        </p:nvSpPr>
        <p:spPr>
          <a:xfrm>
            <a:off x="4953000" y="2247900"/>
            <a:ext cx="3733800" cy="38862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transition>
    <p:cover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圆角矩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914400" y="273050"/>
            <a:ext cx="7772400" cy="1143000"/>
          </a:xfrm>
        </p:spPr>
        <p:txBody>
          <a:bodyPr anchor="b" anchorCtr="0"/>
          <a:lstStyle>
            <a:lvl1pPr algn="l">
              <a:buNone/>
              <a:defRPr sz="4000" b="0"/>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11" name="内容占位符 10"/>
          <p:cNvSpPr>
            <a:spLocks noGrp="1"/>
          </p:cNvSpPr>
          <p:nvPr>
            <p:ph sz="quarter" idx="1"/>
          </p:nvPr>
        </p:nvSpPr>
        <p:spPr>
          <a:xfrm>
            <a:off x="2971800" y="1600200"/>
            <a:ext cx="5715000" cy="44958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cSld>
  <p:clrMapOvr>
    <a:masterClrMapping/>
  </p:clrMapOvr>
  <p:transition>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7" name="Title 6"/>
          <p:cNvSpPr>
            <a:spLocks noGrp="1"/>
          </p:cNvSpPr>
          <p:nvPr>
            <p:ph type="title"/>
          </p:nvPr>
        </p:nvSpPr>
        <p:spPr/>
        <p:txBody>
          <a:bodyPr/>
          <a:lstStyle/>
          <a:p>
            <a:r>
              <a:rPr lang="zh-CN" altLang="en-US"/>
              <a:t>单击此处编辑母版标题样式</a:t>
            </a:r>
            <a:endParaRPr lang="en-US"/>
          </a:p>
        </p:txBody>
      </p:sp>
    </p:spTree>
  </p:cSld>
  <p:clrMapOvr>
    <a:masterClrMapping/>
  </p:clrMapOvr>
  <p:transition>
    <p:cover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zh-CN" altLang="en-US"/>
              <a:t>单击此处编辑母版标题样式</a:t>
            </a:r>
            <a:endParaRPr kumimoji="0" lang="en-US"/>
          </a:p>
        </p:txBody>
      </p:sp>
      <p:sp>
        <p:nvSpPr>
          <p:cNvPr id="4" name="文本占位符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914400" y="6172200"/>
            <a:ext cx="3886200" cy="457200"/>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146304" y="6208776"/>
            <a:ext cx="457200" cy="457200"/>
          </a:xfrm>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11" name="矩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图片占位符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zh-CN" altLang="en-US"/>
              <a:t>单击图标添加图片</a:t>
            </a:r>
            <a:endParaRPr kumimoji="0" lang="en-US" dirty="0"/>
          </a:p>
        </p:txBody>
      </p:sp>
    </p:spTree>
  </p:cSld>
  <p:clrMapOvr>
    <a:masterClrMapping/>
  </p:clrMapOvr>
  <p:transition>
    <p:cover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1"/>
            <a:ext cx="2011680"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914400" y="274640"/>
            <a:ext cx="5562600" cy="5851525"/>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0" name="Freeform 18"/>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1" name="Freeform 22"/>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2" name="Freeform 26"/>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3" name="Freeform 10"/>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endParaRPr lang="zh-CN"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7" name="Title 6"/>
          <p:cNvSpPr>
            <a:spLocks noGrp="1"/>
          </p:cNvSpPr>
          <p:nvPr>
            <p:ph type="title"/>
          </p:nvPr>
        </p:nvSpPr>
        <p:spPr/>
        <p:txBody>
          <a:bodyPr/>
          <a:lstStyle/>
          <a:p>
            <a:r>
              <a:rPr lang="zh-CN" altLang="en-US"/>
              <a:t>单击此处编辑母版标题样式</a:t>
            </a:r>
            <a:endParaRPr lang="en-US"/>
          </a:p>
        </p:txBody>
      </p:sp>
    </p:spTree>
  </p:cSld>
  <p:clrMapOvr>
    <a:masterClrMapping/>
  </p:clrMapOvr>
  <p:transition>
    <p:cover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5" name="Date Placeholder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9" name="Content Placeholder 8"/>
          <p:cNvSpPr>
            <a:spLocks noGrp="1"/>
          </p:cNvSpPr>
          <p:nvPr>
            <p:ph sz="quarter" idx="13"/>
          </p:nvPr>
        </p:nvSpPr>
        <p:spPr>
          <a:xfrm>
            <a:off x="676655" y="2679192"/>
            <a:ext cx="3822192" cy="34472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Tree>
  </p:cSld>
  <p:clrMapOvr>
    <a:masterClrMapping/>
  </p:clrMapOvr>
  <p:transition>
    <p:cover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8" name="Footer Placeholder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Slide Number Placeholder 8"/>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Footer Placeholder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5" name="Date Placeholder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9" name="Content Placeholder 8"/>
          <p:cNvSpPr>
            <a:spLocks noGrp="1"/>
          </p:cNvSpPr>
          <p:nvPr>
            <p:ph sz="quarter" idx="13"/>
          </p:nvPr>
        </p:nvSpPr>
        <p:spPr>
          <a:xfrm>
            <a:off x="676655" y="2679192"/>
            <a:ext cx="3822192" cy="34472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Tree>
  </p:cSld>
  <p:clrMapOvr>
    <a:masterClrMapping/>
  </p:clrMapOvr>
  <p:transition>
    <p:cover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3" name="Footer Placeholder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Ovr>
    <a:masterClrMapping/>
  </p:clrMapOvr>
  <p:transition>
    <p:cover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Tree>
  </p:cSld>
  <p:clrMapOvr>
    <a:masterClrMapping/>
  </p:clrMapOvr>
  <p:transition>
    <p:cover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Footer Placeholder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Ovr>
    <a:masterClrMapping/>
  </p:clrMapOvr>
  <p:transition>
    <p:cover dir="d"/>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8" name="Footer Placeholder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Slide Number Placeholder 8"/>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Footer Placeholder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Date Placeholder 1"/>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3" name="Footer Placeholder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26"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27"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8"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9" name="Freeform 28"/>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Ovr>
    <a:masterClrMapping/>
  </p:clrMapOvr>
  <p:transition>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1"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2"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3"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4"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Footer Placeholder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Tree>
  </p:cSld>
  <p:clrMapOvr>
    <a:masterClrMapping/>
  </p:clrMapOvr>
  <p:transition>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lvl="0"/>
            <a:endParaRPr lang="zh-CN" altLang="en-US" dirty="0">
              <a:latin typeface="Arial" panose="020B0604020202020204" pitchFamily="34" charset="0"/>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over dir="d"/>
  </p:transition>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4320" algn="l" defTabSz="914400" rtl="0" eaLnBrk="1" latinLnBrk="0" hangingPunct="1">
        <a:spcBef>
          <a:spcPct val="20000"/>
        </a:spcBef>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defTabSz="914400" rtl="0" eaLnBrk="1" latinLnBrk="0" hangingPunct="1">
        <a:spcBef>
          <a:spcPct val="20000"/>
        </a:spcBef>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anose="05050102010706020507"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圆角矩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标题占位符 21"/>
          <p:cNvSpPr>
            <a:spLocks noGrp="1"/>
          </p:cNvSpPr>
          <p:nvPr>
            <p:ph type="title"/>
          </p:nvPr>
        </p:nvSpPr>
        <p:spPr>
          <a:xfrm>
            <a:off x="914400" y="274638"/>
            <a:ext cx="7772400" cy="1143000"/>
          </a:xfrm>
          <a:prstGeom prst="rect">
            <a:avLst/>
          </a:prstGeom>
        </p:spPr>
        <p:txBody>
          <a:bodyPr bIns="91440"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4" name="日期占位符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3" name="页脚占位符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lvl="0"/>
            <a:endParaRPr lang="zh-CN" altLang="en-US" dirty="0">
              <a:latin typeface="Arial" panose="020B0604020202020204" pitchFamily="34" charset="0"/>
            </a:endParaRPr>
          </a:p>
        </p:txBody>
      </p:sp>
      <p:sp>
        <p:nvSpPr>
          <p:cNvPr id="23" name="灯片编号占位符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cover dir="d"/>
  </p:transition>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cover dir="d"/>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lvl="0"/>
            <a:fld id="{BB962C8B-B14F-4D97-AF65-F5344CB8AC3E}" type="datetime1">
              <a:rPr lang="zh-CN" altLang="en-US" smtClean="0">
                <a:latin typeface="Arial" panose="020B0604020202020204" pitchFamily="34" charset="0"/>
              </a:rPr>
              <a:t>2019/10/22</a:t>
            </a:fld>
            <a:endParaRPr lang="zh-CN" altLang="en-US" dirty="0">
              <a:latin typeface="Arial" panose="020B0604020202020204" pitchFamily="34" charset="0"/>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lvl="0"/>
            <a:endParaRPr lang="zh-CN" altLang="en-US" dirty="0">
              <a:latin typeface="Arial" panose="020B0604020202020204" pitchFamily="34" charset="0"/>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lvl="0"/>
            <a:fld id="{9A0DB2DC-4C9A-4742-B13C-FB6460FD3503}" type="slidenum">
              <a:rPr lang="zh-CN" altLang="en-US" smtClean="0">
                <a:latin typeface="Arial" panose="020B0604020202020204" pitchFamily="34" charset="0"/>
              </a:rPr>
              <a:t>‹#›</a:t>
            </a:fld>
            <a:endParaRPr lang="zh-CN" altLang="en-US" dirty="0">
              <a:latin typeface="Arial" panose="020B0604020202020204" pitchFamily="34" charset="0"/>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cover dir="d"/>
  </p:transition>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文本占位符 73730"/>
          <p:cNvSpPr>
            <a:spLocks noGrp="1"/>
          </p:cNvSpPr>
          <p:nvPr>
            <p:ph idx="1"/>
          </p:nvPr>
        </p:nvSpPr>
        <p:spPr>
          <a:xfrm>
            <a:off x="269774" y="4564449"/>
            <a:ext cx="8604448" cy="1440160"/>
          </a:xfrm>
        </p:spPr>
        <p:txBody>
          <a:bodyPr>
            <a:normAutofit fontScale="92500" lnSpcReduction="20000"/>
          </a:bodyPr>
          <a:lstStyle/>
          <a:p>
            <a:pPr marL="609600" indent="-609600">
              <a:buNone/>
            </a:pPr>
            <a:endParaRPr lang="en-US" altLang="zh-CN" sz="3600" dirty="0">
              <a:solidFill>
                <a:schemeClr val="folHlink"/>
              </a:solidFill>
            </a:endParaRPr>
          </a:p>
          <a:p>
            <a:pPr marL="609600" indent="-609600" algn="ctr">
              <a:buNone/>
            </a:pPr>
            <a:r>
              <a:rPr lang="en-US" altLang="zh-CN" sz="1900" dirty="0">
                <a:latin typeface="Times New Roman" panose="02020603050405020304" pitchFamily="18" charset="0"/>
                <a:cs typeface="Times New Roman" panose="02020603050405020304" pitchFamily="18" charset="0"/>
              </a:rPr>
              <a:t>Dr. Defang Li </a:t>
            </a:r>
          </a:p>
          <a:p>
            <a:pPr marL="609600" indent="-609600" algn="ctr">
              <a:buNone/>
            </a:pPr>
            <a:r>
              <a:rPr lang="en-US" altLang="zh-CN" sz="1900" dirty="0">
                <a:latin typeface="Times New Roman" panose="02020603050405020304" pitchFamily="18" charset="0"/>
                <a:cs typeface="Times New Roman" panose="02020603050405020304" pitchFamily="18" charset="0"/>
              </a:rPr>
              <a:t>Institute of </a:t>
            </a:r>
            <a:r>
              <a:rPr lang="en-US" altLang="zh-CN" sz="1900" dirty="0" err="1">
                <a:latin typeface="Times New Roman" panose="02020603050405020304" pitchFamily="18" charset="0"/>
                <a:cs typeface="Times New Roman" panose="02020603050405020304" pitchFamily="18" charset="0"/>
              </a:rPr>
              <a:t>Bast</a:t>
            </a:r>
            <a:r>
              <a:rPr lang="en-US" altLang="zh-CN" sz="1900" dirty="0">
                <a:latin typeface="Times New Roman" panose="02020603050405020304" pitchFamily="18" charset="0"/>
                <a:cs typeface="Times New Roman" panose="02020603050405020304" pitchFamily="18" charset="0"/>
              </a:rPr>
              <a:t> Fiber Crops, Chinese Academy of Agricultural Sciences, Changsha, China</a:t>
            </a:r>
          </a:p>
          <a:p>
            <a:pPr marL="609600" indent="-609600">
              <a:buNone/>
            </a:pPr>
            <a:r>
              <a:rPr lang="en-US" altLang="zh-CN" sz="2000" dirty="0">
                <a:latin typeface="Times New Roman" panose="02020603050405020304" pitchFamily="18" charset="0"/>
                <a:cs typeface="Times New Roman" panose="02020603050405020304" pitchFamily="18" charset="0"/>
              </a:rPr>
              <a:t>      </a:t>
            </a:r>
          </a:p>
        </p:txBody>
      </p:sp>
      <p:sp>
        <p:nvSpPr>
          <p:cNvPr id="73730" name="标题 73729"/>
          <p:cNvSpPr>
            <a:spLocks noGrp="1"/>
          </p:cNvSpPr>
          <p:nvPr>
            <p:ph type="title"/>
          </p:nvPr>
        </p:nvSpPr>
        <p:spPr>
          <a:xfrm>
            <a:off x="393380" y="3408029"/>
            <a:ext cx="8357235" cy="1138773"/>
          </a:xfrm>
        </p:spPr>
        <p:txBody>
          <a:bodyPr wrap="square" anchor="ctr">
            <a:spAutoFit/>
          </a:bodyPr>
          <a:lstStyle/>
          <a:p>
            <a:r>
              <a:rPr lang="en-US" altLang="zh-CN" sz="3600" b="1" dirty="0">
                <a:solidFill>
                  <a:schemeClr val="tx1"/>
                </a:solidFill>
              </a:rPr>
              <a:t>  </a:t>
            </a:r>
            <a:r>
              <a:rPr lang="en-US" altLang="en-US" sz="3200" b="1" dirty="0">
                <a:solidFill>
                  <a:schemeClr val="tx1"/>
                </a:solidFill>
                <a:latin typeface="Times New Roman" panose="02020603050405020304" pitchFamily="18" charset="0"/>
                <a:cs typeface="Times New Roman" panose="02020603050405020304" pitchFamily="18" charset="0"/>
              </a:rPr>
              <a:t>Status and Prospect of Production </a:t>
            </a:r>
            <a:br>
              <a:rPr lang="en-US" altLang="en-US" sz="3200" b="1" dirty="0">
                <a:solidFill>
                  <a:schemeClr val="tx1"/>
                </a:solidFill>
                <a:latin typeface="Times New Roman" panose="02020603050405020304" pitchFamily="18" charset="0"/>
                <a:cs typeface="Times New Roman" panose="02020603050405020304" pitchFamily="18" charset="0"/>
              </a:rPr>
            </a:br>
            <a:r>
              <a:rPr lang="en-US" altLang="en-US" sz="3200" b="1" dirty="0">
                <a:solidFill>
                  <a:schemeClr val="tx1"/>
                </a:solidFill>
                <a:latin typeface="Times New Roman" panose="02020603050405020304" pitchFamily="18" charset="0"/>
                <a:cs typeface="Times New Roman" panose="02020603050405020304" pitchFamily="18" charset="0"/>
              </a:rPr>
              <a:t>and Market of </a:t>
            </a:r>
            <a:r>
              <a:rPr lang="en-US" altLang="en-US" sz="3200" b="1" dirty="0" err="1">
                <a:solidFill>
                  <a:schemeClr val="tx1"/>
                </a:solidFill>
                <a:latin typeface="Times New Roman" panose="02020603050405020304" pitchFamily="18" charset="0"/>
                <a:cs typeface="Times New Roman" panose="02020603050405020304" pitchFamily="18" charset="0"/>
              </a:rPr>
              <a:t>Kenaf</a:t>
            </a:r>
            <a:r>
              <a:rPr lang="en-US" altLang="en-US" sz="3200" b="1" dirty="0">
                <a:solidFill>
                  <a:schemeClr val="tx1"/>
                </a:solidFill>
                <a:latin typeface="Times New Roman" panose="02020603050405020304" pitchFamily="18" charset="0"/>
                <a:cs typeface="Times New Roman" panose="02020603050405020304" pitchFamily="18" charset="0"/>
              </a:rPr>
              <a:t> in China</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26" r="834"/>
          <a:stretch>
            <a:fillRect/>
          </a:stretch>
        </p:blipFill>
        <p:spPr bwMode="auto">
          <a:xfrm>
            <a:off x="0" y="0"/>
            <a:ext cx="9143999" cy="313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3"/>
          </p:nvPr>
        </p:nvSpPr>
        <p:spPr>
          <a:xfrm>
            <a:off x="1675978" y="4725144"/>
            <a:ext cx="6149852" cy="504056"/>
          </a:xfrm>
        </p:spPr>
        <p:txBody>
          <a:bodyPr>
            <a:normAutofit fontScale="92500"/>
          </a:bodyPr>
          <a:lstStyle/>
          <a:p>
            <a:r>
              <a:rPr lang="en-US" altLang="zh-CN" dirty="0"/>
              <a:t>  </a:t>
            </a:r>
            <a:r>
              <a:rPr lang="en-US" altLang="zh-CN" sz="1900" dirty="0">
                <a:latin typeface="Times New Roman" pitchFamily="18" charset="0"/>
                <a:cs typeface="Times New Roman" pitchFamily="18" charset="0"/>
              </a:rPr>
              <a:t>F</a:t>
            </a:r>
            <a:r>
              <a:rPr lang="zh-CN" altLang="en-US" sz="1900" dirty="0">
                <a:latin typeface="Times New Roman" pitchFamily="18" charset="0"/>
                <a:cs typeface="Times New Roman" pitchFamily="18" charset="0"/>
              </a:rPr>
              <a:t>ine fireworks carbon </a:t>
            </a:r>
            <a:r>
              <a:rPr lang="en-US" altLang="zh-CN" sz="1900" dirty="0">
                <a:latin typeface="Times New Roman" pitchFamily="18" charset="0"/>
                <a:cs typeface="Times New Roman" pitchFamily="18" charset="0"/>
              </a:rPr>
              <a:t>production  on sustainable  development</a:t>
            </a:r>
          </a:p>
        </p:txBody>
      </p:sp>
      <p:pic>
        <p:nvPicPr>
          <p:cNvPr id="4" name="内容占位符 3"/>
          <p:cNvPicPr>
            <a:picLocks noGrp="1" noChangeAspect="1"/>
          </p:cNvPicPr>
          <p:nvPr>
            <p:ph sz="quarter" idx="4"/>
          </p:nvPr>
        </p:nvPicPr>
        <p:blipFill>
          <a:blip r:embed="rId2"/>
          <a:stretch>
            <a:fillRect/>
          </a:stretch>
        </p:blipFill>
        <p:spPr>
          <a:xfrm>
            <a:off x="4499992" y="2204864"/>
            <a:ext cx="3822700" cy="2545918"/>
          </a:xfrm>
          <a:prstGeom prst="rect">
            <a:avLst/>
          </a:prstGeom>
        </p:spPr>
      </p:pic>
      <p:sp>
        <p:nvSpPr>
          <p:cNvPr id="2" name="文本框 1"/>
          <p:cNvSpPr txBox="1"/>
          <p:nvPr/>
        </p:nvSpPr>
        <p:spPr>
          <a:xfrm>
            <a:off x="472379" y="5157192"/>
            <a:ext cx="8188960" cy="1077218"/>
          </a:xfrm>
          <a:prstGeom prst="rect">
            <a:avLst/>
          </a:prstGeom>
          <a:noFill/>
        </p:spPr>
        <p:txBody>
          <a:bodyPr wrap="square" rtlCol="0">
            <a:spAutoFit/>
          </a:bodyPr>
          <a:lstStyle/>
          <a:p>
            <a:r>
              <a:rPr lang="en-US" altLang="zh-CN" sz="1600" dirty="0"/>
              <a:t>1. </a:t>
            </a:r>
            <a:r>
              <a:rPr lang="en-US" altLang="zh-CN" sz="1600" dirty="0" err="1"/>
              <a:t>Kenaf</a:t>
            </a:r>
            <a:r>
              <a:rPr lang="en-US" altLang="zh-CN" sz="1600" dirty="0"/>
              <a:t> can be used for produce the best </a:t>
            </a:r>
            <a:r>
              <a:rPr lang="en-US" altLang="zh-CN" sz="1600" dirty="0" err="1"/>
              <a:t>biochar</a:t>
            </a:r>
            <a:r>
              <a:rPr lang="en-US" altLang="zh-CN" sz="1600" dirty="0"/>
              <a:t> for fireworks </a:t>
            </a:r>
            <a:r>
              <a:rPr lang="en-US" altLang="zh-CN" sz="1600" dirty="0">
                <a:sym typeface="+mn-ea"/>
              </a:rPr>
              <a:t>without smog and small particle.</a:t>
            </a:r>
            <a:endParaRPr lang="en-US" altLang="zh-CN" sz="1600" dirty="0"/>
          </a:p>
          <a:p>
            <a:r>
              <a:rPr lang="en-US" altLang="zh-CN" sz="1600" dirty="0"/>
              <a:t>2. Fireworks have a big market, with an annual output value of 20 billion RMB and an export revenue of 3 billion RMB in 2018, in China.</a:t>
            </a:r>
          </a:p>
          <a:p>
            <a:r>
              <a:rPr lang="en-US" altLang="zh-CN" sz="1600" dirty="0"/>
              <a:t>3. So, It can promote the development of </a:t>
            </a:r>
            <a:r>
              <a:rPr lang="en-US" altLang="zh-CN" sz="1600" dirty="0" err="1"/>
              <a:t>kenaf</a:t>
            </a:r>
            <a:r>
              <a:rPr lang="en-US" altLang="zh-CN" sz="1600" dirty="0"/>
              <a:t> industry and reduce environmental pollution.</a:t>
            </a:r>
          </a:p>
        </p:txBody>
      </p:sp>
      <p:sp>
        <p:nvSpPr>
          <p:cNvPr id="8" name="文本框 2"/>
          <p:cNvSpPr txBox="1"/>
          <p:nvPr/>
        </p:nvSpPr>
        <p:spPr>
          <a:xfrm>
            <a:off x="1931832" y="456724"/>
            <a:ext cx="5270054" cy="523220"/>
          </a:xfrm>
          <a:prstGeom prst="rect">
            <a:avLst/>
          </a:prstGeom>
          <a:noFill/>
        </p:spPr>
        <p:txBody>
          <a:bodyPr wrap="square" rtlCol="0">
            <a:spAutoFit/>
          </a:bodyPr>
          <a:lstStyle/>
          <a:p>
            <a:r>
              <a:rPr lang="en-US" altLang="zh-CN" sz="2800" b="1" dirty="0">
                <a:cs typeface="Times New Roman" panose="02020603050405020304" pitchFamily="18" charset="0"/>
              </a:rPr>
              <a:t>Multiple utilization of </a:t>
            </a:r>
            <a:r>
              <a:rPr lang="en-US" altLang="zh-CN" sz="2800" b="1" dirty="0" err="1">
                <a:cs typeface="Times New Roman" panose="02020603050405020304" pitchFamily="18" charset="0"/>
              </a:rPr>
              <a:t>kenaf</a:t>
            </a:r>
            <a:r>
              <a:rPr lang="en-US" altLang="zh-CN" sz="2800" b="1" dirty="0">
                <a:cs typeface="Times New Roman" panose="02020603050405020304" pitchFamily="18" charset="0"/>
              </a:rPr>
              <a:t>     </a:t>
            </a:r>
          </a:p>
        </p:txBody>
      </p:sp>
      <p:sp>
        <p:nvSpPr>
          <p:cNvPr id="9" name="矩形 8"/>
          <p:cNvSpPr/>
          <p:nvPr/>
        </p:nvSpPr>
        <p:spPr>
          <a:xfrm>
            <a:off x="3048250" y="1082439"/>
            <a:ext cx="2685351" cy="400110"/>
          </a:xfrm>
          <a:prstGeom prst="rect">
            <a:avLst/>
          </a:prstGeom>
        </p:spPr>
        <p:txBody>
          <a:bodyPr wrap="none">
            <a:spAutoFit/>
          </a:bodyPr>
          <a:lstStyle/>
          <a:p>
            <a:r>
              <a:rPr lang="en-US" altLang="zh-CN" sz="2000" dirty="0">
                <a:solidFill>
                  <a:schemeClr val="bg1"/>
                </a:solidFill>
                <a:cs typeface="Times New Roman" pitchFamily="18" charset="0"/>
              </a:rPr>
              <a:t>F</a:t>
            </a:r>
            <a:r>
              <a:rPr lang="zh-CN" altLang="en-US" sz="2000" dirty="0">
                <a:solidFill>
                  <a:schemeClr val="bg1"/>
                </a:solidFill>
                <a:cs typeface="Times New Roman" pitchFamily="18" charset="0"/>
              </a:rPr>
              <a:t>ine fireworks </a:t>
            </a:r>
            <a:r>
              <a:rPr lang="en-US" altLang="zh-CN" sz="2000" dirty="0">
                <a:solidFill>
                  <a:schemeClr val="bg1"/>
                </a:solidFill>
                <a:cs typeface="Times New Roman" pitchFamily="18" charset="0"/>
              </a:rPr>
              <a:t>materials</a:t>
            </a:r>
            <a:endParaRPr lang="zh-CN" altLang="en-US" sz="2000" dirty="0">
              <a:solidFill>
                <a:schemeClr val="bg1"/>
              </a:solidFill>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26" y="2204865"/>
            <a:ext cx="367030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19003" y="3592319"/>
            <a:ext cx="7966075" cy="2500977"/>
          </a:xfrm>
        </p:spPr>
        <p:txBody>
          <a:bodyPr wrap="square">
            <a:normAutofit/>
          </a:bodyPr>
          <a:lstStyle/>
          <a:p>
            <a:pPr algn="just">
              <a:lnSpc>
                <a:spcPct val="150000"/>
              </a:lnSpc>
            </a:pPr>
            <a:r>
              <a:rPr lang="en-US" altLang="zh-CN" sz="2400" dirty="0"/>
              <a:t>     </a:t>
            </a:r>
            <a:r>
              <a:rPr lang="en-US" altLang="zh-CN" sz="1800" dirty="0">
                <a:solidFill>
                  <a:schemeClr val="tx1"/>
                </a:solidFill>
                <a:latin typeface="Times New Roman" panose="02020603050405020304" pitchFamily="18" charset="0"/>
                <a:cs typeface="Times New Roman" panose="02020603050405020304" pitchFamily="18" charset="0"/>
              </a:rPr>
              <a:t>Many </a:t>
            </a:r>
            <a:r>
              <a:rPr lang="zh-CN" altLang="en-US" sz="1800" dirty="0">
                <a:solidFill>
                  <a:schemeClr val="tx1"/>
                </a:solidFill>
                <a:latin typeface="Times New Roman" panose="02020603050405020304" pitchFamily="18" charset="0"/>
                <a:cs typeface="Times New Roman" panose="02020603050405020304" pitchFamily="18" charset="0"/>
              </a:rPr>
              <a:t>companies make a lot of decoration materials </a:t>
            </a:r>
            <a:r>
              <a:rPr lang="en-US" altLang="zh-CN" sz="1800" dirty="0">
                <a:solidFill>
                  <a:schemeClr val="tx1"/>
                </a:solidFill>
                <a:latin typeface="Times New Roman" panose="02020603050405020304" pitchFamily="18" charset="0"/>
                <a:cs typeface="Times New Roman" panose="02020603050405020304" pitchFamily="18" charset="0"/>
              </a:rPr>
              <a:t>and </a:t>
            </a:r>
            <a:r>
              <a:rPr lang="zh-CN" altLang="en-US" sz="1800" dirty="0">
                <a:solidFill>
                  <a:schemeClr val="tx1"/>
                </a:solidFill>
                <a:latin typeface="Times New Roman" panose="02020603050405020304" pitchFamily="18" charset="0"/>
                <a:cs typeface="Times New Roman" panose="02020603050405020304" pitchFamily="18" charset="0"/>
              </a:rPr>
              <a:t>industrial products </a:t>
            </a:r>
            <a:r>
              <a:rPr lang="en-US" altLang="zh-CN" sz="1800" dirty="0">
                <a:solidFill>
                  <a:schemeClr val="tx1"/>
                </a:solidFill>
                <a:latin typeface="Times New Roman" panose="02020603050405020304" pitchFamily="18" charset="0"/>
                <a:cs typeface="Times New Roman" panose="02020603050405020304" pitchFamily="18" charset="0"/>
              </a:rPr>
              <a:t>using </a:t>
            </a:r>
            <a:r>
              <a:rPr lang="en-US" altLang="zh-CN" sz="1800" dirty="0" err="1">
                <a:solidFill>
                  <a:schemeClr val="tx1"/>
                </a:solidFill>
                <a:latin typeface="Times New Roman" panose="02020603050405020304" pitchFamily="18" charset="0"/>
                <a:cs typeface="Times New Roman" panose="02020603050405020304" pitchFamily="18" charset="0"/>
              </a:rPr>
              <a:t>kenaf</a:t>
            </a:r>
            <a:r>
              <a:rPr lang="en-US" altLang="zh-CN" sz="1800" dirty="0">
                <a:solidFill>
                  <a:schemeClr val="tx1"/>
                </a:solidFill>
                <a:latin typeface="Times New Roman" panose="02020603050405020304" pitchFamily="18" charset="0"/>
                <a:cs typeface="Times New Roman" panose="02020603050405020304" pitchFamily="18" charset="0"/>
              </a:rPr>
              <a:t> in China</a:t>
            </a:r>
            <a:r>
              <a:rPr lang="zh-CN" altLang="en-US" sz="1800" dirty="0">
                <a:solidFill>
                  <a:schemeClr val="tx1"/>
                </a:solidFill>
                <a:latin typeface="Times New Roman" panose="02020603050405020304" pitchFamily="18" charset="0"/>
                <a:cs typeface="Times New Roman" panose="02020603050405020304" pitchFamily="18" charset="0"/>
              </a:rPr>
              <a:t> </a:t>
            </a:r>
            <a:r>
              <a:rPr lang="en-US" altLang="zh-CN" sz="1800" dirty="0">
                <a:solidFill>
                  <a:schemeClr val="tx1"/>
                </a:solidFill>
                <a:latin typeface="Times New Roman" panose="02020603050405020304" pitchFamily="18" charset="0"/>
                <a:cs typeface="Times New Roman" panose="02020603050405020304" pitchFamily="18" charset="0"/>
              </a:rPr>
              <a:t>which export to Europe and American</a:t>
            </a:r>
            <a:r>
              <a:rPr lang="zh-CN" altLang="en-US" sz="1800" dirty="0">
                <a:solidFill>
                  <a:schemeClr val="tx1"/>
                </a:solidFill>
                <a:latin typeface="Times New Roman" panose="02020603050405020304" pitchFamily="18" charset="0"/>
                <a:cs typeface="Times New Roman" panose="02020603050405020304" pitchFamily="18" charset="0"/>
              </a:rPr>
              <a:t>. </a:t>
            </a:r>
            <a:r>
              <a:rPr lang="en-US" altLang="zh-CN" sz="1800" dirty="0">
                <a:solidFill>
                  <a:schemeClr val="tx1"/>
                </a:solidFill>
                <a:latin typeface="Times New Roman" panose="02020603050405020304" pitchFamily="18" charset="0"/>
                <a:cs typeface="Times New Roman" panose="02020603050405020304" pitchFamily="18" charset="0"/>
              </a:rPr>
              <a:t>In addition, we export $450000000 firework to the world. Almost all advanced fireworks use </a:t>
            </a:r>
            <a:r>
              <a:rPr lang="en-US" altLang="zh-CN" sz="1800" dirty="0" err="1">
                <a:solidFill>
                  <a:schemeClr val="tx1"/>
                </a:solidFill>
                <a:latin typeface="Times New Roman" panose="02020603050405020304" pitchFamily="18" charset="0"/>
                <a:cs typeface="Times New Roman" panose="02020603050405020304" pitchFamily="18" charset="0"/>
              </a:rPr>
              <a:t>kenaf</a:t>
            </a:r>
            <a:r>
              <a:rPr lang="en-US" altLang="zh-CN" sz="1800" dirty="0">
                <a:solidFill>
                  <a:schemeClr val="tx1"/>
                </a:solidFill>
                <a:latin typeface="Times New Roman" panose="02020603050405020304" pitchFamily="18" charset="0"/>
                <a:cs typeface="Times New Roman" panose="02020603050405020304" pitchFamily="18" charset="0"/>
              </a:rPr>
              <a:t> carbon as an element ingredient which makes firework no smoky, more environmental friendly and gorgeous.</a:t>
            </a:r>
          </a:p>
        </p:txBody>
      </p:sp>
      <p:sp>
        <p:nvSpPr>
          <p:cNvPr id="5" name="标题 1"/>
          <p:cNvSpPr>
            <a:spLocks noGrp="1"/>
          </p:cNvSpPr>
          <p:nvPr/>
        </p:nvSpPr>
        <p:spPr>
          <a:xfrm>
            <a:off x="632460" y="1218639"/>
            <a:ext cx="7879080" cy="2120068"/>
          </a:xfrm>
          <a:prstGeom prst="rect">
            <a:avLst/>
          </a:prstGeom>
          <a:noFill/>
          <a:ln w="9525">
            <a:noFill/>
          </a:ln>
        </p:spPr>
        <p:txBody>
          <a:bodyPr wrap="square" anchor="b">
            <a:spAutoFit/>
          </a:bodyPr>
          <a:lstStyle>
            <a:lvl1pPr marL="0" lvl="0" indent="0" algn="ctr"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pPr algn="l">
              <a:lnSpc>
                <a:spcPct val="150000"/>
              </a:lnSpc>
            </a:pPr>
            <a:r>
              <a:rPr lang="en-US" altLang="zh-CN" sz="1800" dirty="0">
                <a:solidFill>
                  <a:schemeClr val="tx1"/>
                </a:solidFill>
                <a:latin typeface="Times New Roman" pitchFamily="18" charset="0"/>
                <a:cs typeface="Times New Roman" pitchFamily="18" charset="0"/>
              </a:rPr>
              <a:t>    At present, the cultivation of </a:t>
            </a:r>
            <a:r>
              <a:rPr lang="en-US" altLang="zh-CN" sz="1800" dirty="0" err="1">
                <a:solidFill>
                  <a:schemeClr val="tx1"/>
                </a:solidFill>
                <a:latin typeface="Times New Roman" pitchFamily="18" charset="0"/>
                <a:cs typeface="Times New Roman" pitchFamily="18" charset="0"/>
              </a:rPr>
              <a:t>kenaf</a:t>
            </a:r>
            <a:r>
              <a:rPr lang="en-US" altLang="zh-CN" sz="1800" dirty="0">
                <a:solidFill>
                  <a:schemeClr val="tx1"/>
                </a:solidFill>
                <a:latin typeface="Times New Roman" pitchFamily="18" charset="0"/>
                <a:cs typeface="Times New Roman" pitchFamily="18" charset="0"/>
              </a:rPr>
              <a:t> in China is only not enough for the domestic market, and there is almost no export of </a:t>
            </a:r>
            <a:r>
              <a:rPr lang="en-US" altLang="zh-CN" sz="1800" dirty="0" err="1">
                <a:solidFill>
                  <a:schemeClr val="tx1"/>
                </a:solidFill>
                <a:latin typeface="Times New Roman" panose="02020603050405020304" pitchFamily="18" charset="0"/>
                <a:cs typeface="Times New Roman" panose="02020603050405020304" pitchFamily="18" charset="0"/>
              </a:rPr>
              <a:t>kenaf</a:t>
            </a:r>
            <a:r>
              <a:rPr lang="en-US" altLang="zh-CN" sz="1800" dirty="0">
                <a:solidFill>
                  <a:schemeClr val="tx1"/>
                </a:solidFill>
                <a:latin typeface="Times New Roman" panose="02020603050405020304" pitchFamily="18" charset="0"/>
                <a:cs typeface="Times New Roman" panose="02020603050405020304" pitchFamily="18" charset="0"/>
              </a:rPr>
              <a:t>. </a:t>
            </a:r>
          </a:p>
          <a:p>
            <a:pPr algn="l">
              <a:lnSpc>
                <a:spcPct val="150000"/>
              </a:lnSpc>
            </a:pPr>
            <a:endParaRPr lang="en-US" altLang="zh-CN" sz="1800" dirty="0">
              <a:solidFill>
                <a:schemeClr val="tx1"/>
              </a:solidFill>
              <a:latin typeface="Times New Roman" panose="02020603050405020304" pitchFamily="18" charset="0"/>
              <a:cs typeface="Times New Roman" panose="02020603050405020304" pitchFamily="18" charset="0"/>
            </a:endParaRPr>
          </a:p>
          <a:p>
            <a:pPr algn="l">
              <a:lnSpc>
                <a:spcPct val="150000"/>
              </a:lnSpc>
            </a:pPr>
            <a:r>
              <a:rPr lang="en-US" altLang="zh-CN" sz="1800" dirty="0">
                <a:solidFill>
                  <a:schemeClr val="tx1"/>
                </a:solidFill>
                <a:latin typeface="Times New Roman" panose="02020603050405020304" pitchFamily="18" charset="0"/>
                <a:cs typeface="Times New Roman" panose="02020603050405020304" pitchFamily="18" charset="0"/>
              </a:rPr>
              <a:t>Because domestic </a:t>
            </a:r>
            <a:r>
              <a:rPr lang="en-US" altLang="zh-CN" sz="1800" dirty="0" err="1">
                <a:solidFill>
                  <a:schemeClr val="tx1"/>
                </a:solidFill>
                <a:latin typeface="Times New Roman" panose="02020603050405020304" pitchFamily="18" charset="0"/>
                <a:cs typeface="Times New Roman" panose="02020603050405020304" pitchFamily="18" charset="0"/>
              </a:rPr>
              <a:t>kenaf</a:t>
            </a:r>
            <a:r>
              <a:rPr lang="en-US" altLang="zh-CN" sz="1800" dirty="0">
                <a:solidFill>
                  <a:schemeClr val="tx1"/>
                </a:solidFill>
                <a:latin typeface="Times New Roman" panose="02020603050405020304" pitchFamily="18" charset="0"/>
                <a:cs typeface="Times New Roman" panose="02020603050405020304" pitchFamily="18" charset="0"/>
              </a:rPr>
              <a:t> can not meet the industrial production needs, it is possible to increase the import of </a:t>
            </a:r>
            <a:r>
              <a:rPr lang="en-US" altLang="zh-CN" sz="1800" dirty="0" err="1">
                <a:solidFill>
                  <a:schemeClr val="tx1"/>
                </a:solidFill>
                <a:latin typeface="Times New Roman" panose="02020603050405020304" pitchFamily="18" charset="0"/>
                <a:cs typeface="Times New Roman" panose="02020603050405020304" pitchFamily="18" charset="0"/>
              </a:rPr>
              <a:t>kenaf</a:t>
            </a:r>
            <a:r>
              <a:rPr lang="en-US" altLang="zh-CN" sz="1800" dirty="0">
                <a:solidFill>
                  <a:schemeClr val="tx1"/>
                </a:solidFill>
                <a:latin typeface="Times New Roman" panose="02020603050405020304" pitchFamily="18" charset="0"/>
                <a:cs typeface="Times New Roman" panose="02020603050405020304" pitchFamily="18" charset="0"/>
              </a:rPr>
              <a:t> in the future for China.</a:t>
            </a:r>
          </a:p>
        </p:txBody>
      </p:sp>
      <p:sp>
        <p:nvSpPr>
          <p:cNvPr id="2" name="文本框 1"/>
          <p:cNvSpPr txBox="1"/>
          <p:nvPr/>
        </p:nvSpPr>
        <p:spPr>
          <a:xfrm>
            <a:off x="3635896" y="764704"/>
            <a:ext cx="2592288" cy="523220"/>
          </a:xfrm>
          <a:prstGeom prst="rect">
            <a:avLst/>
          </a:prstGeom>
          <a:noFill/>
        </p:spPr>
        <p:txBody>
          <a:bodyPr wrap="square" rtlCol="0">
            <a:spAutoFit/>
          </a:bodyPr>
          <a:lstStyle/>
          <a:p>
            <a:r>
              <a:rPr lang="en-US" altLang="zh-CN" b="1" dirty="0"/>
              <a:t> </a:t>
            </a:r>
            <a:r>
              <a:rPr lang="en-US" altLang="zh-CN" b="1" dirty="0">
                <a:latin typeface="+mj-lt"/>
                <a:cs typeface="+mj-lt"/>
              </a:rPr>
              <a:t> </a:t>
            </a:r>
            <a:r>
              <a:rPr lang="en-US" altLang="zh-CN" sz="2800" b="1" dirty="0">
                <a:cs typeface="Times New Roman" panose="02020603050405020304" pitchFamily="18" charset="0"/>
              </a:rPr>
              <a:t>Trade of </a:t>
            </a:r>
            <a:r>
              <a:rPr lang="en-US" altLang="zh-CN" sz="2800" b="1" dirty="0" err="1">
                <a:cs typeface="Times New Roman" panose="02020603050405020304" pitchFamily="18" charset="0"/>
              </a:rPr>
              <a:t>kenaf</a:t>
            </a:r>
            <a:endParaRPr lang="en-US" altLang="zh-CN" sz="2800" b="1" dirty="0">
              <a:cs typeface="Times New Roman" panose="02020603050405020304" pitchFamily="18" charset="0"/>
            </a:endParaRPr>
          </a:p>
        </p:txBody>
      </p:sp>
    </p:spTree>
    <p:extLst>
      <p:ext uri="{BB962C8B-B14F-4D97-AF65-F5344CB8AC3E}">
        <p14:creationId xmlns:p14="http://schemas.microsoft.com/office/powerpoint/2010/main" val="2842656807"/>
      </p:ext>
    </p:extLst>
  </p:cSld>
  <p:clrMapOvr>
    <a:masterClrMapping/>
  </p:clrMapOvr>
  <p:transition>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标题 171011"/>
          <p:cNvSpPr>
            <a:spLocks noGrp="1"/>
          </p:cNvSpPr>
          <p:nvPr>
            <p:ph type="ctrTitle"/>
          </p:nvPr>
        </p:nvSpPr>
        <p:spPr>
          <a:xfrm>
            <a:off x="539552" y="620688"/>
            <a:ext cx="7239000" cy="575518"/>
          </a:xfrm>
        </p:spPr>
        <p:txBody>
          <a:bodyPr anchor="ctr">
            <a:normAutofit/>
          </a:bodyPr>
          <a:lstStyle/>
          <a:p>
            <a:pPr algn="ctr" defTabSz="914400">
              <a:buSzTx/>
            </a:pPr>
            <a:r>
              <a:rPr lang="en-US" altLang="zh-CN" sz="2800" b="1" kern="1200" baseline="0" dirty="0">
                <a:latin typeface="Times New Roman" panose="02020603050405020304" pitchFamily="18" charset="0"/>
                <a:ea typeface="宋体" panose="02010600030101010101" pitchFamily="2" charset="-122"/>
                <a:cs typeface="Times New Roman" panose="02020603050405020304" pitchFamily="18" charset="0"/>
              </a:rPr>
              <a:t>The prospect</a:t>
            </a:r>
          </a:p>
        </p:txBody>
      </p:sp>
      <p:sp>
        <p:nvSpPr>
          <p:cNvPr id="171013" name="副标题 171012"/>
          <p:cNvSpPr>
            <a:spLocks noGrp="1"/>
          </p:cNvSpPr>
          <p:nvPr>
            <p:ph type="subTitle" idx="1"/>
          </p:nvPr>
        </p:nvSpPr>
        <p:spPr>
          <a:xfrm>
            <a:off x="467360" y="1503045"/>
            <a:ext cx="7632700" cy="4734267"/>
          </a:xfrm>
        </p:spPr>
        <p:txBody>
          <a:bodyPr anchor="ctr">
            <a:normAutofit lnSpcReduction="10000"/>
          </a:bodyPr>
          <a:lstStyle/>
          <a:p>
            <a:pPr algn="just">
              <a:buSzPct val="85000"/>
            </a:pPr>
            <a:r>
              <a:rPr lang="en-US" altLang="zh-CN" sz="16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1600" kern="1200" baseline="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kern="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market for traditional textile showed declining, but the tendency is becoming better and better for </a:t>
            </a:r>
            <a:r>
              <a:rPr lang="en-US" altLang="zh-CN" sz="1600" kern="1200" baseline="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kern="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as low carbon crop, and </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because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is versatile and environmentally friendly</a:t>
            </a:r>
            <a:r>
              <a:rPr lang="en-US" altLang="zh-CN" sz="1600" kern="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p>
          <a:p>
            <a:pPr algn="just">
              <a:buSzPct val="85000"/>
            </a:pPr>
            <a:endPar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just">
              <a:buSzPct val="85000"/>
            </a:pPr>
            <a:r>
              <a:rPr lang="en-US" altLang="zh-CN" sz="16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In recent years, the price of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continues to rise, and the production of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cannot meet the market demand of our country. In the future, the planting area of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will further increase, and the import of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will also increase in China.</a:t>
            </a:r>
          </a:p>
          <a:p>
            <a:pPr algn="just">
              <a:buSzPct val="85000"/>
            </a:pPr>
            <a:endParaRPr lang="en-US" altLang="zh-CN" sz="1600" kern="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just">
              <a:buSzPct val="85000"/>
            </a:pPr>
            <a:r>
              <a:rPr lang="en-US" altLang="zh-CN" sz="16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 number of high-yield and disease resistant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varieties have been bred in China.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breeding is in the leading position in the world for China. It is of great significance to export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breeding technology and strengthen international cooperation to promote the development of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industry in the future.</a:t>
            </a:r>
            <a:endParaRPr lang="en-US" altLang="zh-CN" sz="1600" kern="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just" defTabSz="914400">
              <a:buSzPct val="85000"/>
            </a:pPr>
            <a:endParaRPr lang="en-US" altLang="zh-CN" sz="1600" kern="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just">
              <a:buSzPct val="85000"/>
            </a:pPr>
            <a:r>
              <a:rPr lang="en-US" altLang="zh-CN" sz="16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can be used for many purposes. For example, expanding the consumption of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fireworks will greatly promote the development of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industry</a:t>
            </a:r>
          </a:p>
          <a:p>
            <a:pPr algn="just">
              <a:buSzPct val="85000"/>
            </a:pPr>
            <a:endParaRPr lang="en-US" altLang="zh-CN" sz="1600" kern="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just">
              <a:buSzPct val="85000"/>
            </a:pPr>
            <a:r>
              <a:rPr lang="en-US" altLang="zh-CN" sz="1600"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It is of great significance for the recovery of natural fiber industry such as </a:t>
            </a:r>
            <a:r>
              <a:rPr lang="en-US" altLang="zh-CN" sz="16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kenaf</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to reduce the use of chemical fiber and increase the use of environmental friendly natural fiber in the world.</a:t>
            </a:r>
          </a:p>
          <a:p>
            <a:pPr algn="just">
              <a:buSzPct val="85000"/>
            </a:pPr>
            <a:endParaRPr lang="en-US" altLang="zh-CN" sz="1600" kern="1200" baseline="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ransition>
    <p:cover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9" name="文本框 169988"/>
          <p:cNvSpPr txBox="1"/>
          <p:nvPr/>
        </p:nvSpPr>
        <p:spPr>
          <a:xfrm>
            <a:off x="827881" y="2269321"/>
            <a:ext cx="7488237" cy="1015663"/>
          </a:xfrm>
          <a:prstGeom prst="rect">
            <a:avLst/>
          </a:prstGeom>
          <a:noFill/>
          <a:ln w="9525">
            <a:noFill/>
          </a:ln>
        </p:spPr>
        <p:txBody>
          <a:bodyPr>
            <a:spAutoFit/>
          </a:bodyPr>
          <a:lstStyle/>
          <a:p>
            <a:pPr algn="ctr">
              <a:spcBef>
                <a:spcPct val="50000"/>
              </a:spcBef>
            </a:pPr>
            <a:r>
              <a:rPr lang="en-US" altLang="zh-CN" sz="6000" b="1" dirty="0">
                <a:solidFill>
                  <a:srgbClr val="00B0F0"/>
                </a:solidFill>
                <a:ea typeface="MingLiU" panose="02020509000000000000" pitchFamily="49" charset="-120"/>
                <a:cs typeface="Times New Roman" pitchFamily="18" charset="0"/>
              </a:rPr>
              <a:t>Thank You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3016"/>
            <a:ext cx="9144000"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39552" y="2852936"/>
            <a:ext cx="7886700" cy="3096344"/>
          </a:xfrm>
        </p:spPr>
        <p:txBody>
          <a:bodyPr>
            <a:normAutofit fontScale="95000"/>
          </a:bodyPr>
          <a:lstStyle/>
          <a:p>
            <a:pPr algn="just">
              <a:lnSpc>
                <a:spcPct val="150000"/>
              </a:lnSpc>
            </a:pPr>
            <a:r>
              <a:rPr lang="en-US" altLang="zh-CN" dirty="0"/>
              <a:t>    </a:t>
            </a:r>
            <a:r>
              <a:rPr lang="en-US" altLang="zh-CN" dirty="0">
                <a:solidFill>
                  <a:schemeClr val="tx1"/>
                </a:solidFill>
                <a:latin typeface="Times New Roman" panose="02020603050405020304" pitchFamily="18" charset="0"/>
                <a:cs typeface="Times New Roman" panose="02020603050405020304" pitchFamily="18" charset="0"/>
              </a:rPr>
              <a:t>Nowadays, </a:t>
            </a:r>
            <a:r>
              <a:rPr lang="en-US" altLang="zh-CN" dirty="0" err="1">
                <a:solidFill>
                  <a:schemeClr val="tx1"/>
                </a:solidFill>
                <a:latin typeface="Times New Roman" panose="02020603050405020304" pitchFamily="18" charset="0"/>
                <a:cs typeface="Times New Roman" panose="02020603050405020304" pitchFamily="18" charset="0"/>
              </a:rPr>
              <a:t>kenaf</a:t>
            </a:r>
            <a:r>
              <a:rPr lang="en-US" altLang="zh-CN" dirty="0">
                <a:solidFill>
                  <a:schemeClr val="tx1"/>
                </a:solidFill>
                <a:latin typeface="Times New Roman" panose="02020603050405020304" pitchFamily="18" charset="0"/>
                <a:cs typeface="Times New Roman" panose="02020603050405020304" pitchFamily="18" charset="0"/>
              </a:rPr>
              <a:t> not only acts as an economical crop which supplies fiber and industrial material, but also is used for animal feed and other purpose in China.</a:t>
            </a:r>
          </a:p>
          <a:p>
            <a:pPr algn="just">
              <a:lnSpc>
                <a:spcPct val="150000"/>
              </a:lnSpc>
            </a:pPr>
            <a:r>
              <a:rPr lang="en-US" altLang="zh-CN" dirty="0">
                <a:solidFill>
                  <a:schemeClr val="tx1"/>
                </a:solidFill>
                <a:latin typeface="Times New Roman" panose="02020603050405020304" pitchFamily="18" charset="0"/>
                <a:cs typeface="Times New Roman" panose="02020603050405020304" pitchFamily="18" charset="0"/>
              </a:rPr>
              <a:t>    </a:t>
            </a:r>
            <a:r>
              <a:rPr lang="en-US" altLang="zh-CN" dirty="0" err="1">
                <a:solidFill>
                  <a:schemeClr val="tx1"/>
                </a:solidFill>
                <a:latin typeface="Times New Roman" panose="02020603050405020304" pitchFamily="18" charset="0"/>
                <a:cs typeface="Times New Roman" panose="02020603050405020304" pitchFamily="18" charset="0"/>
              </a:rPr>
              <a:t>Kenaf</a:t>
            </a:r>
            <a:r>
              <a:rPr lang="en-US" altLang="zh-CN" dirty="0">
                <a:solidFill>
                  <a:schemeClr val="tx1"/>
                </a:solidFill>
                <a:latin typeface="Times New Roman" panose="02020603050405020304" pitchFamily="18" charset="0"/>
                <a:cs typeface="Times New Roman" panose="02020603050405020304" pitchFamily="18" charset="0"/>
              </a:rPr>
              <a:t> cultivation enhances soil environment, renovates heavy metal pollution and produces more oxygen than trees. New multipurpose exploitation promotes kenaf industry rapidly.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4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文本占位符 62466"/>
          <p:cNvSpPr>
            <a:spLocks noGrp="1"/>
          </p:cNvSpPr>
          <p:nvPr>
            <p:ph idx="1"/>
          </p:nvPr>
        </p:nvSpPr>
        <p:spPr>
          <a:xfrm>
            <a:off x="806128" y="5445224"/>
            <a:ext cx="7726312" cy="1309464"/>
          </a:xfrm>
        </p:spPr>
        <p:txBody>
          <a:bodyPr>
            <a:normAutofit lnSpcReduction="10000"/>
          </a:bodyPr>
          <a:lstStyle/>
          <a:p>
            <a:pPr marL="0" indent="0" algn="just">
              <a:lnSpc>
                <a:spcPct val="90000"/>
              </a:lnSpc>
              <a:buNone/>
            </a:pPr>
            <a:r>
              <a:rPr lang="en-US" altLang="zh-CN" sz="1600" b="1" dirty="0">
                <a:solidFill>
                  <a:schemeClr val="hlink"/>
                </a:solidFill>
                <a:latin typeface="Times New Roman" panose="02020603050405020304" pitchFamily="18" charset="0"/>
                <a:cs typeface="Times New Roman" panose="02020603050405020304" pitchFamily="18" charset="0"/>
              </a:rPr>
              <a:t>(1) The South China </a:t>
            </a:r>
            <a:r>
              <a:rPr lang="en-US" altLang="zh-CN" sz="1600" b="1" dirty="0" err="1">
                <a:solidFill>
                  <a:schemeClr val="hlink"/>
                </a:solidFill>
                <a:latin typeface="Times New Roman" panose="02020603050405020304" pitchFamily="18" charset="0"/>
                <a:cs typeface="Times New Roman" panose="02020603050405020304" pitchFamily="18" charset="0"/>
              </a:rPr>
              <a:t>Kenaf</a:t>
            </a:r>
            <a:r>
              <a:rPr lang="en-US" altLang="zh-CN" sz="1600" b="1" dirty="0">
                <a:solidFill>
                  <a:schemeClr val="hlink"/>
                </a:solidFill>
                <a:latin typeface="Times New Roman" panose="02020603050405020304" pitchFamily="18" charset="0"/>
                <a:cs typeface="Times New Roman" panose="02020603050405020304" pitchFamily="18" charset="0"/>
              </a:rPr>
              <a:t> Belt</a:t>
            </a:r>
            <a:r>
              <a:rPr lang="en-US" altLang="zh-CN" sz="1600" dirty="0">
                <a:latin typeface="Times New Roman" panose="02020603050405020304" pitchFamily="18" charset="0"/>
                <a:cs typeface="Times New Roman" panose="02020603050405020304" pitchFamily="18" charset="0"/>
              </a:rPr>
              <a:t>: including </a:t>
            </a:r>
            <a:r>
              <a:rPr lang="en-US" altLang="zh-CN" sz="1600" dirty="0" err="1">
                <a:latin typeface="Times New Roman" panose="02020603050405020304" pitchFamily="18" charset="0"/>
                <a:cs typeface="Times New Roman" panose="02020603050405020304" pitchFamily="18" charset="0"/>
              </a:rPr>
              <a:t>Guandong</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Fujiang</a:t>
            </a:r>
            <a:r>
              <a:rPr lang="en-US" altLang="zh-CN" sz="1600" dirty="0">
                <a:latin typeface="Times New Roman" panose="02020603050405020304" pitchFamily="18" charset="0"/>
                <a:cs typeface="Times New Roman" panose="02020603050405020304" pitchFamily="18" charset="0"/>
              </a:rPr>
              <a:t>, Guangxi provinces.</a:t>
            </a:r>
          </a:p>
          <a:p>
            <a:pPr marL="0" indent="0" algn="just">
              <a:lnSpc>
                <a:spcPct val="90000"/>
              </a:lnSpc>
              <a:buNone/>
            </a:pPr>
            <a:r>
              <a:rPr lang="en-US" altLang="zh-CN" sz="1600" b="1" dirty="0">
                <a:solidFill>
                  <a:schemeClr val="hlink"/>
                </a:solidFill>
                <a:latin typeface="Times New Roman" panose="02020603050405020304" pitchFamily="18" charset="0"/>
                <a:cs typeface="Times New Roman" panose="02020603050405020304" pitchFamily="18" charset="0"/>
              </a:rPr>
              <a:t>(2) The Yangtze River </a:t>
            </a:r>
            <a:r>
              <a:rPr lang="en-US" altLang="zh-CN" sz="1600" b="1" dirty="0" err="1">
                <a:solidFill>
                  <a:schemeClr val="hlink"/>
                </a:solidFill>
                <a:latin typeface="Times New Roman" panose="02020603050405020304" pitchFamily="18" charset="0"/>
                <a:cs typeface="Times New Roman" panose="02020603050405020304" pitchFamily="18" charset="0"/>
              </a:rPr>
              <a:t>Kenaf</a:t>
            </a:r>
            <a:r>
              <a:rPr lang="en-US" altLang="zh-CN" sz="1600" b="1" dirty="0">
                <a:solidFill>
                  <a:schemeClr val="hlink"/>
                </a:solidFill>
                <a:latin typeface="Times New Roman" panose="02020603050405020304" pitchFamily="18" charset="0"/>
                <a:cs typeface="Times New Roman" panose="02020603050405020304" pitchFamily="18" charset="0"/>
              </a:rPr>
              <a:t> Belt</a:t>
            </a:r>
            <a:r>
              <a:rPr lang="en-US" altLang="zh-CN" sz="1600" dirty="0">
                <a:latin typeface="Times New Roman" panose="02020603050405020304" pitchFamily="18" charset="0"/>
                <a:cs typeface="Times New Roman" panose="02020603050405020304" pitchFamily="18" charset="0"/>
              </a:rPr>
              <a:t> : Sichuan, Hunan, Hubei provinces.</a:t>
            </a:r>
          </a:p>
          <a:p>
            <a:pPr marL="0" indent="0" algn="just">
              <a:lnSpc>
                <a:spcPct val="90000"/>
              </a:lnSpc>
              <a:buNone/>
            </a:pPr>
            <a:r>
              <a:rPr lang="en-US" altLang="zh-CN" sz="1600" b="1" dirty="0">
                <a:solidFill>
                  <a:schemeClr val="hlink"/>
                </a:solidFill>
                <a:latin typeface="Times New Roman" panose="02020603050405020304" pitchFamily="18" charset="0"/>
                <a:cs typeface="Times New Roman" panose="02020603050405020304" pitchFamily="18" charset="0"/>
              </a:rPr>
              <a:t>(3) The Yellow and </a:t>
            </a:r>
            <a:r>
              <a:rPr lang="en-US" altLang="zh-CN" sz="1600" b="1" dirty="0" err="1">
                <a:solidFill>
                  <a:schemeClr val="hlink"/>
                </a:solidFill>
                <a:latin typeface="Times New Roman" panose="02020603050405020304" pitchFamily="18" charset="0"/>
                <a:cs typeface="Times New Roman" panose="02020603050405020304" pitchFamily="18" charset="0"/>
              </a:rPr>
              <a:t>Huaihe</a:t>
            </a:r>
            <a:r>
              <a:rPr lang="en-US" altLang="zh-CN" sz="1600" b="1" dirty="0">
                <a:solidFill>
                  <a:schemeClr val="hlink"/>
                </a:solidFill>
                <a:latin typeface="Times New Roman" panose="02020603050405020304" pitchFamily="18" charset="0"/>
                <a:cs typeface="Times New Roman" panose="02020603050405020304" pitchFamily="18" charset="0"/>
              </a:rPr>
              <a:t> River </a:t>
            </a:r>
            <a:r>
              <a:rPr lang="en-US" altLang="zh-CN" sz="1600" b="1" dirty="0" err="1">
                <a:solidFill>
                  <a:schemeClr val="hlink"/>
                </a:solidFill>
                <a:latin typeface="Times New Roman" panose="02020603050405020304" pitchFamily="18" charset="0"/>
                <a:cs typeface="Times New Roman" panose="02020603050405020304" pitchFamily="18" charset="0"/>
              </a:rPr>
              <a:t>Kenaf</a:t>
            </a:r>
            <a:r>
              <a:rPr lang="en-US" altLang="zh-CN" sz="1600" b="1" dirty="0">
                <a:solidFill>
                  <a:schemeClr val="hlink"/>
                </a:solidFill>
                <a:latin typeface="Times New Roman" panose="02020603050405020304" pitchFamily="18" charset="0"/>
                <a:cs typeface="Times New Roman" panose="02020603050405020304" pitchFamily="18" charset="0"/>
              </a:rPr>
              <a:t> Belt</a:t>
            </a:r>
            <a:r>
              <a:rPr lang="en-US" altLang="zh-CN" sz="1600" dirty="0">
                <a:latin typeface="Times New Roman" panose="02020603050405020304" pitchFamily="18" charset="0"/>
                <a:cs typeface="Times New Roman" panose="02020603050405020304" pitchFamily="18" charset="0"/>
              </a:rPr>
              <a:t>: Henan, Shandong, </a:t>
            </a:r>
            <a:r>
              <a:rPr lang="en-US" altLang="zh-CN" sz="1600" dirty="0" err="1">
                <a:latin typeface="Times New Roman" panose="02020603050405020304" pitchFamily="18" charset="0"/>
                <a:cs typeface="Times New Roman" panose="02020603050405020304" pitchFamily="18" charset="0"/>
              </a:rPr>
              <a:t>Hebei</a:t>
            </a:r>
            <a:r>
              <a:rPr lang="en-US" altLang="zh-CN" sz="1600" dirty="0">
                <a:latin typeface="Times New Roman" panose="02020603050405020304" pitchFamily="18" charset="0"/>
                <a:cs typeface="Times New Roman" panose="02020603050405020304" pitchFamily="18" charset="0"/>
              </a:rPr>
              <a:t>,  Anhui provinces.</a:t>
            </a:r>
          </a:p>
          <a:p>
            <a:pPr marL="0" indent="0" algn="just">
              <a:lnSpc>
                <a:spcPct val="90000"/>
              </a:lnSpc>
              <a:buNone/>
            </a:pPr>
            <a:r>
              <a:rPr lang="en-US" altLang="zh-CN" sz="1600" b="1" dirty="0">
                <a:solidFill>
                  <a:schemeClr val="hlink"/>
                </a:solidFill>
                <a:latin typeface="Times New Roman" panose="02020603050405020304" pitchFamily="18" charset="0"/>
                <a:cs typeface="Times New Roman" panose="02020603050405020304" pitchFamily="18" charset="0"/>
              </a:rPr>
              <a:t>(4) The North China </a:t>
            </a:r>
            <a:r>
              <a:rPr lang="en-US" altLang="zh-CN" sz="1600" b="1" dirty="0" err="1">
                <a:solidFill>
                  <a:schemeClr val="hlink"/>
                </a:solidFill>
                <a:latin typeface="Times New Roman" panose="02020603050405020304" pitchFamily="18" charset="0"/>
                <a:cs typeface="Times New Roman" panose="02020603050405020304" pitchFamily="18" charset="0"/>
              </a:rPr>
              <a:t>Kenaf</a:t>
            </a:r>
            <a:r>
              <a:rPr lang="en-US" altLang="zh-CN" sz="1600" b="1" dirty="0">
                <a:solidFill>
                  <a:schemeClr val="hlink"/>
                </a:solidFill>
                <a:latin typeface="Times New Roman" panose="02020603050405020304" pitchFamily="18" charset="0"/>
                <a:cs typeface="Times New Roman" panose="02020603050405020304" pitchFamily="18" charset="0"/>
              </a:rPr>
              <a:t> Belt (Northwest and Northeast) </a:t>
            </a:r>
            <a:r>
              <a:rPr lang="en-US" altLang="zh-CN" sz="1600" dirty="0">
                <a:latin typeface="Times New Roman" panose="02020603050405020304" pitchFamily="18" charset="0"/>
                <a:cs typeface="Times New Roman" panose="02020603050405020304" pitchFamily="18" charset="0"/>
              </a:rPr>
              <a:t>: including Xinjiang, Inner Mongolia, Liaoning, </a:t>
            </a:r>
            <a:r>
              <a:rPr lang="en-US" altLang="zh-CN" sz="1600" dirty="0" err="1">
                <a:latin typeface="Times New Roman" panose="02020603050405020304" pitchFamily="18" charset="0"/>
                <a:cs typeface="Times New Roman" panose="02020603050405020304" pitchFamily="18" charset="0"/>
              </a:rPr>
              <a:t>Jining</a:t>
            </a:r>
            <a:r>
              <a:rPr lang="en-US" altLang="zh-CN" sz="1600" dirty="0">
                <a:latin typeface="Times New Roman" panose="02020603050405020304" pitchFamily="18" charset="0"/>
                <a:cs typeface="Times New Roman" panose="02020603050405020304" pitchFamily="18" charset="0"/>
              </a:rPr>
              <a:t> provinces.</a:t>
            </a:r>
            <a:endParaRPr lang="zh-CN" altLang="en-US" sz="1600" dirty="0">
              <a:latin typeface="Times New Roman" panose="02020603050405020304" pitchFamily="18" charset="0"/>
              <a:cs typeface="Times New Roman" panose="02020603050405020304" pitchFamily="18" charset="0"/>
            </a:endParaRPr>
          </a:p>
        </p:txBody>
      </p:sp>
      <p:sp>
        <p:nvSpPr>
          <p:cNvPr id="62466" name="标题 62465"/>
          <p:cNvSpPr>
            <a:spLocks noGrp="1"/>
          </p:cNvSpPr>
          <p:nvPr>
            <p:ph type="title"/>
          </p:nvPr>
        </p:nvSpPr>
        <p:spPr>
          <a:xfrm>
            <a:off x="683568" y="836712"/>
            <a:ext cx="7772400" cy="523220"/>
          </a:xfrm>
        </p:spPr>
        <p:txBody>
          <a:bodyPr anchor="ctr">
            <a:spAutoFit/>
          </a:bodyPr>
          <a:lstStyle/>
          <a:p>
            <a:r>
              <a:rPr lang="en-US" altLang="zh-CN" sz="2800" b="1" dirty="0">
                <a:latin typeface="Times New Roman" panose="02020603050405020304" pitchFamily="18" charset="0"/>
                <a:cs typeface="Times New Roman" panose="02020603050405020304" pitchFamily="18" charset="0"/>
              </a:rPr>
              <a:t>Major agro-ecological regions of </a:t>
            </a:r>
            <a:r>
              <a:rPr lang="en-US" altLang="zh-CN" sz="2800" b="1" dirty="0" err="1">
                <a:latin typeface="Times New Roman" panose="02020603050405020304" pitchFamily="18" charset="0"/>
                <a:cs typeface="Times New Roman" panose="02020603050405020304" pitchFamily="18" charset="0"/>
              </a:rPr>
              <a:t>kenaf</a:t>
            </a:r>
            <a:r>
              <a:rPr lang="en-US" altLang="zh-CN" sz="2800" b="1" dirty="0">
                <a:latin typeface="Times New Roman" panose="02020603050405020304" pitchFamily="18" charset="0"/>
                <a:cs typeface="Times New Roman" panose="02020603050405020304" pitchFamily="18" charset="0"/>
              </a:rPr>
              <a:t> in China</a:t>
            </a:r>
            <a:r>
              <a:rPr lang="en-US" altLang="zh-CN" sz="2800" dirty="0">
                <a:latin typeface="Times New Roman" panose="02020603050405020304" pitchFamily="18" charset="0"/>
                <a:cs typeface="Times New Roman" panose="02020603050405020304" pitchFamily="18" charset="0"/>
              </a:rPr>
              <a:t> </a:t>
            </a:r>
            <a:endParaRPr lang="zh-CN" altLang="en-US" sz="28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6"/>
          <a:stretch/>
        </p:blipFill>
        <p:spPr bwMode="auto">
          <a:xfrm>
            <a:off x="806128" y="1628801"/>
            <a:ext cx="722225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标题 96257"/>
          <p:cNvSpPr>
            <a:spLocks noGrp="1"/>
          </p:cNvSpPr>
          <p:nvPr>
            <p:ph type="title"/>
          </p:nvPr>
        </p:nvSpPr>
        <p:spPr>
          <a:xfrm>
            <a:off x="683568" y="476672"/>
            <a:ext cx="7772400" cy="569387"/>
          </a:xfrm>
        </p:spPr>
        <p:txBody>
          <a:bodyPr anchor="ctr">
            <a:spAutoFit/>
          </a:bodyPr>
          <a:lstStyle/>
          <a:p>
            <a:pPr algn="ctr"/>
            <a:r>
              <a:rPr lang="en-US" altLang="zh-CN" sz="2800" b="1" dirty="0">
                <a:latin typeface="Times New Roman" panose="02020603050405020304" pitchFamily="18" charset="0"/>
                <a:cs typeface="Times New Roman" panose="02020603050405020304" pitchFamily="18" charset="0"/>
              </a:rPr>
              <a:t>Planting area of </a:t>
            </a:r>
            <a:r>
              <a:rPr lang="en-US" altLang="zh-CN" sz="2800" b="1" dirty="0" err="1">
                <a:latin typeface="Times New Roman" panose="02020603050405020304" pitchFamily="18" charset="0"/>
                <a:cs typeface="Times New Roman" panose="02020603050405020304" pitchFamily="18" charset="0"/>
              </a:rPr>
              <a:t>kenaf</a:t>
            </a:r>
            <a:r>
              <a:rPr lang="en-US" altLang="zh-CN" sz="2800" dirty="0">
                <a:latin typeface="Times New Roman" panose="02020603050405020304" pitchFamily="18" charset="0"/>
                <a:cs typeface="Times New Roman" panose="02020603050405020304" pitchFamily="18" charset="0"/>
              </a:rPr>
              <a:t>  </a:t>
            </a:r>
            <a:endParaRPr lang="zh-CN" altLang="en-US" sz="2800" dirty="0">
              <a:latin typeface="Times New Roman" panose="02020603050405020304" pitchFamily="18" charset="0"/>
              <a:cs typeface="Times New Roman" panose="02020603050405020304" pitchFamily="18" charset="0"/>
            </a:endParaRPr>
          </a:p>
        </p:txBody>
      </p:sp>
      <p:sp>
        <p:nvSpPr>
          <p:cNvPr id="96261" name="文本占位符 96260"/>
          <p:cNvSpPr>
            <a:spLocks noGrp="1"/>
          </p:cNvSpPr>
          <p:nvPr>
            <p:ph sz="quarter" idx="1"/>
          </p:nvPr>
        </p:nvSpPr>
        <p:spPr>
          <a:xfrm>
            <a:off x="179512" y="4509120"/>
            <a:ext cx="8856984" cy="2348880"/>
          </a:xfrm>
        </p:spPr>
        <p:txBody>
          <a:bodyPr>
            <a:noAutofit/>
          </a:bodyPr>
          <a:lstStyle/>
          <a:p>
            <a:pPr algn="just">
              <a:lnSpc>
                <a:spcPct val="150000"/>
              </a:lnSpc>
            </a:pPr>
            <a:r>
              <a:rPr lang="en-US" altLang="zh-CN" sz="1600" dirty="0">
                <a:latin typeface="Times New Roman" panose="02020603050405020304" pitchFamily="18" charset="0"/>
                <a:cs typeface="Times New Roman" panose="02020603050405020304" pitchFamily="18" charset="0"/>
              </a:rPr>
              <a:t>From 1974 to 1984, rapid growth of </a:t>
            </a:r>
            <a:r>
              <a:rPr lang="en-US" altLang="zh-CN" sz="1600" dirty="0" err="1">
                <a:latin typeface="Times New Roman" panose="02020603050405020304" pitchFamily="18" charset="0"/>
                <a:cs typeface="Times New Roman" panose="02020603050405020304" pitchFamily="18" charset="0"/>
              </a:rPr>
              <a:t>kenaf</a:t>
            </a:r>
            <a:r>
              <a:rPr lang="en-US" altLang="zh-CN" sz="1600" dirty="0">
                <a:latin typeface="Times New Roman" panose="02020603050405020304" pitchFamily="18" charset="0"/>
                <a:cs typeface="Times New Roman" panose="02020603050405020304" pitchFamily="18" charset="0"/>
              </a:rPr>
              <a:t> planting area, the highest peak planting area were about 900,000ha in 1985, mainly due to the wide adaptation of the high-yielding, disease-resistant </a:t>
            </a:r>
            <a:r>
              <a:rPr lang="en-US" altLang="zh-CN" sz="1600" dirty="0" err="1">
                <a:latin typeface="Times New Roman" panose="02020603050405020304" pitchFamily="18" charset="0"/>
                <a:cs typeface="Times New Roman" panose="02020603050405020304" pitchFamily="18" charset="0"/>
              </a:rPr>
              <a:t>kenaf</a:t>
            </a:r>
            <a:r>
              <a:rPr lang="en-US" altLang="zh-CN" sz="1600" dirty="0">
                <a:latin typeface="Times New Roman" panose="02020603050405020304" pitchFamily="18" charset="0"/>
                <a:cs typeface="Times New Roman" panose="02020603050405020304" pitchFamily="18" charset="0"/>
              </a:rPr>
              <a:t> variety. </a:t>
            </a:r>
          </a:p>
          <a:p>
            <a:pPr algn="just">
              <a:lnSpc>
                <a:spcPct val="150000"/>
              </a:lnSpc>
            </a:pPr>
            <a:r>
              <a:rPr lang="en-US" altLang="zh-CN" sz="1600" dirty="0">
                <a:latin typeface="Times New Roman" panose="02020603050405020304" pitchFamily="18" charset="0"/>
                <a:cs typeface="Times New Roman" panose="02020603050405020304" pitchFamily="18" charset="0"/>
              </a:rPr>
              <a:t>After 1985, the planting area decreased rapidly and remained at a low level after 1995, but the planting area is relatively stable ((</a:t>
            </a:r>
            <a:r>
              <a:rPr lang="en-US" altLang="zh-CN" sz="1600" dirty="0" err="1">
                <a:latin typeface="Times New Roman" panose="02020603050405020304" pitchFamily="18" charset="0"/>
                <a:cs typeface="Times New Roman" panose="02020603050405020304" pitchFamily="18" charset="0"/>
              </a:rPr>
              <a:t>ahout</a:t>
            </a:r>
            <a:r>
              <a:rPr lang="en-US" altLang="zh-CN" sz="1600" dirty="0">
                <a:latin typeface="Times New Roman" panose="02020603050405020304" pitchFamily="18" charset="0"/>
                <a:cs typeface="Times New Roman" panose="02020603050405020304" pitchFamily="18" charset="0"/>
              </a:rPr>
              <a:t> 20000-30000 hectares/year)</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pic>
        <p:nvPicPr>
          <p:cNvPr id="1027" name="Picture 3" descr="F:\会议文件\联合国IGG会议\红麻产量图.jpg"/>
          <p:cNvPicPr>
            <a:picLocks noChangeAspect="1" noChangeArrowheads="1"/>
          </p:cNvPicPr>
          <p:nvPr/>
        </p:nvPicPr>
        <p:blipFill rotWithShape="1">
          <a:blip r:embed="rId2">
            <a:extLst>
              <a:ext uri="{28A0092B-C50C-407E-A947-70E740481C1C}">
                <a14:useLocalDpi xmlns:a14="http://schemas.microsoft.com/office/drawing/2010/main" val="0"/>
              </a:ext>
            </a:extLst>
          </a:blip>
          <a:srcRect l="18710" t="27926" r="16344" b="26889"/>
          <a:stretch>
            <a:fillRect/>
          </a:stretch>
        </p:blipFill>
        <p:spPr bwMode="auto">
          <a:xfrm>
            <a:off x="1259632" y="1052736"/>
            <a:ext cx="6131775" cy="3096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over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692696"/>
            <a:ext cx="7772400" cy="724942"/>
          </a:xfrm>
        </p:spPr>
        <p:txBody>
          <a:bodyPr>
            <a:normAutofit/>
          </a:bodyPr>
          <a:lstStyle/>
          <a:p>
            <a:r>
              <a:rPr lang="en-US" altLang="zh-CN" sz="3200" b="1" dirty="0">
                <a:latin typeface="Times New Roman" pitchFamily="18" charset="0"/>
                <a:cs typeface="Times New Roman" pitchFamily="18" charset="0"/>
              </a:rPr>
              <a:t>        </a:t>
            </a:r>
            <a:r>
              <a:rPr lang="en-US" altLang="zh-CN" sz="2800" b="1" dirty="0">
                <a:latin typeface="Times New Roman" pitchFamily="18" charset="0"/>
                <a:cs typeface="Times New Roman" pitchFamily="18" charset="0"/>
              </a:rPr>
              <a:t>Price of </a:t>
            </a:r>
            <a:r>
              <a:rPr lang="en-US" altLang="zh-CN" sz="2800" b="1" dirty="0" err="1">
                <a:latin typeface="Times New Roman" pitchFamily="18" charset="0"/>
                <a:cs typeface="Times New Roman" pitchFamily="18" charset="0"/>
              </a:rPr>
              <a:t>Kenaf</a:t>
            </a:r>
            <a:endParaRPr lang="zh-CN" altLang="en-US" sz="2800" b="1" dirty="0">
              <a:latin typeface="Times New Roman" pitchFamily="18" charset="0"/>
              <a:cs typeface="Times New Roman" pitchFamily="18" charset="0"/>
            </a:endParaRPr>
          </a:p>
        </p:txBody>
      </p:sp>
      <p:sp>
        <p:nvSpPr>
          <p:cNvPr id="4" name="文本框 3"/>
          <p:cNvSpPr txBox="1"/>
          <p:nvPr/>
        </p:nvSpPr>
        <p:spPr>
          <a:xfrm>
            <a:off x="467544" y="5301208"/>
            <a:ext cx="7992888" cy="1200329"/>
          </a:xfrm>
          <a:prstGeom prst="rect">
            <a:avLst/>
          </a:prstGeom>
          <a:noFill/>
        </p:spPr>
        <p:txBody>
          <a:bodyPr wrap="square" rtlCol="0">
            <a:spAutoFit/>
          </a:bodyPr>
          <a:lstStyle/>
          <a:p>
            <a:r>
              <a:rPr lang="en-US" altLang="zh-CN" dirty="0"/>
              <a:t>     Before 2010, </a:t>
            </a:r>
            <a:r>
              <a:rPr lang="en-US" altLang="zh-CN" dirty="0" err="1"/>
              <a:t>kenaf</a:t>
            </a:r>
            <a:r>
              <a:rPr lang="en-US" altLang="zh-CN" dirty="0"/>
              <a:t>  fiber price is stable and keep it at about 400 dollar per ton. it is remarkably increasing after 2012 and up to 850 dollar per ton at 2018. The rising price of </a:t>
            </a:r>
            <a:r>
              <a:rPr lang="en-US" altLang="zh-CN" dirty="0" err="1"/>
              <a:t>kenaf</a:t>
            </a:r>
            <a:r>
              <a:rPr lang="en-US" altLang="zh-CN" dirty="0"/>
              <a:t> will promote the development of </a:t>
            </a:r>
            <a:r>
              <a:rPr lang="en-US" altLang="zh-CN" dirty="0" err="1"/>
              <a:t>kenaf</a:t>
            </a:r>
            <a:r>
              <a:rPr lang="en-US" altLang="zh-CN" dirty="0"/>
              <a:t> industry and the increase of planting area in China</a:t>
            </a:r>
            <a:endParaRPr lang="zh-CN" altLang="en-US" dirty="0"/>
          </a:p>
        </p:txBody>
      </p:sp>
      <p:graphicFrame>
        <p:nvGraphicFramePr>
          <p:cNvPr id="5" name="图表 4"/>
          <p:cNvGraphicFramePr>
            <a:graphicFrameLocks/>
          </p:cNvGraphicFramePr>
          <p:nvPr>
            <p:extLst>
              <p:ext uri="{D42A27DB-BD31-4B8C-83A1-F6EECF244321}">
                <p14:modId xmlns:p14="http://schemas.microsoft.com/office/powerpoint/2010/main" val="4176338131"/>
              </p:ext>
            </p:extLst>
          </p:nvPr>
        </p:nvGraphicFramePr>
        <p:xfrm>
          <a:off x="755576" y="1916832"/>
          <a:ext cx="6678488" cy="32069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8610347"/>
      </p:ext>
    </p:extLst>
  </p:cSld>
  <p:clrMapOvr>
    <a:masterClrMapping/>
  </p:clrMapOvr>
  <p:transition>
    <p:cover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7" name="标题 105476"/>
          <p:cNvSpPr>
            <a:spLocks noGrp="1"/>
          </p:cNvSpPr>
          <p:nvPr>
            <p:ph type="title"/>
          </p:nvPr>
        </p:nvSpPr>
        <p:spPr>
          <a:xfrm>
            <a:off x="432118" y="807720"/>
            <a:ext cx="8278812" cy="706755"/>
          </a:xfrm>
        </p:spPr>
        <p:txBody>
          <a:bodyPr wrap="square" anchor="ctr">
            <a:spAutoFit/>
          </a:bodyPr>
          <a:lstStyle/>
          <a:p>
            <a:pPr algn="l"/>
            <a:br>
              <a:rPr lang="en-US" altLang="zh-CN" sz="2000" dirty="0">
                <a:solidFill>
                  <a:schemeClr val="tx1"/>
                </a:solidFill>
              </a:rPr>
            </a:br>
            <a:endParaRPr lang="zh-CN" altLang="en-US" sz="2000" dirty="0">
              <a:solidFill>
                <a:schemeClr val="tx1"/>
              </a:solidFill>
            </a:endParaRPr>
          </a:p>
        </p:txBody>
      </p:sp>
      <p:sp>
        <p:nvSpPr>
          <p:cNvPr id="3" name="文本框 2"/>
          <p:cNvSpPr txBox="1"/>
          <p:nvPr/>
        </p:nvSpPr>
        <p:spPr>
          <a:xfrm>
            <a:off x="51272" y="5445224"/>
            <a:ext cx="9036496" cy="1200329"/>
          </a:xfrm>
          <a:prstGeom prst="rect">
            <a:avLst/>
          </a:prstGeom>
          <a:noFill/>
        </p:spPr>
        <p:txBody>
          <a:bodyPr wrap="square" rtlCol="0" anchor="t">
            <a:spAutoFit/>
          </a:bodyPr>
          <a:lstStyle/>
          <a:p>
            <a:pPr algn="just"/>
            <a:r>
              <a:rPr lang="en-US" altLang="zh-CN" sz="2400" dirty="0">
                <a:latin typeface="+mj-lt"/>
                <a:cs typeface="+mj-lt"/>
              </a:rPr>
              <a:t>   </a:t>
            </a:r>
            <a:r>
              <a:rPr lang="zh-CN" altLang="en-US" sz="1600" dirty="0">
                <a:cs typeface="Times New Roman" panose="02020603050405020304" pitchFamily="18" charset="0"/>
              </a:rPr>
              <a:t>On average,  </a:t>
            </a:r>
            <a:r>
              <a:rPr lang="en-US" altLang="zh-CN" sz="1600" dirty="0" err="1">
                <a:cs typeface="Times New Roman" panose="02020603050405020304" pitchFamily="18" charset="0"/>
              </a:rPr>
              <a:t>kenaf</a:t>
            </a:r>
            <a:r>
              <a:rPr lang="zh-CN" altLang="en-US" sz="1600" dirty="0">
                <a:cs typeface="Times New Roman" panose="02020603050405020304" pitchFamily="18" charset="0"/>
              </a:rPr>
              <a:t> fiber yield is about </a:t>
            </a:r>
            <a:r>
              <a:rPr lang="en-US" altLang="zh-CN" sz="1600" dirty="0">
                <a:cs typeface="Times New Roman" panose="02020603050405020304" pitchFamily="18" charset="0"/>
              </a:rPr>
              <a:t>3.0</a:t>
            </a:r>
            <a:r>
              <a:rPr lang="zh-CN" altLang="en-US" sz="1600" dirty="0">
                <a:cs typeface="Times New Roman" panose="02020603050405020304" pitchFamily="18" charset="0"/>
              </a:rPr>
              <a:t>-</a:t>
            </a:r>
            <a:r>
              <a:rPr lang="en-US" altLang="zh-CN" sz="1600" dirty="0">
                <a:cs typeface="Times New Roman" panose="02020603050405020304" pitchFamily="18" charset="0"/>
              </a:rPr>
              <a:t>4</a:t>
            </a:r>
            <a:r>
              <a:rPr lang="zh-CN" altLang="en-US" sz="1600" dirty="0">
                <a:cs typeface="Times New Roman" panose="02020603050405020304" pitchFamily="18" charset="0"/>
              </a:rPr>
              <a:t>.0T/ha (15T/ha stalk) for growing 120</a:t>
            </a:r>
            <a:r>
              <a:rPr lang="en-US" altLang="zh-CN" sz="1600" dirty="0">
                <a:cs typeface="Times New Roman" panose="02020603050405020304" pitchFamily="18" charset="0"/>
              </a:rPr>
              <a:t>-</a:t>
            </a:r>
            <a:r>
              <a:rPr lang="zh-CN" altLang="en-US" sz="1600" dirty="0">
                <a:cs typeface="Times New Roman" panose="02020603050405020304" pitchFamily="18" charset="0"/>
              </a:rPr>
              <a:t>150 days.The high</a:t>
            </a:r>
            <a:r>
              <a:rPr lang="en-US" altLang="zh-CN" sz="1600" dirty="0" err="1">
                <a:cs typeface="Times New Roman" panose="02020603050405020304" pitchFamily="18" charset="0"/>
              </a:rPr>
              <a:t>est</a:t>
            </a:r>
            <a:r>
              <a:rPr lang="zh-CN" altLang="en-US" sz="1600" dirty="0">
                <a:cs typeface="Times New Roman" panose="02020603050405020304" pitchFamily="18" charset="0"/>
              </a:rPr>
              <a:t> fiber yield can </a:t>
            </a:r>
            <a:r>
              <a:rPr lang="en-US" altLang="zh-CN" sz="1600" dirty="0">
                <a:cs typeface="Times New Roman" panose="02020603050405020304" pitchFamily="18" charset="0"/>
              </a:rPr>
              <a:t>be up to</a:t>
            </a:r>
            <a:r>
              <a:rPr lang="zh-CN" altLang="en-US" sz="1600" dirty="0">
                <a:cs typeface="Times New Roman" panose="02020603050405020304" pitchFamily="18" charset="0"/>
              </a:rPr>
              <a:t> 5</a:t>
            </a:r>
            <a:r>
              <a:rPr lang="en-US" altLang="zh-CN" sz="1600" dirty="0">
                <a:cs typeface="Times New Roman" panose="02020603050405020304" pitchFamily="18" charset="0"/>
              </a:rPr>
              <a:t>-6 </a:t>
            </a:r>
            <a:r>
              <a:rPr lang="zh-CN" altLang="en-US" sz="1600" dirty="0">
                <a:cs typeface="Times New Roman" panose="02020603050405020304" pitchFamily="18" charset="0"/>
              </a:rPr>
              <a:t>T/ha</a:t>
            </a:r>
            <a:r>
              <a:rPr lang="en-US" altLang="zh-CN" sz="1600" dirty="0">
                <a:cs typeface="Times New Roman" panose="02020603050405020304" pitchFamily="18" charset="0"/>
              </a:rPr>
              <a:t>, because some new varieties with high yield, good resistance and later mature have been bred in China</a:t>
            </a:r>
            <a:r>
              <a:rPr lang="zh-CN" altLang="en-US" sz="1600" dirty="0">
                <a:cs typeface="Times New Roman" panose="02020603050405020304" pitchFamily="18" charset="0"/>
              </a:rPr>
              <a:t>. </a:t>
            </a:r>
            <a:r>
              <a:rPr lang="en-US" altLang="zh-CN" sz="1600" dirty="0">
                <a:cs typeface="Times New Roman" panose="02020603050405020304" pitchFamily="18" charset="0"/>
              </a:rPr>
              <a:t>Its fiber basically maintain 50000 tons gross production for each year in recent years.</a:t>
            </a:r>
          </a:p>
        </p:txBody>
      </p:sp>
      <p:sp>
        <p:nvSpPr>
          <p:cNvPr id="4" name="文本框 3"/>
          <p:cNvSpPr txBox="1"/>
          <p:nvPr/>
        </p:nvSpPr>
        <p:spPr>
          <a:xfrm>
            <a:off x="2215730" y="675178"/>
            <a:ext cx="4968552" cy="583565"/>
          </a:xfrm>
          <a:prstGeom prst="rect">
            <a:avLst/>
          </a:prstGeom>
          <a:noFill/>
        </p:spPr>
        <p:txBody>
          <a:bodyPr wrap="square" rtlCol="0">
            <a:spAutoFit/>
          </a:bodyPr>
          <a:lstStyle/>
          <a:p>
            <a:pPr algn="ctr"/>
            <a:r>
              <a:rPr lang="en-US" altLang="zh-CN" sz="3200" dirty="0"/>
              <a:t>  </a:t>
            </a:r>
            <a:r>
              <a:rPr lang="en-US" altLang="zh-CN" sz="2800" dirty="0">
                <a:solidFill>
                  <a:schemeClr val="bg1"/>
                </a:solidFill>
                <a:cs typeface="Times New Roman" panose="02020603050405020304" pitchFamily="18" charset="0"/>
              </a:rPr>
              <a:t>Yield of  </a:t>
            </a:r>
            <a:r>
              <a:rPr lang="en-US" altLang="zh-CN" sz="2800" dirty="0" err="1">
                <a:solidFill>
                  <a:schemeClr val="bg1"/>
                </a:solidFill>
                <a:cs typeface="Times New Roman" panose="02020603050405020304" pitchFamily="18" charset="0"/>
              </a:rPr>
              <a:t>kenaf</a:t>
            </a:r>
            <a:endParaRPr lang="en-US" altLang="zh-CN" sz="2800" dirty="0">
              <a:solidFill>
                <a:schemeClr val="bg1"/>
              </a:solidFill>
              <a:cs typeface="Times New Roman" panose="02020603050405020304" pitchFamily="18" charset="0"/>
            </a:endParaRPr>
          </a:p>
        </p:txBody>
      </p:sp>
      <p:pic>
        <p:nvPicPr>
          <p:cNvPr id="2050" name="Picture 2" descr="F:\会议文件\联合国IGG会议\红麻年产量.jpg"/>
          <p:cNvPicPr>
            <a:picLocks noChangeAspect="1" noChangeArrowheads="1"/>
          </p:cNvPicPr>
          <p:nvPr/>
        </p:nvPicPr>
        <p:blipFill rotWithShape="1">
          <a:blip r:embed="rId2">
            <a:extLst>
              <a:ext uri="{28A0092B-C50C-407E-A947-70E740481C1C}">
                <a14:useLocalDpi xmlns:a14="http://schemas.microsoft.com/office/drawing/2010/main" val="0"/>
              </a:ext>
            </a:extLst>
          </a:blip>
          <a:srcRect t="21276" r="12665" b="19088"/>
          <a:stretch>
            <a:fillRect/>
          </a:stretch>
        </p:blipFill>
        <p:spPr bwMode="auto">
          <a:xfrm>
            <a:off x="77989" y="3645024"/>
            <a:ext cx="4203473"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会议文件\联合国IGG会议\红麻单位面积产量.jpg"/>
          <p:cNvPicPr>
            <a:picLocks noChangeAspect="1" noChangeArrowheads="1"/>
          </p:cNvPicPr>
          <p:nvPr/>
        </p:nvPicPr>
        <p:blipFill rotWithShape="1">
          <a:blip r:embed="rId3">
            <a:extLst>
              <a:ext uri="{28A0092B-C50C-407E-A947-70E740481C1C}">
                <a14:useLocalDpi xmlns:a14="http://schemas.microsoft.com/office/drawing/2010/main" val="0"/>
              </a:ext>
            </a:extLst>
          </a:blip>
          <a:srcRect l="9452" t="20826" r="11095" b="14127"/>
          <a:stretch>
            <a:fillRect/>
          </a:stretch>
        </p:blipFill>
        <p:spPr bwMode="auto">
          <a:xfrm>
            <a:off x="4644008" y="2708920"/>
            <a:ext cx="4104456" cy="27363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00" y="2037383"/>
            <a:ext cx="3992460" cy="160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2" name="标题 151561"/>
          <p:cNvSpPr>
            <a:spLocks noGrp="1"/>
          </p:cNvSpPr>
          <p:nvPr>
            <p:ph type="title" idx="4294967295"/>
          </p:nvPr>
        </p:nvSpPr>
        <p:spPr>
          <a:xfrm>
            <a:off x="251521" y="348904"/>
            <a:ext cx="8424936" cy="1323439"/>
          </a:xfrm>
        </p:spPr>
        <p:txBody>
          <a:bodyPr wrap="square" anchor="ctr">
            <a:spAutoFit/>
          </a:bodyPr>
          <a:lstStyle/>
          <a:p>
            <a:br>
              <a:rPr lang="en-US" altLang="zh-CN" sz="2400" b="1" dirty="0">
                <a:solidFill>
                  <a:schemeClr val="tx1"/>
                </a:solidFill>
                <a:latin typeface="宋体" panose="02010600030101010101" pitchFamily="2" charset="-122"/>
              </a:rPr>
            </a:br>
            <a:r>
              <a:rPr lang="en-US" altLang="zh-CN" sz="2800" b="1" dirty="0">
                <a:solidFill>
                  <a:schemeClr val="tx1"/>
                </a:solidFill>
                <a:latin typeface="Times New Roman" panose="02020603050405020304" pitchFamily="18" charset="0"/>
                <a:cs typeface="Times New Roman" panose="02020603050405020304" pitchFamily="18" charset="0"/>
              </a:rPr>
              <a:t>Modern agriculture on </a:t>
            </a:r>
            <a:r>
              <a:rPr lang="en-US" altLang="zh-CN" sz="2800" b="1" dirty="0" err="1">
                <a:solidFill>
                  <a:schemeClr val="tx1"/>
                </a:solidFill>
                <a:latin typeface="Times New Roman" panose="02020603050405020304" pitchFamily="18" charset="0"/>
                <a:cs typeface="Times New Roman" panose="02020603050405020304" pitchFamily="18" charset="0"/>
              </a:rPr>
              <a:t>kenaf</a:t>
            </a:r>
            <a:r>
              <a:rPr lang="en-US" altLang="zh-CN" sz="2800" b="1" dirty="0">
                <a:solidFill>
                  <a:schemeClr val="tx1"/>
                </a:solidFill>
                <a:latin typeface="Times New Roman" panose="02020603050405020304" pitchFamily="18" charset="0"/>
                <a:cs typeface="Times New Roman" panose="02020603050405020304" pitchFamily="18" charset="0"/>
              </a:rPr>
              <a:t>  </a:t>
            </a:r>
            <a:br>
              <a:rPr lang="zh-CN" altLang="en-US" sz="2800" b="1" dirty="0">
                <a:solidFill>
                  <a:schemeClr val="tx1"/>
                </a:solidFill>
                <a:latin typeface="Times New Roman" panose="02020603050405020304" pitchFamily="18" charset="0"/>
                <a:cs typeface="Times New Roman" panose="02020603050405020304" pitchFamily="18" charset="0"/>
              </a:rPr>
            </a:br>
            <a:endParaRPr lang="zh-CN" altLang="en-US" sz="2800" b="1" dirty="0">
              <a:solidFill>
                <a:schemeClr val="tx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121"/>
          <a:stretch/>
        </p:blipFill>
        <p:spPr bwMode="auto">
          <a:xfrm>
            <a:off x="251520" y="1628800"/>
            <a:ext cx="856895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95536" y="5445224"/>
            <a:ext cx="8568952" cy="584775"/>
          </a:xfrm>
          <a:prstGeom prst="rect">
            <a:avLst/>
          </a:prstGeom>
        </p:spPr>
        <p:txBody>
          <a:bodyPr wrap="square">
            <a:spAutoFit/>
          </a:bodyPr>
          <a:lstStyle/>
          <a:p>
            <a:pPr algn="ctr"/>
            <a:r>
              <a:rPr lang="en-US" altLang="zh-CN" sz="1600" b="1" dirty="0"/>
              <a:t>China has realized large-area mechanized planting of </a:t>
            </a:r>
            <a:r>
              <a:rPr lang="en-US" altLang="zh-CN" sz="1600" b="1" dirty="0" err="1"/>
              <a:t>kenaf</a:t>
            </a:r>
            <a:r>
              <a:rPr lang="en-US" altLang="zh-CN" sz="1600" b="1" dirty="0"/>
              <a:t>, and the mechanized harvesting technology is developing rapidly. </a:t>
            </a:r>
          </a:p>
        </p:txBody>
      </p:sp>
    </p:spTree>
  </p:cSld>
  <p:clrMapOvr>
    <a:masterClrMapping/>
  </p:clrMapOvr>
  <p:transition>
    <p:cover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descr="微信图片_20191014155930"/>
          <p:cNvPicPr>
            <a:picLocks noGrp="1" noChangeAspect="1"/>
          </p:cNvPicPr>
          <p:nvPr>
            <p:ph sz="quarter" idx="14"/>
          </p:nvPr>
        </p:nvPicPr>
        <p:blipFill>
          <a:blip r:embed="rId2"/>
          <a:stretch>
            <a:fillRect/>
          </a:stretch>
        </p:blipFill>
        <p:spPr>
          <a:xfrm>
            <a:off x="611560" y="1368683"/>
            <a:ext cx="3022600" cy="1864995"/>
          </a:xfrm>
          <a:prstGeom prst="rect">
            <a:avLst/>
          </a:prstGeom>
        </p:spPr>
      </p:pic>
      <p:sp>
        <p:nvSpPr>
          <p:cNvPr id="4" name="文本框 3"/>
          <p:cNvSpPr txBox="1"/>
          <p:nvPr/>
        </p:nvSpPr>
        <p:spPr>
          <a:xfrm>
            <a:off x="803889" y="3161969"/>
            <a:ext cx="2772410" cy="368300"/>
          </a:xfrm>
          <a:prstGeom prst="rect">
            <a:avLst/>
          </a:prstGeom>
          <a:noFill/>
        </p:spPr>
        <p:txBody>
          <a:bodyPr wrap="square" rtlCol="0">
            <a:spAutoFit/>
          </a:bodyPr>
          <a:lstStyle/>
          <a:p>
            <a:r>
              <a:rPr lang="en-US" altLang="zh-CN" dirty="0"/>
              <a:t>       </a:t>
            </a:r>
            <a:r>
              <a:rPr lang="en-US" altLang="zh-CN" sz="1600" dirty="0"/>
              <a:t>Degummed  </a:t>
            </a:r>
            <a:r>
              <a:rPr lang="en-US" altLang="zh-CN" sz="1600" dirty="0" err="1"/>
              <a:t>kenaf</a:t>
            </a:r>
            <a:endParaRPr lang="en-US" altLang="zh-CN" sz="1600" dirty="0"/>
          </a:p>
        </p:txBody>
      </p:sp>
      <p:pic>
        <p:nvPicPr>
          <p:cNvPr id="6" name="图片 5"/>
          <p:cNvPicPr>
            <a:picLocks noChangeAspect="1"/>
          </p:cNvPicPr>
          <p:nvPr/>
        </p:nvPicPr>
        <p:blipFill>
          <a:blip r:embed="rId3"/>
          <a:stretch>
            <a:fillRect/>
          </a:stretch>
        </p:blipFill>
        <p:spPr>
          <a:xfrm>
            <a:off x="4520353" y="1368683"/>
            <a:ext cx="2668905" cy="1844293"/>
          </a:xfrm>
          <a:prstGeom prst="rect">
            <a:avLst/>
          </a:prstGeom>
        </p:spPr>
      </p:pic>
      <p:sp>
        <p:nvSpPr>
          <p:cNvPr id="7" name="文本框 6"/>
          <p:cNvSpPr txBox="1"/>
          <p:nvPr/>
        </p:nvSpPr>
        <p:spPr>
          <a:xfrm>
            <a:off x="5471130" y="3140968"/>
            <a:ext cx="1261110" cy="338554"/>
          </a:xfrm>
          <a:prstGeom prst="rect">
            <a:avLst/>
          </a:prstGeom>
          <a:noFill/>
        </p:spPr>
        <p:txBody>
          <a:bodyPr wrap="square" rtlCol="0">
            <a:spAutoFit/>
          </a:bodyPr>
          <a:lstStyle/>
          <a:p>
            <a:r>
              <a:rPr lang="en-US" altLang="zh-CN" sz="1600" dirty="0"/>
              <a:t>Wallpaper</a:t>
            </a:r>
          </a:p>
        </p:txBody>
      </p:sp>
      <p:pic>
        <p:nvPicPr>
          <p:cNvPr id="9" name="图片 8"/>
          <p:cNvPicPr>
            <a:picLocks noChangeAspect="1"/>
          </p:cNvPicPr>
          <p:nvPr/>
        </p:nvPicPr>
        <p:blipFill>
          <a:blip r:embed="rId4"/>
          <a:stretch>
            <a:fillRect/>
          </a:stretch>
        </p:blipFill>
        <p:spPr>
          <a:xfrm>
            <a:off x="614236" y="3522663"/>
            <a:ext cx="2970530" cy="2138586"/>
          </a:xfrm>
          <a:prstGeom prst="rect">
            <a:avLst/>
          </a:prstGeom>
        </p:spPr>
      </p:pic>
      <p:pic>
        <p:nvPicPr>
          <p:cNvPr id="10" name="图片 9"/>
          <p:cNvPicPr>
            <a:picLocks noChangeAspect="1"/>
          </p:cNvPicPr>
          <p:nvPr/>
        </p:nvPicPr>
        <p:blipFill>
          <a:blip r:embed="rId5"/>
          <a:stretch>
            <a:fillRect/>
          </a:stretch>
        </p:blipFill>
        <p:spPr>
          <a:xfrm>
            <a:off x="4572000" y="3573621"/>
            <a:ext cx="2615565" cy="2053661"/>
          </a:xfrm>
          <a:prstGeom prst="rect">
            <a:avLst/>
          </a:prstGeom>
        </p:spPr>
      </p:pic>
      <p:sp>
        <p:nvSpPr>
          <p:cNvPr id="11" name="文本框 10"/>
          <p:cNvSpPr txBox="1"/>
          <p:nvPr/>
        </p:nvSpPr>
        <p:spPr>
          <a:xfrm>
            <a:off x="1619672" y="454660"/>
            <a:ext cx="6345500" cy="523220"/>
          </a:xfrm>
          <a:prstGeom prst="rect">
            <a:avLst/>
          </a:prstGeom>
          <a:noFill/>
        </p:spPr>
        <p:txBody>
          <a:bodyPr wrap="square" rtlCol="0">
            <a:spAutoFit/>
          </a:bodyPr>
          <a:lstStyle/>
          <a:p>
            <a:r>
              <a:rPr lang="en-US" altLang="zh-CN" b="1" dirty="0"/>
              <a:t>        </a:t>
            </a:r>
            <a:r>
              <a:rPr lang="en-US" altLang="zh-CN" sz="2800" b="1" dirty="0"/>
              <a:t>Traditional purpose for </a:t>
            </a:r>
            <a:r>
              <a:rPr lang="en-US" altLang="zh-CN" sz="2800" b="1" dirty="0" err="1"/>
              <a:t>kenaf</a:t>
            </a:r>
            <a:r>
              <a:rPr lang="en-US" altLang="zh-CN" sz="2800" b="1" dirty="0"/>
              <a:t> fiber</a:t>
            </a:r>
          </a:p>
        </p:txBody>
      </p:sp>
      <p:sp>
        <p:nvSpPr>
          <p:cNvPr id="13" name="文本框 12"/>
          <p:cNvSpPr txBox="1"/>
          <p:nvPr/>
        </p:nvSpPr>
        <p:spPr>
          <a:xfrm>
            <a:off x="5004048" y="5620577"/>
            <a:ext cx="1938655" cy="338554"/>
          </a:xfrm>
          <a:prstGeom prst="rect">
            <a:avLst/>
          </a:prstGeom>
          <a:noFill/>
        </p:spPr>
        <p:txBody>
          <a:bodyPr wrap="square" rtlCol="0">
            <a:spAutoFit/>
          </a:bodyPr>
          <a:lstStyle/>
          <a:p>
            <a:r>
              <a:rPr lang="en-US" altLang="zh-CN" sz="1600" dirty="0">
                <a:cs typeface="Times New Roman" pitchFamily="18" charset="0"/>
              </a:rPr>
              <a:t>N</a:t>
            </a:r>
            <a:r>
              <a:rPr lang="zh-CN" altLang="en-US" sz="1600" dirty="0">
                <a:cs typeface="Times New Roman" pitchFamily="18" charset="0"/>
              </a:rPr>
              <a:t>on-woven fabrics</a:t>
            </a:r>
          </a:p>
        </p:txBody>
      </p:sp>
      <p:sp>
        <p:nvSpPr>
          <p:cNvPr id="14" name="文本框 13"/>
          <p:cNvSpPr txBox="1"/>
          <p:nvPr/>
        </p:nvSpPr>
        <p:spPr>
          <a:xfrm>
            <a:off x="1691680" y="5682851"/>
            <a:ext cx="648072" cy="338554"/>
          </a:xfrm>
          <a:prstGeom prst="rect">
            <a:avLst/>
          </a:prstGeom>
          <a:noFill/>
        </p:spPr>
        <p:txBody>
          <a:bodyPr wrap="square" rtlCol="0">
            <a:spAutoFit/>
          </a:bodyPr>
          <a:lstStyle/>
          <a:p>
            <a:r>
              <a:rPr lang="en-US" altLang="zh-CN" sz="1600" dirty="0"/>
              <a:t>Bag</a:t>
            </a:r>
          </a:p>
        </p:txBody>
      </p:sp>
      <p:sp>
        <p:nvSpPr>
          <p:cNvPr id="15" name="文本框 14"/>
          <p:cNvSpPr txBox="1"/>
          <p:nvPr/>
        </p:nvSpPr>
        <p:spPr>
          <a:xfrm>
            <a:off x="803889" y="5959131"/>
            <a:ext cx="7237741" cy="369332"/>
          </a:xfrm>
          <a:prstGeom prst="rect">
            <a:avLst/>
          </a:prstGeom>
          <a:noFill/>
        </p:spPr>
        <p:txBody>
          <a:bodyPr wrap="square" rtlCol="0">
            <a:spAutoFit/>
          </a:bodyPr>
          <a:lstStyle/>
          <a:p>
            <a:r>
              <a:rPr lang="en-US" altLang="zh-CN" dirty="0"/>
              <a:t>It  generates about $100000000 on traditional products every years in China. </a:t>
            </a:r>
          </a:p>
        </p:txBody>
      </p:sp>
    </p:spTree>
  </p:cSld>
  <p:clrMapOvr>
    <a:masterClrMapping/>
  </p:clrMapOvr>
  <p:transition>
    <p:cover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0069" y="1124744"/>
            <a:ext cx="7772400" cy="521970"/>
          </a:xfrm>
        </p:spPr>
        <p:txBody>
          <a:bodyPr>
            <a:normAutofit/>
          </a:bodyPr>
          <a:lstStyle/>
          <a:p>
            <a:r>
              <a:rPr lang="en-US" altLang="zh-CN" sz="1800" dirty="0">
                <a:latin typeface="Times New Roman" pitchFamily="18" charset="0"/>
                <a:cs typeface="Times New Roman" pitchFamily="18" charset="0"/>
              </a:rPr>
              <a:t>Silage for Livestock and Fish/livestock</a:t>
            </a:r>
          </a:p>
        </p:txBody>
      </p:sp>
      <p:pic>
        <p:nvPicPr>
          <p:cNvPr id="6" name="内容占位符 5" descr="IMG_1303"/>
          <p:cNvPicPr>
            <a:picLocks noGrp="1" noChangeAspect="1"/>
          </p:cNvPicPr>
          <p:nvPr>
            <p:ph sz="quarter" idx="14"/>
          </p:nvPr>
        </p:nvPicPr>
        <p:blipFill>
          <a:blip r:embed="rId2"/>
          <a:stretch>
            <a:fillRect/>
          </a:stretch>
        </p:blipFill>
        <p:spPr>
          <a:xfrm>
            <a:off x="676796" y="1883430"/>
            <a:ext cx="3164176" cy="2109450"/>
          </a:xfrm>
          <a:prstGeom prst="rect">
            <a:avLst/>
          </a:prstGeom>
        </p:spPr>
      </p:pic>
      <p:sp>
        <p:nvSpPr>
          <p:cNvPr id="3" name="文本框 2"/>
          <p:cNvSpPr txBox="1"/>
          <p:nvPr/>
        </p:nvSpPr>
        <p:spPr>
          <a:xfrm>
            <a:off x="2555776" y="476672"/>
            <a:ext cx="4390256" cy="523220"/>
          </a:xfrm>
          <a:prstGeom prst="rect">
            <a:avLst/>
          </a:prstGeom>
          <a:noFill/>
        </p:spPr>
        <p:txBody>
          <a:bodyPr wrap="square" rtlCol="0">
            <a:spAutoFit/>
          </a:bodyPr>
          <a:lstStyle/>
          <a:p>
            <a:r>
              <a:rPr lang="en-US" altLang="zh-CN" sz="2800" dirty="0">
                <a:solidFill>
                  <a:schemeClr val="bg1"/>
                </a:solidFill>
                <a:cs typeface="Times New Roman" panose="02020603050405020304" pitchFamily="18" charset="0"/>
              </a:rPr>
              <a:t>Multiple utilization of </a:t>
            </a:r>
            <a:r>
              <a:rPr lang="en-US" altLang="zh-CN" sz="2800" dirty="0" err="1">
                <a:solidFill>
                  <a:schemeClr val="bg1"/>
                </a:solidFill>
                <a:cs typeface="Times New Roman" panose="02020603050405020304" pitchFamily="18" charset="0"/>
              </a:rPr>
              <a:t>kenaf</a:t>
            </a:r>
            <a:r>
              <a:rPr lang="en-US" altLang="zh-CN" sz="2800" dirty="0">
                <a:solidFill>
                  <a:schemeClr val="bg1"/>
                </a:solidFill>
                <a:cs typeface="Times New Roman" panose="02020603050405020304" pitchFamily="18" charset="0"/>
              </a:rPr>
              <a:t>     </a:t>
            </a:r>
          </a:p>
        </p:txBody>
      </p:sp>
      <p:sp>
        <p:nvSpPr>
          <p:cNvPr id="8" name="文本框 7"/>
          <p:cNvSpPr txBox="1"/>
          <p:nvPr/>
        </p:nvSpPr>
        <p:spPr>
          <a:xfrm>
            <a:off x="704850" y="4247515"/>
            <a:ext cx="3002915" cy="615553"/>
          </a:xfrm>
          <a:prstGeom prst="rect">
            <a:avLst/>
          </a:prstGeom>
          <a:noFill/>
        </p:spPr>
        <p:txBody>
          <a:bodyPr wrap="square" rtlCol="0">
            <a:spAutoFit/>
          </a:bodyPr>
          <a:lstStyle/>
          <a:p>
            <a:r>
              <a:rPr lang="en-US" altLang="zh-CN" dirty="0"/>
              <a:t> </a:t>
            </a:r>
            <a:r>
              <a:rPr lang="en-US" altLang="zh-CN" sz="1600" dirty="0"/>
              <a:t>Fodder made of  dry young stem and leaves for fish and poultry</a:t>
            </a:r>
          </a:p>
        </p:txBody>
      </p:sp>
      <p:pic>
        <p:nvPicPr>
          <p:cNvPr id="9" name="图片 8" descr="IMG_20180719_111000"/>
          <p:cNvPicPr>
            <a:picLocks noChangeAspect="1"/>
          </p:cNvPicPr>
          <p:nvPr/>
        </p:nvPicPr>
        <p:blipFill>
          <a:blip r:embed="rId3"/>
          <a:stretch>
            <a:fillRect/>
          </a:stretch>
        </p:blipFill>
        <p:spPr>
          <a:xfrm>
            <a:off x="4493260" y="1883410"/>
            <a:ext cx="3519805" cy="2109470"/>
          </a:xfrm>
          <a:prstGeom prst="rect">
            <a:avLst/>
          </a:prstGeom>
        </p:spPr>
      </p:pic>
      <p:sp>
        <p:nvSpPr>
          <p:cNvPr id="11" name="文本框 10"/>
          <p:cNvSpPr txBox="1"/>
          <p:nvPr/>
        </p:nvSpPr>
        <p:spPr>
          <a:xfrm>
            <a:off x="4493260" y="4247515"/>
            <a:ext cx="3746500" cy="646331"/>
          </a:xfrm>
          <a:prstGeom prst="rect">
            <a:avLst/>
          </a:prstGeom>
          <a:noFill/>
        </p:spPr>
        <p:txBody>
          <a:bodyPr wrap="square" rtlCol="0">
            <a:spAutoFit/>
          </a:bodyPr>
          <a:lstStyle/>
          <a:p>
            <a:pPr algn="l"/>
            <a:r>
              <a:rPr lang="en-US" altLang="zh-CN" dirty="0">
                <a:sym typeface="+mn-ea"/>
              </a:rPr>
              <a:t>Silage by spraying microbial inoculum for livestock  and  herbivorous animal </a:t>
            </a:r>
            <a:endParaRPr lang="en-US" altLang="zh-CN" dirty="0"/>
          </a:p>
        </p:txBody>
      </p:sp>
      <p:sp>
        <p:nvSpPr>
          <p:cNvPr id="4" name="文本框 3"/>
          <p:cNvSpPr txBox="1"/>
          <p:nvPr/>
        </p:nvSpPr>
        <p:spPr>
          <a:xfrm>
            <a:off x="755577" y="5085184"/>
            <a:ext cx="7257488" cy="584775"/>
          </a:xfrm>
          <a:prstGeom prst="rect">
            <a:avLst/>
          </a:prstGeom>
          <a:noFill/>
        </p:spPr>
        <p:txBody>
          <a:bodyPr wrap="square" rtlCol="0">
            <a:spAutoFit/>
          </a:bodyPr>
          <a:lstStyle/>
          <a:p>
            <a:r>
              <a:rPr lang="en-US" altLang="zh-CN" sz="1600" dirty="0"/>
              <a:t>    </a:t>
            </a:r>
            <a:r>
              <a:rPr lang="en-US" altLang="zh-CN" sz="1600" dirty="0" err="1"/>
              <a:t>Kenaf</a:t>
            </a:r>
            <a:r>
              <a:rPr lang="en-US" altLang="zh-CN" sz="1600" dirty="0"/>
              <a:t> can be used as animal feed, which will be a new growth point of </a:t>
            </a:r>
            <a:r>
              <a:rPr lang="en-US" altLang="zh-CN" sz="1600" dirty="0" err="1"/>
              <a:t>kenaf</a:t>
            </a:r>
            <a:r>
              <a:rPr lang="en-US" altLang="zh-CN" sz="1600" dirty="0"/>
              <a:t> market in near future. </a:t>
            </a:r>
          </a:p>
        </p:txBody>
      </p:sp>
    </p:spTree>
  </p:cSld>
  <p:clrMapOvr>
    <a:masterClrMapping/>
  </p:clrMapOvr>
  <p:transition>
    <p:cover dir="d"/>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平衡">
  <a:themeElements>
    <a:clrScheme name="平衡">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平衡">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平衡">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275</TotalTime>
  <Words>907</Words>
  <Application>Microsoft Office PowerPoint</Application>
  <PresentationFormat>全屏显示(4:3)</PresentationFormat>
  <Paragraphs>58</Paragraphs>
  <Slides>13</Slides>
  <Notes>0</Notes>
  <HiddenSlides>0</HiddenSlides>
  <MMClips>0</MMClips>
  <ScaleCrop>false</ScaleCrop>
  <HeadingPairs>
    <vt:vector size="6" baseType="variant">
      <vt:variant>
        <vt:lpstr>已用的字体</vt:lpstr>
      </vt:variant>
      <vt:variant>
        <vt:i4>9</vt:i4>
      </vt:variant>
      <vt:variant>
        <vt:lpstr>主题</vt:lpstr>
      </vt:variant>
      <vt:variant>
        <vt:i4>4</vt:i4>
      </vt:variant>
      <vt:variant>
        <vt:lpstr>幻灯片标题</vt:lpstr>
      </vt:variant>
      <vt:variant>
        <vt:i4>13</vt:i4>
      </vt:variant>
    </vt:vector>
  </HeadingPairs>
  <TitlesOfParts>
    <vt:vector size="26" baseType="lpstr">
      <vt:lpstr>宋体</vt:lpstr>
      <vt:lpstr>Arial</vt:lpstr>
      <vt:lpstr>Calibri</vt:lpstr>
      <vt:lpstr>Candara</vt:lpstr>
      <vt:lpstr>Franklin Gothic Book</vt:lpstr>
      <vt:lpstr>Perpetua</vt:lpstr>
      <vt:lpstr>Symbol</vt:lpstr>
      <vt:lpstr>Times New Roman</vt:lpstr>
      <vt:lpstr>Wingdings 2</vt:lpstr>
      <vt:lpstr>波形</vt:lpstr>
      <vt:lpstr>平衡</vt:lpstr>
      <vt:lpstr>Office 主题​​</vt:lpstr>
      <vt:lpstr>1_波形</vt:lpstr>
      <vt:lpstr>  Status and Prospect of Production  and Market of Kenaf in China</vt:lpstr>
      <vt:lpstr>PowerPoint 演示文稿</vt:lpstr>
      <vt:lpstr>Major agro-ecological regions of kenaf in China </vt:lpstr>
      <vt:lpstr>Planting area of kenaf  </vt:lpstr>
      <vt:lpstr>        Price of Kenaf</vt:lpstr>
      <vt:lpstr> </vt:lpstr>
      <vt:lpstr> Modern agriculture on kenaf   </vt:lpstr>
      <vt:lpstr>PowerPoint 演示文稿</vt:lpstr>
      <vt:lpstr>Silage for Livestock and Fish/livestock</vt:lpstr>
      <vt:lpstr>PowerPoint 演示文稿</vt:lpstr>
      <vt:lpstr>     Many companies make a lot of decoration materials and industrial products using kenaf in China which export to Europe and American. In addition, we export $450000000 firework to the world. Almost all advanced fireworks use kenaf carbon as an element ingredient which makes firework no smoky, more environmental friendly and gorgeous.</vt:lpstr>
      <vt:lpstr>The prospect</vt:lpstr>
      <vt:lpstr>PowerPoint 演示文稿</vt:lpstr>
    </vt:vector>
  </TitlesOfParts>
  <Company>ibfc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中国大规模发展红麻制浆造纸 优势区域分析 </dc:title>
  <dc:creator>lidefang</dc:creator>
  <cp:lastModifiedBy>CC</cp:lastModifiedBy>
  <cp:revision>147</cp:revision>
  <dcterms:created xsi:type="dcterms:W3CDTF">2003-08-15T14:09:00Z</dcterms:created>
  <dcterms:modified xsi:type="dcterms:W3CDTF">2019-10-22T05:27:39Z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