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883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GB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en-GB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D3BE9-4CF4-43EA-98B3-250D07E5EB50}" type="datetimeFigureOut">
              <a:rPr lang="en-GB" smtClean="0"/>
              <a:t>22/10/2019</a:t>
            </a:fld>
            <a:endParaRPr lang="en-GB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D3159-8BA7-4CD3-A631-57F71BDBBD86}" type="slidenum">
              <a:rPr lang="en-GB" smtClean="0"/>
              <a:t>‹nr.›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GB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GB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D3BE9-4CF4-43EA-98B3-250D07E5EB50}" type="datetimeFigureOut">
              <a:rPr lang="en-GB" smtClean="0"/>
              <a:t>22/10/2019</a:t>
            </a:fld>
            <a:endParaRPr lang="en-GB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D3159-8BA7-4CD3-A631-57F71BDBBD86}" type="slidenum">
              <a:rPr lang="en-GB" smtClean="0"/>
              <a:t>‹nr.›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en-GB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GB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D3BE9-4CF4-43EA-98B3-250D07E5EB50}" type="datetimeFigureOut">
              <a:rPr lang="en-GB" smtClean="0"/>
              <a:t>22/10/2019</a:t>
            </a:fld>
            <a:endParaRPr lang="en-GB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D3159-8BA7-4CD3-A631-57F71BDBBD86}" type="slidenum">
              <a:rPr lang="en-GB" smtClean="0"/>
              <a:t>‹nr.›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err="1" smtClean="0"/>
              <a:t>Dilip</a:t>
            </a:r>
            <a:r>
              <a:rPr lang="en-GB" dirty="0" smtClean="0"/>
              <a:t> </a:t>
            </a:r>
            <a:r>
              <a:rPr lang="en-GB" dirty="0" err="1" smtClean="0"/>
              <a:t>Tambyrajah</a:t>
            </a:r>
            <a:r>
              <a:rPr lang="en-GB" dirty="0" smtClean="0"/>
              <a:t> | INFO | 13 - 14 November 2018 | IGG Intersession, FAO Rome</a:t>
            </a:r>
            <a:endParaRPr lang="en-GB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E1F59-0398-496E-B329-CB487E5011AA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GB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GB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D3BE9-4CF4-43EA-98B3-250D07E5EB50}" type="datetimeFigureOut">
              <a:rPr lang="en-GB" smtClean="0"/>
              <a:t>22/10/2019</a:t>
            </a:fld>
            <a:endParaRPr lang="en-GB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D3159-8BA7-4CD3-A631-57F71BDBBD86}" type="slidenum">
              <a:rPr lang="en-GB" smtClean="0"/>
              <a:t>‹nr.›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en-GB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D3BE9-4CF4-43EA-98B3-250D07E5EB50}" type="datetimeFigureOut">
              <a:rPr lang="en-GB" smtClean="0"/>
              <a:t>22/10/2019</a:t>
            </a:fld>
            <a:endParaRPr lang="en-GB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D3159-8BA7-4CD3-A631-57F71BDBBD86}" type="slidenum">
              <a:rPr lang="en-GB" smtClean="0"/>
              <a:t>‹nr.›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GB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GB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GB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D3BE9-4CF4-43EA-98B3-250D07E5EB50}" type="datetimeFigureOut">
              <a:rPr lang="en-GB" smtClean="0"/>
              <a:t>22/10/2019</a:t>
            </a:fld>
            <a:endParaRPr lang="en-GB" dirty="0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D3159-8BA7-4CD3-A631-57F71BDBBD86}" type="slidenum">
              <a:rPr lang="en-GB" smtClean="0"/>
              <a:t>‹nr.›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en-GB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GB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GB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D3BE9-4CF4-43EA-98B3-250D07E5EB50}" type="datetimeFigureOut">
              <a:rPr lang="en-GB" smtClean="0"/>
              <a:t>22/10/2019</a:t>
            </a:fld>
            <a:endParaRPr lang="en-GB" dirty="0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D3159-8BA7-4CD3-A631-57F71BDBBD86}" type="slidenum">
              <a:rPr lang="en-GB" smtClean="0"/>
              <a:t>‹nr.›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GB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D3BE9-4CF4-43EA-98B3-250D07E5EB50}" type="datetimeFigureOut">
              <a:rPr lang="en-GB" smtClean="0"/>
              <a:t>22/10/2019</a:t>
            </a:fld>
            <a:endParaRPr lang="en-GB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D3159-8BA7-4CD3-A631-57F71BDBBD86}" type="slidenum">
              <a:rPr lang="en-GB" smtClean="0"/>
              <a:t>‹nr.›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D3BE9-4CF4-43EA-98B3-250D07E5EB50}" type="datetimeFigureOut">
              <a:rPr lang="en-GB" smtClean="0"/>
              <a:t>22/10/2019</a:t>
            </a:fld>
            <a:endParaRPr lang="en-GB" dirty="0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D3159-8BA7-4CD3-A631-57F71BDBBD86}" type="slidenum">
              <a:rPr lang="en-GB" smtClean="0"/>
              <a:t>‹nr.›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en-GB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GB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D3BE9-4CF4-43EA-98B3-250D07E5EB50}" type="datetimeFigureOut">
              <a:rPr lang="en-GB" smtClean="0"/>
              <a:t>22/10/2019</a:t>
            </a:fld>
            <a:endParaRPr lang="en-GB" dirty="0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D3159-8BA7-4CD3-A631-57F71BDBBD86}" type="slidenum">
              <a:rPr lang="en-GB" smtClean="0"/>
              <a:t>‹nr.›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en-GB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D3BE9-4CF4-43EA-98B3-250D07E5EB50}" type="datetimeFigureOut">
              <a:rPr lang="en-GB" smtClean="0"/>
              <a:t>22/10/2019</a:t>
            </a:fld>
            <a:endParaRPr lang="en-GB" dirty="0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D3159-8BA7-4CD3-A631-57F71BDBBD86}" type="slidenum">
              <a:rPr lang="en-GB" smtClean="0"/>
              <a:t>‹nr.›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en-GB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GB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AD3BE9-4CF4-43EA-98B3-250D07E5EB50}" type="datetimeFigureOut">
              <a:rPr lang="en-GB" smtClean="0"/>
              <a:t>22/10/2019</a:t>
            </a:fld>
            <a:endParaRPr lang="en-GB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4D3159-8BA7-4CD3-A631-57F71BDBBD86}" type="slidenum">
              <a:rPr lang="en-GB" smtClean="0"/>
              <a:t>‹nr.›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ep 11"/>
          <p:cNvGrpSpPr>
            <a:grpSpLocks noChangeAspect="1"/>
          </p:cNvGrpSpPr>
          <p:nvPr/>
        </p:nvGrpSpPr>
        <p:grpSpPr>
          <a:xfrm>
            <a:off x="143198" y="116632"/>
            <a:ext cx="1836514" cy="900000"/>
            <a:chOff x="179512" y="273145"/>
            <a:chExt cx="3060184" cy="1499671"/>
          </a:xfrm>
        </p:grpSpPr>
        <p:pic>
          <p:nvPicPr>
            <p:cNvPr id="5" name="Afbeelding 4" descr="INFO logo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79512" y="273145"/>
              <a:ext cx="1512168" cy="1499671"/>
            </a:xfrm>
            <a:prstGeom prst="rect">
              <a:avLst/>
            </a:prstGeom>
          </p:spPr>
        </p:pic>
        <p:pic>
          <p:nvPicPr>
            <p:cNvPr id="6" name="Afbeelding 5" descr="180px-FAO_logo.svg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835696" y="320980"/>
              <a:ext cx="1404000" cy="1404000"/>
            </a:xfrm>
            <a:prstGeom prst="rect">
              <a:avLst/>
            </a:prstGeom>
          </p:spPr>
        </p:pic>
      </p:grpSp>
      <p:sp>
        <p:nvSpPr>
          <p:cNvPr id="8" name="Tekstvak 7"/>
          <p:cNvSpPr txBox="1"/>
          <p:nvPr/>
        </p:nvSpPr>
        <p:spPr>
          <a:xfrm>
            <a:off x="2627784" y="2924944"/>
            <a:ext cx="626469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/>
              <a:t>Joint Meeting of </a:t>
            </a:r>
            <a:br>
              <a:rPr lang="en-US" dirty="0" smtClean="0"/>
            </a:br>
            <a:r>
              <a:rPr lang="en-US" dirty="0" smtClean="0"/>
              <a:t>the 40th Session of the Intergovernmental Group on Hard </a:t>
            </a:r>
            <a:r>
              <a:rPr lang="en-US" dirty="0" err="1" smtClean="0"/>
              <a:t>Fibres</a:t>
            </a:r>
            <a:r>
              <a:rPr lang="en-US" dirty="0" smtClean="0"/>
              <a:t> and the 42nd Session of the Intergovernmental Group on Jute, </a:t>
            </a:r>
            <a:r>
              <a:rPr lang="en-US" dirty="0" err="1" smtClean="0"/>
              <a:t>Kenaf</a:t>
            </a:r>
            <a:r>
              <a:rPr lang="en-US" dirty="0" smtClean="0"/>
              <a:t> and Allied </a:t>
            </a:r>
            <a:r>
              <a:rPr lang="en-US" dirty="0" err="1" smtClean="0"/>
              <a:t>Fibres</a:t>
            </a:r>
            <a:r>
              <a:rPr lang="en-US" dirty="0" smtClean="0"/>
              <a:t> </a:t>
            </a:r>
            <a:endParaRPr lang="en-GB" dirty="0"/>
          </a:p>
        </p:txBody>
      </p:sp>
      <p:sp>
        <p:nvSpPr>
          <p:cNvPr id="10" name="Tekstvak 9"/>
          <p:cNvSpPr txBox="1"/>
          <p:nvPr/>
        </p:nvSpPr>
        <p:spPr>
          <a:xfrm>
            <a:off x="3779912" y="944141"/>
            <a:ext cx="5112568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r" fontAlgn="base">
              <a:spcBef>
                <a:spcPct val="0"/>
              </a:spcBef>
              <a:spcAft>
                <a:spcPct val="0"/>
              </a:spcAft>
            </a:pPr>
            <a:r>
              <a:rPr lang="en-GB" b="1" dirty="0" smtClean="0">
                <a:solidFill>
                  <a:srgbClr val="006600"/>
                </a:solidFill>
                <a:latin typeface="Verdana" pitchFamily="34" charset="0"/>
                <a:ea typeface="Calibri" pitchFamily="34" charset="0"/>
                <a:cs typeface="Times New Roman" pitchFamily="18" charset="0"/>
              </a:rPr>
              <a:t>A simplified version</a:t>
            </a:r>
            <a:br>
              <a:rPr lang="en-GB" b="1" dirty="0" smtClean="0">
                <a:solidFill>
                  <a:srgbClr val="006600"/>
                </a:solidFill>
                <a:latin typeface="Verdana" pitchFamily="34" charset="0"/>
                <a:ea typeface="Calibri" pitchFamily="34" charset="0"/>
                <a:cs typeface="Times New Roman" pitchFamily="18" charset="0"/>
              </a:rPr>
            </a:br>
            <a:r>
              <a:rPr lang="en-GB" b="1" dirty="0" smtClean="0">
                <a:solidFill>
                  <a:srgbClr val="006600"/>
                </a:solidFill>
                <a:latin typeface="Verdana" pitchFamily="34" charset="0"/>
                <a:ea typeface="Calibri" pitchFamily="34" charset="0"/>
                <a:cs typeface="Times New Roman" pitchFamily="18" charset="0"/>
              </a:rPr>
              <a:t/>
            </a:r>
            <a:br>
              <a:rPr lang="en-GB" b="1" dirty="0" smtClean="0">
                <a:solidFill>
                  <a:srgbClr val="006600"/>
                </a:solidFill>
                <a:latin typeface="Verdana" pitchFamily="34" charset="0"/>
                <a:ea typeface="Calibri" pitchFamily="34" charset="0"/>
                <a:cs typeface="Times New Roman" pitchFamily="18" charset="0"/>
              </a:rPr>
            </a:br>
            <a:r>
              <a:rPr lang="en-GB" b="1" dirty="0" smtClean="0">
                <a:solidFill>
                  <a:srgbClr val="006600"/>
                </a:solidFill>
                <a:latin typeface="Verdana" pitchFamily="34" charset="0"/>
                <a:ea typeface="Calibri" pitchFamily="34" charset="0"/>
                <a:cs typeface="Times New Roman" pitchFamily="18" charset="0"/>
              </a:rPr>
              <a:t>Report </a:t>
            </a:r>
            <a:r>
              <a:rPr lang="en-GB" b="1" dirty="0" smtClean="0">
                <a:solidFill>
                  <a:srgbClr val="006600"/>
                </a:solidFill>
                <a:latin typeface="Verdana" pitchFamily="34" charset="0"/>
                <a:ea typeface="Calibri" pitchFamily="34" charset="0"/>
                <a:cs typeface="Times New Roman" pitchFamily="18" charset="0"/>
              </a:rPr>
              <a:t>of the Working Group</a:t>
            </a:r>
          </a:p>
          <a:p>
            <a:pPr lvl="0" algn="r" fontAlgn="base">
              <a:spcBef>
                <a:spcPct val="0"/>
              </a:spcBef>
              <a:spcAft>
                <a:spcPct val="0"/>
              </a:spcAft>
            </a:pPr>
            <a:r>
              <a:rPr lang="en-GB" b="1" dirty="0" smtClean="0">
                <a:solidFill>
                  <a:srgbClr val="006600"/>
                </a:solidFill>
                <a:latin typeface="Verdana" pitchFamily="34" charset="0"/>
                <a:ea typeface="Calibri" pitchFamily="34" charset="0"/>
                <a:cs typeface="Times New Roman" pitchFamily="18" charset="0"/>
              </a:rPr>
              <a:t/>
            </a:r>
            <a:br>
              <a:rPr lang="en-GB" b="1" dirty="0" smtClean="0">
                <a:solidFill>
                  <a:srgbClr val="006600"/>
                </a:solidFill>
                <a:latin typeface="Verdana" pitchFamily="34" charset="0"/>
                <a:ea typeface="Calibri" pitchFamily="34" charset="0"/>
                <a:cs typeface="Times New Roman" pitchFamily="18" charset="0"/>
              </a:rPr>
            </a:br>
            <a:r>
              <a:rPr lang="en-GB" b="1" dirty="0" smtClean="0">
                <a:solidFill>
                  <a:srgbClr val="006600"/>
                </a:solidFill>
                <a:latin typeface="Verdana" pitchFamily="34" charset="0"/>
                <a:ea typeface="Calibri" pitchFamily="34" charset="0"/>
                <a:cs typeface="Times New Roman" pitchFamily="18" charset="0"/>
              </a:rPr>
              <a:t>Research and Development </a:t>
            </a:r>
            <a:r>
              <a:rPr lang="en-GB" b="1" dirty="0" smtClean="0">
                <a:solidFill>
                  <a:srgbClr val="006600"/>
                </a:solidFill>
                <a:latin typeface="Verdana" pitchFamily="34" charset="0"/>
                <a:ea typeface="Calibri" pitchFamily="34" charset="0"/>
                <a:cs typeface="Times New Roman" pitchFamily="18" charset="0"/>
              </a:rPr>
              <a:t/>
            </a:r>
            <a:br>
              <a:rPr lang="en-GB" b="1" dirty="0" smtClean="0">
                <a:solidFill>
                  <a:srgbClr val="006600"/>
                </a:solidFill>
                <a:latin typeface="Verdana" pitchFamily="34" charset="0"/>
                <a:ea typeface="Calibri" pitchFamily="34" charset="0"/>
                <a:cs typeface="Times New Roman" pitchFamily="18" charset="0"/>
              </a:rPr>
            </a:br>
            <a:endParaRPr lang="en-GB" sz="1400" dirty="0"/>
          </a:p>
        </p:txBody>
      </p:sp>
      <p:sp>
        <p:nvSpPr>
          <p:cNvPr id="11" name="Tekstvak 10"/>
          <p:cNvSpPr txBox="1"/>
          <p:nvPr/>
        </p:nvSpPr>
        <p:spPr>
          <a:xfrm>
            <a:off x="3851920" y="4293096"/>
            <a:ext cx="496855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22 to 24 October 2019 </a:t>
            </a:r>
            <a:br>
              <a:rPr lang="en-GB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en-GB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Beijing. P.R. China</a:t>
            </a:r>
          </a:p>
          <a:p>
            <a:pPr algn="r"/>
            <a:endParaRPr lang="en-GB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r"/>
            <a:r>
              <a:rPr lang="en-GB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Dilip</a:t>
            </a:r>
            <a:r>
              <a:rPr lang="en-GB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GB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Tambyrajah</a:t>
            </a:r>
            <a:endParaRPr lang="en-GB" sz="1400" dirty="0" smtClean="0">
              <a:solidFill>
                <a:schemeClr val="tx1">
                  <a:lumMod val="75000"/>
                  <a:lumOff val="25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r"/>
            <a:r>
              <a:rPr lang="en-GB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International Natural </a:t>
            </a:r>
            <a:r>
              <a:rPr lang="en-GB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Fiber</a:t>
            </a:r>
            <a:r>
              <a:rPr lang="en-GB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Organization</a:t>
            </a:r>
            <a:br>
              <a:rPr lang="en-GB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en-GB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(INFO)</a:t>
            </a:r>
            <a:endParaRPr lang="en-GB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/>
          <p:cNvSpPr txBox="1"/>
          <p:nvPr/>
        </p:nvSpPr>
        <p:spPr>
          <a:xfrm>
            <a:off x="683568" y="1433096"/>
            <a:ext cx="8280920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smtClean="0"/>
              <a:t>The Research &amp; Development plans could typically cover but not limited to themes such as:</a:t>
            </a:r>
          </a:p>
          <a:p>
            <a:endParaRPr lang="en-GB" dirty="0"/>
          </a:p>
          <a:p>
            <a:endParaRPr lang="en-GB" dirty="0" smtClean="0"/>
          </a:p>
          <a:p>
            <a:pPr>
              <a:buFont typeface="Wingdings" pitchFamily="2" charset="2"/>
              <a:buChar char="Ø"/>
            </a:pPr>
            <a:r>
              <a:rPr lang="en-GB" sz="2000" dirty="0" smtClean="0"/>
              <a:t>   Agronomy</a:t>
            </a:r>
            <a:r>
              <a:rPr lang="en-GB" sz="2000" dirty="0"/>
              <a:t/>
            </a:r>
            <a:br>
              <a:rPr lang="en-GB" sz="2000" dirty="0"/>
            </a:br>
            <a:endParaRPr lang="en-GB" sz="2000" dirty="0" smtClean="0"/>
          </a:p>
          <a:p>
            <a:pPr>
              <a:buFont typeface="Wingdings" pitchFamily="2" charset="2"/>
              <a:buChar char="Ø"/>
            </a:pPr>
            <a:r>
              <a:rPr lang="en-GB" sz="2000" dirty="0" smtClean="0"/>
              <a:t>   Processing</a:t>
            </a:r>
            <a:r>
              <a:rPr lang="en-GB" sz="2000" dirty="0"/>
              <a:t/>
            </a:r>
            <a:br>
              <a:rPr lang="en-GB" sz="2000" dirty="0"/>
            </a:br>
            <a:endParaRPr lang="en-GB" sz="2000" dirty="0" smtClean="0"/>
          </a:p>
          <a:p>
            <a:pPr>
              <a:buFont typeface="Wingdings" pitchFamily="2" charset="2"/>
              <a:buChar char="Ø"/>
            </a:pPr>
            <a:r>
              <a:rPr lang="en-GB" sz="2000" dirty="0" smtClean="0"/>
              <a:t>   Markets </a:t>
            </a:r>
            <a:r>
              <a:rPr lang="en-GB" sz="2000" dirty="0"/>
              <a:t>and product development</a:t>
            </a:r>
            <a:br>
              <a:rPr lang="en-GB" sz="2000" dirty="0"/>
            </a:br>
            <a:endParaRPr lang="en-GB" sz="2000" dirty="0" smtClean="0"/>
          </a:p>
          <a:p>
            <a:pPr>
              <a:buFont typeface="Wingdings" pitchFamily="2" charset="2"/>
              <a:buChar char="Ø"/>
            </a:pPr>
            <a:r>
              <a:rPr lang="en-GB" sz="2000" dirty="0" smtClean="0"/>
              <a:t>   (Social) Innovation</a:t>
            </a:r>
            <a:r>
              <a:rPr lang="en-GB" sz="2000" dirty="0"/>
              <a:t>, replication (knowledge transfer processes) </a:t>
            </a:r>
            <a:r>
              <a:rPr lang="en-GB" sz="2000" dirty="0" smtClean="0"/>
              <a:t>and </a:t>
            </a:r>
            <a:br>
              <a:rPr lang="en-GB" sz="2000" dirty="0" smtClean="0"/>
            </a:br>
            <a:r>
              <a:rPr lang="en-GB" sz="2000" dirty="0" smtClean="0"/>
              <a:t>       fundamental </a:t>
            </a:r>
            <a:r>
              <a:rPr lang="en-GB" sz="2000" dirty="0"/>
              <a:t>research in </a:t>
            </a:r>
            <a:r>
              <a:rPr lang="en-GB" sz="2000" dirty="0" smtClean="0"/>
              <a:t>general</a:t>
            </a:r>
          </a:p>
          <a:p>
            <a:pPr>
              <a:buFont typeface="Wingdings" pitchFamily="2" charset="2"/>
              <a:buChar char="Ø"/>
            </a:pPr>
            <a:endParaRPr lang="en-GB" sz="2000" dirty="0"/>
          </a:p>
          <a:p>
            <a:pPr>
              <a:buFont typeface="Wingdings" pitchFamily="2" charset="2"/>
              <a:buChar char="Ø"/>
            </a:pPr>
            <a:r>
              <a:rPr lang="en-GB" sz="2000" dirty="0" smtClean="0"/>
              <a:t>   Policy  </a:t>
            </a:r>
            <a:r>
              <a:rPr lang="en-GB" sz="2000" smtClean="0"/>
              <a:t>and Industry Development</a:t>
            </a:r>
            <a:endParaRPr lang="en-GB" sz="2000" dirty="0"/>
          </a:p>
        </p:txBody>
      </p:sp>
      <p:grpSp>
        <p:nvGrpSpPr>
          <p:cNvPr id="5" name="Groep 11"/>
          <p:cNvGrpSpPr>
            <a:grpSpLocks noChangeAspect="1"/>
          </p:cNvGrpSpPr>
          <p:nvPr/>
        </p:nvGrpSpPr>
        <p:grpSpPr>
          <a:xfrm>
            <a:off x="143198" y="116632"/>
            <a:ext cx="1836514" cy="900000"/>
            <a:chOff x="179512" y="273145"/>
            <a:chExt cx="3060184" cy="1499671"/>
          </a:xfrm>
        </p:grpSpPr>
        <p:pic>
          <p:nvPicPr>
            <p:cNvPr id="6" name="Afbeelding 5" descr="INFO logo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79512" y="273145"/>
              <a:ext cx="1512168" cy="1499671"/>
            </a:xfrm>
            <a:prstGeom prst="rect">
              <a:avLst/>
            </a:prstGeom>
          </p:spPr>
        </p:pic>
        <p:pic>
          <p:nvPicPr>
            <p:cNvPr id="7" name="Afbeelding 6" descr="180px-FAO_logo.svg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835696" y="320980"/>
              <a:ext cx="1404000" cy="1404000"/>
            </a:xfrm>
            <a:prstGeom prst="rect">
              <a:avLst/>
            </a:prstGeom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/>
          <p:cNvSpPr txBox="1"/>
          <p:nvPr/>
        </p:nvSpPr>
        <p:spPr>
          <a:xfrm>
            <a:off x="1043608" y="1056793"/>
            <a:ext cx="7416824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smtClean="0"/>
              <a:t>A LONG LIST of R&amp;D domains that were identified by the working group are:</a:t>
            </a:r>
          </a:p>
          <a:p>
            <a:endParaRPr lang="en-GB" sz="2000" b="1" dirty="0"/>
          </a:p>
          <a:p>
            <a:r>
              <a:rPr lang="en-GB" sz="2000" dirty="0" smtClean="0"/>
              <a:t>1</a:t>
            </a:r>
            <a:r>
              <a:rPr lang="en-GB" sz="2000" dirty="0"/>
              <a:t>.	Developing a roadmap for Bio-refinery for JACKS </a:t>
            </a:r>
            <a:r>
              <a:rPr lang="en-GB" sz="2000" dirty="0" err="1"/>
              <a:t>fibers</a:t>
            </a:r>
            <a:r>
              <a:rPr lang="en-GB" sz="2000" dirty="0"/>
              <a:t/>
            </a:r>
            <a:br>
              <a:rPr lang="en-GB" sz="2000" dirty="0"/>
            </a:br>
            <a:r>
              <a:rPr lang="en-GB" sz="2000" dirty="0" smtClean="0"/>
              <a:t>2</a:t>
            </a:r>
            <a:r>
              <a:rPr lang="en-GB" sz="2000" dirty="0"/>
              <a:t>.	Impact of Climate Change on JACKS </a:t>
            </a:r>
            <a:r>
              <a:rPr lang="en-GB" sz="2000" dirty="0" err="1"/>
              <a:t>fibers</a:t>
            </a:r>
            <a:r>
              <a:rPr lang="en-GB" sz="2000" dirty="0"/>
              <a:t/>
            </a:r>
            <a:br>
              <a:rPr lang="en-GB" sz="2000" dirty="0"/>
            </a:br>
            <a:r>
              <a:rPr lang="en-GB" sz="2000" dirty="0" smtClean="0"/>
              <a:t>3</a:t>
            </a:r>
            <a:r>
              <a:rPr lang="en-GB" sz="2000" dirty="0"/>
              <a:t>.	Developing a roadmap for </a:t>
            </a:r>
            <a:r>
              <a:rPr lang="en-GB" sz="2000" dirty="0" err="1"/>
              <a:t>Nano</a:t>
            </a:r>
            <a:r>
              <a:rPr lang="en-GB" sz="2000" dirty="0"/>
              <a:t> technology for JACKS </a:t>
            </a:r>
            <a:r>
              <a:rPr lang="en-GB" sz="2000" dirty="0" err="1"/>
              <a:t>fibers</a:t>
            </a:r>
            <a:r>
              <a:rPr lang="en-GB" sz="2000" dirty="0"/>
              <a:t/>
            </a:r>
            <a:br>
              <a:rPr lang="en-GB" sz="2000" dirty="0"/>
            </a:br>
            <a:r>
              <a:rPr lang="en-GB" sz="2000" dirty="0" smtClean="0"/>
              <a:t>4</a:t>
            </a:r>
            <a:r>
              <a:rPr lang="en-GB" sz="2000" dirty="0"/>
              <a:t>.	Impact agricultural policies (Food, Fuel, Feed &amp; </a:t>
            </a:r>
            <a:r>
              <a:rPr lang="en-GB" sz="2000" dirty="0" err="1"/>
              <a:t>Fibers</a:t>
            </a:r>
            <a:r>
              <a:rPr lang="en-GB" sz="2000" dirty="0"/>
              <a:t>)</a:t>
            </a:r>
            <a:br>
              <a:rPr lang="en-GB" sz="2000" dirty="0"/>
            </a:br>
            <a:r>
              <a:rPr lang="en-GB" sz="2000" dirty="0" smtClean="0"/>
              <a:t>5</a:t>
            </a:r>
            <a:r>
              <a:rPr lang="en-GB" sz="2000" dirty="0"/>
              <a:t>.	Making Natural </a:t>
            </a:r>
            <a:r>
              <a:rPr lang="en-GB" sz="2000" dirty="0" err="1"/>
              <a:t>Fiber</a:t>
            </a:r>
            <a:r>
              <a:rPr lang="en-GB" sz="2000" dirty="0"/>
              <a:t> Composite Technology accessible </a:t>
            </a:r>
            <a:r>
              <a:rPr lang="en-GB" sz="2000" dirty="0" smtClean="0"/>
              <a:t>to</a:t>
            </a:r>
            <a:br>
              <a:rPr lang="en-GB" sz="2000" dirty="0" smtClean="0"/>
            </a:br>
            <a:r>
              <a:rPr lang="en-GB" sz="2000" dirty="0" smtClean="0"/>
              <a:t>                </a:t>
            </a:r>
            <a:r>
              <a:rPr lang="en-GB" sz="2000" dirty="0" err="1" smtClean="0"/>
              <a:t>fiber</a:t>
            </a:r>
            <a:r>
              <a:rPr lang="en-GB" sz="2000" dirty="0" smtClean="0"/>
              <a:t> producing countries.</a:t>
            </a:r>
            <a:br>
              <a:rPr lang="en-GB" sz="2000" dirty="0" smtClean="0"/>
            </a:br>
            <a:r>
              <a:rPr lang="en-GB" sz="2000" dirty="0" smtClean="0"/>
              <a:t>6</a:t>
            </a:r>
            <a:r>
              <a:rPr lang="en-GB" sz="2000" dirty="0"/>
              <a:t>.	Creating Science and Technology Networks. </a:t>
            </a:r>
            <a:r>
              <a:rPr lang="en-GB" sz="2000" dirty="0" smtClean="0"/>
              <a:t>South-South-</a:t>
            </a:r>
            <a:br>
              <a:rPr lang="en-GB" sz="2000" dirty="0" smtClean="0"/>
            </a:br>
            <a:r>
              <a:rPr lang="en-GB" sz="2000" dirty="0" smtClean="0"/>
              <a:t>                North networks.</a:t>
            </a:r>
            <a:br>
              <a:rPr lang="en-GB" sz="2000" dirty="0" smtClean="0"/>
            </a:br>
            <a:r>
              <a:rPr lang="en-GB" sz="2000" dirty="0" smtClean="0"/>
              <a:t>7</a:t>
            </a:r>
            <a:r>
              <a:rPr lang="en-GB" sz="2000" dirty="0"/>
              <a:t>.	JACKS </a:t>
            </a:r>
            <a:r>
              <a:rPr lang="en-GB" sz="2000" dirty="0" err="1"/>
              <a:t>fibers</a:t>
            </a:r>
            <a:r>
              <a:rPr lang="en-GB" sz="2000" dirty="0"/>
              <a:t> and the well being of 9 billion people: S &amp;T	development</a:t>
            </a:r>
            <a:r>
              <a:rPr lang="en-GB" sz="2000" dirty="0" smtClean="0"/>
              <a:t>.</a:t>
            </a:r>
            <a:br>
              <a:rPr lang="en-GB" sz="2000" dirty="0" smtClean="0"/>
            </a:br>
            <a:r>
              <a:rPr lang="en-GB" sz="2000" dirty="0" smtClean="0"/>
              <a:t>8</a:t>
            </a:r>
            <a:r>
              <a:rPr lang="en-GB" sz="2000" dirty="0"/>
              <a:t>.	Retting systems of JACKS </a:t>
            </a:r>
            <a:r>
              <a:rPr lang="en-GB" sz="2000" dirty="0" err="1"/>
              <a:t>fibers</a:t>
            </a:r>
            <a:r>
              <a:rPr lang="en-GB" sz="2000" dirty="0"/>
              <a:t/>
            </a:r>
            <a:br>
              <a:rPr lang="en-GB" sz="2000" dirty="0"/>
            </a:br>
            <a:r>
              <a:rPr lang="en-GB" sz="2000" dirty="0" smtClean="0"/>
              <a:t>9</a:t>
            </a:r>
            <a:r>
              <a:rPr lang="en-GB" sz="2000" dirty="0"/>
              <a:t>.	Mechanization Issues of JACKS </a:t>
            </a:r>
            <a:r>
              <a:rPr lang="en-GB" sz="2000" dirty="0" err="1"/>
              <a:t>fibers</a:t>
            </a:r>
            <a:r>
              <a:rPr lang="en-GB" sz="2000" dirty="0"/>
              <a:t/>
            </a:r>
            <a:br>
              <a:rPr lang="en-GB" sz="2000" dirty="0"/>
            </a:br>
            <a:r>
              <a:rPr lang="en-GB" sz="2000" dirty="0" smtClean="0"/>
              <a:t>10</a:t>
            </a:r>
            <a:r>
              <a:rPr lang="en-GB" sz="2000" dirty="0"/>
              <a:t>. 	Data Mining</a:t>
            </a:r>
            <a:br>
              <a:rPr lang="en-GB" sz="2000" dirty="0"/>
            </a:br>
            <a:r>
              <a:rPr lang="en-GB" sz="2000" dirty="0" smtClean="0"/>
              <a:t>11</a:t>
            </a:r>
            <a:r>
              <a:rPr lang="en-GB" sz="2000" dirty="0"/>
              <a:t>.	Land </a:t>
            </a:r>
            <a:r>
              <a:rPr lang="en-GB" sz="2000" dirty="0" smtClean="0"/>
              <a:t>rehabilitation</a:t>
            </a:r>
            <a:endParaRPr lang="en-GB" sz="2000" dirty="0"/>
          </a:p>
        </p:txBody>
      </p:sp>
      <p:grpSp>
        <p:nvGrpSpPr>
          <p:cNvPr id="3" name="Groep 11"/>
          <p:cNvGrpSpPr>
            <a:grpSpLocks noChangeAspect="1"/>
          </p:cNvGrpSpPr>
          <p:nvPr/>
        </p:nvGrpSpPr>
        <p:grpSpPr>
          <a:xfrm>
            <a:off x="143198" y="116632"/>
            <a:ext cx="1836514" cy="900000"/>
            <a:chOff x="179512" y="273145"/>
            <a:chExt cx="3060184" cy="1499671"/>
          </a:xfrm>
        </p:grpSpPr>
        <p:pic>
          <p:nvPicPr>
            <p:cNvPr id="4" name="Afbeelding 3" descr="INFO logo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79512" y="273145"/>
              <a:ext cx="1512168" cy="1499671"/>
            </a:xfrm>
            <a:prstGeom prst="rect">
              <a:avLst/>
            </a:prstGeom>
          </p:spPr>
        </p:pic>
        <p:pic>
          <p:nvPicPr>
            <p:cNvPr id="5" name="Afbeelding 4" descr="180px-FAO_logo.svg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835696" y="320980"/>
              <a:ext cx="1404000" cy="1404000"/>
            </a:xfrm>
            <a:prstGeom prst="rect">
              <a:avLst/>
            </a:prstGeom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/>
          <p:cNvSpPr txBox="1"/>
          <p:nvPr/>
        </p:nvSpPr>
        <p:spPr>
          <a:xfrm>
            <a:off x="683568" y="1136352"/>
            <a:ext cx="8064896" cy="43088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smtClean="0"/>
              <a:t>From the long list the following short list identified for short term activities and proposal development</a:t>
            </a:r>
          </a:p>
          <a:p>
            <a:endParaRPr lang="en-GB" dirty="0"/>
          </a:p>
          <a:p>
            <a:endParaRPr lang="en-GB" dirty="0" smtClean="0"/>
          </a:p>
          <a:p>
            <a:r>
              <a:rPr lang="en-GB" dirty="0" smtClean="0"/>
              <a:t>1</a:t>
            </a:r>
            <a:r>
              <a:rPr lang="en-GB" dirty="0"/>
              <a:t>.	Science and Technology Networks. South-South-North </a:t>
            </a:r>
            <a:r>
              <a:rPr lang="en-GB" dirty="0" smtClean="0"/>
              <a:t>networks</a:t>
            </a:r>
            <a:br>
              <a:rPr lang="en-GB" dirty="0" smtClean="0"/>
            </a:br>
            <a:endParaRPr lang="en-GB" dirty="0"/>
          </a:p>
          <a:p>
            <a:r>
              <a:rPr lang="en-GB" dirty="0"/>
              <a:t>2.	Developing a roadmap for Bio-refinery for JACKS </a:t>
            </a:r>
            <a:r>
              <a:rPr lang="en-GB" dirty="0" err="1"/>
              <a:t>fibers</a:t>
            </a:r>
            <a:endParaRPr lang="en-GB" dirty="0"/>
          </a:p>
          <a:p>
            <a:endParaRPr lang="en-GB" dirty="0" smtClean="0"/>
          </a:p>
          <a:p>
            <a:r>
              <a:rPr lang="en-GB" dirty="0" smtClean="0"/>
              <a:t>3</a:t>
            </a:r>
            <a:r>
              <a:rPr lang="en-GB" dirty="0"/>
              <a:t>.	Making Natural </a:t>
            </a:r>
            <a:r>
              <a:rPr lang="en-GB" dirty="0" err="1"/>
              <a:t>Fiber</a:t>
            </a:r>
            <a:r>
              <a:rPr lang="en-GB" dirty="0"/>
              <a:t> Composite Technology accessible to JACKS </a:t>
            </a:r>
            <a:r>
              <a:rPr lang="en-GB" dirty="0" err="1" smtClean="0"/>
              <a:t>fiber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                  producing  countries</a:t>
            </a:r>
            <a:br>
              <a:rPr lang="en-GB" dirty="0" smtClean="0"/>
            </a:br>
            <a:endParaRPr lang="en-GB" dirty="0"/>
          </a:p>
          <a:p>
            <a:r>
              <a:rPr lang="en-GB" dirty="0"/>
              <a:t>4.	Developing a roadmap for </a:t>
            </a:r>
            <a:r>
              <a:rPr lang="en-GB" dirty="0" err="1"/>
              <a:t>nano</a:t>
            </a:r>
            <a:r>
              <a:rPr lang="en-GB" dirty="0"/>
              <a:t>-technology for JACKS </a:t>
            </a:r>
            <a:r>
              <a:rPr lang="en-GB" dirty="0" err="1" smtClean="0"/>
              <a:t>fibers</a:t>
            </a:r>
            <a:r>
              <a:rPr lang="en-GB" dirty="0" smtClean="0"/>
              <a:t/>
            </a:r>
            <a:br>
              <a:rPr lang="en-GB" dirty="0" smtClean="0"/>
            </a:br>
            <a:endParaRPr lang="en-GB" dirty="0"/>
          </a:p>
          <a:p>
            <a:r>
              <a:rPr lang="en-GB" dirty="0"/>
              <a:t>5.	Impact of climate change on JACKS </a:t>
            </a:r>
            <a:r>
              <a:rPr lang="en-GB" dirty="0" err="1"/>
              <a:t>fibers</a:t>
            </a:r>
            <a:endParaRPr lang="en-GB" dirty="0"/>
          </a:p>
          <a:p>
            <a:endParaRPr lang="en-GB" dirty="0"/>
          </a:p>
        </p:txBody>
      </p:sp>
      <p:grpSp>
        <p:nvGrpSpPr>
          <p:cNvPr id="3" name="Groep 11"/>
          <p:cNvGrpSpPr>
            <a:grpSpLocks noChangeAspect="1"/>
          </p:cNvGrpSpPr>
          <p:nvPr/>
        </p:nvGrpSpPr>
        <p:grpSpPr>
          <a:xfrm>
            <a:off x="143198" y="116632"/>
            <a:ext cx="1836514" cy="900000"/>
            <a:chOff x="179512" y="273145"/>
            <a:chExt cx="3060184" cy="1499671"/>
          </a:xfrm>
        </p:grpSpPr>
        <p:pic>
          <p:nvPicPr>
            <p:cNvPr id="4" name="Afbeelding 3" descr="INFO logo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79512" y="273145"/>
              <a:ext cx="1512168" cy="1499671"/>
            </a:xfrm>
            <a:prstGeom prst="rect">
              <a:avLst/>
            </a:prstGeom>
          </p:spPr>
        </p:pic>
        <p:pic>
          <p:nvPicPr>
            <p:cNvPr id="5" name="Afbeelding 4" descr="180px-FAO_logo.svg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835696" y="320980"/>
              <a:ext cx="1404000" cy="1404000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/>
          <p:cNvSpPr txBox="1"/>
          <p:nvPr/>
        </p:nvSpPr>
        <p:spPr>
          <a:xfrm>
            <a:off x="1115616" y="1332051"/>
            <a:ext cx="7128792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smtClean="0"/>
              <a:t>Activities so far:</a:t>
            </a:r>
          </a:p>
          <a:p>
            <a:endParaRPr lang="en-GB" sz="2000" dirty="0"/>
          </a:p>
          <a:p>
            <a:r>
              <a:rPr lang="en-GB" sz="2000" dirty="0" smtClean="0"/>
              <a:t>The Working Group on R&amp;D has nor made any </a:t>
            </a:r>
            <a:r>
              <a:rPr lang="en-GB" sz="2000" dirty="0" err="1" smtClean="0"/>
              <a:t>pogress</a:t>
            </a:r>
            <a:r>
              <a:rPr lang="en-GB" sz="2000" dirty="0" smtClean="0"/>
              <a:t> to date.</a:t>
            </a:r>
          </a:p>
          <a:p>
            <a:endParaRPr lang="en-GB" sz="2000" dirty="0" smtClean="0"/>
          </a:p>
          <a:p>
            <a:r>
              <a:rPr lang="en-GB" sz="2000" b="1" dirty="0" smtClean="0"/>
              <a:t>Reasons:</a:t>
            </a:r>
          </a:p>
          <a:p>
            <a:endParaRPr lang="en-GB" sz="2000" b="1" dirty="0" smtClean="0"/>
          </a:p>
          <a:p>
            <a:r>
              <a:rPr lang="en-GB" sz="2000" dirty="0" smtClean="0"/>
              <a:t>Lack of Resources</a:t>
            </a:r>
          </a:p>
          <a:p>
            <a:endParaRPr lang="en-GB" sz="2000" dirty="0"/>
          </a:p>
          <a:p>
            <a:r>
              <a:rPr lang="en-GB" sz="2000" b="1" dirty="0" smtClean="0"/>
              <a:t>Suggestion for coming 2/3 years:</a:t>
            </a:r>
            <a:br>
              <a:rPr lang="en-GB" sz="2000" b="1" dirty="0" smtClean="0"/>
            </a:br>
            <a:endParaRPr lang="en-GB" sz="2000" b="1" dirty="0" smtClean="0"/>
          </a:p>
          <a:p>
            <a:r>
              <a:rPr lang="en-GB" sz="2000" dirty="0" smtClean="0"/>
              <a:t>Coordination of the WG on R&amp;D by a strong and </a:t>
            </a:r>
            <a:r>
              <a:rPr lang="en-GB" sz="2000" dirty="0" err="1" smtClean="0"/>
              <a:t>experirenced</a:t>
            </a:r>
            <a:r>
              <a:rPr lang="en-GB" sz="2000" dirty="0" smtClean="0"/>
              <a:t> member.  </a:t>
            </a:r>
            <a:endParaRPr lang="en-GB" sz="2000" dirty="0"/>
          </a:p>
          <a:p>
            <a:endParaRPr lang="en-GB" sz="2000" dirty="0" smtClean="0"/>
          </a:p>
          <a:p>
            <a:endParaRPr lang="en-GB" sz="2000" dirty="0"/>
          </a:p>
        </p:txBody>
      </p:sp>
      <p:grpSp>
        <p:nvGrpSpPr>
          <p:cNvPr id="3" name="Groep 11"/>
          <p:cNvGrpSpPr>
            <a:grpSpLocks noChangeAspect="1"/>
          </p:cNvGrpSpPr>
          <p:nvPr/>
        </p:nvGrpSpPr>
        <p:grpSpPr>
          <a:xfrm>
            <a:off x="143198" y="116632"/>
            <a:ext cx="1836514" cy="900000"/>
            <a:chOff x="179512" y="273145"/>
            <a:chExt cx="3060184" cy="1499671"/>
          </a:xfrm>
        </p:grpSpPr>
        <p:pic>
          <p:nvPicPr>
            <p:cNvPr id="4" name="Afbeelding 3" descr="INFO logo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79512" y="273145"/>
              <a:ext cx="1512168" cy="1499671"/>
            </a:xfrm>
            <a:prstGeom prst="rect">
              <a:avLst/>
            </a:prstGeom>
          </p:spPr>
        </p:pic>
        <p:pic>
          <p:nvPicPr>
            <p:cNvPr id="5" name="Afbeelding 4" descr="180px-FAO_logo.svg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835696" y="320980"/>
              <a:ext cx="1404000" cy="1404000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92</Words>
  <Application>Microsoft Office PowerPoint</Application>
  <PresentationFormat>Diavoorstelling (4:3)</PresentationFormat>
  <Paragraphs>38</Paragraphs>
  <Slides>5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5</vt:i4>
      </vt:variant>
    </vt:vector>
  </HeadingPairs>
  <TitlesOfParts>
    <vt:vector size="6" baseType="lpstr">
      <vt:lpstr>Office-thema</vt:lpstr>
      <vt:lpstr>Dia 1</vt:lpstr>
      <vt:lpstr>Dia 2</vt:lpstr>
      <vt:lpstr>Dia 3</vt:lpstr>
      <vt:lpstr>Dia 4</vt:lpstr>
      <vt:lpstr>Dia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DIL12ta</dc:creator>
  <cp:lastModifiedBy>DIL12ta</cp:lastModifiedBy>
  <cp:revision>5</cp:revision>
  <dcterms:created xsi:type="dcterms:W3CDTF">2019-10-22T14:42:18Z</dcterms:created>
  <dcterms:modified xsi:type="dcterms:W3CDTF">2019-10-22T15:05:32Z</dcterms:modified>
</cp:coreProperties>
</file>