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theme/themeOverride12.xml" ContentType="application/vnd.openxmlformats-officedocument.themeOverr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7.xml" ContentType="application/vnd.openxmlformats-officedocument.drawingml.chart+xml"/>
  <Override PartName="/ppt/theme/themeOverride17.xml" ContentType="application/vnd.openxmlformats-officedocument.themeOverride+xml"/>
  <Override PartName="/ppt/charts/chart20.xml" ContentType="application/vnd.openxmlformats-officedocument.drawingml.chart+xml"/>
  <Override PartName="/ppt/charts/chart3.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theme/themeOverride20.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21.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theme/themeOverride18.xml" ContentType="application/vnd.openxmlformats-officedocument.themeOverride+xml"/>
  <Default Extension="vml" ContentType="application/vnd.openxmlformats-officedocument.vmlDrawing"/>
  <Override PartName="/ppt/diagrams/layout2.xml" ContentType="application/vnd.openxmlformats-officedocument.drawingml.diagramLayout+xml"/>
  <Override PartName="/ppt/charts/chart4.xml" ContentType="application/vnd.openxmlformats-officedocument.drawingml.chart+xml"/>
  <Override PartName="/ppt/theme/themeOverride16.xml" ContentType="application/vnd.openxmlformats-officedocument.themeOverr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drawings/drawing4.xml" ContentType="application/vnd.openxmlformats-officedocument.drawingml.chartshapes+xml"/>
  <Override PartName="/ppt/theme/themeOverride21.xml" ContentType="application/vnd.openxmlformats-officedocument.themeOverr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Override3.xml" ContentType="application/vnd.openxmlformats-officedocument.themeOverr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charts/chart15.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theme/themeOverride19.xml" ContentType="application/vnd.openxmlformats-officedocument.themeOverride+xml"/>
  <Override PartName="/ppt/charts/chart22.xml" ContentType="application/vnd.openxmlformats-officedocument.drawingml.chart+xml"/>
  <Override PartName="/ppt/charts/chart5.xml" ContentType="application/vnd.openxmlformats-officedocument.drawingml.chart+xml"/>
  <Override PartName="/ppt/theme/themeOverride15.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theme/themeOverride22.xml" ContentType="application/vnd.openxmlformats-officedocument.themeOverr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Override8.xml" ContentType="application/vnd.openxmlformats-officedocument.themeOverride+xml"/>
  <Override PartName="/ppt/notesSlides/notesSlide1.xml" ContentType="application/vnd.openxmlformats-officedocument.presentationml.notesSlide+xml"/>
  <Override PartName="/ppt/theme/themeOverride11.xml" ContentType="application/vnd.openxmlformats-officedocument.themeOverr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heme/themeOverride4.xml" ContentType="application/vnd.openxmlformats-officedocument.themeOverride+xml"/>
  <Override PartName="/ppt/charts/chart16.xml" ContentType="application/vnd.openxmlformats-officedocument.drawingml.char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94" r:id="rId3"/>
    <p:sldId id="257" r:id="rId4"/>
    <p:sldId id="259" r:id="rId5"/>
    <p:sldId id="260" r:id="rId6"/>
    <p:sldId id="292" r:id="rId7"/>
    <p:sldId id="293" r:id="rId8"/>
    <p:sldId id="272" r:id="rId9"/>
    <p:sldId id="274" r:id="rId10"/>
    <p:sldId id="275" r:id="rId11"/>
    <p:sldId id="262" r:id="rId12"/>
    <p:sldId id="261" r:id="rId13"/>
    <p:sldId id="300" r:id="rId14"/>
    <p:sldId id="283" r:id="rId15"/>
    <p:sldId id="266" r:id="rId16"/>
    <p:sldId id="267" r:id="rId17"/>
    <p:sldId id="271" r:id="rId18"/>
    <p:sldId id="338" r:id="rId19"/>
    <p:sldId id="284" r:id="rId20"/>
    <p:sldId id="295" r:id="rId21"/>
    <p:sldId id="268" r:id="rId22"/>
    <p:sldId id="285" r:id="rId23"/>
    <p:sldId id="299" r:id="rId24"/>
    <p:sldId id="302" r:id="rId25"/>
    <p:sldId id="282" r:id="rId26"/>
    <p:sldId id="288" r:id="rId27"/>
    <p:sldId id="287" r:id="rId28"/>
    <p:sldId id="367" r:id="rId29"/>
    <p:sldId id="368" r:id="rId30"/>
    <p:sldId id="384" r:id="rId31"/>
    <p:sldId id="401" r:id="rId32"/>
    <p:sldId id="405" r:id="rId33"/>
    <p:sldId id="361" r:id="rId34"/>
    <p:sldId id="375" r:id="rId35"/>
    <p:sldId id="403" r:id="rId36"/>
    <p:sldId id="349" r:id="rId37"/>
    <p:sldId id="400" r:id="rId38"/>
    <p:sldId id="346" r:id="rId39"/>
    <p:sldId id="307" r:id="rId40"/>
    <p:sldId id="308" r:id="rId41"/>
    <p:sldId id="316" r:id="rId42"/>
    <p:sldId id="319" r:id="rId43"/>
    <p:sldId id="324" r:id="rId44"/>
    <p:sldId id="322" r:id="rId45"/>
    <p:sldId id="323" r:id="rId46"/>
    <p:sldId id="357" r:id="rId47"/>
    <p:sldId id="337" r:id="rId48"/>
    <p:sldId id="394" r:id="rId49"/>
    <p:sldId id="395" r:id="rId50"/>
    <p:sldId id="396" r:id="rId51"/>
    <p:sldId id="397" r:id="rId52"/>
    <p:sldId id="398" r:id="rId53"/>
    <p:sldId id="331" r:id="rId54"/>
    <p:sldId id="386" r:id="rId55"/>
    <p:sldId id="387" r:id="rId56"/>
    <p:sldId id="392" r:id="rId57"/>
    <p:sldId id="393" r:id="rId58"/>
    <p:sldId id="407" r:id="rId59"/>
    <p:sldId id="408" r:id="rId60"/>
    <p:sldId id="409" r:id="rId61"/>
    <p:sldId id="410" r:id="rId62"/>
    <p:sldId id="413" r:id="rId63"/>
    <p:sldId id="414" r:id="rId64"/>
    <p:sldId id="415" r:id="rId65"/>
    <p:sldId id="416" r:id="rId66"/>
    <p:sldId id="417" r:id="rId67"/>
    <p:sldId id="418" r:id="rId68"/>
    <p:sldId id="419" r:id="rId69"/>
    <p:sldId id="420" r:id="rId70"/>
    <p:sldId id="421" r:id="rId7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1pPr>
    <a:lvl2pPr marL="457200" algn="l"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2pPr>
    <a:lvl3pPr marL="914400" algn="l"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3pPr>
    <a:lvl4pPr marL="1371600" algn="l"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4pPr>
    <a:lvl5pPr marL="1828800" algn="l" rtl="0" fontAlgn="base">
      <a:spcBef>
        <a:spcPct val="0"/>
      </a:spcBef>
      <a:spcAft>
        <a:spcPct val="0"/>
      </a:spcAft>
      <a:defRPr kern="1200">
        <a:solidFill>
          <a:schemeClr val="tx1"/>
        </a:solidFill>
        <a:latin typeface="Calibri"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Calibri"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Calibri"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Calibri"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Calibri"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FF5050"/>
  </p:clrMru>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4660"/>
  </p:normalViewPr>
  <p:slideViewPr>
    <p:cSldViewPr>
      <p:cViewPr>
        <p:scale>
          <a:sx n="71" d="100"/>
          <a:sy n="71" d="100"/>
        </p:scale>
        <p:origin x="-1488"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5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DMR%20cabin\Desktop\New%20Folder%20With%20Items\Data%20calculation%20for%20jute\Jute-Production.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E:\Amrita\Jute%20Study-23082018\Amrita%20work%20in%20Jute%20at%20Rout%20sir%20Syustem\Data%20calculation%20for%20jute\New%20data%20as%20on%20Jan-2019\Jute-Production-till%202017.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E:\Amrita\Jute%20Study-23082018\Amrita%20work%20in%20Jute%20at%20Rout%20sir%20Syustem\Data%20calculation%20for%20jute\New%20data%20as%20on%20Jan-2019\Jute-Production-till%202017.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HP\Desktop\Jute%20PPT\Book1.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E:\Amrita\Jute%20Study-23082018\Amrita%20work%20in%20Jute%20at%20Rout%20sir%20Syustem\Data%20calculation%20for%20jute\New%20data%20as%20on%20Jan-2019\Jute-Production-till%202017.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oleObject" Target="file:///E:\Amrita\Jute%20Study-23082018\Amrita%20work%20in%20Jute%20at%20Rout%20sir%20Syustem\Data%20calculation%20for%20jute\New%20data%20as%20on%20Jan-2019\India-export%20in%208%20digit.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C:\Users\HP\Desktop\Jute%20PPT\Book1.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E:\Amrita\Jute%20Study-23082018\Data%20calculation\Jute%20Export.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E:\Amrita\Jute%20Study-23082018\Amrita%20work%20in%20Jute%20at%20Rout%20sir%20Syustem\Data%20calculation%20for%20jute\New%20data%20as%20on%20Jan-2019\India%20Jute%20Export-2019.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E:\Amrita\Jute%20Study-23082018\Amrita%20work%20in%20Jute%20at%20Rout%20sir%20Syustem\Data%20calculation%20for%20jute\New%20data%20as%20on%20Jan-2019\India-export%20in%208%20digit.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C:\Users\DDMR%20cabin\Desktop\Amrita%20work%20in%20Jute\Data%20calculation%20for%20jute\Jute%20Export.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C:\Users\HP\Desktop\Jute%20PPT\Book1.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E:\Jute%20Bid%202018\Implementation%2003122018\Output%20Tables\Data%20entry\Farmer%20Data%20Entry%20Jute%20Survey%20Final.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E:\Jute%20Bid%202018\Implementation%2003122018\Output%20Tables\Data%20entry\04%20Industry%20Data%20Entry%20Final.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E:\Jute%20Bid%202018\Implementation%2003122018\Output%20Tables\Data%20entry\04%20Industry%20Data%20Entry%20Final.xlsx" TargetMode="External"/><Relationship Id="rId1" Type="http://schemas.openxmlformats.org/officeDocument/2006/relationships/themeOverride" Target="../theme/themeOverride22.xml"/></Relationships>
</file>

<file path=ppt/charts/_rels/chart3.xml.rels><?xml version="1.0" encoding="UTF-8" standalone="yes"?>
<Relationships xmlns="http://schemas.openxmlformats.org/package/2006/relationships"><Relationship Id="rId2" Type="http://schemas.openxmlformats.org/officeDocument/2006/relationships/oleObject" Target="file:///E:\Amrita\Jute%20Study-23082018\Data%20calculation\Jute-Production.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C:\Users\HP\Desktop\Jute%20PPT\Book1.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E:\Amrita\Jute%20Study-23082018\Amrita%20work%20in%20Jute%20at%20Rout%20sir%20Syustem\Data%20calculation%20for%20jute\New%20data%20as%20on%20Jan-2019\Jute-Production-till%202017.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E:\Amrita\Jute%20Study-23082018\Data%20calculation\Jute%20Export.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E:\Amrita\Jute%20Study-23082018\Amrita%20work%20in%20Jute%20at%20Rout%20sir%20Syustem\Data%20calculation%20for%20jute\New%20data%20as%20on%20Jan-2019\Jute%20Export-As%20per-2019.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HP\Desktop\Jute%20PPT\Book1.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HP\Desktop\Jute%20PPT\Book1.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lang="en-IN" sz="1400"/>
            </a:pPr>
            <a:r>
              <a:rPr lang="en-US" sz="1400"/>
              <a:t>Share in Jute Production ('000 tonnes)</a:t>
            </a:r>
          </a:p>
        </c:rich>
      </c:tx>
      <c:layout>
        <c:manualLayout>
          <c:xMode val="edge"/>
          <c:yMode val="edge"/>
          <c:x val="0.10879227649512663"/>
          <c:y val="1.8518518518518587E-2"/>
        </c:manualLayout>
      </c:layout>
    </c:title>
    <c:plotArea>
      <c:layout>
        <c:manualLayout>
          <c:layoutTarget val="inner"/>
          <c:xMode val="edge"/>
          <c:yMode val="edge"/>
          <c:x val="0.208711723534558"/>
          <c:y val="0.22693535018649211"/>
          <c:w val="0.59786730654451292"/>
          <c:h val="0.79092884222805815"/>
        </c:manualLayout>
      </c:layout>
      <c:pieChart>
        <c:varyColors val="1"/>
        <c:ser>
          <c:idx val="0"/>
          <c:order val="0"/>
          <c:dLbls>
            <c:dLbl>
              <c:idx val="0"/>
              <c:layout/>
              <c:tx>
                <c:rich>
                  <a:bodyPr/>
                  <a:lstStyle/>
                  <a:p>
                    <a:r>
                      <a:t>India</a:t>
                    </a:r>
                    <a:r>
                      <a:rPr/>
                      <a:t>, </a:t>
                    </a:r>
                    <a:r>
                      <a:rPr smtClean="0"/>
                      <a:t>55.69%</a:t>
                    </a:r>
                    <a:endParaRPr/>
                  </a:p>
                </c:rich>
              </c:tx>
              <c:showVal val="1"/>
              <c:showCatName val="1"/>
            </c:dLbl>
            <c:dLbl>
              <c:idx val="1"/>
              <c:layout/>
              <c:tx>
                <c:rich>
                  <a:bodyPr/>
                  <a:lstStyle/>
                  <a:p>
                    <a:r>
                      <a:t>Bangladesh</a:t>
                    </a:r>
                    <a:r>
                      <a:rPr/>
                      <a:t>, </a:t>
                    </a:r>
                    <a:r>
                      <a:rPr smtClean="0"/>
                      <a:t>42.38</a:t>
                    </a:r>
                    <a:endParaRPr/>
                  </a:p>
                </c:rich>
              </c:tx>
              <c:showVal val="1"/>
              <c:showCatName val="1"/>
            </c:dLbl>
            <c:dLbl>
              <c:idx val="2"/>
              <c:layout>
                <c:manualLayout>
                  <c:x val="-0.20393075166725241"/>
                  <c:y val="0.11900226013415025"/>
                </c:manualLayout>
              </c:layout>
              <c:tx>
                <c:rich>
                  <a:bodyPr/>
                  <a:lstStyle/>
                  <a:p>
                    <a:r>
                      <a:rPr dirty="0"/>
                      <a:t>China, </a:t>
                    </a:r>
                    <a:r>
                      <a:rPr dirty="0" smtClean="0"/>
                      <a:t>0.85%</a:t>
                    </a:r>
                    <a:endParaRPr dirty="0"/>
                  </a:p>
                </c:rich>
              </c:tx>
              <c:showVal val="1"/>
              <c:showCatName val="1"/>
            </c:dLbl>
            <c:dLbl>
              <c:idx val="3"/>
              <c:layout>
                <c:manualLayout>
                  <c:x val="-0.10502652012248541"/>
                  <c:y val="3.4428443155131903E-2"/>
                </c:manualLayout>
              </c:layout>
              <c:tx>
                <c:rich>
                  <a:bodyPr/>
                  <a:lstStyle/>
                  <a:p>
                    <a:r>
                      <a:rPr dirty="0"/>
                      <a:t>Uzbekistan, </a:t>
                    </a:r>
                    <a:r>
                      <a:rPr dirty="0" smtClean="0"/>
                      <a:t>0.46</a:t>
                    </a:r>
                    <a:r>
                      <a:rPr dirty="0"/>
                      <a:t>%</a:t>
                    </a:r>
                  </a:p>
                </c:rich>
              </c:tx>
              <c:showVal val="1"/>
              <c:showCatName val="1"/>
            </c:dLbl>
            <c:dLbl>
              <c:idx val="4"/>
              <c:layout>
                <c:manualLayout>
                  <c:x val="7.8584162828703383E-3"/>
                  <c:y val="-0.13154475756319944"/>
                </c:manualLayout>
              </c:layout>
              <c:tx>
                <c:rich>
                  <a:bodyPr/>
                  <a:lstStyle/>
                  <a:p>
                    <a:r>
                      <a:rPr dirty="0" smtClean="0"/>
                      <a:t>Nepal</a:t>
                    </a:r>
                    <a:r>
                      <a:rPr dirty="0"/>
                      <a:t>, </a:t>
                    </a:r>
                    <a:r>
                      <a:rPr dirty="0" smtClean="0"/>
                      <a:t>0.33%</a:t>
                    </a:r>
                    <a:endParaRPr dirty="0"/>
                  </a:p>
                </c:rich>
              </c:tx>
              <c:showVal val="1"/>
              <c:showCatName val="1"/>
            </c:dLbl>
            <c:dLbl>
              <c:idx val="5"/>
              <c:layout>
                <c:manualLayout>
                  <c:x val="0.17542392917548721"/>
                  <c:y val="1.2209463400408302E-2"/>
                </c:manualLayout>
              </c:layout>
              <c:tx>
                <c:rich>
                  <a:bodyPr/>
                  <a:lstStyle/>
                  <a:p>
                    <a:r>
                      <a:rPr dirty="0"/>
                      <a:t>Row, </a:t>
                    </a:r>
                    <a:r>
                      <a:rPr dirty="0" smtClean="0"/>
                      <a:t>0.30%</a:t>
                    </a:r>
                    <a:endParaRPr dirty="0"/>
                  </a:p>
                </c:rich>
              </c:tx>
              <c:showVal val="1"/>
              <c:showCatName val="1"/>
            </c:dLbl>
            <c:txPr>
              <a:bodyPr/>
              <a:lstStyle/>
              <a:p>
                <a:pPr>
                  <a:defRPr lang="en-IN" sz="1200"/>
                </a:pPr>
                <a:endParaRPr lang="en-US"/>
              </a:p>
            </c:txPr>
            <c:showVal val="1"/>
            <c:showCatName val="1"/>
            <c:showLeaderLines val="1"/>
          </c:dLbls>
          <c:cat>
            <c:strRef>
              <c:f>world!$Y$23:$Y$28</c:f>
              <c:strCache>
                <c:ptCount val="6"/>
                <c:pt idx="0">
                  <c:v>India</c:v>
                </c:pt>
                <c:pt idx="1">
                  <c:v>Bangladesh</c:v>
                </c:pt>
                <c:pt idx="2">
                  <c:v>China</c:v>
                </c:pt>
                <c:pt idx="3">
                  <c:v>Uzbekistan</c:v>
                </c:pt>
                <c:pt idx="4">
                  <c:v>Nepal</c:v>
                </c:pt>
                <c:pt idx="5">
                  <c:v>Row</c:v>
                </c:pt>
              </c:strCache>
            </c:strRef>
          </c:cat>
          <c:val>
            <c:numRef>
              <c:f>world!$Z$23:$Z$28</c:f>
              <c:numCache>
                <c:formatCode>0.00%</c:formatCode>
                <c:ptCount val="6"/>
                <c:pt idx="0">
                  <c:v>0.55436619718309899</c:v>
                </c:pt>
                <c:pt idx="1">
                  <c:v>0.40901408450704357</c:v>
                </c:pt>
                <c:pt idx="2">
                  <c:v>1.2816901408450702E-2</c:v>
                </c:pt>
                <c:pt idx="3">
                  <c:v>5.6338028169014114E-3</c:v>
                </c:pt>
                <c:pt idx="4">
                  <c:v>5.0704225352112995E-3</c:v>
                </c:pt>
                <c:pt idx="5">
                  <c:v>1.3098591549295801E-2</c:v>
                </c:pt>
              </c:numCache>
            </c:numRef>
          </c:val>
        </c:ser>
        <c:dLbls>
          <c:showVal val="1"/>
          <c:showCatName val="1"/>
        </c:dLbls>
        <c:firstSliceAng val="295"/>
      </c:pieChart>
    </c:plotArea>
    <c:plotVisOnly val="1"/>
    <c:dispBlanksAs val="zero"/>
  </c:chart>
  <c:externalData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US" dirty="0" smtClean="0"/>
              <a:t>Production </a:t>
            </a:r>
            <a:r>
              <a:rPr lang="en-US" dirty="0"/>
              <a:t>of raw Jute in India</a:t>
            </a:r>
            <a:endParaRPr lang="en-IN" dirty="0"/>
          </a:p>
        </c:rich>
      </c:tx>
      <c:layout/>
    </c:title>
    <c:plotArea>
      <c:layout>
        <c:manualLayout>
          <c:layoutTarget val="inner"/>
          <c:xMode val="edge"/>
          <c:yMode val="edge"/>
          <c:x val="0.11959951881014858"/>
          <c:y val="0.24501166520851517"/>
          <c:w val="0.78033948459145308"/>
          <c:h val="0.63900845727619815"/>
        </c:manualLayout>
      </c:layout>
      <c:barChart>
        <c:barDir val="col"/>
        <c:grouping val="clustered"/>
        <c:ser>
          <c:idx val="0"/>
          <c:order val="0"/>
          <c:tx>
            <c:strRef>
              <c:f>Sheet7!$B$37</c:f>
              <c:strCache>
                <c:ptCount val="1"/>
                <c:pt idx="0">
                  <c:v>Pro</c:v>
                </c:pt>
              </c:strCache>
            </c:strRef>
          </c:tx>
          <c:spPr>
            <a:solidFill>
              <a:schemeClr val="accent6"/>
            </a:solidFill>
          </c:spPr>
          <c:dLbls>
            <c:dLblPos val="outEnd"/>
            <c:showVal val="1"/>
          </c:dLbls>
          <c:cat>
            <c:strRef>
              <c:f>Sheet7!$C$36:$M$36</c:f>
              <c:strCache>
                <c:ptCount val="11"/>
                <c:pt idx="0">
                  <c:v>2008</c:v>
                </c:pt>
                <c:pt idx="1">
                  <c:v>2009</c:v>
                </c:pt>
                <c:pt idx="2">
                  <c:v>2010</c:v>
                </c:pt>
                <c:pt idx="3">
                  <c:v>2011</c:v>
                </c:pt>
                <c:pt idx="4">
                  <c:v>2012</c:v>
                </c:pt>
                <c:pt idx="5">
                  <c:v>2013</c:v>
                </c:pt>
                <c:pt idx="6">
                  <c:v>2014</c:v>
                </c:pt>
                <c:pt idx="7">
                  <c:v>2015</c:v>
                </c:pt>
                <c:pt idx="8">
                  <c:v>2016</c:v>
                </c:pt>
                <c:pt idx="9">
                  <c:v>2017</c:v>
                </c:pt>
                <c:pt idx="10">
                  <c:v>2018 (E)</c:v>
                </c:pt>
              </c:strCache>
            </c:strRef>
          </c:cat>
          <c:val>
            <c:numRef>
              <c:f>Sheet7!$C$37:$M$37</c:f>
              <c:numCache>
                <c:formatCode>0.00</c:formatCode>
                <c:ptCount val="11"/>
                <c:pt idx="0">
                  <c:v>1.734</c:v>
                </c:pt>
                <c:pt idx="1">
                  <c:v>2.0215000000000001</c:v>
                </c:pt>
                <c:pt idx="2">
                  <c:v>1.7990999999999802</c:v>
                </c:pt>
                <c:pt idx="3">
                  <c:v>1.9603800000000211</c:v>
                </c:pt>
                <c:pt idx="4">
                  <c:v>1.9119999999999804</c:v>
                </c:pt>
                <c:pt idx="5">
                  <c:v>1.9440000000000188</c:v>
                </c:pt>
                <c:pt idx="6">
                  <c:v>1.9680000000000188</c:v>
                </c:pt>
                <c:pt idx="7">
                  <c:v>1.789199999999979</c:v>
                </c:pt>
                <c:pt idx="8">
                  <c:v>1.89757</c:v>
                </c:pt>
                <c:pt idx="9">
                  <c:v>1.9663390000000001</c:v>
                </c:pt>
                <c:pt idx="10">
                  <c:v>1.9401722666666943</c:v>
                </c:pt>
              </c:numCache>
            </c:numRef>
          </c:val>
        </c:ser>
        <c:axId val="101400576"/>
        <c:axId val="101402112"/>
      </c:barChart>
      <c:lineChart>
        <c:grouping val="standard"/>
        <c:ser>
          <c:idx val="1"/>
          <c:order val="1"/>
          <c:tx>
            <c:strRef>
              <c:f>Sheet7!$B$38</c:f>
              <c:strCache>
                <c:ptCount val="1"/>
                <c:pt idx="0">
                  <c:v>gro</c:v>
                </c:pt>
              </c:strCache>
            </c:strRef>
          </c:tx>
          <c:spPr>
            <a:ln w="38100">
              <a:solidFill>
                <a:srgbClr val="0070C0"/>
              </a:solidFill>
            </a:ln>
          </c:spPr>
          <c:marker>
            <c:symbol val="none"/>
          </c:marker>
          <c:cat>
            <c:strRef>
              <c:f>Sheet7!$C$36:$M$36</c:f>
              <c:strCache>
                <c:ptCount val="11"/>
                <c:pt idx="0">
                  <c:v>2008</c:v>
                </c:pt>
                <c:pt idx="1">
                  <c:v>2009</c:v>
                </c:pt>
                <c:pt idx="2">
                  <c:v>2010</c:v>
                </c:pt>
                <c:pt idx="3">
                  <c:v>2011</c:v>
                </c:pt>
                <c:pt idx="4">
                  <c:v>2012</c:v>
                </c:pt>
                <c:pt idx="5">
                  <c:v>2013</c:v>
                </c:pt>
                <c:pt idx="6">
                  <c:v>2014</c:v>
                </c:pt>
                <c:pt idx="7">
                  <c:v>2015</c:v>
                </c:pt>
                <c:pt idx="8">
                  <c:v>2016</c:v>
                </c:pt>
                <c:pt idx="9">
                  <c:v>2017</c:v>
                </c:pt>
                <c:pt idx="10">
                  <c:v>2018 (E)</c:v>
                </c:pt>
              </c:strCache>
            </c:strRef>
          </c:cat>
          <c:val>
            <c:numRef>
              <c:f>Sheet7!$C$38:$M$38</c:f>
              <c:numCache>
                <c:formatCode>0.00%</c:formatCode>
                <c:ptCount val="11"/>
                <c:pt idx="0">
                  <c:v>-5.7608695652173914E-2</c:v>
                </c:pt>
                <c:pt idx="1">
                  <c:v>0.16580161476354918</c:v>
                </c:pt>
                <c:pt idx="2">
                  <c:v>-0.11001731387583313</c:v>
                </c:pt>
                <c:pt idx="3">
                  <c:v>8.9644822411208469E-2</c:v>
                </c:pt>
                <c:pt idx="4">
                  <c:v>-2.4678888786868011E-2</c:v>
                </c:pt>
                <c:pt idx="5">
                  <c:v>1.6736401673640169E-2</c:v>
                </c:pt>
                <c:pt idx="6">
                  <c:v>1.2345679012345723E-2</c:v>
                </c:pt>
                <c:pt idx="7">
                  <c:v>-9.0853658536585363E-2</c:v>
                </c:pt>
                <c:pt idx="8">
                  <c:v>6.0568969371786213E-2</c:v>
                </c:pt>
                <c:pt idx="9">
                  <c:v>3.6240560295535872E-2</c:v>
                </c:pt>
                <c:pt idx="10">
                  <c:v>3.6240560295535872E-2</c:v>
                </c:pt>
              </c:numCache>
            </c:numRef>
          </c:val>
        </c:ser>
        <c:marker val="1"/>
        <c:axId val="101406208"/>
        <c:axId val="101404032"/>
      </c:lineChart>
      <c:catAx>
        <c:axId val="101400576"/>
        <c:scaling>
          <c:orientation val="minMax"/>
        </c:scaling>
        <c:axPos val="b"/>
        <c:numFmt formatCode="General" sourceLinked="1"/>
        <c:tickLblPos val="nextTo"/>
        <c:crossAx val="101402112"/>
        <c:crosses val="autoZero"/>
        <c:auto val="1"/>
        <c:lblAlgn val="ctr"/>
        <c:lblOffset val="100"/>
      </c:catAx>
      <c:valAx>
        <c:axId val="101402112"/>
        <c:scaling>
          <c:orientation val="minMax"/>
        </c:scaling>
        <c:axPos val="l"/>
        <c:title>
          <c:tx>
            <c:rich>
              <a:bodyPr rot="-5400000" vert="horz"/>
              <a:lstStyle/>
              <a:p>
                <a:pPr>
                  <a:defRPr/>
                </a:pPr>
                <a:r>
                  <a:rPr lang="en-IN"/>
                  <a:t>(Production in Mn tonnes)</a:t>
                </a:r>
              </a:p>
            </c:rich>
          </c:tx>
          <c:layout/>
        </c:title>
        <c:numFmt formatCode="0.00" sourceLinked="1"/>
        <c:tickLblPos val="nextTo"/>
        <c:crossAx val="101400576"/>
        <c:crosses val="autoZero"/>
        <c:crossBetween val="between"/>
      </c:valAx>
      <c:valAx>
        <c:axId val="101404032"/>
        <c:scaling>
          <c:orientation val="minMax"/>
        </c:scaling>
        <c:axPos val="r"/>
        <c:title>
          <c:tx>
            <c:rich>
              <a:bodyPr rot="-5400000" vert="horz"/>
              <a:lstStyle/>
              <a:p>
                <a:pPr>
                  <a:defRPr/>
                </a:pPr>
                <a:r>
                  <a:rPr lang="en-IN"/>
                  <a:t>(Growth in %)</a:t>
                </a:r>
              </a:p>
            </c:rich>
          </c:tx>
          <c:layout/>
        </c:title>
        <c:numFmt formatCode="0%" sourceLinked="0"/>
        <c:tickLblPos val="nextTo"/>
        <c:crossAx val="101406208"/>
        <c:crosses val="max"/>
        <c:crossBetween val="between"/>
      </c:valAx>
      <c:catAx>
        <c:axId val="101406208"/>
        <c:scaling>
          <c:orientation val="minMax"/>
        </c:scaling>
        <c:delete val="1"/>
        <c:axPos val="b"/>
        <c:numFmt formatCode="General" sourceLinked="1"/>
        <c:tickLblPos val="none"/>
        <c:crossAx val="101404032"/>
        <c:crosses val="autoZero"/>
        <c:auto val="1"/>
        <c:lblAlgn val="ctr"/>
        <c:lblOffset val="100"/>
      </c:catAx>
    </c:plotArea>
    <c:plotVisOnly val="1"/>
    <c:dispBlanksAs val="gap"/>
  </c:chart>
  <c:txPr>
    <a:bodyPr/>
    <a:lstStyle/>
    <a:p>
      <a:pPr>
        <a:defRPr sz="1200"/>
      </a:pPr>
      <a:endParaRPr lang="en-US"/>
    </a:p>
  </c:tx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US" dirty="0" smtClean="0"/>
              <a:t>Area </a:t>
            </a:r>
            <a:r>
              <a:rPr lang="en-US" dirty="0"/>
              <a:t>under Jute cultivation in India</a:t>
            </a:r>
            <a:endParaRPr lang="en-IN" dirty="0"/>
          </a:p>
        </c:rich>
      </c:tx>
      <c:layout/>
    </c:title>
    <c:plotArea>
      <c:layout>
        <c:manualLayout>
          <c:layoutTarget val="inner"/>
          <c:xMode val="edge"/>
          <c:yMode val="edge"/>
          <c:x val="0.11384951881014607"/>
          <c:y val="0.22186351706036742"/>
          <c:w val="0.7565647419072381"/>
          <c:h val="0.66215660542432264"/>
        </c:manualLayout>
      </c:layout>
      <c:barChart>
        <c:barDir val="col"/>
        <c:grouping val="clustered"/>
        <c:ser>
          <c:idx val="0"/>
          <c:order val="0"/>
          <c:tx>
            <c:strRef>
              <c:f>Sheet7!$N$37</c:f>
              <c:strCache>
                <c:ptCount val="1"/>
                <c:pt idx="0">
                  <c:v>dh</c:v>
                </c:pt>
              </c:strCache>
            </c:strRef>
          </c:tx>
          <c:spPr>
            <a:solidFill>
              <a:schemeClr val="accent6"/>
            </a:solidFill>
          </c:spPr>
          <c:dLbls>
            <c:dLblPos val="outEnd"/>
            <c:showVal val="1"/>
          </c:dLbls>
          <c:cat>
            <c:strRef>
              <c:f>Sheet7!$O$36:$Y$36</c:f>
              <c:strCache>
                <c:ptCount val="11"/>
                <c:pt idx="0">
                  <c:v>2008</c:v>
                </c:pt>
                <c:pt idx="1">
                  <c:v>2009</c:v>
                </c:pt>
                <c:pt idx="2">
                  <c:v>2010</c:v>
                </c:pt>
                <c:pt idx="3">
                  <c:v>2011</c:v>
                </c:pt>
                <c:pt idx="4">
                  <c:v>2012</c:v>
                </c:pt>
                <c:pt idx="5">
                  <c:v>2013</c:v>
                </c:pt>
                <c:pt idx="6">
                  <c:v>2014</c:v>
                </c:pt>
                <c:pt idx="7">
                  <c:v>2015</c:v>
                </c:pt>
                <c:pt idx="8">
                  <c:v>2016</c:v>
                </c:pt>
                <c:pt idx="9">
                  <c:v>2017</c:v>
                </c:pt>
                <c:pt idx="10">
                  <c:v>2018 (E)</c:v>
                </c:pt>
              </c:strCache>
            </c:strRef>
          </c:cat>
          <c:val>
            <c:numRef>
              <c:f>Sheet7!$O$37:$Y$37</c:f>
              <c:numCache>
                <c:formatCode>0</c:formatCode>
                <c:ptCount val="11"/>
                <c:pt idx="0">
                  <c:v>785.6</c:v>
                </c:pt>
                <c:pt idx="1">
                  <c:v>811.2</c:v>
                </c:pt>
                <c:pt idx="2">
                  <c:v>767.63</c:v>
                </c:pt>
                <c:pt idx="3">
                  <c:v>800</c:v>
                </c:pt>
                <c:pt idx="4">
                  <c:v>800</c:v>
                </c:pt>
                <c:pt idx="5">
                  <c:v>800</c:v>
                </c:pt>
                <c:pt idx="6">
                  <c:v>741</c:v>
                </c:pt>
                <c:pt idx="7">
                  <c:v>773</c:v>
                </c:pt>
                <c:pt idx="8">
                  <c:v>767.54899999999998</c:v>
                </c:pt>
                <c:pt idx="9">
                  <c:v>769.928</c:v>
                </c:pt>
                <c:pt idx="10">
                  <c:v>761.69886666668765</c:v>
                </c:pt>
              </c:numCache>
            </c:numRef>
          </c:val>
        </c:ser>
        <c:axId val="102722560"/>
        <c:axId val="102740736"/>
      </c:barChart>
      <c:lineChart>
        <c:grouping val="standard"/>
        <c:ser>
          <c:idx val="1"/>
          <c:order val="1"/>
          <c:tx>
            <c:strRef>
              <c:f>Sheet7!$N$38</c:f>
              <c:strCache>
                <c:ptCount val="1"/>
                <c:pt idx="0">
                  <c:v>sacds</c:v>
                </c:pt>
              </c:strCache>
            </c:strRef>
          </c:tx>
          <c:spPr>
            <a:ln w="38100">
              <a:solidFill>
                <a:srgbClr val="0070C0"/>
              </a:solidFill>
            </a:ln>
          </c:spPr>
          <c:marker>
            <c:symbol val="none"/>
          </c:marker>
          <c:cat>
            <c:strRef>
              <c:f>Sheet7!$O$36:$Y$36</c:f>
              <c:strCache>
                <c:ptCount val="11"/>
                <c:pt idx="0">
                  <c:v>2008</c:v>
                </c:pt>
                <c:pt idx="1">
                  <c:v>2009</c:v>
                </c:pt>
                <c:pt idx="2">
                  <c:v>2010</c:v>
                </c:pt>
                <c:pt idx="3">
                  <c:v>2011</c:v>
                </c:pt>
                <c:pt idx="4">
                  <c:v>2012</c:v>
                </c:pt>
                <c:pt idx="5">
                  <c:v>2013</c:v>
                </c:pt>
                <c:pt idx="6">
                  <c:v>2014</c:v>
                </c:pt>
                <c:pt idx="7">
                  <c:v>2015</c:v>
                </c:pt>
                <c:pt idx="8">
                  <c:v>2016</c:v>
                </c:pt>
                <c:pt idx="9">
                  <c:v>2017</c:v>
                </c:pt>
                <c:pt idx="10">
                  <c:v>2018 (E)</c:v>
                </c:pt>
              </c:strCache>
            </c:strRef>
          </c:cat>
          <c:val>
            <c:numRef>
              <c:f>Sheet7!$O$38:$Y$38</c:f>
              <c:numCache>
                <c:formatCode>0.00%</c:formatCode>
                <c:ptCount val="11"/>
                <c:pt idx="0">
                  <c:v>-3.7254901960784285E-2</c:v>
                </c:pt>
                <c:pt idx="1">
                  <c:v>3.2586558044806542E-2</c:v>
                </c:pt>
                <c:pt idx="2">
                  <c:v>-5.3710552268244637E-2</c:v>
                </c:pt>
                <c:pt idx="3">
                  <c:v>4.2168753175357877E-2</c:v>
                </c:pt>
                <c:pt idx="4">
                  <c:v>0</c:v>
                </c:pt>
                <c:pt idx="5">
                  <c:v>0</c:v>
                </c:pt>
                <c:pt idx="6">
                  <c:v>-7.3749999999999996E-2</c:v>
                </c:pt>
                <c:pt idx="7">
                  <c:v>4.3184885290148453E-2</c:v>
                </c:pt>
                <c:pt idx="8">
                  <c:v>-7.0517464424322933E-3</c:v>
                </c:pt>
                <c:pt idx="9">
                  <c:v>3.0994763852210342E-3</c:v>
                </c:pt>
                <c:pt idx="10">
                  <c:v>-1.0688185561941241E-2</c:v>
                </c:pt>
              </c:numCache>
            </c:numRef>
          </c:val>
        </c:ser>
        <c:marker val="1"/>
        <c:axId val="102748928"/>
        <c:axId val="102742656"/>
      </c:lineChart>
      <c:catAx>
        <c:axId val="102722560"/>
        <c:scaling>
          <c:orientation val="minMax"/>
        </c:scaling>
        <c:axPos val="b"/>
        <c:numFmt formatCode="General" sourceLinked="1"/>
        <c:tickLblPos val="nextTo"/>
        <c:crossAx val="102740736"/>
        <c:crosses val="autoZero"/>
        <c:auto val="1"/>
        <c:lblAlgn val="ctr"/>
        <c:lblOffset val="100"/>
      </c:catAx>
      <c:valAx>
        <c:axId val="102740736"/>
        <c:scaling>
          <c:orientation val="minMax"/>
        </c:scaling>
        <c:axPos val="l"/>
        <c:title>
          <c:tx>
            <c:rich>
              <a:bodyPr rot="-5400000" vert="horz"/>
              <a:lstStyle/>
              <a:p>
                <a:pPr>
                  <a:defRPr/>
                </a:pPr>
                <a:r>
                  <a:rPr lang="en-IN"/>
                  <a:t>(Area in '000 Hectares)</a:t>
                </a:r>
              </a:p>
            </c:rich>
          </c:tx>
          <c:layout/>
        </c:title>
        <c:numFmt formatCode="0" sourceLinked="1"/>
        <c:tickLblPos val="nextTo"/>
        <c:crossAx val="102722560"/>
        <c:crosses val="autoZero"/>
        <c:crossBetween val="between"/>
      </c:valAx>
      <c:valAx>
        <c:axId val="102742656"/>
        <c:scaling>
          <c:orientation val="minMax"/>
        </c:scaling>
        <c:axPos val="r"/>
        <c:title>
          <c:tx>
            <c:rich>
              <a:bodyPr rot="-5400000" vert="horz"/>
              <a:lstStyle/>
              <a:p>
                <a:pPr>
                  <a:defRPr/>
                </a:pPr>
                <a:r>
                  <a:rPr lang="en-IN"/>
                  <a:t>(Growth in %)</a:t>
                </a:r>
              </a:p>
            </c:rich>
          </c:tx>
          <c:layout/>
        </c:title>
        <c:numFmt formatCode="0%" sourceLinked="0"/>
        <c:tickLblPos val="nextTo"/>
        <c:crossAx val="102748928"/>
        <c:crosses val="max"/>
        <c:crossBetween val="between"/>
      </c:valAx>
      <c:catAx>
        <c:axId val="102748928"/>
        <c:scaling>
          <c:orientation val="minMax"/>
        </c:scaling>
        <c:delete val="1"/>
        <c:axPos val="b"/>
        <c:numFmt formatCode="General" sourceLinked="1"/>
        <c:tickLblPos val="none"/>
        <c:crossAx val="102742656"/>
        <c:crosses val="autoZero"/>
        <c:auto val="1"/>
        <c:lblAlgn val="ctr"/>
        <c:lblOffset val="100"/>
      </c:catAx>
    </c:plotArea>
    <c:plotVisOnly val="1"/>
    <c:dispBlanksAs val="gap"/>
  </c:chart>
  <c:txPr>
    <a:bodyPr/>
    <a:lstStyle/>
    <a:p>
      <a:pPr>
        <a:defRPr sz="1200"/>
      </a:pPr>
      <a:endParaRPr lang="en-US"/>
    </a:p>
  </c:txPr>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8"/>
  <c:clrMapOvr bg1="lt1" tx1="dk1" bg2="lt2" tx2="dk2" accent1="accent1" accent2="accent2" accent3="accent3" accent4="accent4" accent5="accent5" accent6="accent6" hlink="hlink" folHlink="folHlink"/>
  <c:chart>
    <c:title>
      <c:tx>
        <c:rich>
          <a:bodyPr/>
          <a:lstStyle/>
          <a:p>
            <a:pPr>
              <a:defRPr/>
            </a:pPr>
            <a:r>
              <a:rPr lang="en-US"/>
              <a:t>Production of Jute Goods in India ('000 Tonnes)</a:t>
            </a:r>
          </a:p>
        </c:rich>
      </c:tx>
      <c:layout/>
    </c:title>
    <c:plotArea>
      <c:layout/>
      <c:barChart>
        <c:barDir val="col"/>
        <c:grouping val="clustered"/>
        <c:ser>
          <c:idx val="4"/>
          <c:order val="0"/>
          <c:tx>
            <c:strRef>
              <c:f>Sheet1!$I$140</c:f>
              <c:strCache>
                <c:ptCount val="1"/>
                <c:pt idx="0">
                  <c:v>Total</c:v>
                </c:pt>
              </c:strCache>
            </c:strRef>
          </c:tx>
          <c:spPr>
            <a:solidFill>
              <a:schemeClr val="accent6"/>
            </a:solidFill>
          </c:spPr>
          <c:dLbls>
            <c:showVal val="1"/>
          </c:dLbls>
          <c:trendline>
            <c:trendlineType val="linear"/>
            <c:dispEq val="1"/>
            <c:trendlineLbl>
              <c:layout>
                <c:manualLayout>
                  <c:x val="-7.7547495682210713E-2"/>
                  <c:y val="-0.18207238179734597"/>
                </c:manualLayout>
              </c:layout>
              <c:tx>
                <c:rich>
                  <a:bodyPr/>
                  <a:lstStyle/>
                  <a:p>
                    <a:pPr>
                      <a:defRPr/>
                    </a:pPr>
                    <a:r>
                      <a:rPr lang="en-US"/>
                      <a:t>CAGR = -3.22%</a:t>
                    </a:r>
                  </a:p>
                </c:rich>
              </c:tx>
              <c:numFmt formatCode="General" sourceLinked="0"/>
            </c:trendlineLbl>
          </c:trendline>
          <c:cat>
            <c:strRef>
              <c:f>Sheet1!$D$141:$D$145</c:f>
              <c:strCache>
                <c:ptCount val="5"/>
                <c:pt idx="0">
                  <c:v>2008-09</c:v>
                </c:pt>
                <c:pt idx="1">
                  <c:v>2011-12</c:v>
                </c:pt>
                <c:pt idx="2">
                  <c:v>2014-15</c:v>
                </c:pt>
                <c:pt idx="3">
                  <c:v>2017-18</c:v>
                </c:pt>
                <c:pt idx="4">
                  <c:v>2018-19 (E)</c:v>
                </c:pt>
              </c:strCache>
            </c:strRef>
          </c:cat>
          <c:val>
            <c:numRef>
              <c:f>Sheet1!$I$141:$I$145</c:f>
              <c:numCache>
                <c:formatCode>General</c:formatCode>
                <c:ptCount val="5"/>
                <c:pt idx="0">
                  <c:v>1633.7</c:v>
                </c:pt>
                <c:pt idx="1">
                  <c:v>1581.8</c:v>
                </c:pt>
                <c:pt idx="2">
                  <c:v>1267.3</c:v>
                </c:pt>
                <c:pt idx="3">
                  <c:v>1178.0999999999999</c:v>
                </c:pt>
                <c:pt idx="4">
                  <c:v>1132.6199999999999</c:v>
                </c:pt>
              </c:numCache>
            </c:numRef>
          </c:val>
        </c:ser>
        <c:axId val="103020800"/>
        <c:axId val="103022592"/>
      </c:barChart>
      <c:catAx>
        <c:axId val="103020800"/>
        <c:scaling>
          <c:orientation val="minMax"/>
        </c:scaling>
        <c:axPos val="b"/>
        <c:tickLblPos val="nextTo"/>
        <c:crossAx val="103022592"/>
        <c:crosses val="autoZero"/>
        <c:auto val="1"/>
        <c:lblAlgn val="ctr"/>
        <c:lblOffset val="100"/>
      </c:catAx>
      <c:valAx>
        <c:axId val="103022592"/>
        <c:scaling>
          <c:orientation val="minMax"/>
        </c:scaling>
        <c:delete val="1"/>
        <c:axPos val="l"/>
        <c:numFmt formatCode="General" sourceLinked="1"/>
        <c:tickLblPos val="none"/>
        <c:crossAx val="103020800"/>
        <c:crosses val="autoZero"/>
        <c:crossBetween val="between"/>
      </c:valAx>
    </c:plotArea>
    <c:plotVisOnly val="1"/>
  </c:chart>
  <c:txPr>
    <a:bodyPr/>
    <a:lstStyle/>
    <a:p>
      <a:pPr>
        <a:defRPr sz="1200"/>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IN" dirty="0" smtClean="0"/>
              <a:t>Production </a:t>
            </a:r>
            <a:r>
              <a:rPr lang="en-IN" dirty="0"/>
              <a:t>of Jute Goods </a:t>
            </a:r>
          </a:p>
          <a:p>
            <a:pPr>
              <a:defRPr/>
            </a:pPr>
            <a:r>
              <a:rPr lang="en-IN" dirty="0"/>
              <a:t>('000 tonnes)</a:t>
            </a:r>
          </a:p>
        </c:rich>
      </c:tx>
      <c:layout>
        <c:manualLayout>
          <c:xMode val="edge"/>
          <c:yMode val="edge"/>
          <c:x val="0.24211768171835671"/>
          <c:y val="0"/>
        </c:manualLayout>
      </c:layout>
    </c:title>
    <c:plotArea>
      <c:layout>
        <c:manualLayout>
          <c:layoutTarget val="inner"/>
          <c:xMode val="edge"/>
          <c:yMode val="edge"/>
          <c:x val="0.28881862981413048"/>
          <c:y val="0.25104699803149605"/>
          <c:w val="0.51267312739753701"/>
          <c:h val="0.67662443209831358"/>
        </c:manualLayout>
      </c:layout>
      <c:pieChart>
        <c:varyColors val="1"/>
        <c:ser>
          <c:idx val="0"/>
          <c:order val="0"/>
          <c:dPt>
            <c:idx val="0"/>
            <c:spPr>
              <a:solidFill>
                <a:schemeClr val="accent6">
                  <a:lumMod val="75000"/>
                </a:schemeClr>
              </a:solidFill>
            </c:spPr>
          </c:dPt>
          <c:dPt>
            <c:idx val="1"/>
            <c:spPr>
              <a:solidFill>
                <a:srgbClr val="92D050"/>
              </a:solidFill>
            </c:spPr>
          </c:dPt>
          <c:dLbls>
            <c:dLbl>
              <c:idx val="0"/>
              <c:layout/>
              <c:tx>
                <c:rich>
                  <a:bodyPr/>
                  <a:lstStyle/>
                  <a:p>
                    <a:r>
                      <a:rPr lang="en-US"/>
                      <a:t>Hessian</a:t>
                    </a:r>
                  </a:p>
                  <a:p>
                    <a:r>
                      <a:rPr lang="en-US"/>
                      <a:t>173.3
(14.7%)</a:t>
                    </a:r>
                  </a:p>
                </c:rich>
              </c:tx>
              <c:showCatName val="1"/>
              <c:showPercent val="1"/>
            </c:dLbl>
            <c:dLbl>
              <c:idx val="1"/>
              <c:layout>
                <c:manualLayout>
                  <c:x val="-0.1051339415906371"/>
                  <c:y val="-5.9558380890462101E-2"/>
                </c:manualLayout>
              </c:layout>
              <c:tx>
                <c:rich>
                  <a:bodyPr/>
                  <a:lstStyle/>
                  <a:p>
                    <a:r>
                      <a:rPr lang="en-US"/>
                      <a:t>Sacking, 902.7
(76.6%)</a:t>
                    </a:r>
                  </a:p>
                </c:rich>
              </c:tx>
              <c:showCatName val="1"/>
              <c:showPercent val="1"/>
            </c:dLbl>
            <c:dLbl>
              <c:idx val="2"/>
              <c:delete val="1"/>
            </c:dLbl>
            <c:dLbl>
              <c:idx val="3"/>
              <c:layout/>
              <c:tx>
                <c:rich>
                  <a:bodyPr/>
                  <a:lstStyle/>
                  <a:p>
                    <a:r>
                      <a:rPr lang="en-US"/>
                      <a:t>Other,</a:t>
                    </a:r>
                  </a:p>
                  <a:p>
                    <a:r>
                      <a:rPr lang="en-US"/>
                      <a:t>102.1
(8.67%)</a:t>
                    </a:r>
                  </a:p>
                </c:rich>
              </c:tx>
              <c:showCatName val="1"/>
              <c:showPercent val="1"/>
            </c:dLbl>
            <c:showCatName val="1"/>
            <c:showPercent val="1"/>
          </c:dLbls>
          <c:cat>
            <c:strRef>
              <c:f>Sheet9!$C$20:$C$23</c:f>
              <c:strCache>
                <c:ptCount val="4"/>
                <c:pt idx="0">
                  <c:v>Hessian</c:v>
                </c:pt>
                <c:pt idx="1">
                  <c:v>Sacking</c:v>
                </c:pt>
                <c:pt idx="2">
                  <c:v>CBC</c:v>
                </c:pt>
                <c:pt idx="3">
                  <c:v>Other</c:v>
                </c:pt>
              </c:strCache>
            </c:strRef>
          </c:cat>
          <c:val>
            <c:numRef>
              <c:f>Sheet9!$D$20:$D$23</c:f>
              <c:numCache>
                <c:formatCode>General</c:formatCode>
                <c:ptCount val="4"/>
                <c:pt idx="0">
                  <c:v>173.3</c:v>
                </c:pt>
                <c:pt idx="1">
                  <c:v>902.7</c:v>
                </c:pt>
                <c:pt idx="2">
                  <c:v>0</c:v>
                </c:pt>
                <c:pt idx="3">
                  <c:v>102.1</c:v>
                </c:pt>
              </c:numCache>
            </c:numRef>
          </c:val>
        </c:ser>
        <c:ser>
          <c:idx val="1"/>
          <c:order val="1"/>
          <c:cat>
            <c:strRef>
              <c:f>Sheet9!$C$20:$C$23</c:f>
              <c:strCache>
                <c:ptCount val="4"/>
                <c:pt idx="0">
                  <c:v>Hessian</c:v>
                </c:pt>
                <c:pt idx="1">
                  <c:v>Sacking</c:v>
                </c:pt>
                <c:pt idx="2">
                  <c:v>CBC</c:v>
                </c:pt>
                <c:pt idx="3">
                  <c:v>Other</c:v>
                </c:pt>
              </c:strCache>
            </c:strRef>
          </c:cat>
          <c:val>
            <c:numRef>
              <c:f>Sheet9!$E$20:$E$23</c:f>
              <c:numCache>
                <c:formatCode>0.00%</c:formatCode>
                <c:ptCount val="4"/>
                <c:pt idx="0">
                  <c:v>0.14710126474832441</c:v>
                </c:pt>
                <c:pt idx="1">
                  <c:v>0.76623376623376704</c:v>
                </c:pt>
                <c:pt idx="2">
                  <c:v>0</c:v>
                </c:pt>
                <c:pt idx="3">
                  <c:v>8.6664969017911264E-2</c:v>
                </c:pt>
              </c:numCache>
            </c:numRef>
          </c:val>
        </c:ser>
        <c:dLbls>
          <c:showCatName val="1"/>
          <c:showPercent val="1"/>
        </c:dLbls>
        <c:firstSliceAng val="274"/>
      </c:pieChart>
    </c:plotArea>
    <c:plotVisOnly val="1"/>
    <c:dispBlanksAs val="zero"/>
  </c:chart>
  <c:txPr>
    <a:bodyPr/>
    <a:lstStyle/>
    <a:p>
      <a:pPr>
        <a:defRPr sz="1200"/>
      </a:pPr>
      <a:endParaRPr lang="en-US"/>
    </a:p>
  </c:txPr>
  <c:externalData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IN" dirty="0" smtClean="0"/>
              <a:t>India's </a:t>
            </a:r>
            <a:r>
              <a:rPr lang="en-IN" dirty="0"/>
              <a:t>export in Jute &amp; Jute products</a:t>
            </a:r>
          </a:p>
        </c:rich>
      </c:tx>
      <c:layout/>
    </c:title>
    <c:plotArea>
      <c:layout>
        <c:manualLayout>
          <c:layoutTarget val="inner"/>
          <c:xMode val="edge"/>
          <c:yMode val="edge"/>
          <c:x val="0.12383552055993217"/>
          <c:y val="0.18565981335666401"/>
          <c:w val="0.745064960629921"/>
          <c:h val="0.64185586176727905"/>
        </c:manualLayout>
      </c:layout>
      <c:barChart>
        <c:barDir val="col"/>
        <c:grouping val="clustered"/>
        <c:ser>
          <c:idx val="0"/>
          <c:order val="0"/>
          <c:tx>
            <c:strRef>
              <c:f>Sheet11!$C$59</c:f>
              <c:strCache>
                <c:ptCount val="1"/>
                <c:pt idx="0">
                  <c:v>Export</c:v>
                </c:pt>
              </c:strCache>
            </c:strRef>
          </c:tx>
          <c:spPr>
            <a:solidFill>
              <a:schemeClr val="accent6"/>
            </a:solidFill>
          </c:spPr>
          <c:dLbls>
            <c:dLblPos val="outEnd"/>
            <c:showVal val="1"/>
          </c:dLbls>
          <c:cat>
            <c:strRef>
              <c:f>Sheet11!$D$58:$N$58</c:f>
              <c:strCache>
                <c:ptCount val="11"/>
                <c:pt idx="0">
                  <c:v>2008</c:v>
                </c:pt>
                <c:pt idx="1">
                  <c:v>2009</c:v>
                </c:pt>
                <c:pt idx="2">
                  <c:v>2010</c:v>
                </c:pt>
                <c:pt idx="3">
                  <c:v>2011</c:v>
                </c:pt>
                <c:pt idx="4">
                  <c:v>2012</c:v>
                </c:pt>
                <c:pt idx="5">
                  <c:v>2013</c:v>
                </c:pt>
                <c:pt idx="6">
                  <c:v>2014</c:v>
                </c:pt>
                <c:pt idx="7">
                  <c:v>2015</c:v>
                </c:pt>
                <c:pt idx="8">
                  <c:v>2016</c:v>
                </c:pt>
                <c:pt idx="9">
                  <c:v>2017</c:v>
                </c:pt>
                <c:pt idx="10">
                  <c:v>2018 (E)</c:v>
                </c:pt>
              </c:strCache>
            </c:strRef>
          </c:cat>
          <c:val>
            <c:numRef>
              <c:f>Sheet11!$D$59:$N$59</c:f>
              <c:numCache>
                <c:formatCode>0</c:formatCode>
                <c:ptCount val="11"/>
                <c:pt idx="0">
                  <c:v>298.51799999999969</c:v>
                </c:pt>
                <c:pt idx="1">
                  <c:v>194.078</c:v>
                </c:pt>
                <c:pt idx="2">
                  <c:v>89.016000000000005</c:v>
                </c:pt>
                <c:pt idx="3">
                  <c:v>446.04399999999964</c:v>
                </c:pt>
                <c:pt idx="4">
                  <c:v>388.18599999999969</c:v>
                </c:pt>
                <c:pt idx="5">
                  <c:v>383.08799999999894</c:v>
                </c:pt>
                <c:pt idx="6">
                  <c:v>310.15599999999989</c:v>
                </c:pt>
                <c:pt idx="7">
                  <c:v>293.96899999999863</c:v>
                </c:pt>
                <c:pt idx="8">
                  <c:v>325.31099999999964</c:v>
                </c:pt>
                <c:pt idx="9">
                  <c:v>341.53</c:v>
                </c:pt>
                <c:pt idx="10">
                  <c:v>336.77</c:v>
                </c:pt>
              </c:numCache>
            </c:numRef>
          </c:val>
        </c:ser>
        <c:axId val="103662336"/>
        <c:axId val="103663872"/>
      </c:barChart>
      <c:lineChart>
        <c:grouping val="standard"/>
        <c:ser>
          <c:idx val="1"/>
          <c:order val="1"/>
          <c:tx>
            <c:strRef>
              <c:f>Sheet11!$C$60</c:f>
              <c:strCache>
                <c:ptCount val="1"/>
                <c:pt idx="0">
                  <c:v>growth</c:v>
                </c:pt>
              </c:strCache>
            </c:strRef>
          </c:tx>
          <c:spPr>
            <a:ln w="28575">
              <a:solidFill>
                <a:srgbClr val="0070C0"/>
              </a:solidFill>
            </a:ln>
          </c:spPr>
          <c:marker>
            <c:symbol val="none"/>
          </c:marker>
          <c:cat>
            <c:strRef>
              <c:f>Sheet11!$D$58:$N$58</c:f>
              <c:strCache>
                <c:ptCount val="11"/>
                <c:pt idx="0">
                  <c:v>2008</c:v>
                </c:pt>
                <c:pt idx="1">
                  <c:v>2009</c:v>
                </c:pt>
                <c:pt idx="2">
                  <c:v>2010</c:v>
                </c:pt>
                <c:pt idx="3">
                  <c:v>2011</c:v>
                </c:pt>
                <c:pt idx="4">
                  <c:v>2012</c:v>
                </c:pt>
                <c:pt idx="5">
                  <c:v>2013</c:v>
                </c:pt>
                <c:pt idx="6">
                  <c:v>2014</c:v>
                </c:pt>
                <c:pt idx="7">
                  <c:v>2015</c:v>
                </c:pt>
                <c:pt idx="8">
                  <c:v>2016</c:v>
                </c:pt>
                <c:pt idx="9">
                  <c:v>2017</c:v>
                </c:pt>
                <c:pt idx="10">
                  <c:v>2018 (E)</c:v>
                </c:pt>
              </c:strCache>
            </c:strRef>
          </c:cat>
          <c:val>
            <c:numRef>
              <c:f>Sheet11!$D$60:$N$60</c:f>
              <c:numCache>
                <c:formatCode>0.0%</c:formatCode>
                <c:ptCount val="11"/>
                <c:pt idx="0">
                  <c:v>0.1889405326610398</c:v>
                </c:pt>
                <c:pt idx="1">
                  <c:v>-0.34986164988376445</c:v>
                </c:pt>
                <c:pt idx="2">
                  <c:v>-0.5413390492482395</c:v>
                </c:pt>
                <c:pt idx="3">
                  <c:v>4.0108295137952705</c:v>
                </c:pt>
                <c:pt idx="4">
                  <c:v>-0.12971366053573224</c:v>
                </c:pt>
                <c:pt idx="5">
                  <c:v>-1.3132879598955644E-2</c:v>
                </c:pt>
                <c:pt idx="6">
                  <c:v>-0.19037923401411697</c:v>
                </c:pt>
                <c:pt idx="7">
                  <c:v>-5.2189865744979656E-2</c:v>
                </c:pt>
                <c:pt idx="8">
                  <c:v>0.10661668407213244</c:v>
                </c:pt>
                <c:pt idx="9">
                  <c:v>4.9856906160566532E-2</c:v>
                </c:pt>
                <c:pt idx="10">
                  <c:v>-1.3937282229965309E-2</c:v>
                </c:pt>
              </c:numCache>
            </c:numRef>
          </c:val>
        </c:ser>
        <c:marker val="1"/>
        <c:axId val="103700736"/>
        <c:axId val="103698816"/>
      </c:lineChart>
      <c:catAx>
        <c:axId val="103662336"/>
        <c:scaling>
          <c:orientation val="minMax"/>
        </c:scaling>
        <c:axPos val="b"/>
        <c:tickLblPos val="nextTo"/>
        <c:txPr>
          <a:bodyPr/>
          <a:lstStyle/>
          <a:p>
            <a:pPr>
              <a:defRPr sz="1000"/>
            </a:pPr>
            <a:endParaRPr lang="en-US"/>
          </a:p>
        </c:txPr>
        <c:crossAx val="103663872"/>
        <c:crosses val="autoZero"/>
        <c:auto val="1"/>
        <c:lblAlgn val="ctr"/>
        <c:lblOffset val="100"/>
      </c:catAx>
      <c:valAx>
        <c:axId val="103663872"/>
        <c:scaling>
          <c:orientation val="minMax"/>
        </c:scaling>
        <c:axPos val="l"/>
        <c:title>
          <c:tx>
            <c:rich>
              <a:bodyPr rot="-5400000" vert="horz"/>
              <a:lstStyle/>
              <a:p>
                <a:pPr>
                  <a:defRPr sz="1000"/>
                </a:pPr>
                <a:r>
                  <a:rPr lang="en-US" sz="1000"/>
                  <a:t>(Value in US$ Mn)</a:t>
                </a:r>
              </a:p>
            </c:rich>
          </c:tx>
          <c:layout>
            <c:manualLayout>
              <c:xMode val="edge"/>
              <c:yMode val="edge"/>
              <c:x val="7.404216704859517E-4"/>
              <c:y val="0.29239470066242274"/>
            </c:manualLayout>
          </c:layout>
        </c:title>
        <c:numFmt formatCode="0" sourceLinked="0"/>
        <c:tickLblPos val="nextTo"/>
        <c:crossAx val="103662336"/>
        <c:crosses val="autoZero"/>
        <c:crossBetween val="between"/>
      </c:valAx>
      <c:valAx>
        <c:axId val="103698816"/>
        <c:scaling>
          <c:orientation val="minMax"/>
        </c:scaling>
        <c:axPos val="r"/>
        <c:title>
          <c:tx>
            <c:rich>
              <a:bodyPr rot="-5400000" vert="horz"/>
              <a:lstStyle/>
              <a:p>
                <a:pPr>
                  <a:defRPr sz="1000"/>
                </a:pPr>
                <a:r>
                  <a:rPr lang="en-IN" sz="1000"/>
                  <a:t>(Growth in %)</a:t>
                </a:r>
              </a:p>
            </c:rich>
          </c:tx>
          <c:layout/>
        </c:title>
        <c:numFmt formatCode="0%" sourceLinked="0"/>
        <c:tickLblPos val="nextTo"/>
        <c:crossAx val="103700736"/>
        <c:crosses val="max"/>
        <c:crossBetween val="between"/>
      </c:valAx>
      <c:catAx>
        <c:axId val="103700736"/>
        <c:scaling>
          <c:orientation val="minMax"/>
        </c:scaling>
        <c:delete val="1"/>
        <c:axPos val="b"/>
        <c:tickLblPos val="none"/>
        <c:crossAx val="103698816"/>
        <c:crosses val="autoZero"/>
        <c:auto val="1"/>
        <c:lblAlgn val="ctr"/>
        <c:lblOffset val="100"/>
      </c:catAx>
    </c:plotArea>
    <c:plotVisOnly val="1"/>
    <c:dispBlanksAs val="gap"/>
  </c:chart>
  <c:txPr>
    <a:bodyPr/>
    <a:lstStyle/>
    <a:p>
      <a:pPr>
        <a:defRPr sz="1200"/>
      </a:pPr>
      <a:endParaRPr lang="en-US"/>
    </a:p>
  </c:txPr>
  <c:externalData r:id="rId2"/>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IN"/>
              <a:t>India's import in Jute &amp; Jute products</a:t>
            </a:r>
          </a:p>
        </c:rich>
      </c:tx>
      <c:layout/>
    </c:title>
    <c:plotArea>
      <c:layout>
        <c:manualLayout>
          <c:layoutTarget val="inner"/>
          <c:xMode val="edge"/>
          <c:yMode val="edge"/>
          <c:x val="0.1238355205599322"/>
          <c:y val="0.18565981335666401"/>
          <c:w val="0.745064960629921"/>
          <c:h val="0.64185586176727905"/>
        </c:manualLayout>
      </c:layout>
      <c:barChart>
        <c:barDir val="col"/>
        <c:grouping val="clustered"/>
        <c:ser>
          <c:idx val="0"/>
          <c:order val="0"/>
          <c:spPr>
            <a:solidFill>
              <a:schemeClr val="accent6"/>
            </a:solidFill>
          </c:spPr>
          <c:dLbls>
            <c:dLblPos val="outEnd"/>
            <c:showVal val="1"/>
          </c:dLbls>
          <c:cat>
            <c:strRef>
              <c:f>Sheet1!$D$186:$J$186</c:f>
              <c:strCache>
                <c:ptCount val="7"/>
                <c:pt idx="0">
                  <c:v>2008</c:v>
                </c:pt>
                <c:pt idx="1">
                  <c:v>2010</c:v>
                </c:pt>
                <c:pt idx="2">
                  <c:v>2012</c:v>
                </c:pt>
                <c:pt idx="3">
                  <c:v>2014</c:v>
                </c:pt>
                <c:pt idx="4">
                  <c:v>2016</c:v>
                </c:pt>
                <c:pt idx="5">
                  <c:v>2017</c:v>
                </c:pt>
                <c:pt idx="6">
                  <c:v>2018 (E)</c:v>
                </c:pt>
              </c:strCache>
            </c:strRef>
          </c:cat>
          <c:val>
            <c:numRef>
              <c:f>Sheet1!$D$187:$J$187</c:f>
              <c:numCache>
                <c:formatCode>General</c:formatCode>
                <c:ptCount val="7"/>
                <c:pt idx="0">
                  <c:v>114.8</c:v>
                </c:pt>
                <c:pt idx="1">
                  <c:v>166.3</c:v>
                </c:pt>
                <c:pt idx="2">
                  <c:v>201.2</c:v>
                </c:pt>
                <c:pt idx="3">
                  <c:v>152.19999999999999</c:v>
                </c:pt>
                <c:pt idx="4">
                  <c:v>244.4</c:v>
                </c:pt>
                <c:pt idx="5">
                  <c:v>170.4</c:v>
                </c:pt>
                <c:pt idx="6">
                  <c:v>173.5</c:v>
                </c:pt>
              </c:numCache>
            </c:numRef>
          </c:val>
        </c:ser>
        <c:axId val="139835264"/>
        <c:axId val="139836800"/>
      </c:barChart>
      <c:catAx>
        <c:axId val="139835264"/>
        <c:scaling>
          <c:orientation val="minMax"/>
        </c:scaling>
        <c:axPos val="b"/>
        <c:numFmt formatCode="General" sourceLinked="1"/>
        <c:tickLblPos val="nextTo"/>
        <c:crossAx val="139836800"/>
        <c:crosses val="autoZero"/>
        <c:auto val="1"/>
        <c:lblAlgn val="ctr"/>
        <c:lblOffset val="100"/>
      </c:catAx>
      <c:valAx>
        <c:axId val="139836800"/>
        <c:scaling>
          <c:orientation val="minMax"/>
        </c:scaling>
        <c:axPos val="l"/>
        <c:title>
          <c:tx>
            <c:rich>
              <a:bodyPr rot="-5400000" vert="horz"/>
              <a:lstStyle/>
              <a:p>
                <a:pPr>
                  <a:defRPr sz="1000"/>
                </a:pPr>
                <a:r>
                  <a:rPr lang="en-US" sz="1000" dirty="0"/>
                  <a:t>(Value in US$ </a:t>
                </a:r>
                <a:r>
                  <a:rPr lang="en-US" sz="1000" dirty="0" err="1"/>
                  <a:t>Mn</a:t>
                </a:r>
                <a:r>
                  <a:rPr lang="en-US" sz="1000" dirty="0"/>
                  <a:t>)</a:t>
                </a:r>
              </a:p>
            </c:rich>
          </c:tx>
          <c:layout>
            <c:manualLayout>
              <c:xMode val="edge"/>
              <c:yMode val="edge"/>
              <c:x val="0"/>
              <c:y val="0.27649154441919127"/>
            </c:manualLayout>
          </c:layout>
        </c:title>
        <c:numFmt formatCode="0" sourceLinked="0"/>
        <c:tickLblPos val="nextTo"/>
        <c:crossAx val="139835264"/>
        <c:crosses val="autoZero"/>
        <c:crossBetween val="between"/>
      </c:valAx>
    </c:plotArea>
    <c:plotVisOnly val="1"/>
    <c:dispBlanksAs val="gap"/>
  </c:chart>
  <c:txPr>
    <a:bodyPr/>
    <a:lstStyle/>
    <a:p>
      <a:pPr>
        <a:defRPr sz="1200"/>
      </a:pPr>
      <a:endParaRPr lang="en-US"/>
    </a:p>
  </c:txPr>
  <c:externalData r:id="rId2"/>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lang="en-IN" sz="1600"/>
            </a:pPr>
            <a:r>
              <a:rPr lang="en-US" sz="1600"/>
              <a:t>India's Top Import partner in Jute</a:t>
            </a:r>
            <a:endParaRPr lang="en-IN" sz="1600"/>
          </a:p>
        </c:rich>
      </c:tx>
      <c:layout>
        <c:manualLayout>
          <c:xMode val="edge"/>
          <c:yMode val="edge"/>
          <c:x val="0.19244902079547838"/>
          <c:y val="6.2648418947632034E-4"/>
        </c:manualLayout>
      </c:layout>
    </c:title>
    <c:plotArea>
      <c:layout>
        <c:manualLayout>
          <c:layoutTarget val="inner"/>
          <c:xMode val="edge"/>
          <c:yMode val="edge"/>
          <c:x val="0.27161543508984476"/>
          <c:y val="0.16185142975549113"/>
          <c:w val="0.61404578033515278"/>
          <c:h val="0.76024715660542797"/>
        </c:manualLayout>
      </c:layout>
      <c:pieChart>
        <c:varyColors val="1"/>
        <c:ser>
          <c:idx val="0"/>
          <c:order val="0"/>
          <c:dLbls>
            <c:dLbl>
              <c:idx val="0"/>
              <c:layout/>
              <c:tx>
                <c:rich>
                  <a:bodyPr/>
                  <a:lstStyle/>
                  <a:p>
                    <a:r>
                      <a:rPr lang="en-US" smtClean="0"/>
                      <a:t>B’desh</a:t>
                    </a:r>
                    <a:r>
                      <a:rPr lang="en-US"/>
                      <a:t>, </a:t>
                    </a:r>
                    <a:endParaRPr lang="en-US" smtClean="0"/>
                  </a:p>
                  <a:p>
                    <a:r>
                      <a:rPr lang="en-US" smtClean="0"/>
                      <a:t>76.39</a:t>
                    </a:r>
                    <a:r>
                      <a:rPr lang="en-US"/>
                      <a:t>%</a:t>
                    </a:r>
                  </a:p>
                </c:rich>
              </c:tx>
              <c:showVal val="1"/>
              <c:showCatName val="1"/>
            </c:dLbl>
            <c:dLbl>
              <c:idx val="1"/>
              <c:layout/>
              <c:tx>
                <c:rich>
                  <a:bodyPr/>
                  <a:lstStyle/>
                  <a:p>
                    <a:r>
                      <a:rPr lang="en-US" sz="1200"/>
                      <a:t>Nepal, </a:t>
                    </a:r>
                  </a:p>
                  <a:p>
                    <a:r>
                      <a:rPr lang="en-US" sz="1200"/>
                      <a:t>21.31%</a:t>
                    </a:r>
                  </a:p>
                </c:rich>
              </c:tx>
              <c:showVal val="1"/>
              <c:showCatName val="1"/>
            </c:dLbl>
            <c:dLbl>
              <c:idx val="3"/>
              <c:layout/>
              <c:tx>
                <c:rich>
                  <a:bodyPr/>
                  <a:lstStyle/>
                  <a:p>
                    <a:r>
                      <a:rPr lang="en-US" sz="1200"/>
                      <a:t>RoW, </a:t>
                    </a:r>
                  </a:p>
                  <a:p>
                    <a:r>
                      <a:rPr lang="en-US" sz="1200"/>
                      <a:t>0.90%</a:t>
                    </a:r>
                  </a:p>
                </c:rich>
              </c:tx>
              <c:showVal val="1"/>
              <c:showCatName val="1"/>
            </c:dLbl>
            <c:txPr>
              <a:bodyPr/>
              <a:lstStyle/>
              <a:p>
                <a:pPr>
                  <a:defRPr lang="en-IN" sz="1200"/>
                </a:pPr>
                <a:endParaRPr lang="en-US"/>
              </a:p>
            </c:txPr>
            <c:showVal val="1"/>
            <c:showCatName val="1"/>
            <c:showLeaderLines val="1"/>
          </c:dLbls>
          <c:cat>
            <c:strRef>
              <c:f>Sheet3!$K$39:$K$42</c:f>
              <c:strCache>
                <c:ptCount val="4"/>
                <c:pt idx="0">
                  <c:v>Bangladesh</c:v>
                </c:pt>
                <c:pt idx="1">
                  <c:v>Nepal</c:v>
                </c:pt>
                <c:pt idx="2">
                  <c:v>Thailand</c:v>
                </c:pt>
                <c:pt idx="3">
                  <c:v>RoW</c:v>
                </c:pt>
              </c:strCache>
            </c:strRef>
          </c:cat>
          <c:val>
            <c:numRef>
              <c:f>Sheet3!$L$39:$L$42</c:f>
              <c:numCache>
                <c:formatCode>0.00%</c:formatCode>
                <c:ptCount val="4"/>
                <c:pt idx="0">
                  <c:v>0.76393669504214601</c:v>
                </c:pt>
                <c:pt idx="1">
                  <c:v>0.21307857044853887</c:v>
                </c:pt>
                <c:pt idx="2">
                  <c:v>1.3982926989316021E-2</c:v>
                </c:pt>
                <c:pt idx="3">
                  <c:v>9.0000000000000028E-3</c:v>
                </c:pt>
              </c:numCache>
            </c:numRef>
          </c:val>
        </c:ser>
        <c:dLbls>
          <c:showVal val="1"/>
          <c:showCatName val="1"/>
        </c:dLbls>
        <c:firstSliceAng val="294"/>
      </c:pieChart>
    </c:plotArea>
    <c:plotVisOnly val="1"/>
    <c:dispBlanksAs val="zero"/>
  </c:chart>
  <c:txPr>
    <a:bodyPr/>
    <a:lstStyle/>
    <a:p>
      <a:pPr>
        <a:defRPr sz="1000"/>
      </a:pPr>
      <a:endParaRPr lang="en-US"/>
    </a:p>
  </c:txPr>
  <c:externalData r:id="rId2"/>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US" dirty="0" smtClean="0"/>
              <a:t>India's </a:t>
            </a:r>
            <a:r>
              <a:rPr lang="en-US" dirty="0"/>
              <a:t>Top Exporting Partners</a:t>
            </a:r>
            <a:endParaRPr lang="en-IN" dirty="0"/>
          </a:p>
        </c:rich>
      </c:tx>
      <c:layout/>
    </c:title>
    <c:plotArea>
      <c:layout>
        <c:manualLayout>
          <c:layoutTarget val="inner"/>
          <c:xMode val="edge"/>
          <c:yMode val="edge"/>
          <c:x val="0.21926036745406832"/>
          <c:y val="0.14725721784776913"/>
          <c:w val="0.57691994750656173"/>
          <c:h val="0.82417135358080273"/>
        </c:manualLayout>
      </c:layout>
      <c:pieChart>
        <c:varyColors val="1"/>
        <c:ser>
          <c:idx val="0"/>
          <c:order val="0"/>
          <c:dLbls>
            <c:dLbl>
              <c:idx val="8"/>
              <c:layout/>
              <c:tx>
                <c:rich>
                  <a:bodyPr/>
                  <a:lstStyle/>
                  <a:p>
                    <a:r>
                      <a:rPr lang="en-US" sz="1200"/>
                      <a:t>Indonesia
2%</a:t>
                    </a:r>
                  </a:p>
                </c:rich>
              </c:tx>
              <c:showCatName val="1"/>
              <c:showPercent val="1"/>
            </c:dLbl>
            <c:numFmt formatCode="0.00%" sourceLinked="0"/>
            <c:txPr>
              <a:bodyPr/>
              <a:lstStyle/>
              <a:p>
                <a:pPr>
                  <a:defRPr sz="1200"/>
                </a:pPr>
                <a:endParaRPr lang="en-US"/>
              </a:p>
            </c:txPr>
            <c:showCatName val="1"/>
            <c:showPercent val="1"/>
            <c:showLeaderLines val="1"/>
          </c:dLbls>
          <c:cat>
            <c:strRef>
              <c:f>Sheet1!$C$5:$C$14</c:f>
              <c:strCache>
                <c:ptCount val="10"/>
                <c:pt idx="0">
                  <c:v>EU</c:v>
                </c:pt>
                <c:pt idx="1">
                  <c:v>USA</c:v>
                </c:pt>
                <c:pt idx="2">
                  <c:v>Ghana</c:v>
                </c:pt>
                <c:pt idx="3">
                  <c:v>Côte d'Ivoire</c:v>
                </c:pt>
                <c:pt idx="4">
                  <c:v>Saudi Arabia</c:v>
                </c:pt>
                <c:pt idx="5">
                  <c:v>Nepal</c:v>
                </c:pt>
                <c:pt idx="6">
                  <c:v>Turkey</c:v>
                </c:pt>
                <c:pt idx="7">
                  <c:v>Egypt</c:v>
                </c:pt>
                <c:pt idx="8">
                  <c:v>Indonesia</c:v>
                </c:pt>
                <c:pt idx="9">
                  <c:v>RoW</c:v>
                </c:pt>
              </c:strCache>
            </c:strRef>
          </c:cat>
          <c:val>
            <c:numRef>
              <c:f>Sheet1!$D$5:$D$14</c:f>
              <c:numCache>
                <c:formatCode>0.00%</c:formatCode>
                <c:ptCount val="10"/>
                <c:pt idx="0">
                  <c:v>0.18080000000000004</c:v>
                </c:pt>
                <c:pt idx="1">
                  <c:v>0.1232831714878187</c:v>
                </c:pt>
                <c:pt idx="2">
                  <c:v>0.115001334455645</c:v>
                </c:pt>
                <c:pt idx="3">
                  <c:v>7.1650003079513011E-2</c:v>
                </c:pt>
                <c:pt idx="4">
                  <c:v>4.7900798620378222E-2</c:v>
                </c:pt>
                <c:pt idx="5">
                  <c:v>3.3016485659734293E-2</c:v>
                </c:pt>
                <c:pt idx="6">
                  <c:v>2.8824241926543401E-2</c:v>
                </c:pt>
                <c:pt idx="7">
                  <c:v>2.5691350674414457E-2</c:v>
                </c:pt>
                <c:pt idx="8">
                  <c:v>2.4981009669671012E-2</c:v>
                </c:pt>
                <c:pt idx="9">
                  <c:v>0.34890000000000032</c:v>
                </c:pt>
              </c:numCache>
            </c:numRef>
          </c:val>
        </c:ser>
        <c:dLbls>
          <c:showCatName val="1"/>
          <c:showPercent val="1"/>
        </c:dLbls>
        <c:firstSliceAng val="82"/>
      </c:pieChart>
    </c:plotArea>
    <c:plotVisOnly val="1"/>
    <c:dispBlanksAs val="zero"/>
  </c:chart>
  <c:txPr>
    <a:bodyPr/>
    <a:lstStyle/>
    <a:p>
      <a:pPr>
        <a:defRPr sz="1200"/>
      </a:pPr>
      <a:endParaRPr lang="en-US"/>
    </a:p>
  </c:txPr>
  <c:externalData r:id="rId2"/>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US" dirty="0" smtClean="0"/>
              <a:t>Chapter-wise </a:t>
            </a:r>
            <a:r>
              <a:rPr lang="en-US" dirty="0"/>
              <a:t>Share in Export (2017)</a:t>
            </a:r>
          </a:p>
        </c:rich>
      </c:tx>
      <c:layout>
        <c:manualLayout>
          <c:xMode val="edge"/>
          <c:yMode val="edge"/>
          <c:x val="0.16219239373601801"/>
          <c:y val="0"/>
        </c:manualLayout>
      </c:layout>
    </c:title>
    <c:plotArea>
      <c:layout>
        <c:manualLayout>
          <c:layoutTarget val="inner"/>
          <c:xMode val="edge"/>
          <c:yMode val="edge"/>
          <c:x val="0.31690993323822053"/>
          <c:y val="0.27674437247068301"/>
          <c:w val="0.41539748806567622"/>
          <c:h val="0.60979532730823993"/>
        </c:manualLayout>
      </c:layout>
      <c:pieChart>
        <c:varyColors val="1"/>
        <c:ser>
          <c:idx val="0"/>
          <c:order val="0"/>
          <c:dPt>
            <c:idx val="0"/>
            <c:spPr>
              <a:solidFill>
                <a:srgbClr val="002060"/>
              </a:solidFill>
            </c:spPr>
          </c:dPt>
          <c:dPt>
            <c:idx val="2"/>
            <c:spPr>
              <a:solidFill>
                <a:srgbClr val="92D050"/>
              </a:solidFill>
            </c:spPr>
          </c:dPt>
          <c:dPt>
            <c:idx val="4"/>
            <c:spPr>
              <a:solidFill>
                <a:schemeClr val="accent5">
                  <a:lumMod val="75000"/>
                </a:schemeClr>
              </a:solidFill>
            </c:spPr>
          </c:dPt>
          <c:dPt>
            <c:idx val="7"/>
            <c:spPr>
              <a:solidFill>
                <a:schemeClr val="accent6"/>
              </a:solidFill>
            </c:spPr>
          </c:dPt>
          <c:dLbls>
            <c:dLbl>
              <c:idx val="6"/>
              <c:layout>
                <c:manualLayout>
                  <c:x val="-2.2410646655745211E-2"/>
                  <c:y val="-0.12213231966693802"/>
                </c:manualLayout>
              </c:layout>
              <c:showVal val="1"/>
              <c:showCatName val="1"/>
            </c:dLbl>
            <c:showVal val="1"/>
            <c:showCatName val="1"/>
            <c:showLeaderLines val="1"/>
          </c:dLbls>
          <c:cat>
            <c:strRef>
              <c:f>Sheet7!$X$18:$X$26</c:f>
              <c:strCache>
                <c:ptCount val="9"/>
                <c:pt idx="0">
                  <c:v>Ch-42</c:v>
                </c:pt>
                <c:pt idx="1">
                  <c:v>Ch-44</c:v>
                </c:pt>
                <c:pt idx="2">
                  <c:v>Ch-53</c:v>
                </c:pt>
                <c:pt idx="3">
                  <c:v>Cg-56</c:v>
                </c:pt>
                <c:pt idx="4">
                  <c:v>Ch-57</c:v>
                </c:pt>
                <c:pt idx="5">
                  <c:v>Ch-58</c:v>
                </c:pt>
                <c:pt idx="6">
                  <c:v>Ch-59</c:v>
                </c:pt>
                <c:pt idx="7">
                  <c:v>Ch-63</c:v>
                </c:pt>
                <c:pt idx="8">
                  <c:v>Ch-67</c:v>
                </c:pt>
              </c:strCache>
            </c:strRef>
          </c:cat>
          <c:val>
            <c:numRef>
              <c:f>Sheet7!$Y$18:$Y$26</c:f>
              <c:numCache>
                <c:formatCode>0.0%</c:formatCode>
                <c:ptCount val="9"/>
                <c:pt idx="0">
                  <c:v>0.14022985140180141</c:v>
                </c:pt>
                <c:pt idx="1">
                  <c:v>0</c:v>
                </c:pt>
                <c:pt idx="2">
                  <c:v>0.35552594978406643</c:v>
                </c:pt>
                <c:pt idx="3">
                  <c:v>9.0476539052777947E-3</c:v>
                </c:pt>
                <c:pt idx="4">
                  <c:v>0.12675499597393997</c:v>
                </c:pt>
                <c:pt idx="5">
                  <c:v>4.0406998023570914E-3</c:v>
                </c:pt>
                <c:pt idx="6">
                  <c:v>5.2997584364249534E-3</c:v>
                </c:pt>
                <c:pt idx="7">
                  <c:v>0.35909523460947201</c:v>
                </c:pt>
                <c:pt idx="8">
                  <c:v>5.8560866700827414E-6</c:v>
                </c:pt>
              </c:numCache>
            </c:numRef>
          </c:val>
        </c:ser>
        <c:dLbls>
          <c:showVal val="1"/>
          <c:showCatName val="1"/>
        </c:dLbls>
        <c:firstSliceAng val="60"/>
      </c:pieChart>
    </c:plotArea>
    <c:plotVisOnly val="1"/>
    <c:dispBlanksAs val="zero"/>
  </c:chart>
  <c:txPr>
    <a:bodyPr/>
    <a:lstStyle/>
    <a:p>
      <a:pPr>
        <a:defRPr sz="1200"/>
      </a:pPr>
      <a:endParaRPr lang="en-US"/>
    </a:p>
  </c:txPr>
  <c:externalData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US" dirty="0" smtClean="0"/>
              <a:t>Chapter </a:t>
            </a:r>
            <a:r>
              <a:rPr lang="en-US" dirty="0"/>
              <a:t>wise  Share in Import (2017)</a:t>
            </a:r>
          </a:p>
        </c:rich>
      </c:tx>
      <c:layout>
        <c:manualLayout>
          <c:xMode val="edge"/>
          <c:yMode val="edge"/>
          <c:x val="0.13198118037103312"/>
          <c:y val="0"/>
        </c:manualLayout>
      </c:layout>
    </c:title>
    <c:plotArea>
      <c:layout>
        <c:manualLayout>
          <c:layoutTarget val="inner"/>
          <c:xMode val="edge"/>
          <c:yMode val="edge"/>
          <c:x val="0.2772647516282688"/>
          <c:y val="0.17821428571428577"/>
          <c:w val="0.40890905997861382"/>
          <c:h val="0.7886103299587548"/>
        </c:manualLayout>
      </c:layout>
      <c:pieChart>
        <c:varyColors val="1"/>
        <c:ser>
          <c:idx val="0"/>
          <c:order val="0"/>
          <c:tx>
            <c:strRef>
              <c:f>Sheet8!$U$19</c:f>
              <c:strCache>
                <c:ptCount val="1"/>
                <c:pt idx="0">
                  <c:v>Share (2017)</c:v>
                </c:pt>
              </c:strCache>
            </c:strRef>
          </c:tx>
          <c:dPt>
            <c:idx val="2"/>
            <c:spPr>
              <a:solidFill>
                <a:srgbClr val="92D050"/>
              </a:solidFill>
            </c:spPr>
          </c:dPt>
          <c:dPt>
            <c:idx val="7"/>
            <c:spPr>
              <a:solidFill>
                <a:schemeClr val="accent6">
                  <a:lumMod val="75000"/>
                </a:schemeClr>
              </a:solidFill>
            </c:spPr>
          </c:dPt>
          <c:dLbls>
            <c:dLbl>
              <c:idx val="0"/>
              <c:layout>
                <c:manualLayout>
                  <c:x val="-8.7578212206232853E-2"/>
                  <c:y val="-8.3559889741820853E-2"/>
                </c:manualLayout>
              </c:layout>
              <c:tx>
                <c:rich>
                  <a:bodyPr/>
                  <a:lstStyle/>
                  <a:p>
                    <a:r>
                      <a:rPr lang="en-US"/>
                      <a:t>Ch-42, 0.13%</a:t>
                    </a:r>
                  </a:p>
                </c:rich>
              </c:tx>
              <c:showVal val="1"/>
              <c:showCatName val="1"/>
            </c:dLbl>
            <c:dLbl>
              <c:idx val="1"/>
              <c:layout>
                <c:manualLayout>
                  <c:x val="8.6675930214605512E-2"/>
                  <c:y val="-0.13931968503937367"/>
                </c:manualLayout>
              </c:layout>
              <c:tx>
                <c:rich>
                  <a:bodyPr/>
                  <a:lstStyle/>
                  <a:p>
                    <a:r>
                      <a:rPr lang="en-US"/>
                      <a:t>Ch-44, 0.04%</a:t>
                    </a:r>
                  </a:p>
                </c:rich>
              </c:tx>
              <c:showVal val="1"/>
              <c:showCatName val="1"/>
            </c:dLbl>
            <c:dLbl>
              <c:idx val="2"/>
              <c:layout/>
              <c:tx>
                <c:rich>
                  <a:bodyPr/>
                  <a:lstStyle/>
                  <a:p>
                    <a:r>
                      <a:rPr lang="en-US"/>
                      <a:t>Ch-53, 83.76%</a:t>
                    </a:r>
                  </a:p>
                </c:rich>
              </c:tx>
              <c:showVal val="1"/>
              <c:showCatName val="1"/>
            </c:dLbl>
            <c:dLbl>
              <c:idx val="3"/>
              <c:layout>
                <c:manualLayout>
                  <c:x val="5.5083265453887198E-2"/>
                  <c:y val="8.2542966647997498E-2"/>
                </c:manualLayout>
              </c:layout>
              <c:tx>
                <c:rich>
                  <a:bodyPr/>
                  <a:lstStyle/>
                  <a:p>
                    <a:r>
                      <a:rPr lang="en-US"/>
                      <a:t>Ch-56, 0.65%</a:t>
                    </a:r>
                  </a:p>
                </c:rich>
              </c:tx>
              <c:showVal val="1"/>
              <c:showCatName val="1"/>
            </c:dLbl>
            <c:dLbl>
              <c:idx val="4"/>
              <c:layout/>
              <c:tx>
                <c:rich>
                  <a:bodyPr/>
                  <a:lstStyle/>
                  <a:p>
                    <a:r>
                      <a:rPr lang="en-US"/>
                      <a:t>Ch-57, 0.57%</a:t>
                    </a:r>
                  </a:p>
                </c:rich>
              </c:tx>
              <c:showVal val="1"/>
              <c:showCatName val="1"/>
            </c:dLbl>
            <c:dLbl>
              <c:idx val="5"/>
              <c:layout>
                <c:manualLayout>
                  <c:x val="-0.29036775575468443"/>
                  <c:y val="-5.0668248058950809E-2"/>
                </c:manualLayout>
              </c:layout>
              <c:tx>
                <c:rich>
                  <a:bodyPr/>
                  <a:lstStyle/>
                  <a:p>
                    <a:r>
                      <a:rPr lang="en-US"/>
                      <a:t>Ch-58, 0.19%</a:t>
                    </a:r>
                  </a:p>
                </c:rich>
              </c:tx>
              <c:showVal val="1"/>
              <c:showCatName val="1"/>
            </c:dLbl>
            <c:dLbl>
              <c:idx val="6"/>
              <c:layout>
                <c:manualLayout>
                  <c:x val="-0.17736175219476921"/>
                  <c:y val="-0.18919381939182744"/>
                </c:manualLayout>
              </c:layout>
              <c:tx>
                <c:rich>
                  <a:bodyPr/>
                  <a:lstStyle/>
                  <a:p>
                    <a:r>
                      <a:rPr lang="en-US"/>
                      <a:t>Ch-59, 0.11%</a:t>
                    </a:r>
                  </a:p>
                </c:rich>
              </c:tx>
              <c:showVal val="1"/>
              <c:showCatName val="1"/>
            </c:dLbl>
            <c:dLbl>
              <c:idx val="7"/>
              <c:layout>
                <c:manualLayout>
                  <c:x val="1.39913114308987E-2"/>
                  <c:y val="-2.7301419958488407E-2"/>
                </c:manualLayout>
              </c:layout>
              <c:tx>
                <c:rich>
                  <a:bodyPr/>
                  <a:lstStyle/>
                  <a:p>
                    <a:r>
                      <a:rPr lang="en-US"/>
                      <a:t>Ch-63, 14.54%</a:t>
                    </a:r>
                  </a:p>
                </c:rich>
              </c:tx>
              <c:showVal val="1"/>
              <c:showCatName val="1"/>
            </c:dLbl>
            <c:dLbl>
              <c:idx val="8"/>
              <c:layout>
                <c:manualLayout>
                  <c:x val="-0.21641822789393708"/>
                  <c:y val="3.0380742156184512E-2"/>
                </c:manualLayout>
              </c:layout>
              <c:tx>
                <c:rich>
                  <a:bodyPr/>
                  <a:lstStyle/>
                  <a:p>
                    <a:r>
                      <a:rPr lang="en-US"/>
                      <a:t>Ch-67, 0.02%</a:t>
                    </a:r>
                  </a:p>
                </c:rich>
              </c:tx>
              <c:showVal val="1"/>
              <c:showCatName val="1"/>
            </c:dLbl>
            <c:showVal val="1"/>
            <c:showCatName val="1"/>
            <c:showLeaderLines val="1"/>
          </c:dLbls>
          <c:cat>
            <c:strRef>
              <c:f>Sheet8!$T$20:$T$28</c:f>
              <c:strCache>
                <c:ptCount val="9"/>
                <c:pt idx="0">
                  <c:v>Chapter-42</c:v>
                </c:pt>
                <c:pt idx="1">
                  <c:v>Chapter-44</c:v>
                </c:pt>
                <c:pt idx="2">
                  <c:v>Chpater-53</c:v>
                </c:pt>
                <c:pt idx="3">
                  <c:v>Chpater-56</c:v>
                </c:pt>
                <c:pt idx="4">
                  <c:v>Chpater-57</c:v>
                </c:pt>
                <c:pt idx="5">
                  <c:v>Chpater-58</c:v>
                </c:pt>
                <c:pt idx="6">
                  <c:v>Chpater-59</c:v>
                </c:pt>
                <c:pt idx="7">
                  <c:v>Chpater-63</c:v>
                </c:pt>
                <c:pt idx="8">
                  <c:v>Chpater-67</c:v>
                </c:pt>
              </c:strCache>
            </c:strRef>
          </c:cat>
          <c:val>
            <c:numRef>
              <c:f>Sheet8!$U$20:$U$28</c:f>
              <c:numCache>
                <c:formatCode>0.00%</c:formatCode>
                <c:ptCount val="9"/>
                <c:pt idx="0">
                  <c:v>1.2614187734316241E-3</c:v>
                </c:pt>
                <c:pt idx="1">
                  <c:v>3.7549209999825973E-4</c:v>
                </c:pt>
                <c:pt idx="2">
                  <c:v>0.83759966675076103</c:v>
                </c:pt>
                <c:pt idx="3">
                  <c:v>6.4948399171570496E-3</c:v>
                </c:pt>
                <c:pt idx="4">
                  <c:v>5.6675838843484308E-3</c:v>
                </c:pt>
                <c:pt idx="5">
                  <c:v>1.8891946281161403E-3</c:v>
                </c:pt>
                <c:pt idx="6">
                  <c:v>1.1147421718698564E-3</c:v>
                </c:pt>
                <c:pt idx="7">
                  <c:v>0.14539758159620408</c:v>
                </c:pt>
                <c:pt idx="8">
                  <c:v>1.9948017812407458E-4</c:v>
                </c:pt>
              </c:numCache>
            </c:numRef>
          </c:val>
        </c:ser>
        <c:dLbls>
          <c:showVal val="1"/>
          <c:showCatName val="1"/>
        </c:dLbls>
        <c:firstSliceAng val="296"/>
      </c:pieChart>
    </c:plotArea>
    <c:plotVisOnly val="1"/>
    <c:dispBlanksAs val="zero"/>
  </c:chart>
  <c:txPr>
    <a:bodyPr/>
    <a:lstStyle/>
    <a:p>
      <a:pPr>
        <a:defRPr sz="12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200"/>
            </a:pPr>
            <a:r>
              <a:rPr lang="en-US" sz="1200"/>
              <a:t>World</a:t>
            </a:r>
            <a:r>
              <a:rPr lang="en-US" sz="1200" baseline="0"/>
              <a:t> </a:t>
            </a:r>
            <a:r>
              <a:rPr lang="en-US" sz="1200"/>
              <a:t>Production</a:t>
            </a:r>
            <a:r>
              <a:rPr lang="en-US" sz="1200" baseline="0"/>
              <a:t> of Raw Jute  ('000 MT)</a:t>
            </a:r>
            <a:endParaRPr lang="en-US" sz="1200"/>
          </a:p>
        </c:rich>
      </c:tx>
      <c:layout/>
    </c:title>
    <c:plotArea>
      <c:layout/>
      <c:barChart>
        <c:barDir val="col"/>
        <c:grouping val="clustered"/>
        <c:ser>
          <c:idx val="0"/>
          <c:order val="0"/>
          <c:dPt>
            <c:idx val="6"/>
            <c:spPr>
              <a:solidFill>
                <a:schemeClr val="accent1">
                  <a:lumMod val="50000"/>
                </a:schemeClr>
              </a:solidFill>
            </c:spPr>
          </c:dPt>
          <c:dLbls>
            <c:showVal val="1"/>
          </c:dLbls>
          <c:trendline>
            <c:trendlineType val="linear"/>
            <c:dispEq val="1"/>
            <c:trendlineLbl>
              <c:layout>
                <c:manualLayout>
                  <c:x val="-0.11327959005124359"/>
                  <c:y val="-0.15428571428571428"/>
                </c:manualLayout>
              </c:layout>
              <c:tx>
                <c:rich>
                  <a:bodyPr/>
                  <a:lstStyle/>
                  <a:p>
                    <a:pPr>
                      <a:defRPr b="1"/>
                    </a:pPr>
                    <a:r>
                      <a:rPr lang="en-US" baseline="0"/>
                      <a:t>CAGR = 2.76%</a:t>
                    </a:r>
                    <a:endParaRPr lang="en-US"/>
                  </a:p>
                </c:rich>
              </c:tx>
              <c:numFmt formatCode="General" sourceLinked="0"/>
            </c:trendlineLbl>
          </c:trendline>
          <c:cat>
            <c:strRef>
              <c:f>Sheet1!$D$54:$D$60</c:f>
              <c:strCache>
                <c:ptCount val="7"/>
                <c:pt idx="0">
                  <c:v>2008</c:v>
                </c:pt>
                <c:pt idx="1">
                  <c:v>2010</c:v>
                </c:pt>
                <c:pt idx="2">
                  <c:v>2012</c:v>
                </c:pt>
                <c:pt idx="3">
                  <c:v>2014</c:v>
                </c:pt>
                <c:pt idx="4">
                  <c:v>2016</c:v>
                </c:pt>
                <c:pt idx="5">
                  <c:v>2017</c:v>
                </c:pt>
                <c:pt idx="6">
                  <c:v>2018 (E)</c:v>
                </c:pt>
              </c:strCache>
            </c:strRef>
          </c:cat>
          <c:val>
            <c:numRef>
              <c:f>Sheet1!$E$54:$E$60</c:f>
              <c:numCache>
                <c:formatCode>General</c:formatCode>
                <c:ptCount val="7"/>
                <c:pt idx="0">
                  <c:v>2690</c:v>
                </c:pt>
                <c:pt idx="1">
                  <c:v>2829</c:v>
                </c:pt>
                <c:pt idx="2">
                  <c:v>3454</c:v>
                </c:pt>
                <c:pt idx="3">
                  <c:v>3396</c:v>
                </c:pt>
                <c:pt idx="4">
                  <c:v>3311</c:v>
                </c:pt>
                <c:pt idx="5">
                  <c:v>3531</c:v>
                </c:pt>
                <c:pt idx="6">
                  <c:v>3618</c:v>
                </c:pt>
              </c:numCache>
            </c:numRef>
          </c:val>
        </c:ser>
        <c:axId val="103119872"/>
        <c:axId val="103150336"/>
      </c:barChart>
      <c:catAx>
        <c:axId val="103119872"/>
        <c:scaling>
          <c:orientation val="minMax"/>
        </c:scaling>
        <c:axPos val="b"/>
        <c:tickLblPos val="nextTo"/>
        <c:crossAx val="103150336"/>
        <c:crosses val="autoZero"/>
        <c:auto val="1"/>
        <c:lblAlgn val="ctr"/>
        <c:lblOffset val="100"/>
      </c:catAx>
      <c:valAx>
        <c:axId val="103150336"/>
        <c:scaling>
          <c:orientation val="minMax"/>
        </c:scaling>
        <c:delete val="1"/>
        <c:axPos val="l"/>
        <c:numFmt formatCode="General" sourceLinked="1"/>
        <c:tickLblPos val="none"/>
        <c:crossAx val="103119872"/>
        <c:crosses val="autoZero"/>
        <c:crossBetween val="between"/>
      </c:valAx>
    </c:plotArea>
    <c:plotVisOnly val="1"/>
  </c:chart>
  <c:externalData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Expenditure in Jute Farming</a:t>
            </a:r>
          </a:p>
        </c:rich>
      </c:tx>
      <c:layout>
        <c:manualLayout>
          <c:xMode val="edge"/>
          <c:yMode val="edge"/>
          <c:x val="0.26158469945355201"/>
          <c:y val="1.9607843137254902E-2"/>
        </c:manualLayout>
      </c:layout>
    </c:title>
    <c:plotArea>
      <c:layout/>
      <c:pieChart>
        <c:varyColors val="1"/>
        <c:ser>
          <c:idx val="0"/>
          <c:order val="0"/>
          <c:dLbls>
            <c:numFmt formatCode="0.00%" sourceLinked="0"/>
            <c:showCatName val="1"/>
            <c:showPercent val="1"/>
            <c:showLeaderLines val="1"/>
          </c:dLbls>
          <c:cat>
            <c:strRef>
              <c:f>Calci!$B$67:$B$75</c:f>
              <c:strCache>
                <c:ptCount val="9"/>
                <c:pt idx="0">
                  <c:v>Seed</c:v>
                </c:pt>
                <c:pt idx="1">
                  <c:v>Manure</c:v>
                </c:pt>
                <c:pt idx="2">
                  <c:v>Fertilisers</c:v>
                </c:pt>
                <c:pt idx="3">
                  <c:v>Insecticides</c:v>
                </c:pt>
                <c:pt idx="4">
                  <c:v>Irrigation</c:v>
                </c:pt>
                <c:pt idx="5">
                  <c:v>Bullock labour</c:v>
                </c:pt>
                <c:pt idx="6">
                  <c:v>Hired labour</c:v>
                </c:pt>
                <c:pt idx="7">
                  <c:v>Own labour</c:v>
                </c:pt>
                <c:pt idx="8">
                  <c:v>Retting labour</c:v>
                </c:pt>
              </c:strCache>
            </c:strRef>
          </c:cat>
          <c:val>
            <c:numRef>
              <c:f>Calci!$D$67:$D$75</c:f>
              <c:numCache>
                <c:formatCode>General</c:formatCode>
                <c:ptCount val="9"/>
                <c:pt idx="0">
                  <c:v>808.42964601539779</c:v>
                </c:pt>
                <c:pt idx="1">
                  <c:v>5301.4400334005104</c:v>
                </c:pt>
                <c:pt idx="2">
                  <c:v>5288.8016984324904</c:v>
                </c:pt>
                <c:pt idx="3">
                  <c:v>1041.9208037612063</c:v>
                </c:pt>
                <c:pt idx="4">
                  <c:v>5011.96076688208</c:v>
                </c:pt>
                <c:pt idx="5">
                  <c:v>5414.8220988679968</c:v>
                </c:pt>
                <c:pt idx="6">
                  <c:v>28959.949319820757</c:v>
                </c:pt>
                <c:pt idx="7">
                  <c:v>4100.4211994501547</c:v>
                </c:pt>
                <c:pt idx="8">
                  <c:v>9808.6786130642158</c:v>
                </c:pt>
              </c:numCache>
            </c:numRef>
          </c:val>
        </c:ser>
        <c:firstSliceAng val="0"/>
      </c:pieChart>
    </c:plotArea>
    <c:plotVisOnly val="1"/>
    <c:dispBlanksAs val="zero"/>
  </c:chart>
  <c:txPr>
    <a:bodyPr/>
    <a:lstStyle/>
    <a:p>
      <a:pPr>
        <a:defRPr sz="1200"/>
      </a:pPr>
      <a:endParaRPr lang="en-US"/>
    </a:p>
  </c:txPr>
  <c:externalData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t>Expenditure </a:t>
            </a:r>
            <a:r>
              <a:rPr lang="en-US" dirty="0"/>
              <a:t>in Traditional Jute Sector</a:t>
            </a:r>
          </a:p>
        </c:rich>
      </c:tx>
      <c:layout/>
    </c:title>
    <c:plotArea>
      <c:layout/>
      <c:pieChart>
        <c:varyColors val="1"/>
        <c:ser>
          <c:idx val="0"/>
          <c:order val="0"/>
          <c:dLbls>
            <c:dLbl>
              <c:idx val="4"/>
              <c:layout>
                <c:manualLayout>
                  <c:x val="1.6410929403055503E-2"/>
                  <c:y val="-8.4506115057298575E-2"/>
                </c:manualLayout>
              </c:layout>
              <c:showCatName val="1"/>
              <c:showPercent val="1"/>
            </c:dLbl>
            <c:dLbl>
              <c:idx val="9"/>
              <c:layout>
                <c:manualLayout>
                  <c:x val="2.7367801451289191E-2"/>
                  <c:y val="7.7249877663597118E-3"/>
                </c:manualLayout>
              </c:layout>
              <c:showCatName val="1"/>
              <c:showPercent val="1"/>
            </c:dLbl>
            <c:numFmt formatCode="0.00%" sourceLinked="0"/>
            <c:showCatName val="1"/>
            <c:showPercent val="1"/>
            <c:showLeaderLines val="1"/>
          </c:dLbls>
          <c:cat>
            <c:strRef>
              <c:f>CalciT!$E$506:$N$506</c:f>
              <c:strCache>
                <c:ptCount val="10"/>
                <c:pt idx="0">
                  <c:v>Raw Material</c:v>
                </c:pt>
                <c:pt idx="1">
                  <c:v>Stores and spares</c:v>
                </c:pt>
                <c:pt idx="2">
                  <c:v>Repairs &amp; Maintenance</c:v>
                </c:pt>
                <c:pt idx="3">
                  <c:v>Depreciation &amp; amortization</c:v>
                </c:pt>
                <c:pt idx="4">
                  <c:v>Factory overheads</c:v>
                </c:pt>
                <c:pt idx="5">
                  <c:v>Administrative overheads</c:v>
                </c:pt>
                <c:pt idx="6">
                  <c:v>Interest</c:v>
                </c:pt>
                <c:pt idx="7">
                  <c:v>Electricity</c:v>
                </c:pt>
                <c:pt idx="8">
                  <c:v>Manpower</c:v>
                </c:pt>
                <c:pt idx="9">
                  <c:v>Others</c:v>
                </c:pt>
              </c:strCache>
            </c:strRef>
          </c:cat>
          <c:val>
            <c:numRef>
              <c:f>CalciT!$E$507:$N$507</c:f>
              <c:numCache>
                <c:formatCode>General</c:formatCode>
                <c:ptCount val="10"/>
                <c:pt idx="0">
                  <c:v>3407.7818317083297</c:v>
                </c:pt>
                <c:pt idx="1">
                  <c:v>700.18821388888887</c:v>
                </c:pt>
                <c:pt idx="2">
                  <c:v>152.22529235294121</c:v>
                </c:pt>
                <c:pt idx="3">
                  <c:v>223.54079368420992</c:v>
                </c:pt>
                <c:pt idx="4">
                  <c:v>362.17472944444449</c:v>
                </c:pt>
                <c:pt idx="5">
                  <c:v>329.72202588235302</c:v>
                </c:pt>
                <c:pt idx="6">
                  <c:v>245.10633850000067</c:v>
                </c:pt>
                <c:pt idx="7">
                  <c:v>864.25341950000052</c:v>
                </c:pt>
                <c:pt idx="8">
                  <c:v>1172.8507692307701</c:v>
                </c:pt>
                <c:pt idx="9">
                  <c:v>392.91960969072272</c:v>
                </c:pt>
              </c:numCache>
            </c:numRef>
          </c:val>
        </c:ser>
        <c:firstSliceAng val="0"/>
      </c:pieChart>
    </c:plotArea>
    <c:plotVisOnly val="1"/>
    <c:dispBlanksAs val="zero"/>
  </c:chart>
  <c:txPr>
    <a:bodyPr/>
    <a:lstStyle/>
    <a:p>
      <a:pPr>
        <a:defRPr sz="1300"/>
      </a:pPr>
      <a:endParaRPr lang="en-US"/>
    </a:p>
  </c:txPr>
  <c:externalData r:id="rId2"/>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a:t>Expenditure in JDP Sector</a:t>
            </a:r>
          </a:p>
        </c:rich>
      </c:tx>
      <c:layout/>
    </c:title>
    <c:plotArea>
      <c:layout/>
      <c:pieChart>
        <c:varyColors val="1"/>
        <c:ser>
          <c:idx val="0"/>
          <c:order val="0"/>
          <c:dLbls>
            <c:numFmt formatCode="0.00%" sourceLinked="0"/>
            <c:showCatName val="1"/>
            <c:showPercent val="1"/>
            <c:showLeaderLines val="1"/>
          </c:dLbls>
          <c:cat>
            <c:strRef>
              <c:f>CalciJ!$E$568:$M$568</c:f>
              <c:strCache>
                <c:ptCount val="9"/>
                <c:pt idx="0">
                  <c:v>Raw Material</c:v>
                </c:pt>
                <c:pt idx="1">
                  <c:v>Stores and spares</c:v>
                </c:pt>
                <c:pt idx="2">
                  <c:v>Repairs &amp; Maintenance</c:v>
                </c:pt>
                <c:pt idx="3">
                  <c:v>Depreciation &amp; amortization</c:v>
                </c:pt>
                <c:pt idx="4">
                  <c:v>Factory overheads</c:v>
                </c:pt>
                <c:pt idx="5">
                  <c:v>Interest</c:v>
                </c:pt>
                <c:pt idx="6">
                  <c:v>Electricity</c:v>
                </c:pt>
                <c:pt idx="7">
                  <c:v>Others</c:v>
                </c:pt>
                <c:pt idx="8">
                  <c:v>Manpower</c:v>
                </c:pt>
              </c:strCache>
            </c:strRef>
          </c:cat>
          <c:val>
            <c:numRef>
              <c:f>CalciJ!$E$569:$M$569</c:f>
              <c:numCache>
                <c:formatCode>0.00</c:formatCode>
                <c:ptCount val="9"/>
                <c:pt idx="0">
                  <c:v>74.815530952380158</c:v>
                </c:pt>
                <c:pt idx="1">
                  <c:v>7.04143488372093</c:v>
                </c:pt>
                <c:pt idx="2">
                  <c:v>3.3998108695652127</c:v>
                </c:pt>
                <c:pt idx="3">
                  <c:v>7.5302709677419353</c:v>
                </c:pt>
                <c:pt idx="4">
                  <c:v>13.994542105263164</c:v>
                </c:pt>
                <c:pt idx="5">
                  <c:v>12.502500000000024</c:v>
                </c:pt>
                <c:pt idx="6">
                  <c:v>4.4115127272727284</c:v>
                </c:pt>
                <c:pt idx="7">
                  <c:v>8.5707142857142866</c:v>
                </c:pt>
                <c:pt idx="8">
                  <c:v>16.920824417989433</c:v>
                </c:pt>
              </c:numCache>
            </c:numRef>
          </c:val>
        </c:ser>
        <c:firstSliceAng val="0"/>
      </c:pieChart>
    </c:plotArea>
    <c:plotVisOnly val="1"/>
    <c:dispBlanksAs val="zero"/>
  </c:chart>
  <c:txPr>
    <a:bodyPr/>
    <a:lstStyle/>
    <a:p>
      <a:pPr>
        <a:defRPr sz="14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lang="en-IN"/>
            </a:pPr>
            <a:r>
              <a:rPr lang="en-US" sz="1600" dirty="0"/>
              <a:t>Share in Area under Cultivation </a:t>
            </a:r>
          </a:p>
          <a:p>
            <a:pPr>
              <a:defRPr lang="en-IN"/>
            </a:pPr>
            <a:r>
              <a:rPr lang="en-US" sz="1600" dirty="0"/>
              <a:t>('000 Hectares)</a:t>
            </a:r>
            <a:endParaRPr lang="en-IN" sz="1600" dirty="0"/>
          </a:p>
        </c:rich>
      </c:tx>
      <c:layout>
        <c:manualLayout>
          <c:xMode val="edge"/>
          <c:yMode val="edge"/>
          <c:x val="0.15141484672906613"/>
          <c:y val="3.787878787878817E-3"/>
        </c:manualLayout>
      </c:layout>
    </c:title>
    <c:plotArea>
      <c:layout>
        <c:manualLayout>
          <c:layoutTarget val="inner"/>
          <c:xMode val="edge"/>
          <c:yMode val="edge"/>
          <c:x val="0.28063413063932979"/>
          <c:y val="0.31242954828015157"/>
          <c:w val="0.46739464170752232"/>
          <c:h val="0.6518925265920783"/>
        </c:manualLayout>
      </c:layout>
      <c:pieChart>
        <c:varyColors val="1"/>
        <c:ser>
          <c:idx val="0"/>
          <c:order val="0"/>
          <c:tx>
            <c:strRef>
              <c:f>world!$Y$67</c:f>
              <c:strCache>
                <c:ptCount val="1"/>
                <c:pt idx="0">
                  <c:v>share</c:v>
                </c:pt>
              </c:strCache>
            </c:strRef>
          </c:tx>
          <c:dPt>
            <c:idx val="0"/>
            <c:spPr>
              <a:solidFill>
                <a:schemeClr val="accent5">
                  <a:lumMod val="75000"/>
                </a:schemeClr>
              </a:solidFill>
            </c:spPr>
          </c:dPt>
          <c:dLbls>
            <c:dLbl>
              <c:idx val="0"/>
              <c:layout/>
              <c:tx>
                <c:rich>
                  <a:bodyPr/>
                  <a:lstStyle/>
                  <a:p>
                    <a:r>
                      <a:rPr lang="en-US"/>
                      <a:t>India, </a:t>
                    </a:r>
                  </a:p>
                  <a:p>
                    <a:r>
                      <a:rPr lang="en-US"/>
                      <a:t>765.11</a:t>
                    </a:r>
                  </a:p>
                  <a:p>
                    <a:r>
                      <a:rPr lang="en-US"/>
                      <a:t>(52.07%)</a:t>
                    </a:r>
                  </a:p>
                </c:rich>
              </c:tx>
              <c:showVal val="1"/>
              <c:showCatName val="1"/>
            </c:dLbl>
            <c:dLbl>
              <c:idx val="1"/>
              <c:layout/>
              <c:tx>
                <c:rich>
                  <a:bodyPr/>
                  <a:lstStyle/>
                  <a:p>
                    <a:r>
                      <a:rPr lang="en-US"/>
                      <a:t>Bangladesh, 678.68</a:t>
                    </a:r>
                  </a:p>
                  <a:p>
                    <a:r>
                      <a:rPr lang="en-US"/>
                      <a:t>(46.12%)</a:t>
                    </a:r>
                  </a:p>
                </c:rich>
              </c:tx>
              <c:showVal val="1"/>
              <c:showCatName val="1"/>
            </c:dLbl>
            <c:dLbl>
              <c:idx val="2"/>
              <c:layout/>
              <c:tx>
                <c:rich>
                  <a:bodyPr/>
                  <a:lstStyle/>
                  <a:p>
                    <a:r>
                      <a:rPr lang="en-US"/>
                      <a:t>China,</a:t>
                    </a:r>
                  </a:p>
                  <a:p>
                    <a:r>
                      <a:rPr lang="en-US"/>
                      <a:t> 12.00</a:t>
                    </a:r>
                  </a:p>
                  <a:p>
                    <a:r>
                      <a:rPr lang="en-US"/>
                      <a:t>(0.82%)</a:t>
                    </a:r>
                  </a:p>
                </c:rich>
              </c:tx>
              <c:showVal val="1"/>
              <c:showCatName val="1"/>
            </c:dLbl>
            <c:dLbl>
              <c:idx val="3"/>
              <c:layout/>
              <c:tx>
                <c:rich>
                  <a:bodyPr/>
                  <a:lstStyle/>
                  <a:p>
                    <a:r>
                      <a:rPr lang="en-US"/>
                      <a:t>Nepal,</a:t>
                    </a:r>
                  </a:p>
                  <a:p>
                    <a:r>
                      <a:rPr lang="en-US"/>
                      <a:t>8.01</a:t>
                    </a:r>
                  </a:p>
                  <a:p>
                    <a:r>
                      <a:rPr lang="en-US"/>
                      <a:t>( 0.55%)</a:t>
                    </a:r>
                  </a:p>
                </c:rich>
              </c:tx>
              <c:showVal val="1"/>
              <c:showCatName val="1"/>
            </c:dLbl>
            <c:dLbl>
              <c:idx val="4"/>
              <c:layout>
                <c:manualLayout>
                  <c:x val="-6.7534541672856913E-3"/>
                  <c:y val="-0.18849956255468175"/>
                </c:manualLayout>
              </c:layout>
              <c:tx>
                <c:rich>
                  <a:bodyPr/>
                  <a:lstStyle/>
                  <a:p>
                    <a:r>
                      <a:rPr lang="en-US" dirty="0"/>
                      <a:t>RoW,</a:t>
                    </a:r>
                  </a:p>
                  <a:p>
                    <a:r>
                      <a:rPr lang="en-US" dirty="0"/>
                      <a:t>6.63 </a:t>
                    </a:r>
                  </a:p>
                  <a:p>
                    <a:r>
                      <a:rPr lang="en-US" dirty="0"/>
                      <a:t>0.45%</a:t>
                    </a:r>
                  </a:p>
                </c:rich>
              </c:tx>
              <c:showVal val="1"/>
              <c:showCatName val="1"/>
            </c:dLbl>
            <c:txPr>
              <a:bodyPr/>
              <a:lstStyle/>
              <a:p>
                <a:pPr>
                  <a:defRPr lang="en-IN"/>
                </a:pPr>
                <a:endParaRPr lang="en-US"/>
              </a:p>
            </c:txPr>
            <c:showVal val="1"/>
            <c:showCatName val="1"/>
            <c:showLeaderLines val="1"/>
          </c:dLbls>
          <c:cat>
            <c:strRef>
              <c:f>world!$X$68:$X$72</c:f>
              <c:strCache>
                <c:ptCount val="5"/>
                <c:pt idx="0">
                  <c:v>India</c:v>
                </c:pt>
                <c:pt idx="1">
                  <c:v>Bangladesh</c:v>
                </c:pt>
                <c:pt idx="2">
                  <c:v>China</c:v>
                </c:pt>
                <c:pt idx="3">
                  <c:v>Nepal</c:v>
                </c:pt>
                <c:pt idx="4">
                  <c:v>RoW</c:v>
                </c:pt>
              </c:strCache>
            </c:strRef>
          </c:cat>
          <c:val>
            <c:numRef>
              <c:f>world!$Y$68:$Y$72</c:f>
              <c:numCache>
                <c:formatCode>0.00%</c:formatCode>
                <c:ptCount val="5"/>
                <c:pt idx="0">
                  <c:v>0.52068219742648203</c:v>
                </c:pt>
                <c:pt idx="1">
                  <c:v>0.46118489643589422</c:v>
                </c:pt>
                <c:pt idx="2">
                  <c:v>8.1678040706996986E-3</c:v>
                </c:pt>
                <c:pt idx="3">
                  <c:v>5.4517812373250018E-3</c:v>
                </c:pt>
                <c:pt idx="4">
                  <c:v>4.5000000000000014E-3</c:v>
                </c:pt>
              </c:numCache>
            </c:numRef>
          </c:val>
        </c:ser>
        <c:dLbls>
          <c:showVal val="1"/>
          <c:showCatName val="1"/>
        </c:dLbls>
        <c:firstSliceAng val="289"/>
      </c:pieChart>
    </c:plotArea>
    <c:plotVisOnly val="1"/>
    <c:dispBlanksAs val="zero"/>
  </c:chart>
  <c:txPr>
    <a:bodyPr/>
    <a:lstStyle/>
    <a:p>
      <a:pPr>
        <a:defRPr sz="10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sz="1200"/>
            </a:pPr>
            <a:r>
              <a:rPr lang="en-US" sz="1200"/>
              <a:t>Area under</a:t>
            </a:r>
            <a:r>
              <a:rPr lang="en-US" sz="1200" baseline="0"/>
              <a:t> Jute Cultivation ('000 Ha)</a:t>
            </a:r>
            <a:endParaRPr lang="en-US" sz="1200"/>
          </a:p>
        </c:rich>
      </c:tx>
      <c:layout/>
    </c:title>
    <c:plotArea>
      <c:layout/>
      <c:barChart>
        <c:barDir val="col"/>
        <c:grouping val="clustered"/>
        <c:ser>
          <c:idx val="0"/>
          <c:order val="0"/>
          <c:dPt>
            <c:idx val="6"/>
            <c:spPr>
              <a:solidFill>
                <a:schemeClr val="accent1">
                  <a:lumMod val="50000"/>
                </a:schemeClr>
              </a:solidFill>
            </c:spPr>
          </c:dPt>
          <c:dLbls>
            <c:showVal val="1"/>
          </c:dLbls>
          <c:trendline>
            <c:trendlineType val="linear"/>
            <c:dispEq val="1"/>
            <c:trendlineLbl>
              <c:layout>
                <c:manualLayout>
                  <c:x val="-0.12251509186351708"/>
                  <c:y val="-7.9016519993824363E-2"/>
                </c:manualLayout>
              </c:layout>
              <c:tx>
                <c:rich>
                  <a:bodyPr/>
                  <a:lstStyle/>
                  <a:p>
                    <a:pPr>
                      <a:defRPr b="1"/>
                    </a:pPr>
                    <a:r>
                      <a:rPr lang="en-US"/>
                      <a:t>CAGR = 2.03%</a:t>
                    </a:r>
                  </a:p>
                </c:rich>
              </c:tx>
              <c:numFmt formatCode="General" sourceLinked="0"/>
            </c:trendlineLbl>
          </c:trendline>
          <c:cat>
            <c:strRef>
              <c:f>Sheet1!$D$77:$D$83</c:f>
              <c:strCache>
                <c:ptCount val="7"/>
                <c:pt idx="0">
                  <c:v>2008</c:v>
                </c:pt>
                <c:pt idx="1">
                  <c:v>2010</c:v>
                </c:pt>
                <c:pt idx="2">
                  <c:v>2012</c:v>
                </c:pt>
                <c:pt idx="3">
                  <c:v>2014</c:v>
                </c:pt>
                <c:pt idx="4">
                  <c:v>2016</c:v>
                </c:pt>
                <c:pt idx="5">
                  <c:v>2017</c:v>
                </c:pt>
                <c:pt idx="6">
                  <c:v>2018 (E)</c:v>
                </c:pt>
              </c:strCache>
            </c:strRef>
          </c:cat>
          <c:val>
            <c:numRef>
              <c:f>Sheet1!$E$77:$E$83</c:f>
              <c:numCache>
                <c:formatCode>General</c:formatCode>
                <c:ptCount val="7"/>
                <c:pt idx="0">
                  <c:v>1253</c:v>
                </c:pt>
                <c:pt idx="1">
                  <c:v>1225</c:v>
                </c:pt>
                <c:pt idx="2">
                  <c:v>1596</c:v>
                </c:pt>
                <c:pt idx="3">
                  <c:v>1437</c:v>
                </c:pt>
                <c:pt idx="4">
                  <c:v>1470</c:v>
                </c:pt>
                <c:pt idx="5">
                  <c:v>1532</c:v>
                </c:pt>
                <c:pt idx="6">
                  <c:v>1591</c:v>
                </c:pt>
              </c:numCache>
            </c:numRef>
          </c:val>
        </c:ser>
        <c:axId val="103638144"/>
        <c:axId val="103639680"/>
      </c:barChart>
      <c:catAx>
        <c:axId val="103638144"/>
        <c:scaling>
          <c:orientation val="minMax"/>
        </c:scaling>
        <c:axPos val="b"/>
        <c:tickLblPos val="nextTo"/>
        <c:crossAx val="103639680"/>
        <c:crosses val="autoZero"/>
        <c:auto val="1"/>
        <c:lblAlgn val="ctr"/>
        <c:lblOffset val="100"/>
      </c:catAx>
      <c:valAx>
        <c:axId val="103639680"/>
        <c:scaling>
          <c:orientation val="minMax"/>
        </c:scaling>
        <c:delete val="1"/>
        <c:axPos val="l"/>
        <c:numFmt formatCode="General" sourceLinked="1"/>
        <c:tickLblPos val="none"/>
        <c:crossAx val="103638144"/>
        <c:crosses val="autoZero"/>
        <c:crossBetween val="between"/>
      </c:valAx>
    </c:plotArea>
    <c:plotVisOnly val="1"/>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US" sz="1100" b="1" i="0" baseline="0" dirty="0" smtClean="0"/>
              <a:t>Yield/Hectare </a:t>
            </a:r>
            <a:r>
              <a:rPr lang="en-US" sz="1100" b="1" i="0" baseline="0" dirty="0"/>
              <a:t>(in MT)</a:t>
            </a:r>
            <a:endParaRPr lang="en-IN" sz="1100" dirty="0"/>
          </a:p>
        </c:rich>
      </c:tx>
      <c:layout>
        <c:manualLayout>
          <c:xMode val="edge"/>
          <c:yMode val="edge"/>
          <c:x val="0.22824355170901101"/>
          <c:y val="0"/>
        </c:manualLayout>
      </c:layout>
    </c:title>
    <c:plotArea>
      <c:layout>
        <c:manualLayout>
          <c:layoutTarget val="inner"/>
          <c:xMode val="edge"/>
          <c:yMode val="edge"/>
          <c:x val="0.18356274910080689"/>
          <c:y val="9.5370734908136481E-2"/>
          <c:w val="0.79174558464744804"/>
          <c:h val="0.84328699146981623"/>
        </c:manualLayout>
      </c:layout>
      <c:barChart>
        <c:barDir val="bar"/>
        <c:grouping val="clustered"/>
        <c:ser>
          <c:idx val="0"/>
          <c:order val="0"/>
          <c:tx>
            <c:strRef>
              <c:f>Sheet6!$D$35</c:f>
              <c:strCache>
                <c:ptCount val="1"/>
                <c:pt idx="0">
                  <c:v>edf</c:v>
                </c:pt>
              </c:strCache>
            </c:strRef>
          </c:tx>
          <c:spPr>
            <a:solidFill>
              <a:schemeClr val="tx2">
                <a:lumMod val="60000"/>
                <a:lumOff val="40000"/>
              </a:schemeClr>
            </a:solidFill>
          </c:spPr>
          <c:dPt>
            <c:idx val="7"/>
            <c:spPr>
              <a:solidFill>
                <a:schemeClr val="accent1">
                  <a:lumMod val="50000"/>
                </a:schemeClr>
              </a:solidFill>
            </c:spPr>
          </c:dPt>
          <c:dPt>
            <c:idx val="8"/>
            <c:spPr>
              <a:solidFill>
                <a:schemeClr val="accent1">
                  <a:lumMod val="50000"/>
                </a:schemeClr>
              </a:solidFill>
            </c:spPr>
          </c:dPt>
          <c:dPt>
            <c:idx val="9"/>
            <c:spPr>
              <a:solidFill>
                <a:schemeClr val="accent1">
                  <a:lumMod val="50000"/>
                </a:schemeClr>
              </a:solidFill>
            </c:spPr>
          </c:dPt>
          <c:dLbls>
            <c:txPr>
              <a:bodyPr/>
              <a:lstStyle/>
              <a:p>
                <a:pPr>
                  <a:defRPr sz="900"/>
                </a:pPr>
                <a:endParaRPr lang="en-US"/>
              </a:p>
            </c:txPr>
            <c:dLblPos val="outEnd"/>
            <c:showVal val="1"/>
          </c:dLbls>
          <c:cat>
            <c:strRef>
              <c:f>Sheet6!$C$36:$C$45</c:f>
              <c:strCache>
                <c:ptCount val="10"/>
                <c:pt idx="0">
                  <c:v>2008</c:v>
                </c:pt>
                <c:pt idx="1">
                  <c:v>2010</c:v>
                </c:pt>
                <c:pt idx="2">
                  <c:v>2012</c:v>
                </c:pt>
                <c:pt idx="3">
                  <c:v>2014</c:v>
                </c:pt>
                <c:pt idx="4">
                  <c:v>2015</c:v>
                </c:pt>
                <c:pt idx="5">
                  <c:v>2016</c:v>
                </c:pt>
                <c:pt idx="6">
                  <c:v>2017</c:v>
                </c:pt>
                <c:pt idx="7">
                  <c:v>2018 (E) </c:v>
                </c:pt>
                <c:pt idx="8">
                  <c:v>2019 (E) </c:v>
                </c:pt>
                <c:pt idx="9">
                  <c:v>2020 (E)</c:v>
                </c:pt>
              </c:strCache>
            </c:strRef>
          </c:cat>
          <c:val>
            <c:numRef>
              <c:f>Sheet6!$D$36:$D$45</c:f>
              <c:numCache>
                <c:formatCode>0.00</c:formatCode>
                <c:ptCount val="10"/>
                <c:pt idx="0">
                  <c:v>2.147460618654141</c:v>
                </c:pt>
                <c:pt idx="1">
                  <c:v>2.3085933706301702</c:v>
                </c:pt>
                <c:pt idx="2">
                  <c:v>2.163627797881071</c:v>
                </c:pt>
                <c:pt idx="3">
                  <c:v>2.3630395575830012</c:v>
                </c:pt>
                <c:pt idx="4">
                  <c:v>2.2069252154441532</c:v>
                </c:pt>
                <c:pt idx="5">
                  <c:v>2.2527930689842632</c:v>
                </c:pt>
                <c:pt idx="6">
                  <c:v>2.3053482164776669</c:v>
                </c:pt>
                <c:pt idx="7">
                  <c:v>2.2743636746969842</c:v>
                </c:pt>
                <c:pt idx="8">
                  <c:v>2.2749589618088777</c:v>
                </c:pt>
                <c:pt idx="9">
                  <c:v>2.2755333991997779</c:v>
                </c:pt>
              </c:numCache>
            </c:numRef>
          </c:val>
        </c:ser>
        <c:gapWidth val="58"/>
        <c:axId val="140010624"/>
        <c:axId val="140012160"/>
      </c:barChart>
      <c:catAx>
        <c:axId val="140010624"/>
        <c:scaling>
          <c:orientation val="minMax"/>
        </c:scaling>
        <c:axPos val="l"/>
        <c:tickLblPos val="nextTo"/>
        <c:txPr>
          <a:bodyPr/>
          <a:lstStyle/>
          <a:p>
            <a:pPr>
              <a:defRPr sz="900"/>
            </a:pPr>
            <a:endParaRPr lang="en-US"/>
          </a:p>
        </c:txPr>
        <c:crossAx val="140012160"/>
        <c:crosses val="autoZero"/>
        <c:auto val="1"/>
        <c:lblAlgn val="ctr"/>
        <c:lblOffset val="100"/>
      </c:catAx>
      <c:valAx>
        <c:axId val="140012160"/>
        <c:scaling>
          <c:orientation val="minMax"/>
        </c:scaling>
        <c:delete val="1"/>
        <c:axPos val="b"/>
        <c:numFmt formatCode="0.00" sourceLinked="1"/>
        <c:tickLblPos val="none"/>
        <c:crossAx val="140010624"/>
        <c:crosses val="autoZero"/>
        <c:crossBetween val="between"/>
      </c:valAx>
    </c:plotArea>
    <c:plotVisOnly val="1"/>
    <c:dispBlanksAs val="gap"/>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sz="1200"/>
            </a:pPr>
            <a:r>
              <a:rPr lang="en-IN" sz="1400" dirty="0" smtClean="0"/>
              <a:t>Top Exporters of Jute textiles in world </a:t>
            </a:r>
            <a:endParaRPr lang="en-IN" sz="1400" dirty="0"/>
          </a:p>
        </c:rich>
      </c:tx>
      <c:layout>
        <c:manualLayout>
          <c:xMode val="edge"/>
          <c:yMode val="edge"/>
          <c:x val="0.2023849697359259"/>
          <c:y val="2.7777777777777801E-2"/>
        </c:manualLayout>
      </c:layout>
    </c:title>
    <c:plotArea>
      <c:layout>
        <c:manualLayout>
          <c:layoutTarget val="inner"/>
          <c:xMode val="edge"/>
          <c:yMode val="edge"/>
          <c:x val="0.32930660453157651"/>
          <c:y val="0.19450167687372411"/>
          <c:w val="0.55221490170871479"/>
          <c:h val="0.75162583843686259"/>
        </c:manualLayout>
      </c:layout>
      <c:pieChart>
        <c:varyColors val="1"/>
        <c:ser>
          <c:idx val="0"/>
          <c:order val="0"/>
          <c:tx>
            <c:strRef>
              <c:f>'top expoter'!$Q$40</c:f>
              <c:strCache>
                <c:ptCount val="1"/>
                <c:pt idx="0">
                  <c:v>share</c:v>
                </c:pt>
              </c:strCache>
            </c:strRef>
          </c:tx>
          <c:dPt>
            <c:idx val="0"/>
            <c:spPr>
              <a:solidFill>
                <a:srgbClr val="4BACC6"/>
              </a:solidFill>
            </c:spPr>
          </c:dPt>
          <c:dPt>
            <c:idx val="1"/>
            <c:spPr>
              <a:solidFill>
                <a:srgbClr val="F79646">
                  <a:lumMod val="75000"/>
                </a:srgbClr>
              </a:solidFill>
            </c:spPr>
          </c:dPt>
          <c:dPt>
            <c:idx val="2"/>
            <c:spPr>
              <a:solidFill>
                <a:srgbClr val="FF0000"/>
              </a:solidFill>
            </c:spPr>
          </c:dPt>
          <c:dPt>
            <c:idx val="5"/>
            <c:spPr>
              <a:solidFill>
                <a:srgbClr val="FFFF00"/>
              </a:solidFill>
            </c:spPr>
          </c:dPt>
          <c:dPt>
            <c:idx val="6"/>
            <c:spPr>
              <a:solidFill>
                <a:srgbClr val="00B050"/>
              </a:solidFill>
            </c:spPr>
          </c:dPt>
          <c:dLbls>
            <c:dLbl>
              <c:idx val="0"/>
              <c:layout/>
              <c:tx>
                <c:rich>
                  <a:bodyPr/>
                  <a:lstStyle/>
                  <a:p>
                    <a:r>
                      <a:rPr lang="en-US" sz="1200"/>
                      <a:t>B</a:t>
                    </a:r>
                    <a:r>
                      <a:rPr lang="en-US"/>
                      <a:t>'desh, 65.71%</a:t>
                    </a:r>
                  </a:p>
                </c:rich>
              </c:tx>
              <c:showVal val="1"/>
              <c:showCatName val="1"/>
            </c:dLbl>
            <c:dLbl>
              <c:idx val="1"/>
              <c:layout>
                <c:manualLayout>
                  <c:x val="-0.25002331957575902"/>
                  <c:y val="-3.8856555973981516E-4"/>
                </c:manualLayout>
              </c:layout>
              <c:tx>
                <c:rich>
                  <a:bodyPr/>
                  <a:lstStyle/>
                  <a:p>
                    <a:r>
                      <a:rPr lang="en-US" sz="1200"/>
                      <a:t>I</a:t>
                    </a:r>
                    <a:r>
                      <a:rPr lang="en-US"/>
                      <a:t>ndia, 17.0%</a:t>
                    </a:r>
                  </a:p>
                </c:rich>
              </c:tx>
              <c:showVal val="1"/>
              <c:showCatName val="1"/>
            </c:dLbl>
            <c:dLbl>
              <c:idx val="2"/>
              <c:layout>
                <c:manualLayout>
                  <c:x val="1.2298799728685601E-2"/>
                  <c:y val="9.4980114385265102E-2"/>
                </c:manualLayout>
              </c:layout>
              <c:tx>
                <c:rich>
                  <a:bodyPr/>
                  <a:lstStyle/>
                  <a:p>
                    <a:r>
                      <a:rPr lang="en-US" sz="1200"/>
                      <a:t>N</a:t>
                    </a:r>
                    <a:r>
                      <a:rPr lang="en-US"/>
                      <a:t>epal, 3.15%</a:t>
                    </a:r>
                  </a:p>
                </c:rich>
              </c:tx>
              <c:showVal val="1"/>
              <c:showCatName val="1"/>
            </c:dLbl>
            <c:dLbl>
              <c:idx val="3"/>
              <c:layout>
                <c:manualLayout>
                  <c:x val="-0.10295948961435539"/>
                  <c:y val="1.6352737567192709E-2"/>
                </c:manualLayout>
              </c:layout>
              <c:tx>
                <c:rich>
                  <a:bodyPr/>
                  <a:lstStyle/>
                  <a:p>
                    <a:r>
                      <a:rPr lang="en-US" sz="1200"/>
                      <a:t>M</a:t>
                    </a:r>
                    <a:r>
                      <a:rPr lang="en-US" sz="850"/>
                      <a:t>yanmar</a:t>
                    </a:r>
                    <a:r>
                      <a:rPr lang="en-US"/>
                      <a:t>2.15%</a:t>
                    </a:r>
                  </a:p>
                </c:rich>
              </c:tx>
              <c:showVal val="1"/>
              <c:showCatName val="1"/>
            </c:dLbl>
            <c:dLbl>
              <c:idx val="4"/>
              <c:layout/>
              <c:tx>
                <c:rich>
                  <a:bodyPr/>
                  <a:lstStyle/>
                  <a:p>
                    <a:r>
                      <a:rPr lang="en-US" sz="1200"/>
                      <a:t>U</a:t>
                    </a:r>
                    <a:r>
                      <a:rPr lang="en-US"/>
                      <a:t>K, </a:t>
                    </a:r>
                    <a:endParaRPr lang="en-US" smtClean="0"/>
                  </a:p>
                  <a:p>
                    <a:r>
                      <a:rPr lang="en-US" smtClean="0"/>
                      <a:t>1.90</a:t>
                    </a:r>
                    <a:r>
                      <a:rPr lang="en-US"/>
                      <a:t>%</a:t>
                    </a:r>
                  </a:p>
                </c:rich>
              </c:tx>
              <c:showVal val="1"/>
              <c:showCatName val="1"/>
            </c:dLbl>
            <c:dLbl>
              <c:idx val="5"/>
              <c:layout>
                <c:manualLayout>
                  <c:x val="-1.8364668702126705E-3"/>
                  <c:y val="-0.14135239673988101"/>
                </c:manualLayout>
              </c:layout>
              <c:tx>
                <c:rich>
                  <a:bodyPr/>
                  <a:lstStyle/>
                  <a:p>
                    <a:r>
                      <a:rPr lang="en-US" sz="1200"/>
                      <a:t>T</a:t>
                    </a:r>
                    <a:r>
                      <a:rPr lang="en-US" sz="950"/>
                      <a:t>anzania</a:t>
                    </a:r>
                    <a:r>
                      <a:rPr lang="en-US"/>
                      <a:t> 1.46%</a:t>
                    </a:r>
                  </a:p>
                </c:rich>
              </c:tx>
              <c:showVal val="1"/>
              <c:showCatName val="1"/>
            </c:dLbl>
            <c:dLbl>
              <c:idx val="6"/>
              <c:layout>
                <c:manualLayout>
                  <c:x val="0.13861492032597"/>
                  <c:y val="-0.104889683549382"/>
                </c:manualLayout>
              </c:layout>
              <c:tx>
                <c:rich>
                  <a:bodyPr/>
                  <a:lstStyle/>
                  <a:p>
                    <a:r>
                      <a:rPr lang="en-US" sz="1200" dirty="0"/>
                      <a:t>R</a:t>
                    </a:r>
                    <a:r>
                      <a:rPr lang="en-US" dirty="0"/>
                      <a:t>oW, </a:t>
                    </a:r>
                    <a:endParaRPr lang="en-US" dirty="0" smtClean="0"/>
                  </a:p>
                  <a:p>
                    <a:r>
                      <a:rPr lang="en-US" dirty="0" smtClean="0"/>
                      <a:t>8.36</a:t>
                    </a:r>
                    <a:r>
                      <a:rPr lang="en-US" dirty="0"/>
                      <a:t>%</a:t>
                    </a:r>
                  </a:p>
                </c:rich>
              </c:tx>
              <c:showVal val="1"/>
              <c:showCatName val="1"/>
            </c:dLbl>
            <c:txPr>
              <a:bodyPr/>
              <a:lstStyle/>
              <a:p>
                <a:pPr>
                  <a:defRPr sz="1200"/>
                </a:pPr>
                <a:endParaRPr lang="en-US"/>
              </a:p>
            </c:txPr>
            <c:showVal val="1"/>
            <c:showCatName val="1"/>
            <c:showLeaderLines val="1"/>
          </c:dLbls>
          <c:cat>
            <c:strRef>
              <c:f>'top expoter'!$P$41:$P$47</c:f>
              <c:strCache>
                <c:ptCount val="7"/>
                <c:pt idx="0">
                  <c:v>Bangladesh</c:v>
                </c:pt>
                <c:pt idx="1">
                  <c:v>India</c:v>
                </c:pt>
                <c:pt idx="2">
                  <c:v>Nepal</c:v>
                </c:pt>
                <c:pt idx="3">
                  <c:v>Myanmar</c:v>
                </c:pt>
                <c:pt idx="4">
                  <c:v>UK</c:v>
                </c:pt>
                <c:pt idx="5">
                  <c:v>Kenya</c:v>
                </c:pt>
                <c:pt idx="6">
                  <c:v>RoW</c:v>
                </c:pt>
              </c:strCache>
            </c:strRef>
          </c:cat>
          <c:val>
            <c:numRef>
              <c:f>'top expoter'!$Q$41:$Q$47</c:f>
              <c:numCache>
                <c:formatCode>0.00%</c:formatCode>
                <c:ptCount val="7"/>
                <c:pt idx="0">
                  <c:v>0.63652303772585705</c:v>
                </c:pt>
                <c:pt idx="1">
                  <c:v>0.19366687182814787</c:v>
                </c:pt>
                <c:pt idx="2">
                  <c:v>3.5898488007595708E-2</c:v>
                </c:pt>
                <c:pt idx="3">
                  <c:v>2.447226582566547E-2</c:v>
                </c:pt>
                <c:pt idx="4">
                  <c:v>2.1669982648746002E-2</c:v>
                </c:pt>
                <c:pt idx="5">
                  <c:v>1.0782110555001599E-2</c:v>
                </c:pt>
                <c:pt idx="6">
                  <c:v>7.6987243408988715E-2</c:v>
                </c:pt>
              </c:numCache>
            </c:numRef>
          </c:val>
        </c:ser>
        <c:dLbls>
          <c:showVal val="1"/>
          <c:showCatName val="1"/>
        </c:dLbls>
        <c:firstSliceAng val="319"/>
      </c:pieChart>
    </c:plotArea>
    <c:plotVisOnly val="1"/>
    <c:dispBlanksAs val="zero"/>
  </c:chart>
  <c:txPr>
    <a:bodyPr/>
    <a:lstStyle/>
    <a:p>
      <a:pPr>
        <a:defRPr sz="10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title>
      <c:tx>
        <c:rich>
          <a:bodyPr/>
          <a:lstStyle/>
          <a:p>
            <a:pPr>
              <a:defRPr/>
            </a:pPr>
            <a:r>
              <a:rPr lang="en-US"/>
              <a:t>Global Export of Jute ($ Bn)</a:t>
            </a:r>
            <a:endParaRPr lang="en-IN"/>
          </a:p>
        </c:rich>
      </c:tx>
      <c:layout>
        <c:manualLayout>
          <c:xMode val="edge"/>
          <c:yMode val="edge"/>
          <c:x val="0.18261010226278959"/>
          <c:y val="6.3240023745996122E-3"/>
        </c:manualLayout>
      </c:layout>
    </c:title>
    <c:plotArea>
      <c:layout>
        <c:manualLayout>
          <c:layoutTarget val="inner"/>
          <c:xMode val="edge"/>
          <c:yMode val="edge"/>
          <c:x val="0.15358906667278804"/>
          <c:y val="0.24783573928259284"/>
          <c:w val="0.68034342645946067"/>
          <c:h val="0.63618438320210002"/>
        </c:manualLayout>
      </c:layout>
      <c:barChart>
        <c:barDir val="col"/>
        <c:grouping val="clustered"/>
        <c:ser>
          <c:idx val="0"/>
          <c:order val="0"/>
          <c:tx>
            <c:strRef>
              <c:f>'Jute Textile'!$B$185</c:f>
              <c:strCache>
                <c:ptCount val="1"/>
                <c:pt idx="0">
                  <c:v>Export</c:v>
                </c:pt>
              </c:strCache>
            </c:strRef>
          </c:tx>
          <c:spPr>
            <a:solidFill>
              <a:schemeClr val="accent6"/>
            </a:solidFill>
          </c:spPr>
          <c:dLbls>
            <c:dLblPos val="outEnd"/>
            <c:showVal val="1"/>
          </c:dLbls>
          <c:cat>
            <c:numRef>
              <c:f>'Jute Textile'!$C$184:$H$184</c:f>
              <c:numCache>
                <c:formatCode>General</c:formatCode>
                <c:ptCount val="6"/>
                <c:pt idx="0">
                  <c:v>2008</c:v>
                </c:pt>
                <c:pt idx="1">
                  <c:v>2010</c:v>
                </c:pt>
                <c:pt idx="2">
                  <c:v>2012</c:v>
                </c:pt>
                <c:pt idx="3">
                  <c:v>2014</c:v>
                </c:pt>
                <c:pt idx="4">
                  <c:v>2016</c:v>
                </c:pt>
                <c:pt idx="5">
                  <c:v>2017</c:v>
                </c:pt>
              </c:numCache>
            </c:numRef>
          </c:cat>
          <c:val>
            <c:numRef>
              <c:f>'Jute Textile'!$C$185:$H$185</c:f>
              <c:numCache>
                <c:formatCode>0.00</c:formatCode>
                <c:ptCount val="6"/>
                <c:pt idx="0">
                  <c:v>0.77787828300001494</c:v>
                </c:pt>
                <c:pt idx="1">
                  <c:v>1.2694708989999732</c:v>
                </c:pt>
                <c:pt idx="2">
                  <c:v>1.3628570430000264</c:v>
                </c:pt>
                <c:pt idx="3">
                  <c:v>1.1798807969999998</c:v>
                </c:pt>
                <c:pt idx="4">
                  <c:v>1.3557922489999692</c:v>
                </c:pt>
                <c:pt idx="5">
                  <c:v>1.432615556999999</c:v>
                </c:pt>
              </c:numCache>
            </c:numRef>
          </c:val>
        </c:ser>
        <c:axId val="144613376"/>
        <c:axId val="144614912"/>
      </c:barChart>
      <c:lineChart>
        <c:grouping val="standard"/>
        <c:ser>
          <c:idx val="1"/>
          <c:order val="1"/>
          <c:tx>
            <c:strRef>
              <c:f>'Jute Textile'!$B$186</c:f>
              <c:strCache>
                <c:ptCount val="1"/>
              </c:strCache>
            </c:strRef>
          </c:tx>
          <c:spPr>
            <a:ln w="38100">
              <a:solidFill>
                <a:srgbClr val="0070C0"/>
              </a:solidFill>
            </a:ln>
          </c:spPr>
          <c:marker>
            <c:symbol val="none"/>
          </c:marker>
          <c:cat>
            <c:numRef>
              <c:f>'Jute Textile'!$C$184:$H$184</c:f>
              <c:numCache>
                <c:formatCode>General</c:formatCode>
                <c:ptCount val="6"/>
                <c:pt idx="0">
                  <c:v>2008</c:v>
                </c:pt>
                <c:pt idx="1">
                  <c:v>2010</c:v>
                </c:pt>
                <c:pt idx="2">
                  <c:v>2012</c:v>
                </c:pt>
                <c:pt idx="3">
                  <c:v>2014</c:v>
                </c:pt>
                <c:pt idx="4">
                  <c:v>2016</c:v>
                </c:pt>
                <c:pt idx="5">
                  <c:v>2017</c:v>
                </c:pt>
              </c:numCache>
            </c:numRef>
          </c:cat>
          <c:val>
            <c:numRef>
              <c:f>'Jute Textile'!$C$186:$H$186</c:f>
              <c:numCache>
                <c:formatCode>0.00%</c:formatCode>
                <c:ptCount val="6"/>
                <c:pt idx="0">
                  <c:v>0.34486891849529638</c:v>
                </c:pt>
                <c:pt idx="1">
                  <c:v>0.50157698236074189</c:v>
                </c:pt>
                <c:pt idx="2">
                  <c:v>-9.6930250892213216E-2</c:v>
                </c:pt>
                <c:pt idx="3">
                  <c:v>-0.10024914353423722</c:v>
                </c:pt>
                <c:pt idx="4">
                  <c:v>8.5829134637196602E-2</c:v>
                </c:pt>
                <c:pt idx="5">
                  <c:v>5.6663038202690801E-2</c:v>
                </c:pt>
              </c:numCache>
            </c:numRef>
          </c:val>
        </c:ser>
        <c:marker val="1"/>
        <c:axId val="144618624"/>
        <c:axId val="144616448"/>
      </c:lineChart>
      <c:catAx>
        <c:axId val="144613376"/>
        <c:scaling>
          <c:orientation val="minMax"/>
        </c:scaling>
        <c:axPos val="b"/>
        <c:numFmt formatCode="General" sourceLinked="1"/>
        <c:tickLblPos val="nextTo"/>
        <c:crossAx val="144614912"/>
        <c:crosses val="autoZero"/>
        <c:auto val="1"/>
        <c:lblAlgn val="ctr"/>
        <c:lblOffset val="100"/>
      </c:catAx>
      <c:valAx>
        <c:axId val="144614912"/>
        <c:scaling>
          <c:orientation val="minMax"/>
        </c:scaling>
        <c:axPos val="l"/>
        <c:numFmt formatCode="0.0" sourceLinked="0"/>
        <c:tickLblPos val="nextTo"/>
        <c:crossAx val="144613376"/>
        <c:crosses val="autoZero"/>
        <c:crossBetween val="between"/>
      </c:valAx>
      <c:valAx>
        <c:axId val="144616448"/>
        <c:scaling>
          <c:orientation val="minMax"/>
        </c:scaling>
        <c:axPos val="r"/>
        <c:title>
          <c:tx>
            <c:rich>
              <a:bodyPr rot="-5400000" vert="horz"/>
              <a:lstStyle/>
              <a:p>
                <a:pPr>
                  <a:defRPr/>
                </a:pPr>
                <a:r>
                  <a:rPr lang="en-IN"/>
                  <a:t>(AGR in %)</a:t>
                </a:r>
              </a:p>
            </c:rich>
          </c:tx>
          <c:layout/>
        </c:title>
        <c:numFmt formatCode="0%" sourceLinked="0"/>
        <c:tickLblPos val="nextTo"/>
        <c:crossAx val="144618624"/>
        <c:crosses val="max"/>
        <c:crossBetween val="between"/>
      </c:valAx>
      <c:catAx>
        <c:axId val="144618624"/>
        <c:scaling>
          <c:orientation val="minMax"/>
        </c:scaling>
        <c:delete val="1"/>
        <c:axPos val="b"/>
        <c:numFmt formatCode="General" sourceLinked="1"/>
        <c:tickLblPos val="none"/>
        <c:crossAx val="144616448"/>
        <c:crosses val="autoZero"/>
        <c:auto val="1"/>
        <c:lblAlgn val="ctr"/>
        <c:lblOffset val="100"/>
      </c:catAx>
    </c:plotArea>
    <c:plotVisOnly val="1"/>
    <c:dispBlanksAs val="gap"/>
  </c:chart>
  <c:txPr>
    <a:bodyPr/>
    <a:lstStyle/>
    <a:p>
      <a:pPr>
        <a:defRPr sz="1200"/>
      </a:pPr>
      <a:endParaRPr lang="en-US"/>
    </a:p>
  </c:txPr>
  <c:externalData r:id="rId2"/>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t>Top Exporters of Jute in world</a:t>
            </a:r>
            <a:r>
              <a:rPr lang="en-US" baseline="0" dirty="0" smtClean="0"/>
              <a:t> 2017</a:t>
            </a:r>
            <a:endParaRPr lang="en-US" dirty="0"/>
          </a:p>
        </c:rich>
      </c:tx>
      <c:layout/>
    </c:title>
    <c:plotArea>
      <c:layout>
        <c:manualLayout>
          <c:layoutTarget val="inner"/>
          <c:xMode val="edge"/>
          <c:yMode val="edge"/>
          <c:x val="0.25660170603674531"/>
          <c:y val="0.20501624796900392"/>
          <c:w val="0.525685695538058"/>
          <c:h val="0.75097956505436825"/>
        </c:manualLayout>
      </c:layout>
      <c:pieChart>
        <c:varyColors val="1"/>
        <c:ser>
          <c:idx val="0"/>
          <c:order val="0"/>
          <c:dLbls>
            <c:numFmt formatCode="0.00%" sourceLinked="0"/>
            <c:showCatName val="1"/>
            <c:showPercent val="1"/>
            <c:showLeaderLines val="1"/>
          </c:dLbls>
          <c:cat>
            <c:strRef>
              <c:f>Sheet1!$D$97:$D$103</c:f>
              <c:strCache>
                <c:ptCount val="7"/>
                <c:pt idx="0">
                  <c:v>Bangladesh</c:v>
                </c:pt>
                <c:pt idx="1">
                  <c:v>India</c:v>
                </c:pt>
                <c:pt idx="2">
                  <c:v>Nepal</c:v>
                </c:pt>
                <c:pt idx="3">
                  <c:v>Myanmar</c:v>
                </c:pt>
                <c:pt idx="4">
                  <c:v>UK</c:v>
                </c:pt>
                <c:pt idx="5">
                  <c:v>Tanzania</c:v>
                </c:pt>
                <c:pt idx="6">
                  <c:v>RoW</c:v>
                </c:pt>
              </c:strCache>
            </c:strRef>
          </c:cat>
          <c:val>
            <c:numRef>
              <c:f>Sheet1!$H$97:$H$103</c:f>
              <c:numCache>
                <c:formatCode>General</c:formatCode>
                <c:ptCount val="7"/>
                <c:pt idx="0">
                  <c:v>941.35999999999979</c:v>
                </c:pt>
                <c:pt idx="1">
                  <c:v>243.55</c:v>
                </c:pt>
                <c:pt idx="2">
                  <c:v>45.14</c:v>
                </c:pt>
                <c:pt idx="3">
                  <c:v>30.779999999999994</c:v>
                </c:pt>
                <c:pt idx="4">
                  <c:v>27.29</c:v>
                </c:pt>
                <c:pt idx="5">
                  <c:v>20.91</c:v>
                </c:pt>
                <c:pt idx="6">
                  <c:v>110.04</c:v>
                </c:pt>
              </c:numCache>
            </c:numRef>
          </c:val>
        </c:ser>
        <c:firstSliceAng val="0"/>
      </c:pieChart>
    </c:plotArea>
    <c:plotVisOnly val="1"/>
  </c:chart>
  <c:txPr>
    <a:bodyPr/>
    <a:lstStyle/>
    <a:p>
      <a:pPr>
        <a:defRPr sz="12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smtClean="0"/>
              <a:t>Top Importers of Jute in World</a:t>
            </a:r>
            <a:r>
              <a:rPr lang="en-US" baseline="0" dirty="0" smtClean="0"/>
              <a:t> (2017)</a:t>
            </a:r>
            <a:endParaRPr lang="en-US" dirty="0"/>
          </a:p>
        </c:rich>
      </c:tx>
      <c:layout/>
    </c:title>
    <c:plotArea>
      <c:layout>
        <c:manualLayout>
          <c:layoutTarget val="inner"/>
          <c:xMode val="edge"/>
          <c:yMode val="edge"/>
          <c:x val="0.26389326334208241"/>
          <c:y val="0.14751648421996041"/>
          <c:w val="0.51388035870516158"/>
          <c:h val="0.75202003712950583"/>
        </c:manualLayout>
      </c:layout>
      <c:pieChart>
        <c:varyColors val="1"/>
        <c:ser>
          <c:idx val="0"/>
          <c:order val="0"/>
          <c:dLbls>
            <c:numFmt formatCode="0.00%" sourceLinked="0"/>
            <c:showCatName val="1"/>
            <c:showPercent val="1"/>
            <c:showLeaderLines val="1"/>
          </c:dLbls>
          <c:cat>
            <c:strRef>
              <c:f>Sheet1!$D$118:$D$128</c:f>
              <c:strCache>
                <c:ptCount val="11"/>
                <c:pt idx="0">
                  <c:v>Turkey</c:v>
                </c:pt>
                <c:pt idx="1">
                  <c:v>India</c:v>
                </c:pt>
                <c:pt idx="2">
                  <c:v>China</c:v>
                </c:pt>
                <c:pt idx="3">
                  <c:v>Sudan</c:v>
                </c:pt>
                <c:pt idx="4">
                  <c:v>USA</c:v>
                </c:pt>
                <c:pt idx="5">
                  <c:v>Iran</c:v>
                </c:pt>
                <c:pt idx="6">
                  <c:v>Pakistan</c:v>
                </c:pt>
                <c:pt idx="7">
                  <c:v>Ghana</c:v>
                </c:pt>
                <c:pt idx="8">
                  <c:v>Côte d'Ivoire</c:v>
                </c:pt>
                <c:pt idx="9">
                  <c:v>Indonesia</c:v>
                </c:pt>
                <c:pt idx="10">
                  <c:v>RoW</c:v>
                </c:pt>
              </c:strCache>
            </c:strRef>
          </c:cat>
          <c:val>
            <c:numRef>
              <c:f>Sheet1!$H$118:$H$128</c:f>
              <c:numCache>
                <c:formatCode>General</c:formatCode>
                <c:ptCount val="11"/>
                <c:pt idx="0">
                  <c:v>272.67</c:v>
                </c:pt>
                <c:pt idx="1">
                  <c:v>170.44</c:v>
                </c:pt>
                <c:pt idx="2">
                  <c:v>131.66</c:v>
                </c:pt>
                <c:pt idx="3">
                  <c:v>82.57</c:v>
                </c:pt>
                <c:pt idx="4">
                  <c:v>64.42</c:v>
                </c:pt>
                <c:pt idx="5">
                  <c:v>55.61</c:v>
                </c:pt>
                <c:pt idx="6">
                  <c:v>55.53</c:v>
                </c:pt>
                <c:pt idx="7">
                  <c:v>38.81</c:v>
                </c:pt>
                <c:pt idx="8">
                  <c:v>38.190000000000012</c:v>
                </c:pt>
                <c:pt idx="9">
                  <c:v>32.9</c:v>
                </c:pt>
                <c:pt idx="10">
                  <c:v>478.85</c:v>
                </c:pt>
              </c:numCache>
            </c:numRef>
          </c:val>
        </c:ser>
        <c:firstSliceAng val="0"/>
      </c:pieChart>
    </c:plotArea>
    <c:plotVisOnly val="1"/>
  </c:chart>
  <c:txPr>
    <a:bodyPr/>
    <a:lstStyle/>
    <a:p>
      <a:pPr>
        <a:defRPr sz="1200"/>
      </a:pPr>
      <a:endParaRPr lang="en-US"/>
    </a:p>
  </c:txPr>
  <c:externalData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6BBD3-0C32-43B4-90A8-585ED8596541}" type="doc">
      <dgm:prSet loTypeId="urn:microsoft.com/office/officeart/2005/8/layout/bProcess4" loCatId="process" qsTypeId="urn:microsoft.com/office/officeart/2005/8/quickstyle/simple1" qsCatId="simple" csTypeId="urn:microsoft.com/office/officeart/2005/8/colors/accent1_2" csCatId="accent1" phldr="1"/>
      <dgm:spPr/>
    </dgm:pt>
    <dgm:pt modelId="{49D2561C-D40B-4D48-B45B-3012A64D12B2}">
      <dgm:prSet phldrT="[Text]" custT="1"/>
      <dgm:spPr/>
      <dgm:t>
        <a:bodyPr/>
        <a:lstStyle/>
        <a:p>
          <a:r>
            <a:rPr lang="en-US" sz="1400" dirty="0" smtClean="0"/>
            <a:t>Sowing</a:t>
          </a:r>
          <a:endParaRPr lang="en-US" sz="1400" dirty="0"/>
        </a:p>
      </dgm:t>
    </dgm:pt>
    <dgm:pt modelId="{895FC0C6-A905-4B2B-A17C-A2AE8985E05E}" type="parTrans" cxnId="{5550F120-63EE-4740-9CFC-FEE53C43CEEA}">
      <dgm:prSet/>
      <dgm:spPr/>
      <dgm:t>
        <a:bodyPr/>
        <a:lstStyle/>
        <a:p>
          <a:endParaRPr lang="en-US" sz="1400"/>
        </a:p>
      </dgm:t>
    </dgm:pt>
    <dgm:pt modelId="{B47CDC8D-97DC-4F81-A446-6439AF66857B}" type="sibTrans" cxnId="{5550F120-63EE-4740-9CFC-FEE53C43CEEA}">
      <dgm:prSet/>
      <dgm:spPr/>
      <dgm:t>
        <a:bodyPr/>
        <a:lstStyle/>
        <a:p>
          <a:endParaRPr lang="en-US" sz="1400"/>
        </a:p>
      </dgm:t>
    </dgm:pt>
    <dgm:pt modelId="{4F6CD0C2-41A4-478A-B7C2-707E52A992B7}">
      <dgm:prSet phldrT="[Text]" custT="1"/>
      <dgm:spPr/>
      <dgm:t>
        <a:bodyPr/>
        <a:lstStyle/>
        <a:p>
          <a:r>
            <a:rPr lang="en-US" sz="1400" dirty="0" smtClean="0"/>
            <a:t>Cutting of Plants</a:t>
          </a:r>
          <a:endParaRPr lang="en-US" sz="1400" dirty="0"/>
        </a:p>
      </dgm:t>
    </dgm:pt>
    <dgm:pt modelId="{B323F4CA-DB28-4A62-878E-035844B957F5}" type="parTrans" cxnId="{32BD8958-87A8-476B-AEBF-8A09066E35DA}">
      <dgm:prSet/>
      <dgm:spPr/>
      <dgm:t>
        <a:bodyPr/>
        <a:lstStyle/>
        <a:p>
          <a:endParaRPr lang="en-US" sz="1400"/>
        </a:p>
      </dgm:t>
    </dgm:pt>
    <dgm:pt modelId="{A05A3260-885F-4BE6-BA99-DB1DA384F80E}" type="sibTrans" cxnId="{32BD8958-87A8-476B-AEBF-8A09066E35DA}">
      <dgm:prSet/>
      <dgm:spPr/>
      <dgm:t>
        <a:bodyPr/>
        <a:lstStyle/>
        <a:p>
          <a:endParaRPr lang="en-US" sz="1400"/>
        </a:p>
      </dgm:t>
    </dgm:pt>
    <dgm:pt modelId="{38DBDDDB-750A-4A20-BFAA-428F73FDAB60}">
      <dgm:prSet phldrT="[Text]" custT="1"/>
      <dgm:spPr/>
      <dgm:t>
        <a:bodyPr/>
        <a:lstStyle/>
        <a:p>
          <a:r>
            <a:rPr lang="en-US" sz="1400" dirty="0" smtClean="0"/>
            <a:t>Bundle Stalk</a:t>
          </a:r>
          <a:endParaRPr lang="en-US" sz="1400" dirty="0"/>
        </a:p>
      </dgm:t>
    </dgm:pt>
    <dgm:pt modelId="{F2088816-DF07-4ACE-87AF-8BB9E0BE8AC4}" type="parTrans" cxnId="{1C8884B5-E6DB-46F6-B450-163891E730B1}">
      <dgm:prSet/>
      <dgm:spPr/>
      <dgm:t>
        <a:bodyPr/>
        <a:lstStyle/>
        <a:p>
          <a:endParaRPr lang="en-US" sz="1400"/>
        </a:p>
      </dgm:t>
    </dgm:pt>
    <dgm:pt modelId="{8530377D-80A0-4223-B3F5-0491C2B3A474}" type="sibTrans" cxnId="{1C8884B5-E6DB-46F6-B450-163891E730B1}">
      <dgm:prSet/>
      <dgm:spPr/>
      <dgm:t>
        <a:bodyPr/>
        <a:lstStyle/>
        <a:p>
          <a:endParaRPr lang="en-US" sz="1400"/>
        </a:p>
      </dgm:t>
    </dgm:pt>
    <dgm:pt modelId="{BC6E57A7-29E0-4701-9362-E1FCC18CDF7C}">
      <dgm:prSet custT="1"/>
      <dgm:spPr/>
      <dgm:t>
        <a:bodyPr/>
        <a:lstStyle/>
        <a:p>
          <a:r>
            <a:rPr lang="en-US" sz="1400" dirty="0" smtClean="0"/>
            <a:t>Retting</a:t>
          </a:r>
        </a:p>
      </dgm:t>
    </dgm:pt>
    <dgm:pt modelId="{ECA0DA85-66C5-427E-AB0E-A99C68EF0733}" type="parTrans" cxnId="{58AC8607-09FA-4C0D-A153-EFA2CE5E3162}">
      <dgm:prSet/>
      <dgm:spPr/>
      <dgm:t>
        <a:bodyPr/>
        <a:lstStyle/>
        <a:p>
          <a:endParaRPr lang="en-US" sz="1400"/>
        </a:p>
      </dgm:t>
    </dgm:pt>
    <dgm:pt modelId="{1B57E9F6-E863-4F02-BA2F-07ED250B0271}" type="sibTrans" cxnId="{58AC8607-09FA-4C0D-A153-EFA2CE5E3162}">
      <dgm:prSet/>
      <dgm:spPr/>
      <dgm:t>
        <a:bodyPr/>
        <a:lstStyle/>
        <a:p>
          <a:endParaRPr lang="en-US" sz="1400"/>
        </a:p>
      </dgm:t>
    </dgm:pt>
    <dgm:pt modelId="{87D70DA3-F15E-4A4E-9474-DF1EA1937DA9}">
      <dgm:prSet custT="1"/>
      <dgm:spPr/>
      <dgm:t>
        <a:bodyPr/>
        <a:lstStyle/>
        <a:p>
          <a:r>
            <a:rPr lang="en-US" sz="1400" dirty="0" err="1" smtClean="0"/>
            <a:t>Strepping</a:t>
          </a:r>
          <a:endParaRPr lang="en-US" sz="1400" dirty="0"/>
        </a:p>
      </dgm:t>
    </dgm:pt>
    <dgm:pt modelId="{926A1AC4-1434-4E0A-BF29-B9CE0EB7DD78}" type="parTrans" cxnId="{93FB9CE1-079C-4422-9C91-617899E9402E}">
      <dgm:prSet/>
      <dgm:spPr/>
      <dgm:t>
        <a:bodyPr/>
        <a:lstStyle/>
        <a:p>
          <a:endParaRPr lang="en-US" sz="1400"/>
        </a:p>
      </dgm:t>
    </dgm:pt>
    <dgm:pt modelId="{4AFC0602-DCC6-4A46-AF25-948432BA979B}" type="sibTrans" cxnId="{93FB9CE1-079C-4422-9C91-617899E9402E}">
      <dgm:prSet/>
      <dgm:spPr/>
      <dgm:t>
        <a:bodyPr/>
        <a:lstStyle/>
        <a:p>
          <a:endParaRPr lang="en-US" sz="1400"/>
        </a:p>
      </dgm:t>
    </dgm:pt>
    <dgm:pt modelId="{B7ACC07D-AB01-417B-BCA2-8B2E00C62833}">
      <dgm:prSet custT="1"/>
      <dgm:spPr/>
      <dgm:t>
        <a:bodyPr/>
        <a:lstStyle/>
        <a:p>
          <a:r>
            <a:rPr lang="en-US" sz="1400" dirty="0" smtClean="0"/>
            <a:t>Washing</a:t>
          </a:r>
          <a:endParaRPr lang="en-US" sz="1400" dirty="0"/>
        </a:p>
      </dgm:t>
    </dgm:pt>
    <dgm:pt modelId="{1E7FD7A4-2F65-4BD9-96C1-40ABA8A5DF06}" type="parTrans" cxnId="{3253BA58-C345-493A-96C8-BBFF0417BFFC}">
      <dgm:prSet/>
      <dgm:spPr/>
      <dgm:t>
        <a:bodyPr/>
        <a:lstStyle/>
        <a:p>
          <a:endParaRPr lang="en-US" sz="1400"/>
        </a:p>
      </dgm:t>
    </dgm:pt>
    <dgm:pt modelId="{2E1DE0A3-E8FA-445D-AFAA-CFBA7EB892ED}" type="sibTrans" cxnId="{3253BA58-C345-493A-96C8-BBFF0417BFFC}">
      <dgm:prSet/>
      <dgm:spPr/>
      <dgm:t>
        <a:bodyPr/>
        <a:lstStyle/>
        <a:p>
          <a:endParaRPr lang="en-US" sz="1400"/>
        </a:p>
      </dgm:t>
    </dgm:pt>
    <dgm:pt modelId="{72FF6942-9024-4706-A835-DED452EF11C4}">
      <dgm:prSet custT="1"/>
      <dgm:spPr/>
      <dgm:t>
        <a:bodyPr/>
        <a:lstStyle/>
        <a:p>
          <a:r>
            <a:rPr lang="en-US" sz="1400" dirty="0" smtClean="0"/>
            <a:t>Squeezing excess</a:t>
          </a:r>
          <a:endParaRPr lang="en-US" sz="1400" dirty="0"/>
        </a:p>
      </dgm:t>
    </dgm:pt>
    <dgm:pt modelId="{40B7F899-3956-4958-9184-8D7FB04514A4}" type="parTrans" cxnId="{AF5810E7-0C2E-49D6-81BE-4A97E41462DE}">
      <dgm:prSet/>
      <dgm:spPr/>
      <dgm:t>
        <a:bodyPr/>
        <a:lstStyle/>
        <a:p>
          <a:endParaRPr lang="en-US" sz="1400"/>
        </a:p>
      </dgm:t>
    </dgm:pt>
    <dgm:pt modelId="{C8C092E1-21D5-49F5-95DA-0781428A377A}" type="sibTrans" cxnId="{AF5810E7-0C2E-49D6-81BE-4A97E41462DE}">
      <dgm:prSet/>
      <dgm:spPr/>
      <dgm:t>
        <a:bodyPr/>
        <a:lstStyle/>
        <a:p>
          <a:endParaRPr lang="en-US" sz="1400"/>
        </a:p>
      </dgm:t>
    </dgm:pt>
    <dgm:pt modelId="{6CF5DB10-E03F-4C9D-837D-FB4229449988}">
      <dgm:prSet custT="1"/>
      <dgm:spPr/>
      <dgm:t>
        <a:bodyPr/>
        <a:lstStyle/>
        <a:p>
          <a:r>
            <a:rPr lang="en-US" sz="1400" dirty="0" smtClean="0"/>
            <a:t>Sundry</a:t>
          </a:r>
          <a:endParaRPr lang="en-US" sz="1400" dirty="0"/>
        </a:p>
      </dgm:t>
    </dgm:pt>
    <dgm:pt modelId="{495746FF-29F5-4118-B2C9-35040D215678}" type="parTrans" cxnId="{4C5F6E84-AAA7-40D1-A56F-57A9047A50B2}">
      <dgm:prSet/>
      <dgm:spPr/>
      <dgm:t>
        <a:bodyPr/>
        <a:lstStyle/>
        <a:p>
          <a:endParaRPr lang="en-US" sz="1400"/>
        </a:p>
      </dgm:t>
    </dgm:pt>
    <dgm:pt modelId="{455D03BE-785D-4073-88F3-C73F4B88075F}" type="sibTrans" cxnId="{4C5F6E84-AAA7-40D1-A56F-57A9047A50B2}">
      <dgm:prSet/>
      <dgm:spPr/>
      <dgm:t>
        <a:bodyPr/>
        <a:lstStyle/>
        <a:p>
          <a:endParaRPr lang="en-US" sz="1400"/>
        </a:p>
      </dgm:t>
    </dgm:pt>
    <dgm:pt modelId="{FE3D2185-97EC-47E4-8645-3B76C9C94FE1}">
      <dgm:prSet custT="1"/>
      <dgm:spPr/>
      <dgm:t>
        <a:bodyPr/>
        <a:lstStyle/>
        <a:p>
          <a:r>
            <a:rPr lang="en-US" sz="1400" dirty="0" smtClean="0"/>
            <a:t>bailing</a:t>
          </a:r>
          <a:endParaRPr lang="en-US" sz="1400" dirty="0"/>
        </a:p>
      </dgm:t>
    </dgm:pt>
    <dgm:pt modelId="{2DE3A258-557D-44C7-89CF-B627F218E06E}" type="parTrans" cxnId="{8C27894B-CC64-46B4-B50A-833A316A945D}">
      <dgm:prSet/>
      <dgm:spPr/>
      <dgm:t>
        <a:bodyPr/>
        <a:lstStyle/>
        <a:p>
          <a:endParaRPr lang="en-US" sz="1400"/>
        </a:p>
      </dgm:t>
    </dgm:pt>
    <dgm:pt modelId="{032C1147-CAD9-4B8E-A3EB-85BAAB776F8B}" type="sibTrans" cxnId="{8C27894B-CC64-46B4-B50A-833A316A945D}">
      <dgm:prSet/>
      <dgm:spPr/>
      <dgm:t>
        <a:bodyPr/>
        <a:lstStyle/>
        <a:p>
          <a:endParaRPr lang="en-US" sz="1400"/>
        </a:p>
      </dgm:t>
    </dgm:pt>
    <dgm:pt modelId="{B59640A2-1B08-4DAA-957C-818D1952EF3B}">
      <dgm:prSet custT="1"/>
      <dgm:spPr/>
      <dgm:t>
        <a:bodyPr/>
        <a:lstStyle/>
        <a:p>
          <a:r>
            <a:rPr lang="en-US" sz="1400" dirty="0" err="1" smtClean="0"/>
            <a:t>Kutcha</a:t>
          </a:r>
          <a:r>
            <a:rPr lang="en-US" sz="1400" dirty="0" smtClean="0"/>
            <a:t> Packing</a:t>
          </a:r>
          <a:endParaRPr lang="en-US" sz="1400" dirty="0"/>
        </a:p>
      </dgm:t>
    </dgm:pt>
    <dgm:pt modelId="{784923C5-8D2A-48F5-B41E-8CE80F8EE7E0}" type="parTrans" cxnId="{B9A77617-FB11-40C5-87B3-E1C3D7969737}">
      <dgm:prSet/>
      <dgm:spPr/>
      <dgm:t>
        <a:bodyPr/>
        <a:lstStyle/>
        <a:p>
          <a:endParaRPr lang="en-US" sz="1400"/>
        </a:p>
      </dgm:t>
    </dgm:pt>
    <dgm:pt modelId="{6F02766D-A0DF-4555-B0E2-C3DD652868FB}" type="sibTrans" cxnId="{B9A77617-FB11-40C5-87B3-E1C3D7969737}">
      <dgm:prSet/>
      <dgm:spPr/>
      <dgm:t>
        <a:bodyPr/>
        <a:lstStyle/>
        <a:p>
          <a:endParaRPr lang="en-US" sz="1400"/>
        </a:p>
      </dgm:t>
    </dgm:pt>
    <dgm:pt modelId="{3AFB49FB-B9F4-4411-9A9E-34CA652CBFBC}">
      <dgm:prSet custT="1"/>
      <dgm:spPr/>
      <dgm:t>
        <a:bodyPr/>
        <a:lstStyle/>
        <a:p>
          <a:r>
            <a:rPr lang="en-US" sz="1400" dirty="0" smtClean="0"/>
            <a:t>Storage/Transport</a:t>
          </a:r>
          <a:endParaRPr lang="en-US" sz="1400" dirty="0"/>
        </a:p>
      </dgm:t>
    </dgm:pt>
    <dgm:pt modelId="{BF408D28-EF4D-4BD8-93FC-62A0F585652F}" type="parTrans" cxnId="{0B9FD0DB-ECFF-4B62-B988-FC969192052A}">
      <dgm:prSet/>
      <dgm:spPr/>
      <dgm:t>
        <a:bodyPr/>
        <a:lstStyle/>
        <a:p>
          <a:endParaRPr lang="en-US" sz="1400"/>
        </a:p>
      </dgm:t>
    </dgm:pt>
    <dgm:pt modelId="{37B93288-476F-4500-9C09-95567EDA036F}" type="sibTrans" cxnId="{0B9FD0DB-ECFF-4B62-B988-FC969192052A}">
      <dgm:prSet/>
      <dgm:spPr/>
      <dgm:t>
        <a:bodyPr/>
        <a:lstStyle/>
        <a:p>
          <a:endParaRPr lang="en-US" sz="1400"/>
        </a:p>
      </dgm:t>
    </dgm:pt>
    <dgm:pt modelId="{6ECBAB11-8E54-4BF8-8EF9-9323A72A7DF7}" type="pres">
      <dgm:prSet presAssocID="{E7F6BBD3-0C32-43B4-90A8-585ED8596541}" presName="Name0" presStyleCnt="0">
        <dgm:presLayoutVars>
          <dgm:dir/>
          <dgm:resizeHandles/>
        </dgm:presLayoutVars>
      </dgm:prSet>
      <dgm:spPr/>
    </dgm:pt>
    <dgm:pt modelId="{8A697B78-1D1C-4931-9DC0-241780C3D630}" type="pres">
      <dgm:prSet presAssocID="{49D2561C-D40B-4D48-B45B-3012A64D12B2}" presName="compNode" presStyleCnt="0"/>
      <dgm:spPr/>
    </dgm:pt>
    <dgm:pt modelId="{A94B9947-22F3-4178-A068-4331462A2FE0}" type="pres">
      <dgm:prSet presAssocID="{49D2561C-D40B-4D48-B45B-3012A64D12B2}" presName="dummyConnPt" presStyleCnt="0"/>
      <dgm:spPr/>
    </dgm:pt>
    <dgm:pt modelId="{B8516BB7-1744-4F14-865B-F0FD35041787}" type="pres">
      <dgm:prSet presAssocID="{49D2561C-D40B-4D48-B45B-3012A64D12B2}" presName="node" presStyleLbl="node1" presStyleIdx="0" presStyleCnt="11">
        <dgm:presLayoutVars>
          <dgm:bulletEnabled val="1"/>
        </dgm:presLayoutVars>
      </dgm:prSet>
      <dgm:spPr/>
      <dgm:t>
        <a:bodyPr/>
        <a:lstStyle/>
        <a:p>
          <a:endParaRPr lang="en-US"/>
        </a:p>
      </dgm:t>
    </dgm:pt>
    <dgm:pt modelId="{6AE8AA9D-54A9-453E-82C3-4C6D65BD2330}" type="pres">
      <dgm:prSet presAssocID="{B47CDC8D-97DC-4F81-A446-6439AF66857B}" presName="sibTrans" presStyleLbl="bgSibTrans2D1" presStyleIdx="0" presStyleCnt="10"/>
      <dgm:spPr/>
      <dgm:t>
        <a:bodyPr/>
        <a:lstStyle/>
        <a:p>
          <a:endParaRPr lang="en-US"/>
        </a:p>
      </dgm:t>
    </dgm:pt>
    <dgm:pt modelId="{E6122ABB-9E64-4F8E-B310-145A4ACED8A9}" type="pres">
      <dgm:prSet presAssocID="{4F6CD0C2-41A4-478A-B7C2-707E52A992B7}" presName="compNode" presStyleCnt="0"/>
      <dgm:spPr/>
    </dgm:pt>
    <dgm:pt modelId="{EC62137B-24B0-4269-8526-A4AD5310CE11}" type="pres">
      <dgm:prSet presAssocID="{4F6CD0C2-41A4-478A-B7C2-707E52A992B7}" presName="dummyConnPt" presStyleCnt="0"/>
      <dgm:spPr/>
    </dgm:pt>
    <dgm:pt modelId="{28C4DC75-636F-48EC-A4C9-1464E10F8122}" type="pres">
      <dgm:prSet presAssocID="{4F6CD0C2-41A4-478A-B7C2-707E52A992B7}" presName="node" presStyleLbl="node1" presStyleIdx="1" presStyleCnt="11">
        <dgm:presLayoutVars>
          <dgm:bulletEnabled val="1"/>
        </dgm:presLayoutVars>
      </dgm:prSet>
      <dgm:spPr/>
      <dgm:t>
        <a:bodyPr/>
        <a:lstStyle/>
        <a:p>
          <a:endParaRPr lang="en-US"/>
        </a:p>
      </dgm:t>
    </dgm:pt>
    <dgm:pt modelId="{B9FE6F97-6F17-4BE5-A593-52FD9DC6978B}" type="pres">
      <dgm:prSet presAssocID="{A05A3260-885F-4BE6-BA99-DB1DA384F80E}" presName="sibTrans" presStyleLbl="bgSibTrans2D1" presStyleIdx="1" presStyleCnt="10"/>
      <dgm:spPr/>
      <dgm:t>
        <a:bodyPr/>
        <a:lstStyle/>
        <a:p>
          <a:endParaRPr lang="en-US"/>
        </a:p>
      </dgm:t>
    </dgm:pt>
    <dgm:pt modelId="{EE74630C-9F3B-4B60-81A6-5DA03DB9D1A3}" type="pres">
      <dgm:prSet presAssocID="{38DBDDDB-750A-4A20-BFAA-428F73FDAB60}" presName="compNode" presStyleCnt="0"/>
      <dgm:spPr/>
    </dgm:pt>
    <dgm:pt modelId="{71F9BFE5-5A2F-4159-BC55-2B1273046ADC}" type="pres">
      <dgm:prSet presAssocID="{38DBDDDB-750A-4A20-BFAA-428F73FDAB60}" presName="dummyConnPt" presStyleCnt="0"/>
      <dgm:spPr/>
    </dgm:pt>
    <dgm:pt modelId="{3483142F-007B-4BB6-ABFD-18A1CF4238DA}" type="pres">
      <dgm:prSet presAssocID="{38DBDDDB-750A-4A20-BFAA-428F73FDAB60}" presName="node" presStyleLbl="node1" presStyleIdx="2" presStyleCnt="11">
        <dgm:presLayoutVars>
          <dgm:bulletEnabled val="1"/>
        </dgm:presLayoutVars>
      </dgm:prSet>
      <dgm:spPr/>
      <dgm:t>
        <a:bodyPr/>
        <a:lstStyle/>
        <a:p>
          <a:endParaRPr lang="en-US"/>
        </a:p>
      </dgm:t>
    </dgm:pt>
    <dgm:pt modelId="{CB47AE93-60AD-43BD-93F2-62F1F2987D31}" type="pres">
      <dgm:prSet presAssocID="{8530377D-80A0-4223-B3F5-0491C2B3A474}" presName="sibTrans" presStyleLbl="bgSibTrans2D1" presStyleIdx="2" presStyleCnt="10"/>
      <dgm:spPr/>
      <dgm:t>
        <a:bodyPr/>
        <a:lstStyle/>
        <a:p>
          <a:endParaRPr lang="en-US"/>
        </a:p>
      </dgm:t>
    </dgm:pt>
    <dgm:pt modelId="{A4A2937A-EB9C-4648-BC79-2EC7A28DDD0D}" type="pres">
      <dgm:prSet presAssocID="{BC6E57A7-29E0-4701-9362-E1FCC18CDF7C}" presName="compNode" presStyleCnt="0"/>
      <dgm:spPr/>
    </dgm:pt>
    <dgm:pt modelId="{AA74F142-6FE8-48E4-8222-EE37941336E0}" type="pres">
      <dgm:prSet presAssocID="{BC6E57A7-29E0-4701-9362-E1FCC18CDF7C}" presName="dummyConnPt" presStyleCnt="0"/>
      <dgm:spPr/>
    </dgm:pt>
    <dgm:pt modelId="{BF2845F6-DCA9-4968-B52C-4D5B7543A37D}" type="pres">
      <dgm:prSet presAssocID="{BC6E57A7-29E0-4701-9362-E1FCC18CDF7C}" presName="node" presStyleLbl="node1" presStyleIdx="3" presStyleCnt="11">
        <dgm:presLayoutVars>
          <dgm:bulletEnabled val="1"/>
        </dgm:presLayoutVars>
      </dgm:prSet>
      <dgm:spPr/>
      <dgm:t>
        <a:bodyPr/>
        <a:lstStyle/>
        <a:p>
          <a:endParaRPr lang="en-US"/>
        </a:p>
      </dgm:t>
    </dgm:pt>
    <dgm:pt modelId="{1BB53523-F003-42B0-AEBA-8F0FC1A2830E}" type="pres">
      <dgm:prSet presAssocID="{1B57E9F6-E863-4F02-BA2F-07ED250B0271}" presName="sibTrans" presStyleLbl="bgSibTrans2D1" presStyleIdx="3" presStyleCnt="10"/>
      <dgm:spPr/>
      <dgm:t>
        <a:bodyPr/>
        <a:lstStyle/>
        <a:p>
          <a:endParaRPr lang="en-US"/>
        </a:p>
      </dgm:t>
    </dgm:pt>
    <dgm:pt modelId="{55AD1D27-CFEB-46C1-8B3B-8F30C5D5FB37}" type="pres">
      <dgm:prSet presAssocID="{87D70DA3-F15E-4A4E-9474-DF1EA1937DA9}" presName="compNode" presStyleCnt="0"/>
      <dgm:spPr/>
    </dgm:pt>
    <dgm:pt modelId="{86B5B636-03C2-4C37-9CCE-33BCDED4C3C0}" type="pres">
      <dgm:prSet presAssocID="{87D70DA3-F15E-4A4E-9474-DF1EA1937DA9}" presName="dummyConnPt" presStyleCnt="0"/>
      <dgm:spPr/>
    </dgm:pt>
    <dgm:pt modelId="{7FFCB0A2-9343-4C5E-82E9-A36D37DF0494}" type="pres">
      <dgm:prSet presAssocID="{87D70DA3-F15E-4A4E-9474-DF1EA1937DA9}" presName="node" presStyleLbl="node1" presStyleIdx="4" presStyleCnt="11">
        <dgm:presLayoutVars>
          <dgm:bulletEnabled val="1"/>
        </dgm:presLayoutVars>
      </dgm:prSet>
      <dgm:spPr/>
      <dgm:t>
        <a:bodyPr/>
        <a:lstStyle/>
        <a:p>
          <a:endParaRPr lang="en-US"/>
        </a:p>
      </dgm:t>
    </dgm:pt>
    <dgm:pt modelId="{FBB24F81-D7C5-4786-A5CB-702EAA7C27AB}" type="pres">
      <dgm:prSet presAssocID="{4AFC0602-DCC6-4A46-AF25-948432BA979B}" presName="sibTrans" presStyleLbl="bgSibTrans2D1" presStyleIdx="4" presStyleCnt="10"/>
      <dgm:spPr/>
      <dgm:t>
        <a:bodyPr/>
        <a:lstStyle/>
        <a:p>
          <a:endParaRPr lang="en-US"/>
        </a:p>
      </dgm:t>
    </dgm:pt>
    <dgm:pt modelId="{B34DEADE-7813-487E-A59F-F6ADEF9AC44C}" type="pres">
      <dgm:prSet presAssocID="{B7ACC07D-AB01-417B-BCA2-8B2E00C62833}" presName="compNode" presStyleCnt="0"/>
      <dgm:spPr/>
    </dgm:pt>
    <dgm:pt modelId="{A421A00D-03EB-4F5F-8F82-3857C3C3CDF8}" type="pres">
      <dgm:prSet presAssocID="{B7ACC07D-AB01-417B-BCA2-8B2E00C62833}" presName="dummyConnPt" presStyleCnt="0"/>
      <dgm:spPr/>
    </dgm:pt>
    <dgm:pt modelId="{D458E958-EEF8-4318-8F1B-0DCED858091E}" type="pres">
      <dgm:prSet presAssocID="{B7ACC07D-AB01-417B-BCA2-8B2E00C62833}" presName="node" presStyleLbl="node1" presStyleIdx="5" presStyleCnt="11">
        <dgm:presLayoutVars>
          <dgm:bulletEnabled val="1"/>
        </dgm:presLayoutVars>
      </dgm:prSet>
      <dgm:spPr/>
      <dgm:t>
        <a:bodyPr/>
        <a:lstStyle/>
        <a:p>
          <a:endParaRPr lang="en-US"/>
        </a:p>
      </dgm:t>
    </dgm:pt>
    <dgm:pt modelId="{7D5CF9D6-2090-4A83-9B21-CBEAB7AF33FB}" type="pres">
      <dgm:prSet presAssocID="{2E1DE0A3-E8FA-445D-AFAA-CFBA7EB892ED}" presName="sibTrans" presStyleLbl="bgSibTrans2D1" presStyleIdx="5" presStyleCnt="10"/>
      <dgm:spPr/>
      <dgm:t>
        <a:bodyPr/>
        <a:lstStyle/>
        <a:p>
          <a:endParaRPr lang="en-US"/>
        </a:p>
      </dgm:t>
    </dgm:pt>
    <dgm:pt modelId="{196703D2-24AB-4DC9-BB86-4CE2A32A1892}" type="pres">
      <dgm:prSet presAssocID="{72FF6942-9024-4706-A835-DED452EF11C4}" presName="compNode" presStyleCnt="0"/>
      <dgm:spPr/>
    </dgm:pt>
    <dgm:pt modelId="{D2BBE042-CA5B-4C40-8E26-196BCAD8C630}" type="pres">
      <dgm:prSet presAssocID="{72FF6942-9024-4706-A835-DED452EF11C4}" presName="dummyConnPt" presStyleCnt="0"/>
      <dgm:spPr/>
    </dgm:pt>
    <dgm:pt modelId="{B50B2031-9B92-41C3-91DA-10E4507F7ADF}" type="pres">
      <dgm:prSet presAssocID="{72FF6942-9024-4706-A835-DED452EF11C4}" presName="node" presStyleLbl="node1" presStyleIdx="6" presStyleCnt="11">
        <dgm:presLayoutVars>
          <dgm:bulletEnabled val="1"/>
        </dgm:presLayoutVars>
      </dgm:prSet>
      <dgm:spPr/>
      <dgm:t>
        <a:bodyPr/>
        <a:lstStyle/>
        <a:p>
          <a:endParaRPr lang="en-US"/>
        </a:p>
      </dgm:t>
    </dgm:pt>
    <dgm:pt modelId="{D25AD5FE-2900-4422-90DC-1BB849ADC09C}" type="pres">
      <dgm:prSet presAssocID="{C8C092E1-21D5-49F5-95DA-0781428A377A}" presName="sibTrans" presStyleLbl="bgSibTrans2D1" presStyleIdx="6" presStyleCnt="10"/>
      <dgm:spPr/>
      <dgm:t>
        <a:bodyPr/>
        <a:lstStyle/>
        <a:p>
          <a:endParaRPr lang="en-US"/>
        </a:p>
      </dgm:t>
    </dgm:pt>
    <dgm:pt modelId="{07F80DEF-4638-468E-90C0-10A8A0884023}" type="pres">
      <dgm:prSet presAssocID="{6CF5DB10-E03F-4C9D-837D-FB4229449988}" presName="compNode" presStyleCnt="0"/>
      <dgm:spPr/>
    </dgm:pt>
    <dgm:pt modelId="{125099C8-E6DD-459E-8AA6-FEC70E4028CE}" type="pres">
      <dgm:prSet presAssocID="{6CF5DB10-E03F-4C9D-837D-FB4229449988}" presName="dummyConnPt" presStyleCnt="0"/>
      <dgm:spPr/>
    </dgm:pt>
    <dgm:pt modelId="{96789AFC-ACB2-4C42-AF75-74C0511FE51A}" type="pres">
      <dgm:prSet presAssocID="{6CF5DB10-E03F-4C9D-837D-FB4229449988}" presName="node" presStyleLbl="node1" presStyleIdx="7" presStyleCnt="11">
        <dgm:presLayoutVars>
          <dgm:bulletEnabled val="1"/>
        </dgm:presLayoutVars>
      </dgm:prSet>
      <dgm:spPr/>
      <dgm:t>
        <a:bodyPr/>
        <a:lstStyle/>
        <a:p>
          <a:endParaRPr lang="en-US"/>
        </a:p>
      </dgm:t>
    </dgm:pt>
    <dgm:pt modelId="{A9AD9366-54C6-4D77-8150-B060FE12B438}" type="pres">
      <dgm:prSet presAssocID="{455D03BE-785D-4073-88F3-C73F4B88075F}" presName="sibTrans" presStyleLbl="bgSibTrans2D1" presStyleIdx="7" presStyleCnt="10"/>
      <dgm:spPr/>
      <dgm:t>
        <a:bodyPr/>
        <a:lstStyle/>
        <a:p>
          <a:endParaRPr lang="en-US"/>
        </a:p>
      </dgm:t>
    </dgm:pt>
    <dgm:pt modelId="{85E7F370-48BE-4A08-9262-3ED21C0F0607}" type="pres">
      <dgm:prSet presAssocID="{FE3D2185-97EC-47E4-8645-3B76C9C94FE1}" presName="compNode" presStyleCnt="0"/>
      <dgm:spPr/>
    </dgm:pt>
    <dgm:pt modelId="{58608982-7938-427F-868A-35240A0357D3}" type="pres">
      <dgm:prSet presAssocID="{FE3D2185-97EC-47E4-8645-3B76C9C94FE1}" presName="dummyConnPt" presStyleCnt="0"/>
      <dgm:spPr/>
    </dgm:pt>
    <dgm:pt modelId="{BC5500A3-EF72-4913-B906-604570E1DF57}" type="pres">
      <dgm:prSet presAssocID="{FE3D2185-97EC-47E4-8645-3B76C9C94FE1}" presName="node" presStyleLbl="node1" presStyleIdx="8" presStyleCnt="11">
        <dgm:presLayoutVars>
          <dgm:bulletEnabled val="1"/>
        </dgm:presLayoutVars>
      </dgm:prSet>
      <dgm:spPr/>
      <dgm:t>
        <a:bodyPr/>
        <a:lstStyle/>
        <a:p>
          <a:endParaRPr lang="en-US"/>
        </a:p>
      </dgm:t>
    </dgm:pt>
    <dgm:pt modelId="{9320845E-4945-4ACB-81B3-DE496575D2EA}" type="pres">
      <dgm:prSet presAssocID="{032C1147-CAD9-4B8E-A3EB-85BAAB776F8B}" presName="sibTrans" presStyleLbl="bgSibTrans2D1" presStyleIdx="8" presStyleCnt="10"/>
      <dgm:spPr/>
      <dgm:t>
        <a:bodyPr/>
        <a:lstStyle/>
        <a:p>
          <a:endParaRPr lang="en-US"/>
        </a:p>
      </dgm:t>
    </dgm:pt>
    <dgm:pt modelId="{4BE66C59-A639-41A8-9B5E-DE6AE3288DD3}" type="pres">
      <dgm:prSet presAssocID="{B59640A2-1B08-4DAA-957C-818D1952EF3B}" presName="compNode" presStyleCnt="0"/>
      <dgm:spPr/>
    </dgm:pt>
    <dgm:pt modelId="{DEA75908-9C8B-419B-8E50-B301DF9E2856}" type="pres">
      <dgm:prSet presAssocID="{B59640A2-1B08-4DAA-957C-818D1952EF3B}" presName="dummyConnPt" presStyleCnt="0"/>
      <dgm:spPr/>
    </dgm:pt>
    <dgm:pt modelId="{C63928DD-ED59-4292-BF2D-523A122CA4B1}" type="pres">
      <dgm:prSet presAssocID="{B59640A2-1B08-4DAA-957C-818D1952EF3B}" presName="node" presStyleLbl="node1" presStyleIdx="9" presStyleCnt="11">
        <dgm:presLayoutVars>
          <dgm:bulletEnabled val="1"/>
        </dgm:presLayoutVars>
      </dgm:prSet>
      <dgm:spPr/>
      <dgm:t>
        <a:bodyPr/>
        <a:lstStyle/>
        <a:p>
          <a:endParaRPr lang="en-US"/>
        </a:p>
      </dgm:t>
    </dgm:pt>
    <dgm:pt modelId="{2AEB10AD-8EB4-4093-98ED-C8E0352256F0}" type="pres">
      <dgm:prSet presAssocID="{6F02766D-A0DF-4555-B0E2-C3DD652868FB}" presName="sibTrans" presStyleLbl="bgSibTrans2D1" presStyleIdx="9" presStyleCnt="10"/>
      <dgm:spPr/>
      <dgm:t>
        <a:bodyPr/>
        <a:lstStyle/>
        <a:p>
          <a:endParaRPr lang="en-US"/>
        </a:p>
      </dgm:t>
    </dgm:pt>
    <dgm:pt modelId="{7714E9FE-34D3-4C3A-BFE8-891574942382}" type="pres">
      <dgm:prSet presAssocID="{3AFB49FB-B9F4-4411-9A9E-34CA652CBFBC}" presName="compNode" presStyleCnt="0"/>
      <dgm:spPr/>
    </dgm:pt>
    <dgm:pt modelId="{E44D18AD-C7A2-476A-8801-0FF8BD5288D8}" type="pres">
      <dgm:prSet presAssocID="{3AFB49FB-B9F4-4411-9A9E-34CA652CBFBC}" presName="dummyConnPt" presStyleCnt="0"/>
      <dgm:spPr/>
    </dgm:pt>
    <dgm:pt modelId="{031E5295-B3A4-4F8D-ACD1-8A20DC5E3679}" type="pres">
      <dgm:prSet presAssocID="{3AFB49FB-B9F4-4411-9A9E-34CA652CBFBC}" presName="node" presStyleLbl="node1" presStyleIdx="10" presStyleCnt="11">
        <dgm:presLayoutVars>
          <dgm:bulletEnabled val="1"/>
        </dgm:presLayoutVars>
      </dgm:prSet>
      <dgm:spPr/>
      <dgm:t>
        <a:bodyPr/>
        <a:lstStyle/>
        <a:p>
          <a:endParaRPr lang="en-US"/>
        </a:p>
      </dgm:t>
    </dgm:pt>
  </dgm:ptLst>
  <dgm:cxnLst>
    <dgm:cxn modelId="{B9A77617-FB11-40C5-87B3-E1C3D7969737}" srcId="{E7F6BBD3-0C32-43B4-90A8-585ED8596541}" destId="{B59640A2-1B08-4DAA-957C-818D1952EF3B}" srcOrd="9" destOrd="0" parTransId="{784923C5-8D2A-48F5-B41E-8CE80F8EE7E0}" sibTransId="{6F02766D-A0DF-4555-B0E2-C3DD652868FB}"/>
    <dgm:cxn modelId="{6320DBD4-A2EC-4D22-B776-24A2B33E9582}" type="presOf" srcId="{BC6E57A7-29E0-4701-9362-E1FCC18CDF7C}" destId="{BF2845F6-DCA9-4968-B52C-4D5B7543A37D}" srcOrd="0" destOrd="0" presId="urn:microsoft.com/office/officeart/2005/8/layout/bProcess4"/>
    <dgm:cxn modelId="{B6F26246-2A0E-4781-82E4-A6115941EB5D}" type="presOf" srcId="{1B57E9F6-E863-4F02-BA2F-07ED250B0271}" destId="{1BB53523-F003-42B0-AEBA-8F0FC1A2830E}" srcOrd="0" destOrd="0" presId="urn:microsoft.com/office/officeart/2005/8/layout/bProcess4"/>
    <dgm:cxn modelId="{BC5D2125-7FF1-4835-A15A-6DCBD29F93FB}" type="presOf" srcId="{2E1DE0A3-E8FA-445D-AFAA-CFBA7EB892ED}" destId="{7D5CF9D6-2090-4A83-9B21-CBEAB7AF33FB}" srcOrd="0" destOrd="0" presId="urn:microsoft.com/office/officeart/2005/8/layout/bProcess4"/>
    <dgm:cxn modelId="{2C2A6586-9AE4-4D33-8891-65477D73A3D8}" type="presOf" srcId="{4AFC0602-DCC6-4A46-AF25-948432BA979B}" destId="{FBB24F81-D7C5-4786-A5CB-702EAA7C27AB}" srcOrd="0" destOrd="0" presId="urn:microsoft.com/office/officeart/2005/8/layout/bProcess4"/>
    <dgm:cxn modelId="{CEA071B9-3F4A-4A7C-96ED-A7E6707ED954}" type="presOf" srcId="{A05A3260-885F-4BE6-BA99-DB1DA384F80E}" destId="{B9FE6F97-6F17-4BE5-A593-52FD9DC6978B}" srcOrd="0" destOrd="0" presId="urn:microsoft.com/office/officeart/2005/8/layout/bProcess4"/>
    <dgm:cxn modelId="{2497C563-644A-4AE5-8A4D-19FD868F9451}" type="presOf" srcId="{6CF5DB10-E03F-4C9D-837D-FB4229449988}" destId="{96789AFC-ACB2-4C42-AF75-74C0511FE51A}" srcOrd="0" destOrd="0" presId="urn:microsoft.com/office/officeart/2005/8/layout/bProcess4"/>
    <dgm:cxn modelId="{3253BA58-C345-493A-96C8-BBFF0417BFFC}" srcId="{E7F6BBD3-0C32-43B4-90A8-585ED8596541}" destId="{B7ACC07D-AB01-417B-BCA2-8B2E00C62833}" srcOrd="5" destOrd="0" parTransId="{1E7FD7A4-2F65-4BD9-96C1-40ABA8A5DF06}" sibTransId="{2E1DE0A3-E8FA-445D-AFAA-CFBA7EB892ED}"/>
    <dgm:cxn modelId="{93FB9CE1-079C-4422-9C91-617899E9402E}" srcId="{E7F6BBD3-0C32-43B4-90A8-585ED8596541}" destId="{87D70DA3-F15E-4A4E-9474-DF1EA1937DA9}" srcOrd="4" destOrd="0" parTransId="{926A1AC4-1434-4E0A-BF29-B9CE0EB7DD78}" sibTransId="{4AFC0602-DCC6-4A46-AF25-948432BA979B}"/>
    <dgm:cxn modelId="{8C27894B-CC64-46B4-B50A-833A316A945D}" srcId="{E7F6BBD3-0C32-43B4-90A8-585ED8596541}" destId="{FE3D2185-97EC-47E4-8645-3B76C9C94FE1}" srcOrd="8" destOrd="0" parTransId="{2DE3A258-557D-44C7-89CF-B627F218E06E}" sibTransId="{032C1147-CAD9-4B8E-A3EB-85BAAB776F8B}"/>
    <dgm:cxn modelId="{5FD7E357-C987-45FD-90EC-464A8BFE4AF8}" type="presOf" srcId="{8530377D-80A0-4223-B3F5-0491C2B3A474}" destId="{CB47AE93-60AD-43BD-93F2-62F1F2987D31}" srcOrd="0" destOrd="0" presId="urn:microsoft.com/office/officeart/2005/8/layout/bProcess4"/>
    <dgm:cxn modelId="{1E609821-09ED-4173-AA48-7328FD7964D0}" type="presOf" srcId="{49D2561C-D40B-4D48-B45B-3012A64D12B2}" destId="{B8516BB7-1744-4F14-865B-F0FD35041787}" srcOrd="0" destOrd="0" presId="urn:microsoft.com/office/officeart/2005/8/layout/bProcess4"/>
    <dgm:cxn modelId="{77B91553-2D08-48F1-A17D-2BD8AFEBABA1}" type="presOf" srcId="{38DBDDDB-750A-4A20-BFAA-428F73FDAB60}" destId="{3483142F-007B-4BB6-ABFD-18A1CF4238DA}" srcOrd="0" destOrd="0" presId="urn:microsoft.com/office/officeart/2005/8/layout/bProcess4"/>
    <dgm:cxn modelId="{6E845EF5-E19D-43ED-AB44-9FFB0EF1A5F5}" type="presOf" srcId="{3AFB49FB-B9F4-4411-9A9E-34CA652CBFBC}" destId="{031E5295-B3A4-4F8D-ACD1-8A20DC5E3679}" srcOrd="0" destOrd="0" presId="urn:microsoft.com/office/officeart/2005/8/layout/bProcess4"/>
    <dgm:cxn modelId="{0B9FD0DB-ECFF-4B62-B988-FC969192052A}" srcId="{E7F6BBD3-0C32-43B4-90A8-585ED8596541}" destId="{3AFB49FB-B9F4-4411-9A9E-34CA652CBFBC}" srcOrd="10" destOrd="0" parTransId="{BF408D28-EF4D-4BD8-93FC-62A0F585652F}" sibTransId="{37B93288-476F-4500-9C09-95567EDA036F}"/>
    <dgm:cxn modelId="{F72C8784-938E-4F12-82A1-81EC20CFC6CD}" type="presOf" srcId="{FE3D2185-97EC-47E4-8645-3B76C9C94FE1}" destId="{BC5500A3-EF72-4913-B906-604570E1DF57}" srcOrd="0" destOrd="0" presId="urn:microsoft.com/office/officeart/2005/8/layout/bProcess4"/>
    <dgm:cxn modelId="{1C8884B5-E6DB-46F6-B450-163891E730B1}" srcId="{E7F6BBD3-0C32-43B4-90A8-585ED8596541}" destId="{38DBDDDB-750A-4A20-BFAA-428F73FDAB60}" srcOrd="2" destOrd="0" parTransId="{F2088816-DF07-4ACE-87AF-8BB9E0BE8AC4}" sibTransId="{8530377D-80A0-4223-B3F5-0491C2B3A474}"/>
    <dgm:cxn modelId="{04463804-C609-4625-B6A5-07FE6B212636}" type="presOf" srcId="{4F6CD0C2-41A4-478A-B7C2-707E52A992B7}" destId="{28C4DC75-636F-48EC-A4C9-1464E10F8122}" srcOrd="0" destOrd="0" presId="urn:microsoft.com/office/officeart/2005/8/layout/bProcess4"/>
    <dgm:cxn modelId="{6BB8DFAE-4B53-4E71-B0D7-E1EA21B1C3B8}" type="presOf" srcId="{B47CDC8D-97DC-4F81-A446-6439AF66857B}" destId="{6AE8AA9D-54A9-453E-82C3-4C6D65BD2330}" srcOrd="0" destOrd="0" presId="urn:microsoft.com/office/officeart/2005/8/layout/bProcess4"/>
    <dgm:cxn modelId="{58AC8607-09FA-4C0D-A153-EFA2CE5E3162}" srcId="{E7F6BBD3-0C32-43B4-90A8-585ED8596541}" destId="{BC6E57A7-29E0-4701-9362-E1FCC18CDF7C}" srcOrd="3" destOrd="0" parTransId="{ECA0DA85-66C5-427E-AB0E-A99C68EF0733}" sibTransId="{1B57E9F6-E863-4F02-BA2F-07ED250B0271}"/>
    <dgm:cxn modelId="{E7653BE7-9588-4563-B172-BE27D3264A83}" type="presOf" srcId="{B7ACC07D-AB01-417B-BCA2-8B2E00C62833}" destId="{D458E958-EEF8-4318-8F1B-0DCED858091E}" srcOrd="0" destOrd="0" presId="urn:microsoft.com/office/officeart/2005/8/layout/bProcess4"/>
    <dgm:cxn modelId="{1DE0FE12-971A-4014-A365-A9C42C4F9173}" type="presOf" srcId="{87D70DA3-F15E-4A4E-9474-DF1EA1937DA9}" destId="{7FFCB0A2-9343-4C5E-82E9-A36D37DF0494}" srcOrd="0" destOrd="0" presId="urn:microsoft.com/office/officeart/2005/8/layout/bProcess4"/>
    <dgm:cxn modelId="{4C5F6E84-AAA7-40D1-A56F-57A9047A50B2}" srcId="{E7F6BBD3-0C32-43B4-90A8-585ED8596541}" destId="{6CF5DB10-E03F-4C9D-837D-FB4229449988}" srcOrd="7" destOrd="0" parTransId="{495746FF-29F5-4118-B2C9-35040D215678}" sibTransId="{455D03BE-785D-4073-88F3-C73F4B88075F}"/>
    <dgm:cxn modelId="{8FFA26CC-895C-4082-83BC-951BD0A9D47C}" type="presOf" srcId="{6F02766D-A0DF-4555-B0E2-C3DD652868FB}" destId="{2AEB10AD-8EB4-4093-98ED-C8E0352256F0}" srcOrd="0" destOrd="0" presId="urn:microsoft.com/office/officeart/2005/8/layout/bProcess4"/>
    <dgm:cxn modelId="{D8CA80B1-815F-47BF-8279-F930EE6A173D}" type="presOf" srcId="{455D03BE-785D-4073-88F3-C73F4B88075F}" destId="{A9AD9366-54C6-4D77-8150-B060FE12B438}" srcOrd="0" destOrd="0" presId="urn:microsoft.com/office/officeart/2005/8/layout/bProcess4"/>
    <dgm:cxn modelId="{6F9DF6E7-552A-4730-9250-2FFC95B4AE1A}" type="presOf" srcId="{B59640A2-1B08-4DAA-957C-818D1952EF3B}" destId="{C63928DD-ED59-4292-BF2D-523A122CA4B1}" srcOrd="0" destOrd="0" presId="urn:microsoft.com/office/officeart/2005/8/layout/bProcess4"/>
    <dgm:cxn modelId="{55F3116F-66A6-4B45-808A-FA69D3D952A0}" type="presOf" srcId="{E7F6BBD3-0C32-43B4-90A8-585ED8596541}" destId="{6ECBAB11-8E54-4BF8-8EF9-9323A72A7DF7}" srcOrd="0" destOrd="0" presId="urn:microsoft.com/office/officeart/2005/8/layout/bProcess4"/>
    <dgm:cxn modelId="{32BD8958-87A8-476B-AEBF-8A09066E35DA}" srcId="{E7F6BBD3-0C32-43B4-90A8-585ED8596541}" destId="{4F6CD0C2-41A4-478A-B7C2-707E52A992B7}" srcOrd="1" destOrd="0" parTransId="{B323F4CA-DB28-4A62-878E-035844B957F5}" sibTransId="{A05A3260-885F-4BE6-BA99-DB1DA384F80E}"/>
    <dgm:cxn modelId="{5550F120-63EE-4740-9CFC-FEE53C43CEEA}" srcId="{E7F6BBD3-0C32-43B4-90A8-585ED8596541}" destId="{49D2561C-D40B-4D48-B45B-3012A64D12B2}" srcOrd="0" destOrd="0" parTransId="{895FC0C6-A905-4B2B-A17C-A2AE8985E05E}" sibTransId="{B47CDC8D-97DC-4F81-A446-6439AF66857B}"/>
    <dgm:cxn modelId="{0BB10CF6-D856-44B0-B2AC-D6ACE95A611E}" type="presOf" srcId="{C8C092E1-21D5-49F5-95DA-0781428A377A}" destId="{D25AD5FE-2900-4422-90DC-1BB849ADC09C}" srcOrd="0" destOrd="0" presId="urn:microsoft.com/office/officeart/2005/8/layout/bProcess4"/>
    <dgm:cxn modelId="{990B3D04-6E79-4A14-9FF4-7268A7500AFC}" type="presOf" srcId="{72FF6942-9024-4706-A835-DED452EF11C4}" destId="{B50B2031-9B92-41C3-91DA-10E4507F7ADF}" srcOrd="0" destOrd="0" presId="urn:microsoft.com/office/officeart/2005/8/layout/bProcess4"/>
    <dgm:cxn modelId="{AF5810E7-0C2E-49D6-81BE-4A97E41462DE}" srcId="{E7F6BBD3-0C32-43B4-90A8-585ED8596541}" destId="{72FF6942-9024-4706-A835-DED452EF11C4}" srcOrd="6" destOrd="0" parTransId="{40B7F899-3956-4958-9184-8D7FB04514A4}" sibTransId="{C8C092E1-21D5-49F5-95DA-0781428A377A}"/>
    <dgm:cxn modelId="{01303376-D55A-4958-820D-12C020D7FB32}" type="presOf" srcId="{032C1147-CAD9-4B8E-A3EB-85BAAB776F8B}" destId="{9320845E-4945-4ACB-81B3-DE496575D2EA}" srcOrd="0" destOrd="0" presId="urn:microsoft.com/office/officeart/2005/8/layout/bProcess4"/>
    <dgm:cxn modelId="{BF9EF3D5-A47D-446F-B92D-4F0025D7A30C}" type="presParOf" srcId="{6ECBAB11-8E54-4BF8-8EF9-9323A72A7DF7}" destId="{8A697B78-1D1C-4931-9DC0-241780C3D630}" srcOrd="0" destOrd="0" presId="urn:microsoft.com/office/officeart/2005/8/layout/bProcess4"/>
    <dgm:cxn modelId="{43E5544E-B9EA-4596-9ED8-D4D2C4F936EF}" type="presParOf" srcId="{8A697B78-1D1C-4931-9DC0-241780C3D630}" destId="{A94B9947-22F3-4178-A068-4331462A2FE0}" srcOrd="0" destOrd="0" presId="urn:microsoft.com/office/officeart/2005/8/layout/bProcess4"/>
    <dgm:cxn modelId="{E5C0DBD6-C0AA-4204-9C9A-FB8061C6B625}" type="presParOf" srcId="{8A697B78-1D1C-4931-9DC0-241780C3D630}" destId="{B8516BB7-1744-4F14-865B-F0FD35041787}" srcOrd="1" destOrd="0" presId="urn:microsoft.com/office/officeart/2005/8/layout/bProcess4"/>
    <dgm:cxn modelId="{3E153022-6F1C-4FE0-B270-2AC2225D1331}" type="presParOf" srcId="{6ECBAB11-8E54-4BF8-8EF9-9323A72A7DF7}" destId="{6AE8AA9D-54A9-453E-82C3-4C6D65BD2330}" srcOrd="1" destOrd="0" presId="urn:microsoft.com/office/officeart/2005/8/layout/bProcess4"/>
    <dgm:cxn modelId="{8A5C6C27-0D45-4171-878C-B506CB4D046F}" type="presParOf" srcId="{6ECBAB11-8E54-4BF8-8EF9-9323A72A7DF7}" destId="{E6122ABB-9E64-4F8E-B310-145A4ACED8A9}" srcOrd="2" destOrd="0" presId="urn:microsoft.com/office/officeart/2005/8/layout/bProcess4"/>
    <dgm:cxn modelId="{20D738CA-6E4F-49FF-BAF6-268E767FEE44}" type="presParOf" srcId="{E6122ABB-9E64-4F8E-B310-145A4ACED8A9}" destId="{EC62137B-24B0-4269-8526-A4AD5310CE11}" srcOrd="0" destOrd="0" presId="urn:microsoft.com/office/officeart/2005/8/layout/bProcess4"/>
    <dgm:cxn modelId="{1B9B76A6-5E8E-42AC-93BE-3DC4ABE668A5}" type="presParOf" srcId="{E6122ABB-9E64-4F8E-B310-145A4ACED8A9}" destId="{28C4DC75-636F-48EC-A4C9-1464E10F8122}" srcOrd="1" destOrd="0" presId="urn:microsoft.com/office/officeart/2005/8/layout/bProcess4"/>
    <dgm:cxn modelId="{2617073A-6783-4722-A13C-76010BC140B2}" type="presParOf" srcId="{6ECBAB11-8E54-4BF8-8EF9-9323A72A7DF7}" destId="{B9FE6F97-6F17-4BE5-A593-52FD9DC6978B}" srcOrd="3" destOrd="0" presId="urn:microsoft.com/office/officeart/2005/8/layout/bProcess4"/>
    <dgm:cxn modelId="{FEB2C27F-63C6-4C18-9A81-ACFBCAEFEDB0}" type="presParOf" srcId="{6ECBAB11-8E54-4BF8-8EF9-9323A72A7DF7}" destId="{EE74630C-9F3B-4B60-81A6-5DA03DB9D1A3}" srcOrd="4" destOrd="0" presId="urn:microsoft.com/office/officeart/2005/8/layout/bProcess4"/>
    <dgm:cxn modelId="{5AAFB4F5-6B14-4679-A90F-DDBAD5498847}" type="presParOf" srcId="{EE74630C-9F3B-4B60-81A6-5DA03DB9D1A3}" destId="{71F9BFE5-5A2F-4159-BC55-2B1273046ADC}" srcOrd="0" destOrd="0" presId="urn:microsoft.com/office/officeart/2005/8/layout/bProcess4"/>
    <dgm:cxn modelId="{00D4727D-F7D6-4A4C-BA73-464BC5D4EE4A}" type="presParOf" srcId="{EE74630C-9F3B-4B60-81A6-5DA03DB9D1A3}" destId="{3483142F-007B-4BB6-ABFD-18A1CF4238DA}" srcOrd="1" destOrd="0" presId="urn:microsoft.com/office/officeart/2005/8/layout/bProcess4"/>
    <dgm:cxn modelId="{CAF9E95F-FFB0-4106-B92A-C241DB40BCA9}" type="presParOf" srcId="{6ECBAB11-8E54-4BF8-8EF9-9323A72A7DF7}" destId="{CB47AE93-60AD-43BD-93F2-62F1F2987D31}" srcOrd="5" destOrd="0" presId="urn:microsoft.com/office/officeart/2005/8/layout/bProcess4"/>
    <dgm:cxn modelId="{DB41B1E5-05CA-4928-8A8A-97E9C729EB1B}" type="presParOf" srcId="{6ECBAB11-8E54-4BF8-8EF9-9323A72A7DF7}" destId="{A4A2937A-EB9C-4648-BC79-2EC7A28DDD0D}" srcOrd="6" destOrd="0" presId="urn:microsoft.com/office/officeart/2005/8/layout/bProcess4"/>
    <dgm:cxn modelId="{2E40FD1F-B27C-4271-B5F3-CD49930B8635}" type="presParOf" srcId="{A4A2937A-EB9C-4648-BC79-2EC7A28DDD0D}" destId="{AA74F142-6FE8-48E4-8222-EE37941336E0}" srcOrd="0" destOrd="0" presId="urn:microsoft.com/office/officeart/2005/8/layout/bProcess4"/>
    <dgm:cxn modelId="{73A0AFBB-EC67-429A-9DC0-6CD1A167E42D}" type="presParOf" srcId="{A4A2937A-EB9C-4648-BC79-2EC7A28DDD0D}" destId="{BF2845F6-DCA9-4968-B52C-4D5B7543A37D}" srcOrd="1" destOrd="0" presId="urn:microsoft.com/office/officeart/2005/8/layout/bProcess4"/>
    <dgm:cxn modelId="{D1DC297A-A931-40E4-B4DD-5AE467AB01F9}" type="presParOf" srcId="{6ECBAB11-8E54-4BF8-8EF9-9323A72A7DF7}" destId="{1BB53523-F003-42B0-AEBA-8F0FC1A2830E}" srcOrd="7" destOrd="0" presId="urn:microsoft.com/office/officeart/2005/8/layout/bProcess4"/>
    <dgm:cxn modelId="{72B5DE17-5EED-4816-88B8-04DEDC211C13}" type="presParOf" srcId="{6ECBAB11-8E54-4BF8-8EF9-9323A72A7DF7}" destId="{55AD1D27-CFEB-46C1-8B3B-8F30C5D5FB37}" srcOrd="8" destOrd="0" presId="urn:microsoft.com/office/officeart/2005/8/layout/bProcess4"/>
    <dgm:cxn modelId="{7A673F4D-68D9-49F6-8AAF-EBB0D6A1ACB3}" type="presParOf" srcId="{55AD1D27-CFEB-46C1-8B3B-8F30C5D5FB37}" destId="{86B5B636-03C2-4C37-9CCE-33BCDED4C3C0}" srcOrd="0" destOrd="0" presId="urn:microsoft.com/office/officeart/2005/8/layout/bProcess4"/>
    <dgm:cxn modelId="{2D6966E5-CCE5-4471-91A8-70CD0505E67A}" type="presParOf" srcId="{55AD1D27-CFEB-46C1-8B3B-8F30C5D5FB37}" destId="{7FFCB0A2-9343-4C5E-82E9-A36D37DF0494}" srcOrd="1" destOrd="0" presId="urn:microsoft.com/office/officeart/2005/8/layout/bProcess4"/>
    <dgm:cxn modelId="{14A28893-0057-4BC3-9C63-9823C30FBD4A}" type="presParOf" srcId="{6ECBAB11-8E54-4BF8-8EF9-9323A72A7DF7}" destId="{FBB24F81-D7C5-4786-A5CB-702EAA7C27AB}" srcOrd="9" destOrd="0" presId="urn:microsoft.com/office/officeart/2005/8/layout/bProcess4"/>
    <dgm:cxn modelId="{FBDCD2EF-8691-48CA-A1CA-363CACF16DCE}" type="presParOf" srcId="{6ECBAB11-8E54-4BF8-8EF9-9323A72A7DF7}" destId="{B34DEADE-7813-487E-A59F-F6ADEF9AC44C}" srcOrd="10" destOrd="0" presId="urn:microsoft.com/office/officeart/2005/8/layout/bProcess4"/>
    <dgm:cxn modelId="{D147632F-F125-42A3-A0D2-864370C7877E}" type="presParOf" srcId="{B34DEADE-7813-487E-A59F-F6ADEF9AC44C}" destId="{A421A00D-03EB-4F5F-8F82-3857C3C3CDF8}" srcOrd="0" destOrd="0" presId="urn:microsoft.com/office/officeart/2005/8/layout/bProcess4"/>
    <dgm:cxn modelId="{3F6FD700-3C48-46BA-B8C8-C4B49D68F60C}" type="presParOf" srcId="{B34DEADE-7813-487E-A59F-F6ADEF9AC44C}" destId="{D458E958-EEF8-4318-8F1B-0DCED858091E}" srcOrd="1" destOrd="0" presId="urn:microsoft.com/office/officeart/2005/8/layout/bProcess4"/>
    <dgm:cxn modelId="{C5062B62-FC9D-4215-98E9-6CFCF84EB56B}" type="presParOf" srcId="{6ECBAB11-8E54-4BF8-8EF9-9323A72A7DF7}" destId="{7D5CF9D6-2090-4A83-9B21-CBEAB7AF33FB}" srcOrd="11" destOrd="0" presId="urn:microsoft.com/office/officeart/2005/8/layout/bProcess4"/>
    <dgm:cxn modelId="{FFE32ABD-7D7B-47AB-8CEE-B682E95C14F9}" type="presParOf" srcId="{6ECBAB11-8E54-4BF8-8EF9-9323A72A7DF7}" destId="{196703D2-24AB-4DC9-BB86-4CE2A32A1892}" srcOrd="12" destOrd="0" presId="urn:microsoft.com/office/officeart/2005/8/layout/bProcess4"/>
    <dgm:cxn modelId="{A983E5A3-8E3F-467D-A271-B8A890F8F142}" type="presParOf" srcId="{196703D2-24AB-4DC9-BB86-4CE2A32A1892}" destId="{D2BBE042-CA5B-4C40-8E26-196BCAD8C630}" srcOrd="0" destOrd="0" presId="urn:microsoft.com/office/officeart/2005/8/layout/bProcess4"/>
    <dgm:cxn modelId="{1A2291FD-0822-4FFB-B335-DF5BFD85681A}" type="presParOf" srcId="{196703D2-24AB-4DC9-BB86-4CE2A32A1892}" destId="{B50B2031-9B92-41C3-91DA-10E4507F7ADF}" srcOrd="1" destOrd="0" presId="urn:microsoft.com/office/officeart/2005/8/layout/bProcess4"/>
    <dgm:cxn modelId="{AF2F879B-B870-48E9-8928-30B50E490203}" type="presParOf" srcId="{6ECBAB11-8E54-4BF8-8EF9-9323A72A7DF7}" destId="{D25AD5FE-2900-4422-90DC-1BB849ADC09C}" srcOrd="13" destOrd="0" presId="urn:microsoft.com/office/officeart/2005/8/layout/bProcess4"/>
    <dgm:cxn modelId="{ACC0F823-A8D3-4DCF-897D-51FBC65A0471}" type="presParOf" srcId="{6ECBAB11-8E54-4BF8-8EF9-9323A72A7DF7}" destId="{07F80DEF-4638-468E-90C0-10A8A0884023}" srcOrd="14" destOrd="0" presId="urn:microsoft.com/office/officeart/2005/8/layout/bProcess4"/>
    <dgm:cxn modelId="{87476E6E-9414-4158-B3FD-ECBAC8B5853D}" type="presParOf" srcId="{07F80DEF-4638-468E-90C0-10A8A0884023}" destId="{125099C8-E6DD-459E-8AA6-FEC70E4028CE}" srcOrd="0" destOrd="0" presId="urn:microsoft.com/office/officeart/2005/8/layout/bProcess4"/>
    <dgm:cxn modelId="{0A0BC58E-07E7-455B-B3E5-A5C128536A34}" type="presParOf" srcId="{07F80DEF-4638-468E-90C0-10A8A0884023}" destId="{96789AFC-ACB2-4C42-AF75-74C0511FE51A}" srcOrd="1" destOrd="0" presId="urn:microsoft.com/office/officeart/2005/8/layout/bProcess4"/>
    <dgm:cxn modelId="{107289BE-A768-4BCA-AA75-C7019230AB37}" type="presParOf" srcId="{6ECBAB11-8E54-4BF8-8EF9-9323A72A7DF7}" destId="{A9AD9366-54C6-4D77-8150-B060FE12B438}" srcOrd="15" destOrd="0" presId="urn:microsoft.com/office/officeart/2005/8/layout/bProcess4"/>
    <dgm:cxn modelId="{FD5AF2D0-59FE-4E54-BDDD-314BBFC2DB3F}" type="presParOf" srcId="{6ECBAB11-8E54-4BF8-8EF9-9323A72A7DF7}" destId="{85E7F370-48BE-4A08-9262-3ED21C0F0607}" srcOrd="16" destOrd="0" presId="urn:microsoft.com/office/officeart/2005/8/layout/bProcess4"/>
    <dgm:cxn modelId="{5A2936F3-C081-42B1-BFFA-F9A8EFFE3A16}" type="presParOf" srcId="{85E7F370-48BE-4A08-9262-3ED21C0F0607}" destId="{58608982-7938-427F-868A-35240A0357D3}" srcOrd="0" destOrd="0" presId="urn:microsoft.com/office/officeart/2005/8/layout/bProcess4"/>
    <dgm:cxn modelId="{6490AC12-54D9-44F5-922F-299F37C3D91E}" type="presParOf" srcId="{85E7F370-48BE-4A08-9262-3ED21C0F0607}" destId="{BC5500A3-EF72-4913-B906-604570E1DF57}" srcOrd="1" destOrd="0" presId="urn:microsoft.com/office/officeart/2005/8/layout/bProcess4"/>
    <dgm:cxn modelId="{EB0ADD1E-48A5-48A4-A33F-1615632A4CB6}" type="presParOf" srcId="{6ECBAB11-8E54-4BF8-8EF9-9323A72A7DF7}" destId="{9320845E-4945-4ACB-81B3-DE496575D2EA}" srcOrd="17" destOrd="0" presId="urn:microsoft.com/office/officeart/2005/8/layout/bProcess4"/>
    <dgm:cxn modelId="{20A504C6-9F09-46E8-A705-AB244BE426DB}" type="presParOf" srcId="{6ECBAB11-8E54-4BF8-8EF9-9323A72A7DF7}" destId="{4BE66C59-A639-41A8-9B5E-DE6AE3288DD3}" srcOrd="18" destOrd="0" presId="urn:microsoft.com/office/officeart/2005/8/layout/bProcess4"/>
    <dgm:cxn modelId="{146A94AC-E30A-4389-9058-DBEBACC51E9C}" type="presParOf" srcId="{4BE66C59-A639-41A8-9B5E-DE6AE3288DD3}" destId="{DEA75908-9C8B-419B-8E50-B301DF9E2856}" srcOrd="0" destOrd="0" presId="urn:microsoft.com/office/officeart/2005/8/layout/bProcess4"/>
    <dgm:cxn modelId="{9A2D5178-D155-490F-BF04-748FC6CCCE4E}" type="presParOf" srcId="{4BE66C59-A639-41A8-9B5E-DE6AE3288DD3}" destId="{C63928DD-ED59-4292-BF2D-523A122CA4B1}" srcOrd="1" destOrd="0" presId="urn:microsoft.com/office/officeart/2005/8/layout/bProcess4"/>
    <dgm:cxn modelId="{C7B99BAC-6122-4A9A-ABA4-99FA5A7D4ADC}" type="presParOf" srcId="{6ECBAB11-8E54-4BF8-8EF9-9323A72A7DF7}" destId="{2AEB10AD-8EB4-4093-98ED-C8E0352256F0}" srcOrd="19" destOrd="0" presId="urn:microsoft.com/office/officeart/2005/8/layout/bProcess4"/>
    <dgm:cxn modelId="{7F1EF14A-E3B5-436C-91D5-1084883D63F4}" type="presParOf" srcId="{6ECBAB11-8E54-4BF8-8EF9-9323A72A7DF7}" destId="{7714E9FE-34D3-4C3A-BFE8-891574942382}" srcOrd="20" destOrd="0" presId="urn:microsoft.com/office/officeart/2005/8/layout/bProcess4"/>
    <dgm:cxn modelId="{4511914F-0783-445F-AFA3-547975DB521A}" type="presParOf" srcId="{7714E9FE-34D3-4C3A-BFE8-891574942382}" destId="{E44D18AD-C7A2-476A-8801-0FF8BD5288D8}" srcOrd="0" destOrd="0" presId="urn:microsoft.com/office/officeart/2005/8/layout/bProcess4"/>
    <dgm:cxn modelId="{867FD6D4-E67F-42CA-A353-1BCD27AEE2C2}" type="presParOf" srcId="{7714E9FE-34D3-4C3A-BFE8-891574942382}" destId="{031E5295-B3A4-4F8D-ACD1-8A20DC5E3679}"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F6BBD3-0C32-43B4-90A8-585ED8596541}" type="doc">
      <dgm:prSet loTypeId="urn:microsoft.com/office/officeart/2005/8/layout/bProcess4" loCatId="process" qsTypeId="urn:microsoft.com/office/officeart/2005/8/quickstyle/simple1" qsCatId="simple" csTypeId="urn:microsoft.com/office/officeart/2005/8/colors/accent1_2" csCatId="accent1" phldr="1"/>
      <dgm:spPr/>
    </dgm:pt>
    <dgm:pt modelId="{49D2561C-D40B-4D48-B45B-3012A64D12B2}">
      <dgm:prSet phldrT="[Text]" custT="1"/>
      <dgm:spPr/>
      <dgm:t>
        <a:bodyPr/>
        <a:lstStyle/>
        <a:p>
          <a:r>
            <a:rPr lang="en-US" sz="1400" dirty="0" smtClean="0"/>
            <a:t>Input suppliers</a:t>
          </a:r>
          <a:endParaRPr lang="en-US" sz="1400" dirty="0"/>
        </a:p>
      </dgm:t>
    </dgm:pt>
    <dgm:pt modelId="{895FC0C6-A905-4B2B-A17C-A2AE8985E05E}" type="parTrans" cxnId="{5550F120-63EE-4740-9CFC-FEE53C43CEEA}">
      <dgm:prSet/>
      <dgm:spPr/>
      <dgm:t>
        <a:bodyPr/>
        <a:lstStyle/>
        <a:p>
          <a:endParaRPr lang="en-US" sz="1400"/>
        </a:p>
      </dgm:t>
    </dgm:pt>
    <dgm:pt modelId="{B47CDC8D-97DC-4F81-A446-6439AF66857B}" type="sibTrans" cxnId="{5550F120-63EE-4740-9CFC-FEE53C43CEEA}">
      <dgm:prSet/>
      <dgm:spPr/>
      <dgm:t>
        <a:bodyPr/>
        <a:lstStyle/>
        <a:p>
          <a:endParaRPr lang="en-US" sz="1400"/>
        </a:p>
      </dgm:t>
    </dgm:pt>
    <dgm:pt modelId="{4F6CD0C2-41A4-478A-B7C2-707E52A992B7}">
      <dgm:prSet phldrT="[Text]" custT="1"/>
      <dgm:spPr/>
      <dgm:t>
        <a:bodyPr/>
        <a:lstStyle/>
        <a:p>
          <a:r>
            <a:rPr lang="en-US" sz="1400" dirty="0" smtClean="0"/>
            <a:t>JDP Enterprises</a:t>
          </a:r>
          <a:endParaRPr lang="en-US" sz="1400" dirty="0"/>
        </a:p>
      </dgm:t>
    </dgm:pt>
    <dgm:pt modelId="{B323F4CA-DB28-4A62-878E-035844B957F5}" type="parTrans" cxnId="{32BD8958-87A8-476B-AEBF-8A09066E35DA}">
      <dgm:prSet/>
      <dgm:spPr/>
      <dgm:t>
        <a:bodyPr/>
        <a:lstStyle/>
        <a:p>
          <a:endParaRPr lang="en-US" sz="1400"/>
        </a:p>
      </dgm:t>
    </dgm:pt>
    <dgm:pt modelId="{A05A3260-885F-4BE6-BA99-DB1DA384F80E}" type="sibTrans" cxnId="{32BD8958-87A8-476B-AEBF-8A09066E35DA}">
      <dgm:prSet/>
      <dgm:spPr/>
      <dgm:t>
        <a:bodyPr/>
        <a:lstStyle/>
        <a:p>
          <a:endParaRPr lang="en-US" sz="1400"/>
        </a:p>
      </dgm:t>
    </dgm:pt>
    <dgm:pt modelId="{38DBDDDB-750A-4A20-BFAA-428F73FDAB60}">
      <dgm:prSet phldrT="[Text]" custT="1"/>
      <dgm:spPr/>
      <dgm:t>
        <a:bodyPr/>
        <a:lstStyle/>
        <a:p>
          <a:r>
            <a:rPr lang="en-US" sz="1400" dirty="0" smtClean="0"/>
            <a:t>Buyers/Exporters/Traders</a:t>
          </a:r>
          <a:endParaRPr lang="en-US" sz="1400" dirty="0"/>
        </a:p>
      </dgm:t>
    </dgm:pt>
    <dgm:pt modelId="{F2088816-DF07-4ACE-87AF-8BB9E0BE8AC4}" type="parTrans" cxnId="{1C8884B5-E6DB-46F6-B450-163891E730B1}">
      <dgm:prSet/>
      <dgm:spPr/>
      <dgm:t>
        <a:bodyPr/>
        <a:lstStyle/>
        <a:p>
          <a:endParaRPr lang="en-US" sz="1400"/>
        </a:p>
      </dgm:t>
    </dgm:pt>
    <dgm:pt modelId="{8530377D-80A0-4223-B3F5-0491C2B3A474}" type="sibTrans" cxnId="{1C8884B5-E6DB-46F6-B450-163891E730B1}">
      <dgm:prSet/>
      <dgm:spPr/>
      <dgm:t>
        <a:bodyPr/>
        <a:lstStyle/>
        <a:p>
          <a:endParaRPr lang="en-US" sz="1400"/>
        </a:p>
      </dgm:t>
    </dgm:pt>
    <dgm:pt modelId="{BC6E57A7-29E0-4701-9362-E1FCC18CDF7C}">
      <dgm:prSet custT="1"/>
      <dgm:spPr/>
      <dgm:t>
        <a:bodyPr/>
        <a:lstStyle/>
        <a:p>
          <a:r>
            <a:rPr lang="en-US" sz="1400" dirty="0" smtClean="0"/>
            <a:t>Consumers</a:t>
          </a:r>
        </a:p>
      </dgm:t>
    </dgm:pt>
    <dgm:pt modelId="{ECA0DA85-66C5-427E-AB0E-A99C68EF0733}" type="parTrans" cxnId="{58AC8607-09FA-4C0D-A153-EFA2CE5E3162}">
      <dgm:prSet/>
      <dgm:spPr/>
      <dgm:t>
        <a:bodyPr/>
        <a:lstStyle/>
        <a:p>
          <a:endParaRPr lang="en-US" sz="1400"/>
        </a:p>
      </dgm:t>
    </dgm:pt>
    <dgm:pt modelId="{1B57E9F6-E863-4F02-BA2F-07ED250B0271}" type="sibTrans" cxnId="{58AC8607-09FA-4C0D-A153-EFA2CE5E3162}">
      <dgm:prSet/>
      <dgm:spPr/>
      <dgm:t>
        <a:bodyPr/>
        <a:lstStyle/>
        <a:p>
          <a:endParaRPr lang="en-US" sz="1400"/>
        </a:p>
      </dgm:t>
    </dgm:pt>
    <dgm:pt modelId="{6ECBAB11-8E54-4BF8-8EF9-9323A72A7DF7}" type="pres">
      <dgm:prSet presAssocID="{E7F6BBD3-0C32-43B4-90A8-585ED8596541}" presName="Name0" presStyleCnt="0">
        <dgm:presLayoutVars>
          <dgm:dir/>
          <dgm:resizeHandles/>
        </dgm:presLayoutVars>
      </dgm:prSet>
      <dgm:spPr/>
    </dgm:pt>
    <dgm:pt modelId="{8A697B78-1D1C-4931-9DC0-241780C3D630}" type="pres">
      <dgm:prSet presAssocID="{49D2561C-D40B-4D48-B45B-3012A64D12B2}" presName="compNode" presStyleCnt="0"/>
      <dgm:spPr/>
    </dgm:pt>
    <dgm:pt modelId="{A94B9947-22F3-4178-A068-4331462A2FE0}" type="pres">
      <dgm:prSet presAssocID="{49D2561C-D40B-4D48-B45B-3012A64D12B2}" presName="dummyConnPt" presStyleCnt="0"/>
      <dgm:spPr/>
    </dgm:pt>
    <dgm:pt modelId="{B8516BB7-1744-4F14-865B-F0FD35041787}" type="pres">
      <dgm:prSet presAssocID="{49D2561C-D40B-4D48-B45B-3012A64D12B2}" presName="node" presStyleLbl="node1" presStyleIdx="0" presStyleCnt="4" custScaleX="84234" custScaleY="64803">
        <dgm:presLayoutVars>
          <dgm:bulletEnabled val="1"/>
        </dgm:presLayoutVars>
      </dgm:prSet>
      <dgm:spPr/>
      <dgm:t>
        <a:bodyPr/>
        <a:lstStyle/>
        <a:p>
          <a:endParaRPr lang="en-US"/>
        </a:p>
      </dgm:t>
    </dgm:pt>
    <dgm:pt modelId="{6AE8AA9D-54A9-453E-82C3-4C6D65BD2330}" type="pres">
      <dgm:prSet presAssocID="{B47CDC8D-97DC-4F81-A446-6439AF66857B}" presName="sibTrans" presStyleLbl="bgSibTrans2D1" presStyleIdx="0" presStyleCnt="3"/>
      <dgm:spPr/>
      <dgm:t>
        <a:bodyPr/>
        <a:lstStyle/>
        <a:p>
          <a:endParaRPr lang="en-US"/>
        </a:p>
      </dgm:t>
    </dgm:pt>
    <dgm:pt modelId="{E6122ABB-9E64-4F8E-B310-145A4ACED8A9}" type="pres">
      <dgm:prSet presAssocID="{4F6CD0C2-41A4-478A-B7C2-707E52A992B7}" presName="compNode" presStyleCnt="0"/>
      <dgm:spPr/>
    </dgm:pt>
    <dgm:pt modelId="{EC62137B-24B0-4269-8526-A4AD5310CE11}" type="pres">
      <dgm:prSet presAssocID="{4F6CD0C2-41A4-478A-B7C2-707E52A992B7}" presName="dummyConnPt" presStyleCnt="0"/>
      <dgm:spPr/>
    </dgm:pt>
    <dgm:pt modelId="{28C4DC75-636F-48EC-A4C9-1464E10F8122}" type="pres">
      <dgm:prSet presAssocID="{4F6CD0C2-41A4-478A-B7C2-707E52A992B7}" presName="node" presStyleLbl="node1" presStyleIdx="1" presStyleCnt="4" custScaleX="83135" custScaleY="72842">
        <dgm:presLayoutVars>
          <dgm:bulletEnabled val="1"/>
        </dgm:presLayoutVars>
      </dgm:prSet>
      <dgm:spPr/>
      <dgm:t>
        <a:bodyPr/>
        <a:lstStyle/>
        <a:p>
          <a:endParaRPr lang="en-US"/>
        </a:p>
      </dgm:t>
    </dgm:pt>
    <dgm:pt modelId="{B9FE6F97-6F17-4BE5-A593-52FD9DC6978B}" type="pres">
      <dgm:prSet presAssocID="{A05A3260-885F-4BE6-BA99-DB1DA384F80E}" presName="sibTrans" presStyleLbl="bgSibTrans2D1" presStyleIdx="1" presStyleCnt="3" custLinFactY="46977" custLinFactNeighborY="100000"/>
      <dgm:spPr/>
      <dgm:t>
        <a:bodyPr/>
        <a:lstStyle/>
        <a:p>
          <a:endParaRPr lang="en-US"/>
        </a:p>
      </dgm:t>
    </dgm:pt>
    <dgm:pt modelId="{EE74630C-9F3B-4B60-81A6-5DA03DB9D1A3}" type="pres">
      <dgm:prSet presAssocID="{38DBDDDB-750A-4A20-BFAA-428F73FDAB60}" presName="compNode" presStyleCnt="0"/>
      <dgm:spPr/>
    </dgm:pt>
    <dgm:pt modelId="{71F9BFE5-5A2F-4159-BC55-2B1273046ADC}" type="pres">
      <dgm:prSet presAssocID="{38DBDDDB-750A-4A20-BFAA-428F73FDAB60}" presName="dummyConnPt" presStyleCnt="0"/>
      <dgm:spPr/>
    </dgm:pt>
    <dgm:pt modelId="{3483142F-007B-4BB6-ABFD-18A1CF4238DA}" type="pres">
      <dgm:prSet presAssocID="{38DBDDDB-750A-4A20-BFAA-428F73FDAB60}" presName="node" presStyleLbl="node1" presStyleIdx="2" presStyleCnt="4" custScaleX="102389" custScaleY="63730">
        <dgm:presLayoutVars>
          <dgm:bulletEnabled val="1"/>
        </dgm:presLayoutVars>
      </dgm:prSet>
      <dgm:spPr/>
      <dgm:t>
        <a:bodyPr/>
        <a:lstStyle/>
        <a:p>
          <a:endParaRPr lang="en-US"/>
        </a:p>
      </dgm:t>
    </dgm:pt>
    <dgm:pt modelId="{CB47AE93-60AD-43BD-93F2-62F1F2987D31}" type="pres">
      <dgm:prSet presAssocID="{8530377D-80A0-4223-B3F5-0491C2B3A474}" presName="sibTrans" presStyleLbl="bgSibTrans2D1" presStyleIdx="2" presStyleCnt="3"/>
      <dgm:spPr/>
      <dgm:t>
        <a:bodyPr/>
        <a:lstStyle/>
        <a:p>
          <a:endParaRPr lang="en-US"/>
        </a:p>
      </dgm:t>
    </dgm:pt>
    <dgm:pt modelId="{A4A2937A-EB9C-4648-BC79-2EC7A28DDD0D}" type="pres">
      <dgm:prSet presAssocID="{BC6E57A7-29E0-4701-9362-E1FCC18CDF7C}" presName="compNode" presStyleCnt="0"/>
      <dgm:spPr/>
    </dgm:pt>
    <dgm:pt modelId="{AA74F142-6FE8-48E4-8222-EE37941336E0}" type="pres">
      <dgm:prSet presAssocID="{BC6E57A7-29E0-4701-9362-E1FCC18CDF7C}" presName="dummyConnPt" presStyleCnt="0"/>
      <dgm:spPr/>
    </dgm:pt>
    <dgm:pt modelId="{BF2845F6-DCA9-4968-B52C-4D5B7543A37D}" type="pres">
      <dgm:prSet presAssocID="{BC6E57A7-29E0-4701-9362-E1FCC18CDF7C}" presName="node" presStyleLbl="node1" presStyleIdx="3" presStyleCnt="4" custScaleX="98995" custScaleY="74994">
        <dgm:presLayoutVars>
          <dgm:bulletEnabled val="1"/>
        </dgm:presLayoutVars>
      </dgm:prSet>
      <dgm:spPr/>
      <dgm:t>
        <a:bodyPr/>
        <a:lstStyle/>
        <a:p>
          <a:endParaRPr lang="en-US"/>
        </a:p>
      </dgm:t>
    </dgm:pt>
  </dgm:ptLst>
  <dgm:cxnLst>
    <dgm:cxn modelId="{32BD8958-87A8-476B-AEBF-8A09066E35DA}" srcId="{E7F6BBD3-0C32-43B4-90A8-585ED8596541}" destId="{4F6CD0C2-41A4-478A-B7C2-707E52A992B7}" srcOrd="1" destOrd="0" parTransId="{B323F4CA-DB28-4A62-878E-035844B957F5}" sibTransId="{A05A3260-885F-4BE6-BA99-DB1DA384F80E}"/>
    <dgm:cxn modelId="{530F1D52-4E91-414E-8914-9402C63F6E64}" type="presOf" srcId="{B47CDC8D-97DC-4F81-A446-6439AF66857B}" destId="{6AE8AA9D-54A9-453E-82C3-4C6D65BD2330}" srcOrd="0" destOrd="0" presId="urn:microsoft.com/office/officeart/2005/8/layout/bProcess4"/>
    <dgm:cxn modelId="{1C8884B5-E6DB-46F6-B450-163891E730B1}" srcId="{E7F6BBD3-0C32-43B4-90A8-585ED8596541}" destId="{38DBDDDB-750A-4A20-BFAA-428F73FDAB60}" srcOrd="2" destOrd="0" parTransId="{F2088816-DF07-4ACE-87AF-8BB9E0BE8AC4}" sibTransId="{8530377D-80A0-4223-B3F5-0491C2B3A474}"/>
    <dgm:cxn modelId="{71FF2257-1408-477E-BBA7-385DC479B842}" type="presOf" srcId="{A05A3260-885F-4BE6-BA99-DB1DA384F80E}" destId="{B9FE6F97-6F17-4BE5-A593-52FD9DC6978B}" srcOrd="0" destOrd="0" presId="urn:microsoft.com/office/officeart/2005/8/layout/bProcess4"/>
    <dgm:cxn modelId="{322FB182-A284-4E49-9FCA-7E75A5659D6E}" type="presOf" srcId="{8530377D-80A0-4223-B3F5-0491C2B3A474}" destId="{CB47AE93-60AD-43BD-93F2-62F1F2987D31}" srcOrd="0" destOrd="0" presId="urn:microsoft.com/office/officeart/2005/8/layout/bProcess4"/>
    <dgm:cxn modelId="{7798CD11-CF62-4ABA-A8D5-7B651AFE53F7}" type="presOf" srcId="{BC6E57A7-29E0-4701-9362-E1FCC18CDF7C}" destId="{BF2845F6-DCA9-4968-B52C-4D5B7543A37D}" srcOrd="0" destOrd="0" presId="urn:microsoft.com/office/officeart/2005/8/layout/bProcess4"/>
    <dgm:cxn modelId="{58AC8607-09FA-4C0D-A153-EFA2CE5E3162}" srcId="{E7F6BBD3-0C32-43B4-90A8-585ED8596541}" destId="{BC6E57A7-29E0-4701-9362-E1FCC18CDF7C}" srcOrd="3" destOrd="0" parTransId="{ECA0DA85-66C5-427E-AB0E-A99C68EF0733}" sibTransId="{1B57E9F6-E863-4F02-BA2F-07ED250B0271}"/>
    <dgm:cxn modelId="{073ACEB1-4FA4-48E3-B3A1-699E54F61986}" type="presOf" srcId="{38DBDDDB-750A-4A20-BFAA-428F73FDAB60}" destId="{3483142F-007B-4BB6-ABFD-18A1CF4238DA}" srcOrd="0" destOrd="0" presId="urn:microsoft.com/office/officeart/2005/8/layout/bProcess4"/>
    <dgm:cxn modelId="{E4C67162-5059-47F5-BBDB-B6D7C7D88163}" type="presOf" srcId="{49D2561C-D40B-4D48-B45B-3012A64D12B2}" destId="{B8516BB7-1744-4F14-865B-F0FD35041787}" srcOrd="0" destOrd="0" presId="urn:microsoft.com/office/officeart/2005/8/layout/bProcess4"/>
    <dgm:cxn modelId="{5550F120-63EE-4740-9CFC-FEE53C43CEEA}" srcId="{E7F6BBD3-0C32-43B4-90A8-585ED8596541}" destId="{49D2561C-D40B-4D48-B45B-3012A64D12B2}" srcOrd="0" destOrd="0" parTransId="{895FC0C6-A905-4B2B-A17C-A2AE8985E05E}" sibTransId="{B47CDC8D-97DC-4F81-A446-6439AF66857B}"/>
    <dgm:cxn modelId="{E89B2653-5794-42AF-B459-32839C43FEFE}" type="presOf" srcId="{4F6CD0C2-41A4-478A-B7C2-707E52A992B7}" destId="{28C4DC75-636F-48EC-A4C9-1464E10F8122}" srcOrd="0" destOrd="0" presId="urn:microsoft.com/office/officeart/2005/8/layout/bProcess4"/>
    <dgm:cxn modelId="{F06BFF2C-C4D4-416A-9D12-75677866C80E}" type="presOf" srcId="{E7F6BBD3-0C32-43B4-90A8-585ED8596541}" destId="{6ECBAB11-8E54-4BF8-8EF9-9323A72A7DF7}" srcOrd="0" destOrd="0" presId="urn:microsoft.com/office/officeart/2005/8/layout/bProcess4"/>
    <dgm:cxn modelId="{DFC48F35-C22D-4D5A-9A7E-8B9BF994CF10}" type="presParOf" srcId="{6ECBAB11-8E54-4BF8-8EF9-9323A72A7DF7}" destId="{8A697B78-1D1C-4931-9DC0-241780C3D630}" srcOrd="0" destOrd="0" presId="urn:microsoft.com/office/officeart/2005/8/layout/bProcess4"/>
    <dgm:cxn modelId="{5B89BDB2-2990-42A4-9A89-69EF25CE9362}" type="presParOf" srcId="{8A697B78-1D1C-4931-9DC0-241780C3D630}" destId="{A94B9947-22F3-4178-A068-4331462A2FE0}" srcOrd="0" destOrd="0" presId="urn:microsoft.com/office/officeart/2005/8/layout/bProcess4"/>
    <dgm:cxn modelId="{7E2A62E8-50C6-4839-8067-C0BECD7CE946}" type="presParOf" srcId="{8A697B78-1D1C-4931-9DC0-241780C3D630}" destId="{B8516BB7-1744-4F14-865B-F0FD35041787}" srcOrd="1" destOrd="0" presId="urn:microsoft.com/office/officeart/2005/8/layout/bProcess4"/>
    <dgm:cxn modelId="{7D49069A-45FA-4080-A9F0-40FEAB2AB5A8}" type="presParOf" srcId="{6ECBAB11-8E54-4BF8-8EF9-9323A72A7DF7}" destId="{6AE8AA9D-54A9-453E-82C3-4C6D65BD2330}" srcOrd="1" destOrd="0" presId="urn:microsoft.com/office/officeart/2005/8/layout/bProcess4"/>
    <dgm:cxn modelId="{EA2924CF-C7D0-4F7C-BAF5-2901F4F09F2D}" type="presParOf" srcId="{6ECBAB11-8E54-4BF8-8EF9-9323A72A7DF7}" destId="{E6122ABB-9E64-4F8E-B310-145A4ACED8A9}" srcOrd="2" destOrd="0" presId="urn:microsoft.com/office/officeart/2005/8/layout/bProcess4"/>
    <dgm:cxn modelId="{A2BE29B5-3D84-4494-A729-FDDC8EF68644}" type="presParOf" srcId="{E6122ABB-9E64-4F8E-B310-145A4ACED8A9}" destId="{EC62137B-24B0-4269-8526-A4AD5310CE11}" srcOrd="0" destOrd="0" presId="urn:microsoft.com/office/officeart/2005/8/layout/bProcess4"/>
    <dgm:cxn modelId="{FA2041A2-2FDF-4F1D-8FCF-81AC6FC3250C}" type="presParOf" srcId="{E6122ABB-9E64-4F8E-B310-145A4ACED8A9}" destId="{28C4DC75-636F-48EC-A4C9-1464E10F8122}" srcOrd="1" destOrd="0" presId="urn:microsoft.com/office/officeart/2005/8/layout/bProcess4"/>
    <dgm:cxn modelId="{61232B0A-01E5-4A21-9524-488157251FA2}" type="presParOf" srcId="{6ECBAB11-8E54-4BF8-8EF9-9323A72A7DF7}" destId="{B9FE6F97-6F17-4BE5-A593-52FD9DC6978B}" srcOrd="3" destOrd="0" presId="urn:microsoft.com/office/officeart/2005/8/layout/bProcess4"/>
    <dgm:cxn modelId="{419D2C3A-72FC-46E2-A037-8318956D671E}" type="presParOf" srcId="{6ECBAB11-8E54-4BF8-8EF9-9323A72A7DF7}" destId="{EE74630C-9F3B-4B60-81A6-5DA03DB9D1A3}" srcOrd="4" destOrd="0" presId="urn:microsoft.com/office/officeart/2005/8/layout/bProcess4"/>
    <dgm:cxn modelId="{D9027EC1-36A6-4CEB-8B93-64E5B0FF5436}" type="presParOf" srcId="{EE74630C-9F3B-4B60-81A6-5DA03DB9D1A3}" destId="{71F9BFE5-5A2F-4159-BC55-2B1273046ADC}" srcOrd="0" destOrd="0" presId="urn:microsoft.com/office/officeart/2005/8/layout/bProcess4"/>
    <dgm:cxn modelId="{3E445984-0D3E-4A23-92B5-D3F53E5D6790}" type="presParOf" srcId="{EE74630C-9F3B-4B60-81A6-5DA03DB9D1A3}" destId="{3483142F-007B-4BB6-ABFD-18A1CF4238DA}" srcOrd="1" destOrd="0" presId="urn:microsoft.com/office/officeart/2005/8/layout/bProcess4"/>
    <dgm:cxn modelId="{7F9E85C7-613B-4498-AA19-D81CD6C57701}" type="presParOf" srcId="{6ECBAB11-8E54-4BF8-8EF9-9323A72A7DF7}" destId="{CB47AE93-60AD-43BD-93F2-62F1F2987D31}" srcOrd="5" destOrd="0" presId="urn:microsoft.com/office/officeart/2005/8/layout/bProcess4"/>
    <dgm:cxn modelId="{522D4B4D-6DDB-41D0-8EEF-B32A307B14BA}" type="presParOf" srcId="{6ECBAB11-8E54-4BF8-8EF9-9323A72A7DF7}" destId="{A4A2937A-EB9C-4648-BC79-2EC7A28DDD0D}" srcOrd="6" destOrd="0" presId="urn:microsoft.com/office/officeart/2005/8/layout/bProcess4"/>
    <dgm:cxn modelId="{EB937E98-4660-4090-833A-9489DC0E2D8A}" type="presParOf" srcId="{A4A2937A-EB9C-4648-BC79-2EC7A28DDD0D}" destId="{AA74F142-6FE8-48E4-8222-EE37941336E0}" srcOrd="0" destOrd="0" presId="urn:microsoft.com/office/officeart/2005/8/layout/bProcess4"/>
    <dgm:cxn modelId="{EFE388D6-35FE-441B-9D40-950FDA9A257A}" type="presParOf" srcId="{A4A2937A-EB9C-4648-BC79-2EC7A28DDD0D}" destId="{BF2845F6-DCA9-4968-B52C-4D5B7543A37D}"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E8AA9D-54A9-453E-82C3-4C6D65BD2330}">
      <dsp:nvSpPr>
        <dsp:cNvPr id="0" name=""/>
        <dsp:cNvSpPr/>
      </dsp:nvSpPr>
      <dsp:spPr>
        <a:xfrm rot="5400000">
          <a:off x="-128912" y="654705"/>
          <a:ext cx="1011429" cy="1225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516BB7-1744-4F14-865B-F0FD35041787}">
      <dsp:nvSpPr>
        <dsp:cNvPr id="0" name=""/>
        <dsp:cNvSpPr/>
      </dsp:nvSpPr>
      <dsp:spPr>
        <a:xfrm>
          <a:off x="99836" y="3415"/>
          <a:ext cx="1361182" cy="81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Sowing</a:t>
          </a:r>
          <a:endParaRPr lang="en-US" sz="1400" kern="1200" dirty="0"/>
        </a:p>
      </dsp:txBody>
      <dsp:txXfrm>
        <a:off x="99836" y="3415"/>
        <a:ext cx="1361182" cy="816709"/>
      </dsp:txXfrm>
    </dsp:sp>
    <dsp:sp modelId="{B9FE6F97-6F17-4BE5-A593-52FD9DC6978B}">
      <dsp:nvSpPr>
        <dsp:cNvPr id="0" name=""/>
        <dsp:cNvSpPr/>
      </dsp:nvSpPr>
      <dsp:spPr>
        <a:xfrm rot="5400000">
          <a:off x="-128912" y="1675592"/>
          <a:ext cx="1011429" cy="1225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C4DC75-636F-48EC-A4C9-1464E10F8122}">
      <dsp:nvSpPr>
        <dsp:cNvPr id="0" name=""/>
        <dsp:cNvSpPr/>
      </dsp:nvSpPr>
      <dsp:spPr>
        <a:xfrm>
          <a:off x="99836" y="1024302"/>
          <a:ext cx="1361182" cy="81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Cutting of Plants</a:t>
          </a:r>
          <a:endParaRPr lang="en-US" sz="1400" kern="1200" dirty="0"/>
        </a:p>
      </dsp:txBody>
      <dsp:txXfrm>
        <a:off x="99836" y="1024302"/>
        <a:ext cx="1361182" cy="816709"/>
      </dsp:txXfrm>
    </dsp:sp>
    <dsp:sp modelId="{CB47AE93-60AD-43BD-93F2-62F1F2987D31}">
      <dsp:nvSpPr>
        <dsp:cNvPr id="0" name=""/>
        <dsp:cNvSpPr/>
      </dsp:nvSpPr>
      <dsp:spPr>
        <a:xfrm rot="5400000">
          <a:off x="-128912" y="2696478"/>
          <a:ext cx="1011429" cy="1225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3142F-007B-4BB6-ABFD-18A1CF4238DA}">
      <dsp:nvSpPr>
        <dsp:cNvPr id="0" name=""/>
        <dsp:cNvSpPr/>
      </dsp:nvSpPr>
      <dsp:spPr>
        <a:xfrm>
          <a:off x="99836" y="2045188"/>
          <a:ext cx="1361182" cy="81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Bundle Stalk</a:t>
          </a:r>
          <a:endParaRPr lang="en-US" sz="1400" kern="1200" dirty="0"/>
        </a:p>
      </dsp:txBody>
      <dsp:txXfrm>
        <a:off x="99836" y="2045188"/>
        <a:ext cx="1361182" cy="816709"/>
      </dsp:txXfrm>
    </dsp:sp>
    <dsp:sp modelId="{1BB53523-F003-42B0-AEBA-8F0FC1A2830E}">
      <dsp:nvSpPr>
        <dsp:cNvPr id="0" name=""/>
        <dsp:cNvSpPr/>
      </dsp:nvSpPr>
      <dsp:spPr>
        <a:xfrm>
          <a:off x="381530" y="3206921"/>
          <a:ext cx="1800915" cy="1225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2845F6-DCA9-4968-B52C-4D5B7543A37D}">
      <dsp:nvSpPr>
        <dsp:cNvPr id="0" name=""/>
        <dsp:cNvSpPr/>
      </dsp:nvSpPr>
      <dsp:spPr>
        <a:xfrm>
          <a:off x="99836" y="3066075"/>
          <a:ext cx="1361182" cy="81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Retting</a:t>
          </a:r>
        </a:p>
      </dsp:txBody>
      <dsp:txXfrm>
        <a:off x="99836" y="3066075"/>
        <a:ext cx="1361182" cy="816709"/>
      </dsp:txXfrm>
    </dsp:sp>
    <dsp:sp modelId="{FBB24F81-D7C5-4786-A5CB-702EAA7C27AB}">
      <dsp:nvSpPr>
        <dsp:cNvPr id="0" name=""/>
        <dsp:cNvSpPr/>
      </dsp:nvSpPr>
      <dsp:spPr>
        <a:xfrm rot="16200000">
          <a:off x="1681459" y="2696478"/>
          <a:ext cx="1011429" cy="1225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FCB0A2-9343-4C5E-82E9-A36D37DF0494}">
      <dsp:nvSpPr>
        <dsp:cNvPr id="0" name=""/>
        <dsp:cNvSpPr/>
      </dsp:nvSpPr>
      <dsp:spPr>
        <a:xfrm>
          <a:off x="1910208" y="3066075"/>
          <a:ext cx="1361182" cy="81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Strepping</a:t>
          </a:r>
          <a:endParaRPr lang="en-US" sz="1400" kern="1200" dirty="0"/>
        </a:p>
      </dsp:txBody>
      <dsp:txXfrm>
        <a:off x="1910208" y="3066075"/>
        <a:ext cx="1361182" cy="816709"/>
      </dsp:txXfrm>
    </dsp:sp>
    <dsp:sp modelId="{7D5CF9D6-2090-4A83-9B21-CBEAB7AF33FB}">
      <dsp:nvSpPr>
        <dsp:cNvPr id="0" name=""/>
        <dsp:cNvSpPr/>
      </dsp:nvSpPr>
      <dsp:spPr>
        <a:xfrm rot="16200000">
          <a:off x="1681459" y="1675592"/>
          <a:ext cx="1011429" cy="1225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58E958-EEF8-4318-8F1B-0DCED858091E}">
      <dsp:nvSpPr>
        <dsp:cNvPr id="0" name=""/>
        <dsp:cNvSpPr/>
      </dsp:nvSpPr>
      <dsp:spPr>
        <a:xfrm>
          <a:off x="1910208" y="2045188"/>
          <a:ext cx="1361182" cy="81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Washing</a:t>
          </a:r>
          <a:endParaRPr lang="en-US" sz="1400" kern="1200" dirty="0"/>
        </a:p>
      </dsp:txBody>
      <dsp:txXfrm>
        <a:off x="1910208" y="2045188"/>
        <a:ext cx="1361182" cy="816709"/>
      </dsp:txXfrm>
    </dsp:sp>
    <dsp:sp modelId="{D25AD5FE-2900-4422-90DC-1BB849ADC09C}">
      <dsp:nvSpPr>
        <dsp:cNvPr id="0" name=""/>
        <dsp:cNvSpPr/>
      </dsp:nvSpPr>
      <dsp:spPr>
        <a:xfrm rot="16200000">
          <a:off x="1681459" y="654705"/>
          <a:ext cx="1011429" cy="1225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0B2031-9B92-41C3-91DA-10E4507F7ADF}">
      <dsp:nvSpPr>
        <dsp:cNvPr id="0" name=""/>
        <dsp:cNvSpPr/>
      </dsp:nvSpPr>
      <dsp:spPr>
        <a:xfrm>
          <a:off x="1910208" y="1024302"/>
          <a:ext cx="1361182" cy="81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Squeezing excess</a:t>
          </a:r>
          <a:endParaRPr lang="en-US" sz="1400" kern="1200" dirty="0"/>
        </a:p>
      </dsp:txBody>
      <dsp:txXfrm>
        <a:off x="1910208" y="1024302"/>
        <a:ext cx="1361182" cy="816709"/>
      </dsp:txXfrm>
    </dsp:sp>
    <dsp:sp modelId="{A9AD9366-54C6-4D77-8150-B060FE12B438}">
      <dsp:nvSpPr>
        <dsp:cNvPr id="0" name=""/>
        <dsp:cNvSpPr/>
      </dsp:nvSpPr>
      <dsp:spPr>
        <a:xfrm>
          <a:off x="2191902" y="144262"/>
          <a:ext cx="1800915" cy="1225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789AFC-ACB2-4C42-AF75-74C0511FE51A}">
      <dsp:nvSpPr>
        <dsp:cNvPr id="0" name=""/>
        <dsp:cNvSpPr/>
      </dsp:nvSpPr>
      <dsp:spPr>
        <a:xfrm>
          <a:off x="1910208" y="3415"/>
          <a:ext cx="1361182" cy="81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Sundry</a:t>
          </a:r>
          <a:endParaRPr lang="en-US" sz="1400" kern="1200" dirty="0"/>
        </a:p>
      </dsp:txBody>
      <dsp:txXfrm>
        <a:off x="1910208" y="3415"/>
        <a:ext cx="1361182" cy="816709"/>
      </dsp:txXfrm>
    </dsp:sp>
    <dsp:sp modelId="{9320845E-4945-4ACB-81B3-DE496575D2EA}">
      <dsp:nvSpPr>
        <dsp:cNvPr id="0" name=""/>
        <dsp:cNvSpPr/>
      </dsp:nvSpPr>
      <dsp:spPr>
        <a:xfrm rot="5400000">
          <a:off x="3491831" y="654705"/>
          <a:ext cx="1011429" cy="1225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5500A3-EF72-4913-B906-604570E1DF57}">
      <dsp:nvSpPr>
        <dsp:cNvPr id="0" name=""/>
        <dsp:cNvSpPr/>
      </dsp:nvSpPr>
      <dsp:spPr>
        <a:xfrm>
          <a:off x="3720581" y="3415"/>
          <a:ext cx="1361182" cy="81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bailing</a:t>
          </a:r>
          <a:endParaRPr lang="en-US" sz="1400" kern="1200" dirty="0"/>
        </a:p>
      </dsp:txBody>
      <dsp:txXfrm>
        <a:off x="3720581" y="3415"/>
        <a:ext cx="1361182" cy="816709"/>
      </dsp:txXfrm>
    </dsp:sp>
    <dsp:sp modelId="{2AEB10AD-8EB4-4093-98ED-C8E0352256F0}">
      <dsp:nvSpPr>
        <dsp:cNvPr id="0" name=""/>
        <dsp:cNvSpPr/>
      </dsp:nvSpPr>
      <dsp:spPr>
        <a:xfrm rot="5400000">
          <a:off x="3491831" y="1675592"/>
          <a:ext cx="1011429" cy="12250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3928DD-ED59-4292-BF2D-523A122CA4B1}">
      <dsp:nvSpPr>
        <dsp:cNvPr id="0" name=""/>
        <dsp:cNvSpPr/>
      </dsp:nvSpPr>
      <dsp:spPr>
        <a:xfrm>
          <a:off x="3720581" y="1024302"/>
          <a:ext cx="1361182" cy="81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err="1" smtClean="0"/>
            <a:t>Kutcha</a:t>
          </a:r>
          <a:r>
            <a:rPr lang="en-US" sz="1400" kern="1200" dirty="0" smtClean="0"/>
            <a:t> Packing</a:t>
          </a:r>
          <a:endParaRPr lang="en-US" sz="1400" kern="1200" dirty="0"/>
        </a:p>
      </dsp:txBody>
      <dsp:txXfrm>
        <a:off x="3720581" y="1024302"/>
        <a:ext cx="1361182" cy="816709"/>
      </dsp:txXfrm>
    </dsp:sp>
    <dsp:sp modelId="{031E5295-B3A4-4F8D-ACD1-8A20DC5E3679}">
      <dsp:nvSpPr>
        <dsp:cNvPr id="0" name=""/>
        <dsp:cNvSpPr/>
      </dsp:nvSpPr>
      <dsp:spPr>
        <a:xfrm>
          <a:off x="3720581" y="2045188"/>
          <a:ext cx="1361182" cy="816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Storage/Transport</a:t>
          </a:r>
          <a:endParaRPr lang="en-US" sz="1400" kern="1200" dirty="0"/>
        </a:p>
      </dsp:txBody>
      <dsp:txXfrm>
        <a:off x="3720581" y="2045188"/>
        <a:ext cx="1361182" cy="8167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AE8AA9D-54A9-453E-82C3-4C6D65BD2330}">
      <dsp:nvSpPr>
        <dsp:cNvPr id="0" name=""/>
        <dsp:cNvSpPr/>
      </dsp:nvSpPr>
      <dsp:spPr>
        <a:xfrm rot="5400000">
          <a:off x="-246452" y="1267721"/>
          <a:ext cx="906205" cy="146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516BB7-1744-4F14-865B-F0FD35041787}">
      <dsp:nvSpPr>
        <dsp:cNvPr id="0" name=""/>
        <dsp:cNvSpPr/>
      </dsp:nvSpPr>
      <dsp:spPr>
        <a:xfrm>
          <a:off x="973" y="810231"/>
          <a:ext cx="1372859" cy="6337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Input suppliers</a:t>
          </a:r>
          <a:endParaRPr lang="en-US" sz="1400" kern="1200" dirty="0"/>
        </a:p>
      </dsp:txBody>
      <dsp:txXfrm>
        <a:off x="973" y="810231"/>
        <a:ext cx="1372859" cy="633702"/>
      </dsp:txXfrm>
    </dsp:sp>
    <dsp:sp modelId="{B9FE6F97-6F17-4BE5-A593-52FD9DC6978B}">
      <dsp:nvSpPr>
        <dsp:cNvPr id="0" name=""/>
        <dsp:cNvSpPr/>
      </dsp:nvSpPr>
      <dsp:spPr>
        <a:xfrm rot="74940">
          <a:off x="213217" y="1964658"/>
          <a:ext cx="2043934" cy="146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C4DC75-636F-48EC-A4C9-1464E10F8122}">
      <dsp:nvSpPr>
        <dsp:cNvPr id="0" name=""/>
        <dsp:cNvSpPr/>
      </dsp:nvSpPr>
      <dsp:spPr>
        <a:xfrm>
          <a:off x="9929" y="1688405"/>
          <a:ext cx="1354948" cy="7123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JDP Enterprises</a:t>
          </a:r>
          <a:endParaRPr lang="en-US" sz="1400" kern="1200" dirty="0"/>
        </a:p>
      </dsp:txBody>
      <dsp:txXfrm>
        <a:off x="9929" y="1688405"/>
        <a:ext cx="1354948" cy="712314"/>
      </dsp:txXfrm>
    </dsp:sp>
    <dsp:sp modelId="{CB47AE93-60AD-43BD-93F2-62F1F2987D31}">
      <dsp:nvSpPr>
        <dsp:cNvPr id="0" name=""/>
        <dsp:cNvSpPr/>
      </dsp:nvSpPr>
      <dsp:spPr>
        <a:xfrm rot="16200000">
          <a:off x="1809599" y="1310426"/>
          <a:ext cx="911393" cy="14668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483142F-007B-4BB6-ABFD-18A1CF4238DA}">
      <dsp:nvSpPr>
        <dsp:cNvPr id="0" name=""/>
        <dsp:cNvSpPr/>
      </dsp:nvSpPr>
      <dsp:spPr>
        <a:xfrm>
          <a:off x="1911673" y="1777511"/>
          <a:ext cx="1668753" cy="6232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Buyers/Exporters/Traders</a:t>
          </a:r>
          <a:endParaRPr lang="en-US" sz="1400" kern="1200" dirty="0"/>
        </a:p>
      </dsp:txBody>
      <dsp:txXfrm>
        <a:off x="1911673" y="1777511"/>
        <a:ext cx="1668753" cy="623209"/>
      </dsp:txXfrm>
    </dsp:sp>
    <dsp:sp modelId="{BF2845F6-DCA9-4968-B52C-4D5B7543A37D}">
      <dsp:nvSpPr>
        <dsp:cNvPr id="0" name=""/>
        <dsp:cNvSpPr/>
      </dsp:nvSpPr>
      <dsp:spPr>
        <a:xfrm>
          <a:off x="1939331" y="799679"/>
          <a:ext cx="1613437" cy="7333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Consumers</a:t>
          </a:r>
        </a:p>
      </dsp:txBody>
      <dsp:txXfrm>
        <a:off x="1939331" y="799679"/>
        <a:ext cx="1613437" cy="733358"/>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0.48748</cdr:x>
      <cdr:y>0.18936</cdr:y>
    </cdr:from>
    <cdr:to>
      <cdr:x>0.78134</cdr:x>
      <cdr:y>0.3202</cdr:y>
    </cdr:to>
    <cdr:sp macro="" textlink="">
      <cdr:nvSpPr>
        <cdr:cNvPr id="2" name="TextBox 1"/>
        <cdr:cNvSpPr txBox="1"/>
      </cdr:nvSpPr>
      <cdr:spPr>
        <a:xfrm xmlns:a="http://schemas.openxmlformats.org/drawingml/2006/main">
          <a:off x="1480887" y="338486"/>
          <a:ext cx="892699" cy="233880"/>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IN" sz="1000"/>
            <a:t>CAGR: 6.29%</a:t>
          </a:r>
        </a:p>
      </cdr:txBody>
    </cdr:sp>
  </cdr:relSizeAnchor>
</c:userShapes>
</file>

<file path=ppt/drawings/drawing2.xml><?xml version="1.0" encoding="utf-8"?>
<c:userShapes xmlns:c="http://schemas.openxmlformats.org/drawingml/2006/chart">
  <cdr:relSizeAnchor xmlns:cdr="http://schemas.openxmlformats.org/drawingml/2006/chartDrawing">
    <cdr:from>
      <cdr:x>0.6234</cdr:x>
      <cdr:y>0.15625</cdr:y>
    </cdr:from>
    <cdr:to>
      <cdr:x>0.808</cdr:x>
      <cdr:y>0.24627</cdr:y>
    </cdr:to>
    <cdr:sp macro="" textlink="">
      <cdr:nvSpPr>
        <cdr:cNvPr id="2" name="TextBox 1"/>
        <cdr:cNvSpPr txBox="1"/>
      </cdr:nvSpPr>
      <cdr:spPr>
        <a:xfrm xmlns:a="http://schemas.openxmlformats.org/drawingml/2006/main">
          <a:off x="2968962" y="407789"/>
          <a:ext cx="879138" cy="234935"/>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solidFill>
            <a:srgbClr val="F79646"/>
          </a:solidFill>
          <a:prstDash val="solid"/>
        </a:ln>
        <a:effectLst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IN" sz="1000"/>
            <a:t>CAGR: 1.27%</a:t>
          </a:r>
        </a:p>
      </cdr:txBody>
    </cdr:sp>
  </cdr:relSizeAnchor>
</c:userShapes>
</file>

<file path=ppt/drawings/drawing3.xml><?xml version="1.0" encoding="utf-8"?>
<c:userShapes xmlns:c="http://schemas.openxmlformats.org/drawingml/2006/chart">
  <cdr:relSizeAnchor xmlns:cdr="http://schemas.openxmlformats.org/drawingml/2006/chartDrawing">
    <cdr:from>
      <cdr:x>0.65</cdr:x>
      <cdr:y>0.15972</cdr:y>
    </cdr:from>
    <cdr:to>
      <cdr:x>0.86875</cdr:x>
      <cdr:y>0.25</cdr:y>
    </cdr:to>
    <cdr:sp macro="" textlink="">
      <cdr:nvSpPr>
        <cdr:cNvPr id="2" name="TextBox 1"/>
        <cdr:cNvSpPr txBox="1"/>
      </cdr:nvSpPr>
      <cdr:spPr>
        <a:xfrm xmlns:a="http://schemas.openxmlformats.org/drawingml/2006/main">
          <a:off x="2971799" y="438150"/>
          <a:ext cx="1000125" cy="247659"/>
        </a:xfrm>
        <a:prstGeom xmlns:a="http://schemas.openxmlformats.org/drawingml/2006/main" prst="rect">
          <a:avLst/>
        </a:prstGeom>
        <a:solidFill xmlns:a="http://schemas.openxmlformats.org/drawingml/2006/main">
          <a:sysClr val="window" lastClr="FFFFFF"/>
        </a:solidFill>
        <a:ln xmlns:a="http://schemas.openxmlformats.org/drawingml/2006/main" w="25400" cap="flat" cmpd="sng" algn="ctr">
          <a:solidFill>
            <a:srgbClr val="F79646"/>
          </a:solidFill>
          <a:prstDash val="solid"/>
        </a:ln>
        <a:effectLst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wrap="square" rtlCol="0"/>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IN" sz="1000"/>
            <a:t>CAGR: (-)0.20%</a:t>
          </a:r>
        </a:p>
      </cdr:txBody>
    </cdr:sp>
  </cdr:relSizeAnchor>
</c:userShapes>
</file>

<file path=ppt/drawings/drawing4.xml><?xml version="1.0" encoding="utf-8"?>
<c:userShapes xmlns:c="http://schemas.openxmlformats.org/drawingml/2006/chart">
  <cdr:relSizeAnchor xmlns:cdr="http://schemas.openxmlformats.org/drawingml/2006/chartDrawing">
    <cdr:from>
      <cdr:x>0.57458</cdr:x>
      <cdr:y>0.18006</cdr:y>
    </cdr:from>
    <cdr:to>
      <cdr:x>0.78337</cdr:x>
      <cdr:y>0.28571</cdr:y>
    </cdr:to>
    <cdr:sp macro="" textlink="">
      <cdr:nvSpPr>
        <cdr:cNvPr id="2" name="TextBox 1"/>
        <cdr:cNvSpPr txBox="1"/>
      </cdr:nvSpPr>
      <cdr:spPr>
        <a:xfrm xmlns:a="http://schemas.openxmlformats.org/drawingml/2006/main">
          <a:off x="2501093" y="432192"/>
          <a:ext cx="908858" cy="253608"/>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IN" sz="1000"/>
            <a:t>CAGR: 1.36%</a:t>
          </a:r>
        </a:p>
      </cdr:txBody>
    </cdr:sp>
  </cdr:relSizeAnchor>
</c:userShapes>
</file>

<file path=ppt/drawings/drawing5.xml><?xml version="1.0" encoding="utf-8"?>
<c:userShapes xmlns:c="http://schemas.openxmlformats.org/drawingml/2006/chart">
  <cdr:relSizeAnchor xmlns:cdr="http://schemas.openxmlformats.org/drawingml/2006/chartDrawing">
    <cdr:from>
      <cdr:x>0.68517</cdr:x>
      <cdr:y>0.15903</cdr:y>
    </cdr:from>
    <cdr:to>
      <cdr:x>0.89396</cdr:x>
      <cdr:y>0.26468</cdr:y>
    </cdr:to>
    <cdr:sp macro="" textlink="">
      <cdr:nvSpPr>
        <cdr:cNvPr id="2" name="TextBox 1"/>
        <cdr:cNvSpPr txBox="1"/>
      </cdr:nvSpPr>
      <cdr:spPr>
        <a:xfrm xmlns:a="http://schemas.openxmlformats.org/drawingml/2006/main">
          <a:off x="2984968" y="381000"/>
          <a:ext cx="909608" cy="253111"/>
        </a:xfrm>
        <a:prstGeom xmlns:a="http://schemas.openxmlformats.org/drawingml/2006/main" prst="rect">
          <a:avLst/>
        </a:prstGeom>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rtlCol="0"/>
        <a:lstStyle xmlns:a="http://schemas.openxmlformats.org/drawingml/2006/main"/>
        <a:p xmlns:a="http://schemas.openxmlformats.org/drawingml/2006/main">
          <a:r>
            <a:rPr lang="en-IN" sz="1000"/>
            <a:t>CAGR: 4.04%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6625" tIns="48312" rIns="96625" bIns="48312" rtlCol="0"/>
          <a:lstStyle>
            <a:lvl1pPr algn="l" fontAlgn="auto">
              <a:spcBef>
                <a:spcPts val="0"/>
              </a:spcBef>
              <a:spcAft>
                <a:spcPts val="0"/>
              </a:spcAft>
              <a:defRPr sz="1300">
                <a:latin typeface="+mn-lt"/>
                <a:ea typeface="+mn-ea"/>
                <a:cs typeface="+mn-cs"/>
              </a:defRPr>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wrap="square" lIns="96625" tIns="48312" rIns="96625" bIns="48312" numCol="1" anchor="t" anchorCtr="0" compatLnSpc="1">
            <a:prstTxWarp prst="textNoShape">
              <a:avLst/>
            </a:prstTxWarp>
          </a:bodyPr>
          <a:lstStyle>
            <a:lvl1pPr algn="r">
              <a:defRPr sz="1300">
                <a:cs typeface="+mn-cs"/>
              </a:defRPr>
            </a:lvl1pPr>
          </a:lstStyle>
          <a:p>
            <a:pPr>
              <a:defRPr/>
            </a:pPr>
            <a:fld id="{D89CFC62-5BB5-40D9-A505-7CE7F9528A1D}" type="datetimeFigureOut">
              <a:rPr lang="en-US"/>
              <a:pPr>
                <a:defRPr/>
              </a:pPr>
              <a:t>10/18/2019</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25" tIns="48312" rIns="96625" bIns="48312" rtlCol="0" anchor="ctr"/>
          <a:lstStyle/>
          <a:p>
            <a:pPr lvl="0"/>
            <a:endParaRPr lang="en-US" noProof="0"/>
          </a:p>
        </p:txBody>
      </p:sp>
      <p:sp>
        <p:nvSpPr>
          <p:cNvPr id="5" name="Notes Placeholder 4"/>
          <p:cNvSpPr>
            <a:spLocks noGrp="1"/>
          </p:cNvSpPr>
          <p:nvPr>
            <p:ph type="body" sz="quarter" idx="3"/>
          </p:nvPr>
        </p:nvSpPr>
        <p:spPr>
          <a:xfrm>
            <a:off x="731838" y="4560888"/>
            <a:ext cx="5851525" cy="4321175"/>
          </a:xfrm>
          <a:prstGeom prst="rect">
            <a:avLst/>
          </a:prstGeom>
        </p:spPr>
        <p:txBody>
          <a:bodyPr vert="horz" lIns="96625" tIns="48312" rIns="96625" bIns="4831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6625" tIns="48312" rIns="96625" bIns="48312" rtlCol="0" anchor="b"/>
          <a:lstStyle>
            <a:lvl1pPr algn="l" fontAlgn="auto">
              <a:spcBef>
                <a:spcPts val="0"/>
              </a:spcBef>
              <a:spcAft>
                <a:spcPts val="0"/>
              </a:spcAft>
              <a:defRPr sz="13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6625" tIns="48312" rIns="96625" bIns="48312" numCol="1" anchor="b" anchorCtr="0" compatLnSpc="1">
            <a:prstTxWarp prst="textNoShape">
              <a:avLst/>
            </a:prstTxWarp>
          </a:bodyPr>
          <a:lstStyle>
            <a:lvl1pPr algn="r">
              <a:defRPr sz="1300">
                <a:cs typeface="+mn-cs"/>
              </a:defRPr>
            </a:lvl1pPr>
          </a:lstStyle>
          <a:p>
            <a:pPr>
              <a:defRPr/>
            </a:pPr>
            <a:fld id="{E838F478-EB5D-44E2-9619-DA445A0114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ln>
            <a:miter lim="800000"/>
            <a:headEnd/>
            <a:tailEnd/>
          </a:ln>
        </p:spPr>
        <p:txBody>
          <a:bodyPr/>
          <a:lstStyle/>
          <a:p>
            <a:fld id="{CBE60DD7-D4E5-414C-B5F5-B8B8C43FA99A}" type="slidenum">
              <a:rPr lang="en-US"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7A0F3DE-03F3-4A5F-B144-8841C24E7B88}" type="datetimeFigureOut">
              <a:rPr lang="en-US"/>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DB01B8-F4B0-4EFA-9314-0FD36946F2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43DC6E-1F7F-4515-B8E5-E737F5F40FAF}" type="datetimeFigureOut">
              <a:rPr lang="en-US"/>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88FBE04-DEF9-4964-86C7-40001FEF447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C6B735-3F38-4486-8510-F060726FC25C}" type="datetimeFigureOut">
              <a:rPr lang="en-US"/>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56B56C-AFD5-4147-97DD-FA2BE065ED7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D7182E-FBC6-4EFA-AE48-9A505FF8A0B7}" type="datetimeFigureOut">
              <a:rPr lang="en-US"/>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A8D213-73B1-4651-92F3-370537D561D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151FBD-E60E-4B80-94AD-1E72E292883F}" type="datetimeFigureOut">
              <a:rPr lang="en-US"/>
              <a:pPr>
                <a:defRPr/>
              </a:pPr>
              <a:t>10/18/2019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19CAC9-ACB7-48E2-B6C3-6744EEAE9B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C59DD95-4509-490B-9447-2F69726AC2A2}" type="datetimeFigureOut">
              <a:rPr lang="en-US"/>
              <a:pPr>
                <a:defRPr/>
              </a:pPr>
              <a:t>10/18/2019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B8E602-D5B3-46C6-B681-68A09D49570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6249227-6927-43C5-845C-2D9F44ECB32E}" type="datetimeFigureOut">
              <a:rPr lang="en-US"/>
              <a:pPr>
                <a:defRPr/>
              </a:pPr>
              <a:t>10/18/2019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7EBED1C-D24C-4CDB-A491-6963E4D3D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2AB1CA6-791B-4541-9429-CBDF63078880}" type="datetimeFigureOut">
              <a:rPr lang="en-US"/>
              <a:pPr>
                <a:defRPr/>
              </a:pPr>
              <a:t>10/18/2019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F5A3D4A-BA1D-4535-9012-F181C344853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7DB2B0-EF90-4359-85FA-E28488020591}" type="datetimeFigureOut">
              <a:rPr lang="en-US"/>
              <a:pPr>
                <a:defRPr/>
              </a:pPr>
              <a:t>10/18/2019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8FEA7C-2957-4312-8C8A-EC9C6EF48D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D4BC8A9-DED7-4983-942B-EF656B87F9C4}" type="datetimeFigureOut">
              <a:rPr lang="en-US"/>
              <a:pPr>
                <a:defRPr/>
              </a:pPr>
              <a:t>10/18/2019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D8F509-8C77-459E-8766-DBE63E6635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A984B4-CC48-4614-A4CF-8DD41ABED918}" type="datetimeFigureOut">
              <a:rPr lang="en-US"/>
              <a:pPr>
                <a:defRPr/>
              </a:pPr>
              <a:t>10/18/2019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657BCE8-B5E2-4D2E-803F-B5A607588D3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mn-cs"/>
              </a:defRPr>
            </a:lvl1pPr>
          </a:lstStyle>
          <a:p>
            <a:pPr>
              <a:defRPr/>
            </a:pPr>
            <a:fld id="{7FE040BF-5F2B-4A70-89CD-A2988D552ED0}" type="datetimeFigureOut">
              <a:rPr lang="en-US"/>
              <a:pPr>
                <a:defRPr/>
              </a:pPr>
              <a:t>10/18/2019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mn-cs"/>
              </a:defRPr>
            </a:lvl1pPr>
          </a:lstStyle>
          <a:p>
            <a:pPr>
              <a:defRPr/>
            </a:pPr>
            <a:fld id="{496D3719-BD5C-4238-8E2E-3C19B5857B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slide" Target="slide54.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55.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slide" Target="slide70.xml"/><Relationship Id="rId4" Type="http://schemas.openxmlformats.org/officeDocument/2006/relationships/slide" Target="slide64.xml"/></Relationships>
</file>

<file path=ppt/slides/_rels/slide3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slide" Target="slide56.xm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slide" Target="slide57.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3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3.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3733800" y="1295400"/>
            <a:ext cx="5105400" cy="2667000"/>
          </a:xfrm>
        </p:spPr>
        <p:txBody>
          <a:bodyPr/>
          <a:lstStyle/>
          <a:p>
            <a:pPr eaLnBrk="1" hangingPunct="1"/>
            <a:r>
              <a:rPr lang="en-US" sz="2800" smtClean="0">
                <a:latin typeface="Baskerville Old Face"/>
              </a:rPr>
              <a:t>Study </a:t>
            </a:r>
            <a:br>
              <a:rPr lang="en-US" sz="2800" smtClean="0">
                <a:latin typeface="Baskerville Old Face"/>
              </a:rPr>
            </a:br>
            <a:r>
              <a:rPr lang="en-US" sz="2800" b="1" smtClean="0">
                <a:latin typeface="Baskerville Old Face"/>
              </a:rPr>
              <a:t>Assessment of  Indian Jute Industry &amp; its linkages with  Global Value Chain</a:t>
            </a:r>
          </a:p>
        </p:txBody>
      </p:sp>
      <p:sp>
        <p:nvSpPr>
          <p:cNvPr id="5" name="Flowchart: Display 4"/>
          <p:cNvSpPr/>
          <p:nvPr/>
        </p:nvSpPr>
        <p:spPr>
          <a:xfrm flipH="1">
            <a:off x="0" y="0"/>
            <a:ext cx="3810000" cy="6858000"/>
          </a:xfrm>
          <a:prstGeom prst="flowChartDisplay">
            <a:avLst/>
          </a:prstGeom>
          <a:blipFill>
            <a:blip r:embed="rId2" cstate="print"/>
            <a:stretch>
              <a:fillRect/>
            </a:stretch>
          </a:bli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3076" name="Picture 6" descr="C:\Users\user\Desktop\images.png"/>
          <p:cNvPicPr>
            <a:picLocks noChangeAspect="1" noChangeArrowheads="1"/>
          </p:cNvPicPr>
          <p:nvPr/>
        </p:nvPicPr>
        <p:blipFill>
          <a:blip r:embed="rId3" cstate="print">
            <a:lum contrast="-4000"/>
          </a:blip>
          <a:srcRect/>
          <a:stretch>
            <a:fillRect/>
          </a:stretch>
        </p:blipFill>
        <p:spPr bwMode="auto">
          <a:xfrm>
            <a:off x="5715000" y="5181600"/>
            <a:ext cx="868363" cy="685800"/>
          </a:xfrm>
          <a:prstGeom prst="rect">
            <a:avLst/>
          </a:prstGeom>
          <a:blipFill dpi="0" rotWithShape="1">
            <a:blip r:embed="rId4" cstate="print">
              <a:lum contrast="-4000"/>
            </a:blip>
            <a:srcRect/>
            <a:tile tx="0" ty="0" sx="100000" sy="100000" flip="none" algn="tl"/>
          </a:blipFill>
          <a:ln w="9525">
            <a:noFill/>
            <a:miter lim="800000"/>
            <a:headEnd/>
            <a:tailEnd/>
          </a:ln>
        </p:spPr>
      </p:pic>
      <p:sp>
        <p:nvSpPr>
          <p:cNvPr id="3077" name="Text Box 2"/>
          <p:cNvSpPr txBox="1">
            <a:spLocks noChangeArrowheads="1"/>
          </p:cNvSpPr>
          <p:nvPr/>
        </p:nvSpPr>
        <p:spPr bwMode="auto">
          <a:xfrm>
            <a:off x="4267200" y="5867400"/>
            <a:ext cx="3538538" cy="708025"/>
          </a:xfrm>
          <a:prstGeom prst="rect">
            <a:avLst/>
          </a:prstGeom>
          <a:noFill/>
          <a:ln w="9525">
            <a:noFill/>
            <a:miter lim="800000"/>
            <a:headEnd/>
            <a:tailEnd/>
          </a:ln>
        </p:spPr>
        <p:txBody>
          <a:bodyPr lIns="54000" tIns="82800" rIns="54000" bIns="10800"/>
          <a:lstStyle/>
          <a:p>
            <a:pPr algn="ctr"/>
            <a:r>
              <a:rPr lang="en-US" b="1">
                <a:solidFill>
                  <a:srgbClr val="1D1B11"/>
                </a:solidFill>
                <a:latin typeface="Baskerville Old Face"/>
              </a:rPr>
              <a:t>Textiles Committee</a:t>
            </a:r>
          </a:p>
          <a:p>
            <a:pPr algn="ctr"/>
            <a:r>
              <a:rPr lang="en-US" sz="1600" b="1">
                <a:solidFill>
                  <a:srgbClr val="1D1B11"/>
                </a:solidFill>
                <a:latin typeface="Baskerville Old Face"/>
              </a:rPr>
              <a:t>Govt. of India, Ministry of Textiles</a:t>
            </a:r>
            <a:endParaRPr lang="en-US" sz="1600" b="1">
              <a:latin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0"/>
            <a:ext cx="9144000" cy="1371600"/>
          </a:xfrm>
          <a:prstGeom prst="rect">
            <a:avLst/>
          </a:prstGeom>
        </p:spPr>
        <p:txBody>
          <a:bodyPr anchor="ctr">
            <a:normAutofit/>
          </a:bodyPr>
          <a:lstStyle/>
          <a:p>
            <a:pPr algn="ctr">
              <a:defRPr/>
            </a:pPr>
            <a:r>
              <a:rPr lang="en-IN" sz="5400" i="1">
                <a:effectLst>
                  <a:outerShdw blurRad="38100" dist="38100" dir="2700000" algn="tl">
                    <a:srgbClr val="C0C0C0"/>
                  </a:outerShdw>
                </a:effectLst>
                <a:latin typeface="Baskerville Old Face" pitchFamily="6" charset="0"/>
                <a:cs typeface="+mn-cs"/>
              </a:rPr>
              <a:t>Value Chain Approach-II</a:t>
            </a:r>
          </a:p>
        </p:txBody>
      </p:sp>
      <p:pic>
        <p:nvPicPr>
          <p:cNvPr id="13316" name="Picture 3"/>
          <p:cNvPicPr>
            <a:picLocks noGrp="1" noChangeAspect="1" noChangeArrowheads="1"/>
          </p:cNvPicPr>
          <p:nvPr>
            <p:ph idx="1"/>
          </p:nvPr>
        </p:nvPicPr>
        <p:blipFill>
          <a:blip r:embed="rId3" cstate="print"/>
          <a:srcRect/>
          <a:stretch>
            <a:fillRect/>
          </a:stretch>
        </p:blipFill>
        <p:spPr>
          <a:xfrm>
            <a:off x="0" y="1752600"/>
            <a:ext cx="9144000" cy="48768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762000" y="1828800"/>
            <a:ext cx="7696200" cy="3200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lgn="ctr">
              <a:defRPr/>
            </a:pPr>
            <a:r>
              <a:rPr lang="en-IN" sz="5400" i="1" dirty="0">
                <a:solidFill>
                  <a:srgbClr val="FFFFFF"/>
                </a:solidFill>
                <a:effectLst>
                  <a:outerShdw blurRad="38100" dist="38100" dir="2700000" algn="tl">
                    <a:srgbClr val="000000"/>
                  </a:outerShdw>
                </a:effectLst>
                <a:latin typeface="Baskerville Old Face" pitchFamily="6" charset="0"/>
                <a:ea typeface="MS PGothic" pitchFamily="34" charset="-128"/>
              </a:rPr>
              <a:t>Mapping Global Value Chain &amp; Competitiveness of Jute </a:t>
            </a:r>
            <a:endParaRPr lang="en-IN" sz="5400" i="1" dirty="0">
              <a:solidFill>
                <a:srgbClr val="FFFFFF"/>
              </a:solidFill>
              <a:effectLst>
                <a:outerShdw blurRad="38100" dist="38100" dir="2700000" algn="tl">
                  <a:srgbClr val="000000"/>
                </a:outerShdw>
              </a:effectLst>
              <a:latin typeface="Baskerville Old Face" pitchFamily="6" charset="0"/>
              <a:ea typeface="MS PGothic"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76200" y="76200"/>
            <a:ext cx="8991600" cy="1143000"/>
          </a:xfrm>
          <a:prstGeom prst="rect">
            <a:avLst/>
          </a:prstGeom>
        </p:spPr>
        <p:txBody>
          <a:bodyPr anchor="ctr">
            <a:normAutofit fontScale="92500"/>
          </a:bodyPr>
          <a:lstStyle/>
          <a:p>
            <a:pPr algn="ctr">
              <a:defRPr/>
            </a:pPr>
            <a:r>
              <a:rPr lang="en-IN" sz="5400" i="1" dirty="0">
                <a:effectLst>
                  <a:outerShdw blurRad="38100" dist="38100" dir="2700000" algn="tl">
                    <a:srgbClr val="C0C0C0"/>
                  </a:outerShdw>
                </a:effectLst>
                <a:latin typeface="Baskerville Old Face" pitchFamily="6" charset="0"/>
                <a:cs typeface="+mn-cs"/>
              </a:rPr>
              <a:t>Global Production of  Raw Jute</a:t>
            </a:r>
          </a:p>
        </p:txBody>
      </p:sp>
      <p:sp>
        <p:nvSpPr>
          <p:cNvPr id="18436" name="TextBox 7"/>
          <p:cNvSpPr txBox="1">
            <a:spLocks noChangeArrowheads="1"/>
          </p:cNvSpPr>
          <p:nvPr/>
        </p:nvSpPr>
        <p:spPr bwMode="auto">
          <a:xfrm>
            <a:off x="4343400" y="1600200"/>
            <a:ext cx="4648200" cy="5124450"/>
          </a:xfrm>
          <a:prstGeom prst="rect">
            <a:avLst/>
          </a:prstGeom>
          <a:noFill/>
          <a:ln w="9525">
            <a:noFill/>
            <a:miter lim="800000"/>
            <a:headEnd/>
            <a:tailEnd/>
          </a:ln>
        </p:spPr>
        <p:txBody>
          <a:bodyPr>
            <a:spAutoFit/>
          </a:bodyPr>
          <a:lstStyle/>
          <a:p>
            <a:pPr marL="347663" indent="-347663" algn="just">
              <a:buFont typeface="Arial" pitchFamily="34" charset="0"/>
              <a:buChar char="•"/>
              <a:defRPr/>
            </a:pPr>
            <a:r>
              <a:rPr lang="en-US" dirty="0">
                <a:cs typeface="+mn-cs"/>
              </a:rPr>
              <a:t>Raw Jute cultivation is mostly concentrated in South Asian region mainly India, Bangladesh, Nepal besides China, Uzbekistan etc</a:t>
            </a:r>
          </a:p>
          <a:p>
            <a:pPr algn="just">
              <a:buFont typeface="Arial" pitchFamily="34" charset="0"/>
              <a:buChar char="•"/>
              <a:defRPr/>
            </a:pPr>
            <a:endParaRPr lang="en-US" sz="1050" dirty="0">
              <a:cs typeface="+mn-cs"/>
            </a:endParaRPr>
          </a:p>
          <a:p>
            <a:pPr marL="347663" indent="-347663" algn="just">
              <a:buFont typeface="Arial" pitchFamily="34" charset="0"/>
              <a:buChar char="•"/>
              <a:defRPr/>
            </a:pPr>
            <a:r>
              <a:rPr lang="en-US" dirty="0">
                <a:cs typeface="+mn-cs"/>
              </a:rPr>
              <a:t>Global production of raw jute has recorded a moderate growth of </a:t>
            </a:r>
            <a:r>
              <a:rPr lang="en-US" dirty="0">
                <a:cs typeface="+mn-cs"/>
              </a:rPr>
              <a:t>2.76% </a:t>
            </a:r>
            <a:r>
              <a:rPr lang="en-US" dirty="0">
                <a:cs typeface="+mn-cs"/>
              </a:rPr>
              <a:t>during the last </a:t>
            </a:r>
            <a:r>
              <a:rPr lang="en-US" dirty="0">
                <a:cs typeface="+mn-cs"/>
              </a:rPr>
              <a:t>ten </a:t>
            </a:r>
            <a:r>
              <a:rPr lang="en-US" dirty="0">
                <a:cs typeface="+mn-cs"/>
              </a:rPr>
              <a:t>years.</a:t>
            </a:r>
          </a:p>
          <a:p>
            <a:pPr marL="347663" indent="-347663" algn="just">
              <a:buFont typeface="Arial" pitchFamily="34" charset="0"/>
              <a:buChar char="•"/>
              <a:defRPr/>
            </a:pPr>
            <a:endParaRPr lang="en-US" sz="1050" dirty="0">
              <a:cs typeface="+mn-cs"/>
            </a:endParaRPr>
          </a:p>
          <a:p>
            <a:pPr marL="347663" indent="-347663" algn="just">
              <a:buFont typeface="Arial" pitchFamily="34" charset="0"/>
              <a:buChar char="•"/>
              <a:defRPr/>
            </a:pPr>
            <a:r>
              <a:rPr lang="en-US" dirty="0">
                <a:cs typeface="+mn-cs"/>
              </a:rPr>
              <a:t>India </a:t>
            </a:r>
            <a:r>
              <a:rPr lang="en-US" dirty="0">
                <a:cs typeface="+mn-cs"/>
              </a:rPr>
              <a:t>is the top producer of Jute in the world  with </a:t>
            </a:r>
            <a:r>
              <a:rPr lang="en-US" dirty="0">
                <a:cs typeface="+mn-cs"/>
              </a:rPr>
              <a:t>55.69 </a:t>
            </a:r>
            <a:r>
              <a:rPr lang="en-US" dirty="0">
                <a:cs typeface="+mn-cs"/>
              </a:rPr>
              <a:t>% share followed by Bangladesh with </a:t>
            </a:r>
            <a:r>
              <a:rPr lang="en-US" dirty="0">
                <a:cs typeface="+mn-cs"/>
              </a:rPr>
              <a:t>42.38 </a:t>
            </a:r>
            <a:r>
              <a:rPr lang="en-US" dirty="0">
                <a:cs typeface="+mn-cs"/>
              </a:rPr>
              <a:t>%, China with </a:t>
            </a:r>
            <a:r>
              <a:rPr lang="en-US" dirty="0">
                <a:cs typeface="+mn-cs"/>
              </a:rPr>
              <a:t>0.85%, </a:t>
            </a:r>
            <a:r>
              <a:rPr lang="en-US" dirty="0">
                <a:cs typeface="+mn-cs"/>
              </a:rPr>
              <a:t>Uzbekistan with </a:t>
            </a:r>
            <a:r>
              <a:rPr lang="en-US" dirty="0">
                <a:cs typeface="+mn-cs"/>
              </a:rPr>
              <a:t>0.46</a:t>
            </a:r>
            <a:r>
              <a:rPr lang="en-US" dirty="0">
                <a:cs typeface="+mn-cs"/>
              </a:rPr>
              <a:t>% and Nepal with </a:t>
            </a:r>
            <a:r>
              <a:rPr lang="en-US" dirty="0">
                <a:cs typeface="+mn-cs"/>
              </a:rPr>
              <a:t>0.33%.</a:t>
            </a:r>
            <a:endParaRPr lang="en-US" dirty="0">
              <a:cs typeface="+mn-cs"/>
            </a:endParaRPr>
          </a:p>
          <a:p>
            <a:pPr marL="347663" indent="-347663" algn="just">
              <a:buFont typeface="Arial" pitchFamily="34" charset="0"/>
              <a:buChar char="•"/>
              <a:defRPr/>
            </a:pPr>
            <a:r>
              <a:rPr lang="en-US" dirty="0">
                <a:cs typeface="+mn-cs"/>
              </a:rPr>
              <a:t>The </a:t>
            </a:r>
            <a:r>
              <a:rPr lang="en-US" dirty="0">
                <a:cs typeface="+mn-cs"/>
              </a:rPr>
              <a:t>production has recorded a positive trend  during 2016 and 2017.</a:t>
            </a:r>
          </a:p>
          <a:p>
            <a:pPr marL="347663" indent="-347663" algn="just">
              <a:buFont typeface="Arial" pitchFamily="34" charset="0"/>
              <a:buChar char="•"/>
              <a:defRPr/>
            </a:pPr>
            <a:endParaRPr lang="en-US" dirty="0">
              <a:cs typeface="+mn-cs"/>
            </a:endParaRPr>
          </a:p>
          <a:p>
            <a:pPr marL="347663" indent="-347663" algn="just">
              <a:defRPr/>
            </a:pPr>
            <a:endParaRPr lang="en-US" dirty="0">
              <a:cs typeface="+mn-cs"/>
            </a:endParaRPr>
          </a:p>
          <a:p>
            <a:pPr algn="just">
              <a:defRPr/>
            </a:pPr>
            <a:endParaRPr lang="en-US" dirty="0">
              <a:cs typeface="+mn-cs"/>
            </a:endParaRPr>
          </a:p>
        </p:txBody>
      </p:sp>
      <p:graphicFrame>
        <p:nvGraphicFramePr>
          <p:cNvPr id="12" name="Chart 11"/>
          <p:cNvGraphicFramePr/>
          <p:nvPr/>
        </p:nvGraphicFramePr>
        <p:xfrm>
          <a:off x="304800" y="3810000"/>
          <a:ext cx="4038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457200" y="1676400"/>
          <a:ext cx="3200400" cy="200025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76200"/>
            <a:ext cx="9144000" cy="1143000"/>
          </a:xfrm>
          <a:prstGeom prst="rect">
            <a:avLst/>
          </a:prstGeom>
        </p:spPr>
        <p:txBody>
          <a:bodyPr anchor="ctr">
            <a:normAutofit fontScale="77500" lnSpcReduction="20000"/>
          </a:bodyPr>
          <a:lstStyle/>
          <a:p>
            <a:pPr algn="ctr">
              <a:defRPr/>
            </a:pPr>
            <a:r>
              <a:rPr lang="en-IN" sz="5400" i="1" dirty="0">
                <a:effectLst>
                  <a:outerShdw blurRad="38100" dist="38100" dir="2700000" algn="tl">
                    <a:srgbClr val="C0C0C0"/>
                  </a:outerShdw>
                </a:effectLst>
                <a:latin typeface="Baskerville Old Face" pitchFamily="6" charset="0"/>
                <a:cs typeface="+mn-cs"/>
              </a:rPr>
              <a:t>Area and Productivity of   Raw Jute</a:t>
            </a:r>
          </a:p>
        </p:txBody>
      </p:sp>
      <p:graphicFrame>
        <p:nvGraphicFramePr>
          <p:cNvPr id="9" name="Chart 8"/>
          <p:cNvGraphicFramePr/>
          <p:nvPr/>
        </p:nvGraphicFramePr>
        <p:xfrm>
          <a:off x="5638800" y="3962400"/>
          <a:ext cx="3505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9461" name="Rectangle 6"/>
          <p:cNvSpPr>
            <a:spLocks noChangeArrowheads="1"/>
          </p:cNvSpPr>
          <p:nvPr/>
        </p:nvSpPr>
        <p:spPr bwMode="auto">
          <a:xfrm>
            <a:off x="228600" y="1447800"/>
            <a:ext cx="4724400" cy="2586038"/>
          </a:xfrm>
          <a:prstGeom prst="rect">
            <a:avLst/>
          </a:prstGeom>
          <a:noFill/>
          <a:ln w="9525">
            <a:noFill/>
            <a:miter lim="800000"/>
            <a:headEnd/>
            <a:tailEnd/>
          </a:ln>
        </p:spPr>
        <p:txBody>
          <a:bodyPr>
            <a:spAutoFit/>
          </a:bodyPr>
          <a:lstStyle/>
          <a:p>
            <a:pPr marL="231775" indent="-231775" algn="just">
              <a:buFont typeface="Arial" pitchFamily="34" charset="0"/>
              <a:buChar char="•"/>
              <a:defRPr/>
            </a:pPr>
            <a:r>
              <a:rPr lang="en-US" dirty="0">
                <a:cs typeface="+mn-cs"/>
              </a:rPr>
              <a:t>Around 52% of the world area under cultivation is in India followed by Bangladesh with 42%.</a:t>
            </a:r>
          </a:p>
          <a:p>
            <a:pPr marL="231775" indent="-231775" algn="just">
              <a:buFont typeface="Arial" pitchFamily="34" charset="0"/>
              <a:buChar char="•"/>
              <a:defRPr/>
            </a:pPr>
            <a:r>
              <a:rPr lang="en-US" dirty="0">
                <a:cs typeface="+mn-cs"/>
              </a:rPr>
              <a:t>The production of jute in India and Bangladesh is 97% as compared to 94% of the cultivable area.</a:t>
            </a:r>
          </a:p>
          <a:p>
            <a:pPr marL="290513" indent="-290513" algn="just">
              <a:buFont typeface="Arial" pitchFamily="34" charset="0"/>
              <a:buChar char="•"/>
              <a:defRPr/>
            </a:pPr>
            <a:r>
              <a:rPr lang="en-US" dirty="0">
                <a:cs typeface="+mn-cs"/>
              </a:rPr>
              <a:t>Yield per hectare is increasing at a CAGR of 0.81% during the last five years</a:t>
            </a:r>
          </a:p>
          <a:p>
            <a:pPr algn="just">
              <a:buFont typeface="Arial" pitchFamily="34" charset="0"/>
              <a:buChar char="•"/>
              <a:defRPr/>
            </a:pPr>
            <a:endParaRPr lang="en-US" dirty="0">
              <a:cs typeface="+mn-cs"/>
            </a:endParaRPr>
          </a:p>
        </p:txBody>
      </p:sp>
      <p:graphicFrame>
        <p:nvGraphicFramePr>
          <p:cNvPr id="11" name="Chart 10"/>
          <p:cNvGraphicFramePr/>
          <p:nvPr/>
        </p:nvGraphicFramePr>
        <p:xfrm>
          <a:off x="5867400" y="1676400"/>
          <a:ext cx="3048000" cy="19431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533400" y="3962400"/>
          <a:ext cx="4114800" cy="2438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152400" y="76200"/>
            <a:ext cx="8915400" cy="1143000"/>
          </a:xfrm>
          <a:prstGeom prst="rect">
            <a:avLst/>
          </a:prstGeom>
        </p:spPr>
        <p:txBody>
          <a:bodyPr anchor="ctr">
            <a:normAutofit fontScale="92500"/>
          </a:bodyPr>
          <a:lstStyle/>
          <a:p>
            <a:pPr algn="ctr">
              <a:defRPr/>
            </a:pPr>
            <a:r>
              <a:rPr lang="en-IN" sz="5400" i="1" dirty="0">
                <a:effectLst>
                  <a:outerShdw blurRad="38100" dist="38100" dir="2700000" algn="tl">
                    <a:srgbClr val="C0C0C0"/>
                  </a:outerShdw>
                </a:effectLst>
                <a:latin typeface="Baskerville Old Face" pitchFamily="6" charset="0"/>
                <a:cs typeface="+mn-cs"/>
              </a:rPr>
              <a:t>Global Export of Jute Textiles</a:t>
            </a:r>
          </a:p>
        </p:txBody>
      </p:sp>
      <p:sp>
        <p:nvSpPr>
          <p:cNvPr id="20484" name="TextBox 10"/>
          <p:cNvSpPr txBox="1">
            <a:spLocks noChangeArrowheads="1"/>
          </p:cNvSpPr>
          <p:nvPr/>
        </p:nvSpPr>
        <p:spPr bwMode="auto">
          <a:xfrm>
            <a:off x="0" y="4572000"/>
            <a:ext cx="8991600" cy="2308225"/>
          </a:xfrm>
          <a:prstGeom prst="rect">
            <a:avLst/>
          </a:prstGeom>
          <a:noFill/>
          <a:ln w="9525">
            <a:noFill/>
            <a:miter lim="800000"/>
            <a:headEnd/>
            <a:tailEnd/>
          </a:ln>
        </p:spPr>
        <p:txBody>
          <a:bodyPr>
            <a:spAutoFit/>
          </a:bodyPr>
          <a:lstStyle/>
          <a:p>
            <a:pPr marL="228600" indent="-228600" algn="just">
              <a:buFont typeface="Arial" pitchFamily="34" charset="0"/>
              <a:buChar char="•"/>
              <a:defRPr/>
            </a:pPr>
            <a:r>
              <a:rPr lang="en-US" dirty="0">
                <a:cs typeface="+mn-cs"/>
              </a:rPr>
              <a:t>Global export in Jute textiles has recorded </a:t>
            </a:r>
            <a:r>
              <a:rPr lang="en-US" dirty="0">
                <a:cs typeface="+mn-cs"/>
              </a:rPr>
              <a:t>CAGR </a:t>
            </a:r>
            <a:r>
              <a:rPr lang="en-US" dirty="0">
                <a:cs typeface="+mn-cs"/>
              </a:rPr>
              <a:t>of </a:t>
            </a:r>
            <a:r>
              <a:rPr lang="en-US" dirty="0">
                <a:cs typeface="+mn-cs"/>
              </a:rPr>
              <a:t>6.29% </a:t>
            </a:r>
            <a:r>
              <a:rPr lang="en-US" dirty="0">
                <a:cs typeface="+mn-cs"/>
              </a:rPr>
              <a:t>during last </a:t>
            </a:r>
            <a:r>
              <a:rPr lang="en-US" dirty="0">
                <a:cs typeface="+mn-cs"/>
              </a:rPr>
              <a:t>10 </a:t>
            </a:r>
            <a:r>
              <a:rPr lang="en-US" dirty="0">
                <a:cs typeface="+mn-cs"/>
              </a:rPr>
              <a:t>years</a:t>
            </a:r>
          </a:p>
          <a:p>
            <a:pPr marL="228600" indent="-228600" algn="just">
              <a:buFont typeface="Arial" pitchFamily="34" charset="0"/>
              <a:buChar char="•"/>
              <a:defRPr/>
            </a:pPr>
            <a:r>
              <a:rPr lang="en-US" dirty="0">
                <a:cs typeface="+mn-cs"/>
              </a:rPr>
              <a:t>The global export of jute textiles is US$ 1.43 </a:t>
            </a:r>
            <a:r>
              <a:rPr lang="en-US" dirty="0" err="1">
                <a:cs typeface="+mn-cs"/>
              </a:rPr>
              <a:t>Bn</a:t>
            </a:r>
            <a:r>
              <a:rPr lang="en-US" dirty="0">
                <a:cs typeface="+mn-cs"/>
              </a:rPr>
              <a:t> in 2017 as compared to US$ 0.78 </a:t>
            </a:r>
            <a:r>
              <a:rPr lang="en-US" dirty="0" err="1">
                <a:cs typeface="+mn-cs"/>
              </a:rPr>
              <a:t>Bn</a:t>
            </a:r>
            <a:r>
              <a:rPr lang="en-US" dirty="0">
                <a:cs typeface="+mn-cs"/>
              </a:rPr>
              <a:t> in 2008. </a:t>
            </a:r>
            <a:endParaRPr lang="en-US" sz="1050" dirty="0">
              <a:cs typeface="+mn-cs"/>
            </a:endParaRPr>
          </a:p>
          <a:p>
            <a:pPr marL="228600" indent="-228600" algn="just">
              <a:buFont typeface="Arial" pitchFamily="34" charset="0"/>
              <a:buChar char="•"/>
              <a:defRPr/>
            </a:pPr>
            <a:r>
              <a:rPr lang="en-US" dirty="0">
                <a:cs typeface="+mn-cs"/>
              </a:rPr>
              <a:t>Bangladesh has dominated the export market with export of US$ 941.36 million of jute textiles in 2017 with share of 65.71%, followed by India with US$ </a:t>
            </a:r>
            <a:r>
              <a:rPr lang="en-IN" dirty="0">
                <a:cs typeface="+mn-cs"/>
              </a:rPr>
              <a:t>243.55 </a:t>
            </a:r>
            <a:r>
              <a:rPr lang="en-US" dirty="0">
                <a:cs typeface="+mn-cs"/>
              </a:rPr>
              <a:t>million with share of 17%. </a:t>
            </a:r>
          </a:p>
          <a:p>
            <a:pPr marL="228600" indent="-228600" algn="just">
              <a:buFont typeface="Arial" pitchFamily="34" charset="0"/>
              <a:buChar char="•"/>
              <a:defRPr/>
            </a:pPr>
            <a:r>
              <a:rPr lang="en-US" dirty="0">
                <a:cs typeface="+mn-cs"/>
              </a:rPr>
              <a:t>The </a:t>
            </a:r>
            <a:r>
              <a:rPr lang="en-US" dirty="0">
                <a:cs typeface="+mn-cs"/>
              </a:rPr>
              <a:t>countries like UK, Myanmar are also making their presence felt. While UK’s export is guided by value added product, other countries are mostly presence in both traditional and value added products.</a:t>
            </a:r>
          </a:p>
        </p:txBody>
      </p:sp>
      <p:graphicFrame>
        <p:nvGraphicFramePr>
          <p:cNvPr id="8" name="Chart 7"/>
          <p:cNvGraphicFramePr/>
          <p:nvPr/>
        </p:nvGraphicFramePr>
        <p:xfrm>
          <a:off x="4953000" y="1447800"/>
          <a:ext cx="37338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57200" y="1752600"/>
          <a:ext cx="4038600" cy="2514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76200"/>
            <a:ext cx="9144000" cy="1143000"/>
          </a:xfrm>
          <a:prstGeom prst="rect">
            <a:avLst/>
          </a:prstGeom>
        </p:spPr>
        <p:txBody>
          <a:bodyPr anchor="ctr">
            <a:normAutofit/>
          </a:bodyPr>
          <a:lstStyle/>
          <a:p>
            <a:pPr algn="ctr">
              <a:defRPr/>
            </a:pPr>
            <a:r>
              <a:rPr lang="en-IN" sz="5400" i="1">
                <a:effectLst>
                  <a:outerShdw blurRad="38100" dist="38100" dir="2700000" algn="tl">
                    <a:srgbClr val="C0C0C0"/>
                  </a:outerShdw>
                </a:effectLst>
                <a:latin typeface="Baskerville Old Face" pitchFamily="6" charset="0"/>
                <a:cs typeface="+mn-cs"/>
              </a:rPr>
              <a:t>Global Export of Jute</a:t>
            </a:r>
          </a:p>
        </p:txBody>
      </p:sp>
      <p:sp>
        <p:nvSpPr>
          <p:cNvPr id="18436" name="Content Placeholder 2"/>
          <p:cNvSpPr txBox="1">
            <a:spLocks/>
          </p:cNvSpPr>
          <p:nvPr/>
        </p:nvSpPr>
        <p:spPr bwMode="auto">
          <a:xfrm>
            <a:off x="152400" y="5257800"/>
            <a:ext cx="8763000" cy="1371600"/>
          </a:xfrm>
          <a:prstGeom prst="rect">
            <a:avLst/>
          </a:prstGeom>
          <a:noFill/>
          <a:ln w="9525">
            <a:noFill/>
            <a:miter lim="800000"/>
            <a:headEnd/>
            <a:tailEnd/>
          </a:ln>
        </p:spPr>
        <p:txBody>
          <a:bodyPr/>
          <a:lstStyle/>
          <a:p>
            <a:pPr marL="457200" indent="-457200" algn="just">
              <a:lnSpc>
                <a:spcPct val="90000"/>
              </a:lnSpc>
              <a:spcBef>
                <a:spcPct val="20000"/>
              </a:spcBef>
              <a:buFont typeface="Arial" pitchFamily="34" charset="0"/>
              <a:buChar char="•"/>
            </a:pPr>
            <a:r>
              <a:rPr lang="en-IN" sz="1900" dirty="0"/>
              <a:t>In growth term, major gainer  </a:t>
            </a:r>
            <a:r>
              <a:rPr lang="en-IN" sz="1900" dirty="0" smtClean="0"/>
              <a:t>is </a:t>
            </a:r>
            <a:r>
              <a:rPr lang="en-IN" sz="1900" dirty="0"/>
              <a:t>Nepal (82.15%), whose export share has increased substantially followed by Myanmar (51.21%), Tanzania (36.72%) and UK (22.99%). </a:t>
            </a:r>
          </a:p>
          <a:p>
            <a:pPr marL="457200" indent="-457200" algn="just">
              <a:lnSpc>
                <a:spcPct val="90000"/>
              </a:lnSpc>
              <a:spcBef>
                <a:spcPct val="20000"/>
              </a:spcBef>
              <a:buFont typeface="Arial" pitchFamily="34" charset="0"/>
              <a:buChar char="•"/>
            </a:pPr>
            <a:endParaRPr lang="en-IN" sz="100" dirty="0"/>
          </a:p>
          <a:p>
            <a:pPr marL="457200" indent="-457200" algn="just">
              <a:lnSpc>
                <a:spcPct val="90000"/>
              </a:lnSpc>
              <a:spcBef>
                <a:spcPct val="20000"/>
              </a:spcBef>
              <a:buFont typeface="Arial" pitchFamily="34" charset="0"/>
              <a:buChar char="•"/>
            </a:pPr>
            <a:r>
              <a:rPr lang="en-IN" sz="1900" dirty="0"/>
              <a:t>The surge in export of these countries may be one of  </a:t>
            </a:r>
            <a:r>
              <a:rPr lang="en-IN" sz="1900" dirty="0" smtClean="0"/>
              <a:t>reason  </a:t>
            </a:r>
            <a:r>
              <a:rPr lang="en-IN" sz="1900" dirty="0"/>
              <a:t>for decline in India</a:t>
            </a:r>
            <a:r>
              <a:rPr lang="en-IN" altLang="en-US" sz="1900" dirty="0"/>
              <a:t>’</a:t>
            </a:r>
            <a:r>
              <a:rPr lang="en-IN" sz="1900" dirty="0"/>
              <a:t>s export to  world. </a:t>
            </a:r>
          </a:p>
        </p:txBody>
      </p:sp>
      <p:sp>
        <p:nvSpPr>
          <p:cNvPr id="18437" name="TextBox 9"/>
          <p:cNvSpPr txBox="1">
            <a:spLocks noChangeArrowheads="1"/>
          </p:cNvSpPr>
          <p:nvPr/>
        </p:nvSpPr>
        <p:spPr bwMode="auto">
          <a:xfrm>
            <a:off x="228600" y="1447800"/>
            <a:ext cx="3810000" cy="400050"/>
          </a:xfrm>
          <a:prstGeom prst="rect">
            <a:avLst/>
          </a:prstGeom>
          <a:noFill/>
          <a:ln w="9525">
            <a:noFill/>
            <a:miter lim="800000"/>
            <a:headEnd/>
            <a:tailEnd/>
          </a:ln>
        </p:spPr>
        <p:txBody>
          <a:bodyPr>
            <a:spAutoFit/>
          </a:bodyPr>
          <a:lstStyle/>
          <a:p>
            <a:r>
              <a:rPr lang="en-US" sz="2000" b="1"/>
              <a:t>Top Exporter in Jute ($ Mn)</a:t>
            </a:r>
          </a:p>
        </p:txBody>
      </p:sp>
      <p:graphicFrame>
        <p:nvGraphicFramePr>
          <p:cNvPr id="8" name="Table 7"/>
          <p:cNvGraphicFramePr>
            <a:graphicFrameLocks noGrp="1"/>
          </p:cNvGraphicFramePr>
          <p:nvPr/>
        </p:nvGraphicFramePr>
        <p:xfrm>
          <a:off x="381000" y="1878013"/>
          <a:ext cx="8458201" cy="3470148"/>
        </p:xfrm>
        <a:graphic>
          <a:graphicData uri="http://schemas.openxmlformats.org/drawingml/2006/table">
            <a:tbl>
              <a:tblPr firstRow="1" bandRow="1">
                <a:tableStyleId>{B301B821-A1FF-4177-AEE7-76D212191A09}</a:tableStyleId>
              </a:tblPr>
              <a:tblGrid>
                <a:gridCol w="1653107"/>
                <a:gridCol w="1041042"/>
                <a:gridCol w="1153875"/>
                <a:gridCol w="1153875"/>
                <a:gridCol w="1202840"/>
                <a:gridCol w="1253934"/>
                <a:gridCol w="999528"/>
              </a:tblGrid>
              <a:tr h="884350">
                <a:tc>
                  <a:txBody>
                    <a:bodyPr/>
                    <a:lstStyle/>
                    <a:p>
                      <a:pPr algn="ctr">
                        <a:lnSpc>
                          <a:spcPct val="115000"/>
                        </a:lnSpc>
                        <a:spcAft>
                          <a:spcPts val="0"/>
                        </a:spcAft>
                        <a:tabLst>
                          <a:tab pos="342900" algn="l"/>
                        </a:tabLst>
                      </a:pPr>
                      <a:r>
                        <a:rPr lang="en-IN" sz="1800" dirty="0"/>
                        <a:t>Exporters</a:t>
                      </a:r>
                      <a:endParaRPr lang="en-US" sz="1600" dirty="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800" dirty="0"/>
                        <a:t>2008</a:t>
                      </a:r>
                      <a:endParaRPr lang="en-US" sz="1600" dirty="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800" dirty="0"/>
                        <a:t>2011</a:t>
                      </a:r>
                      <a:endParaRPr lang="en-US" sz="1600" dirty="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800" dirty="0"/>
                        <a:t>2014</a:t>
                      </a:r>
                      <a:endParaRPr lang="en-US" sz="1600" dirty="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800"/>
                        <a:t>2017</a:t>
                      </a:r>
                      <a:endParaRPr lang="en-US" sz="16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800" dirty="0"/>
                        <a:t>Share</a:t>
                      </a:r>
                      <a:endParaRPr lang="en-US" sz="1600" dirty="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800"/>
                        <a:t>CAGR (2008-17)</a:t>
                      </a:r>
                      <a:endParaRPr lang="en-US" sz="1600">
                        <a:latin typeface="Calibri"/>
                        <a:ea typeface="Calibri"/>
                        <a:cs typeface="Times New Roman"/>
                      </a:endParaRPr>
                    </a:p>
                  </a:txBody>
                  <a:tcPr marL="68580" marR="68580" marT="0" marB="0" anchor="ctr"/>
                </a:tc>
              </a:tr>
              <a:tr h="283042">
                <a:tc>
                  <a:txBody>
                    <a:bodyPr/>
                    <a:lstStyle/>
                    <a:p>
                      <a:pPr>
                        <a:lnSpc>
                          <a:spcPct val="115000"/>
                        </a:lnSpc>
                        <a:spcAft>
                          <a:spcPts val="0"/>
                        </a:spcAft>
                        <a:tabLst>
                          <a:tab pos="342900" algn="l"/>
                        </a:tabLst>
                      </a:pPr>
                      <a:r>
                        <a:rPr lang="en-IN" sz="1800"/>
                        <a:t>Bangladesh</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423.70</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935.51</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722.74</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941.36</a:t>
                      </a:r>
                      <a:endParaRPr lang="en-US" sz="16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65.71</a:t>
                      </a:r>
                      <a:endParaRPr lang="en-US" sz="16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8.31</a:t>
                      </a:r>
                      <a:endParaRPr lang="en-US" sz="1600">
                        <a:latin typeface="Calibri"/>
                        <a:ea typeface="Calibri"/>
                        <a:cs typeface="Times New Roman"/>
                      </a:endParaRPr>
                    </a:p>
                  </a:txBody>
                  <a:tcPr marL="68580" marR="68580" marT="0" marB="0" anchor="ctr"/>
                </a:tc>
              </a:tr>
              <a:tr h="283042">
                <a:tc>
                  <a:txBody>
                    <a:bodyPr/>
                    <a:lstStyle/>
                    <a:p>
                      <a:pPr>
                        <a:lnSpc>
                          <a:spcPct val="115000"/>
                        </a:lnSpc>
                        <a:spcAft>
                          <a:spcPts val="0"/>
                        </a:spcAft>
                        <a:tabLst>
                          <a:tab pos="342900" algn="l"/>
                        </a:tabLst>
                      </a:pPr>
                      <a:r>
                        <a:rPr lang="en-IN" sz="1800"/>
                        <a:t>India</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226.62</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380.17</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225.16</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243.55</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17.00</a:t>
                      </a:r>
                      <a:endParaRPr lang="en-US" sz="16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0.72</a:t>
                      </a:r>
                      <a:endParaRPr lang="en-US" sz="1600">
                        <a:latin typeface="Calibri"/>
                        <a:ea typeface="Calibri"/>
                        <a:cs typeface="Times New Roman"/>
                      </a:endParaRPr>
                    </a:p>
                  </a:txBody>
                  <a:tcPr marL="68580" marR="68580" marT="0" marB="0" anchor="ctr"/>
                </a:tc>
              </a:tr>
              <a:tr h="283042">
                <a:tc>
                  <a:txBody>
                    <a:bodyPr/>
                    <a:lstStyle/>
                    <a:p>
                      <a:pPr>
                        <a:lnSpc>
                          <a:spcPct val="115000"/>
                        </a:lnSpc>
                        <a:spcAft>
                          <a:spcPts val="0"/>
                        </a:spcAft>
                        <a:tabLst>
                          <a:tab pos="342900" algn="l"/>
                        </a:tabLst>
                      </a:pPr>
                      <a:r>
                        <a:rPr lang="en-IN" sz="1800"/>
                        <a:t>Nepal</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0.11</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42.48</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36.20</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45.14</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3.15</a:t>
                      </a:r>
                      <a:endParaRPr lang="en-US" sz="16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82.15</a:t>
                      </a:r>
                      <a:endParaRPr lang="en-US" sz="1600">
                        <a:latin typeface="Calibri"/>
                        <a:ea typeface="Calibri"/>
                        <a:cs typeface="Times New Roman"/>
                      </a:endParaRPr>
                    </a:p>
                  </a:txBody>
                  <a:tcPr marL="68580" marR="68580" marT="0" marB="0" anchor="ctr"/>
                </a:tc>
              </a:tr>
              <a:tr h="258552">
                <a:tc>
                  <a:txBody>
                    <a:bodyPr/>
                    <a:lstStyle/>
                    <a:p>
                      <a:pPr>
                        <a:lnSpc>
                          <a:spcPct val="115000"/>
                        </a:lnSpc>
                        <a:spcAft>
                          <a:spcPts val="0"/>
                        </a:spcAft>
                        <a:tabLst>
                          <a:tab pos="342900" algn="l"/>
                        </a:tabLst>
                      </a:pPr>
                      <a:r>
                        <a:rPr lang="en-IN" sz="1800"/>
                        <a:t>Myanmar</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0.49</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0.73</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0.54</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30.78</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2.15</a:t>
                      </a:r>
                      <a:endParaRPr lang="en-US" sz="16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51.21</a:t>
                      </a:r>
                      <a:endParaRPr lang="en-US" sz="1600" dirty="0">
                        <a:latin typeface="Calibri"/>
                        <a:ea typeface="Calibri"/>
                        <a:cs typeface="Times New Roman"/>
                      </a:endParaRPr>
                    </a:p>
                  </a:txBody>
                  <a:tcPr marL="68580" marR="68580" marT="0" marB="0" anchor="ctr"/>
                </a:tc>
              </a:tr>
              <a:tr h="283042">
                <a:tc>
                  <a:txBody>
                    <a:bodyPr/>
                    <a:lstStyle/>
                    <a:p>
                      <a:pPr>
                        <a:lnSpc>
                          <a:spcPct val="115000"/>
                        </a:lnSpc>
                        <a:spcAft>
                          <a:spcPts val="0"/>
                        </a:spcAft>
                        <a:tabLst>
                          <a:tab pos="342900" algn="l"/>
                        </a:tabLst>
                      </a:pPr>
                      <a:r>
                        <a:rPr lang="en-IN" sz="1800"/>
                        <a:t>UK</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3.45</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5.74</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13.51</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27.29</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1.90</a:t>
                      </a:r>
                      <a:endParaRPr lang="en-US" sz="16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22.99</a:t>
                      </a:r>
                      <a:endParaRPr lang="en-US" sz="1600">
                        <a:latin typeface="Calibri"/>
                        <a:ea typeface="Calibri"/>
                        <a:cs typeface="Times New Roman"/>
                      </a:endParaRPr>
                    </a:p>
                  </a:txBody>
                  <a:tcPr marL="68580" marR="68580" marT="0" marB="0" anchor="ctr"/>
                </a:tc>
              </a:tr>
              <a:tr h="283042">
                <a:tc>
                  <a:txBody>
                    <a:bodyPr/>
                    <a:lstStyle/>
                    <a:p>
                      <a:pPr>
                        <a:lnSpc>
                          <a:spcPct val="115000"/>
                        </a:lnSpc>
                        <a:spcAft>
                          <a:spcPts val="0"/>
                        </a:spcAft>
                        <a:tabLst>
                          <a:tab pos="342900" algn="l"/>
                        </a:tabLst>
                      </a:pPr>
                      <a:r>
                        <a:rPr lang="en-IN" sz="1800"/>
                        <a:t>Tanzania</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0.92</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12.73</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28.23</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20.91</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1.46</a:t>
                      </a:r>
                      <a:endParaRPr lang="en-US" sz="16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36.72</a:t>
                      </a:r>
                      <a:endParaRPr lang="en-US" sz="1600" dirty="0">
                        <a:latin typeface="Calibri"/>
                        <a:ea typeface="Calibri"/>
                        <a:cs typeface="Times New Roman"/>
                      </a:endParaRPr>
                    </a:p>
                  </a:txBody>
                  <a:tcPr marL="68580" marR="68580" marT="0" marB="0" anchor="ctr"/>
                </a:tc>
              </a:tr>
              <a:tr h="283042">
                <a:tc>
                  <a:txBody>
                    <a:bodyPr/>
                    <a:lstStyle/>
                    <a:p>
                      <a:pPr>
                        <a:lnSpc>
                          <a:spcPct val="115000"/>
                        </a:lnSpc>
                        <a:spcAft>
                          <a:spcPts val="0"/>
                        </a:spcAft>
                        <a:tabLst>
                          <a:tab pos="342900" algn="l"/>
                        </a:tabLst>
                      </a:pPr>
                      <a:r>
                        <a:rPr lang="en-IN" sz="1800"/>
                        <a:t>RoW</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99.72</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116.32</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136.82</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110.04</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7.68</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0.99</a:t>
                      </a:r>
                      <a:endParaRPr lang="en-US" sz="1600" dirty="0">
                        <a:latin typeface="Calibri"/>
                        <a:ea typeface="Calibri"/>
                        <a:cs typeface="Times New Roman"/>
                      </a:endParaRPr>
                    </a:p>
                  </a:txBody>
                  <a:tcPr marL="68580" marR="68580" marT="0" marB="0" anchor="ctr"/>
                </a:tc>
              </a:tr>
              <a:tr h="283042">
                <a:tc>
                  <a:txBody>
                    <a:bodyPr/>
                    <a:lstStyle/>
                    <a:p>
                      <a:pPr>
                        <a:lnSpc>
                          <a:spcPct val="115000"/>
                        </a:lnSpc>
                        <a:spcAft>
                          <a:spcPts val="0"/>
                        </a:spcAft>
                        <a:tabLst>
                          <a:tab pos="342900" algn="l"/>
                        </a:tabLst>
                      </a:pPr>
                      <a:r>
                        <a:rPr lang="en-IN" sz="1800" dirty="0"/>
                        <a:t>World</a:t>
                      </a:r>
                      <a:endParaRPr lang="en-US" sz="16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778.48</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1509.87</a:t>
                      </a:r>
                      <a:endParaRPr lang="en-US" sz="16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1179.88</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1432.62</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a:t>100.0</a:t>
                      </a:r>
                      <a:endParaRPr lang="en-US" sz="16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800" dirty="0"/>
                        <a:t>6.29</a:t>
                      </a:r>
                      <a:endParaRPr lang="en-US" sz="16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76200"/>
            <a:ext cx="9144000" cy="1143000"/>
          </a:xfrm>
          <a:prstGeom prst="rect">
            <a:avLst/>
          </a:prstGeom>
        </p:spPr>
        <p:txBody>
          <a:bodyPr anchor="ctr">
            <a:normAutofit/>
          </a:bodyPr>
          <a:lstStyle/>
          <a:p>
            <a:pPr algn="ctr">
              <a:defRPr/>
            </a:pPr>
            <a:r>
              <a:rPr lang="en-IN" sz="5400" i="1">
                <a:effectLst>
                  <a:outerShdw blurRad="38100" dist="38100" dir="2700000" algn="tl">
                    <a:srgbClr val="C0C0C0"/>
                  </a:outerShdw>
                </a:effectLst>
                <a:latin typeface="Baskerville Old Face" pitchFamily="6" charset="0"/>
                <a:cs typeface="+mn-cs"/>
              </a:rPr>
              <a:t>Global Import of Jute</a:t>
            </a:r>
          </a:p>
        </p:txBody>
      </p:sp>
      <p:sp>
        <p:nvSpPr>
          <p:cNvPr id="7" name="Content Placeholder 2"/>
          <p:cNvSpPr>
            <a:spLocks noGrp="1"/>
          </p:cNvSpPr>
          <p:nvPr>
            <p:ph idx="1"/>
          </p:nvPr>
        </p:nvSpPr>
        <p:spPr>
          <a:xfrm>
            <a:off x="76200" y="1371600"/>
            <a:ext cx="8991600" cy="2133600"/>
          </a:xfrm>
        </p:spPr>
        <p:txBody>
          <a:bodyPr rtlCol="0">
            <a:normAutofit fontScale="47500" lnSpcReduction="20000"/>
          </a:bodyPr>
          <a:lstStyle/>
          <a:p>
            <a:pPr marL="457200" indent="-457200" algn="just" eaLnBrk="1" fontAlgn="auto" hangingPunct="1">
              <a:spcAft>
                <a:spcPts val="0"/>
              </a:spcAft>
              <a:defRPr/>
            </a:pPr>
            <a:r>
              <a:rPr lang="en-IN" sz="3400" dirty="0" smtClean="0">
                <a:ea typeface="+mn-ea"/>
                <a:cs typeface="+mn-cs"/>
              </a:rPr>
              <a:t>Among the top importers, Turkey is major importer of Jute and import about $272.67 million with share of 19.18% followed by India $170.44 million (11.98%), China $131.66 million (9.26%), Sudan $ 82.57 (5.81%) and USA $64.42 million (4.53%) during 2017. </a:t>
            </a:r>
          </a:p>
          <a:p>
            <a:pPr marL="457200" indent="-457200" algn="just" eaLnBrk="1" fontAlgn="auto" hangingPunct="1">
              <a:spcAft>
                <a:spcPts val="0"/>
              </a:spcAft>
              <a:buFont typeface="Arial" pitchFamily="34" charset="0"/>
              <a:buNone/>
              <a:defRPr/>
            </a:pPr>
            <a:endParaRPr lang="en-IN" sz="3400" dirty="0" smtClean="0">
              <a:ea typeface="+mn-ea"/>
              <a:cs typeface="+mn-cs"/>
            </a:endParaRPr>
          </a:p>
          <a:p>
            <a:pPr marL="457200" indent="-457200" algn="just" eaLnBrk="1" fontAlgn="auto" hangingPunct="1">
              <a:spcAft>
                <a:spcPts val="0"/>
              </a:spcAft>
              <a:defRPr/>
            </a:pPr>
            <a:r>
              <a:rPr lang="en-IN" sz="3400" dirty="0" smtClean="0">
                <a:ea typeface="+mn-ea"/>
                <a:cs typeface="+mn-cs"/>
              </a:rPr>
              <a:t>India is largest Jute producer and second largest importer. </a:t>
            </a:r>
          </a:p>
          <a:p>
            <a:pPr marL="457200" indent="-457200" algn="just" eaLnBrk="1" fontAlgn="auto" hangingPunct="1">
              <a:spcAft>
                <a:spcPts val="0"/>
              </a:spcAft>
              <a:defRPr/>
            </a:pPr>
            <a:endParaRPr lang="en-IN" sz="3400" dirty="0" smtClean="0">
              <a:ea typeface="+mn-ea"/>
              <a:cs typeface="+mn-cs"/>
            </a:endParaRPr>
          </a:p>
          <a:p>
            <a:pPr marL="457200" indent="-457200" algn="just" eaLnBrk="1" fontAlgn="auto" hangingPunct="1">
              <a:spcAft>
                <a:spcPts val="0"/>
              </a:spcAft>
              <a:defRPr/>
            </a:pPr>
            <a:r>
              <a:rPr lang="en-IN" sz="3400" dirty="0" smtClean="0">
                <a:ea typeface="+mn-ea"/>
                <a:cs typeface="+mn-cs"/>
              </a:rPr>
              <a:t>The Unit Value Realisation (UVR) is highest in Iran, USA, India, Ghana and Sudan. These markets are providing better realisation  than others and have high potential for higher value addition and greater realisation.</a:t>
            </a:r>
          </a:p>
          <a:p>
            <a:pPr algn="just" eaLnBrk="1" fontAlgn="auto" hangingPunct="1">
              <a:spcAft>
                <a:spcPts val="0"/>
              </a:spcAft>
              <a:buFont typeface="Arial" pitchFamily="34" charset="0"/>
              <a:buNone/>
              <a:defRPr/>
            </a:pPr>
            <a:endParaRPr lang="en-IN" sz="2400" dirty="0">
              <a:ea typeface="+mn-ea"/>
              <a:cs typeface="+mn-cs"/>
            </a:endParaRPr>
          </a:p>
        </p:txBody>
      </p:sp>
      <p:sp>
        <p:nvSpPr>
          <p:cNvPr id="19461" name="TextBox 9"/>
          <p:cNvSpPr txBox="1">
            <a:spLocks noChangeArrowheads="1"/>
          </p:cNvSpPr>
          <p:nvPr/>
        </p:nvSpPr>
        <p:spPr bwMode="auto">
          <a:xfrm>
            <a:off x="2743200" y="3200400"/>
            <a:ext cx="3810000" cy="369887"/>
          </a:xfrm>
          <a:prstGeom prst="rect">
            <a:avLst/>
          </a:prstGeom>
          <a:noFill/>
          <a:ln w="9525">
            <a:noFill/>
            <a:miter lim="800000"/>
            <a:headEnd/>
            <a:tailEnd/>
          </a:ln>
        </p:spPr>
        <p:txBody>
          <a:bodyPr>
            <a:spAutoFit/>
          </a:bodyPr>
          <a:lstStyle/>
          <a:p>
            <a:r>
              <a:rPr lang="en-US" b="1" dirty="0"/>
              <a:t>Top Importer in Jute ($ </a:t>
            </a:r>
            <a:r>
              <a:rPr lang="en-US" b="1" dirty="0" err="1"/>
              <a:t>Mn</a:t>
            </a:r>
            <a:r>
              <a:rPr lang="en-US" b="1" dirty="0"/>
              <a:t>)</a:t>
            </a:r>
          </a:p>
        </p:txBody>
      </p:sp>
      <p:graphicFrame>
        <p:nvGraphicFramePr>
          <p:cNvPr id="8" name="Table 7"/>
          <p:cNvGraphicFramePr>
            <a:graphicFrameLocks noGrp="1"/>
          </p:cNvGraphicFramePr>
          <p:nvPr/>
        </p:nvGraphicFramePr>
        <p:xfrm>
          <a:off x="1066800" y="3570287"/>
          <a:ext cx="6086283" cy="3069336"/>
        </p:xfrm>
        <a:graphic>
          <a:graphicData uri="http://schemas.openxmlformats.org/drawingml/2006/table">
            <a:tbl>
              <a:tblPr firstRow="1" bandRow="1">
                <a:tableStyleId>{69012ECD-51FC-41F1-AA8D-1B2483CD663E}</a:tableStyleId>
              </a:tblPr>
              <a:tblGrid>
                <a:gridCol w="1000438"/>
                <a:gridCol w="725402"/>
                <a:gridCol w="725402"/>
                <a:gridCol w="725402"/>
                <a:gridCol w="725402"/>
                <a:gridCol w="615655"/>
                <a:gridCol w="784291"/>
                <a:gridCol w="784291"/>
              </a:tblGrid>
              <a:tr h="542925">
                <a:tc>
                  <a:txBody>
                    <a:bodyPr/>
                    <a:lstStyle/>
                    <a:p>
                      <a:pPr algn="ctr">
                        <a:lnSpc>
                          <a:spcPct val="115000"/>
                        </a:lnSpc>
                        <a:spcAft>
                          <a:spcPts val="0"/>
                        </a:spcAft>
                        <a:tabLst>
                          <a:tab pos="342900" algn="l"/>
                        </a:tabLst>
                      </a:pPr>
                      <a:r>
                        <a:rPr lang="en-IN" sz="1200" dirty="0"/>
                        <a:t>Importers</a:t>
                      </a:r>
                      <a:endParaRPr lang="en-US" sz="1100" dirty="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t>2008</a:t>
                      </a:r>
                      <a:endParaRPr lang="en-US" sz="11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t>2011</a:t>
                      </a:r>
                      <a:endParaRPr lang="en-US" sz="11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t>2014</a:t>
                      </a:r>
                      <a:endParaRPr lang="en-US" sz="11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t>2017</a:t>
                      </a:r>
                      <a:endParaRPr lang="en-US" sz="11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t>Share</a:t>
                      </a:r>
                      <a:endParaRPr lang="en-US" sz="11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t>CAGR (2008-17)</a:t>
                      </a:r>
                      <a:endParaRPr lang="en-US" sz="11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UVR (US$/Kg)</a:t>
                      </a:r>
                      <a:endParaRPr lang="en-US" sz="1100">
                        <a:latin typeface="Calibri"/>
                        <a:ea typeface="Calibri"/>
                        <a:cs typeface="Times New Roman"/>
                      </a:endParaRPr>
                    </a:p>
                  </a:txBody>
                  <a:tcPr marL="68580" marR="68580" marT="0" marB="0" anchor="ctr"/>
                </a:tc>
              </a:tr>
              <a:tr h="180975">
                <a:tc>
                  <a:txBody>
                    <a:bodyPr/>
                    <a:lstStyle/>
                    <a:p>
                      <a:pPr>
                        <a:lnSpc>
                          <a:spcPct val="115000"/>
                        </a:lnSpc>
                        <a:spcAft>
                          <a:spcPts val="0"/>
                        </a:spcAft>
                        <a:tabLst>
                          <a:tab pos="342900" algn="l"/>
                        </a:tabLst>
                      </a:pPr>
                      <a:r>
                        <a:rPr lang="en-IN" sz="1200"/>
                        <a:t>Turkey</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121.92</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201.70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212.21</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272.67</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19.18</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8.38</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1.20</a:t>
                      </a:r>
                      <a:endParaRPr lang="en-US" sz="1100">
                        <a:latin typeface="Calibri"/>
                        <a:ea typeface="Calibri"/>
                        <a:cs typeface="Times New Roman"/>
                      </a:endParaRPr>
                    </a:p>
                  </a:txBody>
                  <a:tcPr marL="68580" marR="68580" marT="0" marB="0" anchor="ctr"/>
                </a:tc>
              </a:tr>
              <a:tr h="180975">
                <a:tc>
                  <a:txBody>
                    <a:bodyPr/>
                    <a:lstStyle/>
                    <a:p>
                      <a:pPr>
                        <a:lnSpc>
                          <a:spcPct val="115000"/>
                        </a:lnSpc>
                        <a:spcAft>
                          <a:spcPts val="0"/>
                        </a:spcAft>
                        <a:tabLst>
                          <a:tab pos="342900" algn="l"/>
                        </a:tabLst>
                      </a:pPr>
                      <a:r>
                        <a:rPr lang="en-IN" sz="1200"/>
                        <a:t>India</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114.80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229.33</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152.20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170.44</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11.98</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4.04</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1.80</a:t>
                      </a:r>
                      <a:endParaRPr lang="en-US" sz="1100">
                        <a:latin typeface="Calibri"/>
                        <a:ea typeface="Calibri"/>
                        <a:cs typeface="Times New Roman"/>
                      </a:endParaRPr>
                    </a:p>
                  </a:txBody>
                  <a:tcPr marL="68580" marR="68580" marT="0" marB="0" anchor="ctr"/>
                </a:tc>
              </a:tr>
              <a:tr h="180975">
                <a:tc>
                  <a:txBody>
                    <a:bodyPr/>
                    <a:lstStyle/>
                    <a:p>
                      <a:pPr>
                        <a:lnSpc>
                          <a:spcPct val="115000"/>
                        </a:lnSpc>
                        <a:spcAft>
                          <a:spcPts val="0"/>
                        </a:spcAft>
                        <a:tabLst>
                          <a:tab pos="342900" algn="l"/>
                        </a:tabLst>
                      </a:pPr>
                      <a:r>
                        <a:rPr lang="en-IN" sz="1200"/>
                        <a:t>China</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49.40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122.58</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112.06</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131.66</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9.26</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10.30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0.54</a:t>
                      </a:r>
                      <a:endParaRPr lang="en-US" sz="1100">
                        <a:latin typeface="Calibri"/>
                        <a:ea typeface="Calibri"/>
                        <a:cs typeface="Times New Roman"/>
                      </a:endParaRPr>
                    </a:p>
                  </a:txBody>
                  <a:tcPr marL="68580" marR="68580" marT="0" marB="0" anchor="ctr"/>
                </a:tc>
              </a:tr>
              <a:tr h="180975">
                <a:tc>
                  <a:txBody>
                    <a:bodyPr/>
                    <a:lstStyle/>
                    <a:p>
                      <a:pPr>
                        <a:lnSpc>
                          <a:spcPct val="115000"/>
                        </a:lnSpc>
                        <a:spcAft>
                          <a:spcPts val="0"/>
                        </a:spcAft>
                        <a:tabLst>
                          <a:tab pos="342900" algn="l"/>
                        </a:tabLst>
                      </a:pPr>
                      <a:r>
                        <a:rPr lang="en-IN" sz="1200"/>
                        <a:t>Sudan</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0.71</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39.15</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0.00 </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82.57</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5.81</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60.88</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1.41</a:t>
                      </a:r>
                      <a:endParaRPr lang="en-US" sz="1100">
                        <a:latin typeface="Calibri"/>
                        <a:ea typeface="Calibri"/>
                        <a:cs typeface="Times New Roman"/>
                      </a:endParaRPr>
                    </a:p>
                  </a:txBody>
                  <a:tcPr marL="68580" marR="68580" marT="0" marB="0" anchor="ctr"/>
                </a:tc>
              </a:tr>
              <a:tr h="180975">
                <a:tc>
                  <a:txBody>
                    <a:bodyPr/>
                    <a:lstStyle/>
                    <a:p>
                      <a:pPr>
                        <a:lnSpc>
                          <a:spcPct val="115000"/>
                        </a:lnSpc>
                        <a:spcAft>
                          <a:spcPts val="0"/>
                        </a:spcAft>
                        <a:tabLst>
                          <a:tab pos="342900" algn="l"/>
                        </a:tabLst>
                      </a:pPr>
                      <a:r>
                        <a:rPr lang="en-IN" sz="1200"/>
                        <a:t>USA</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t>47.61</a:t>
                      </a:r>
                      <a:endParaRPr lang="en-US" sz="11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t>59.02</a:t>
                      </a:r>
                      <a:endParaRPr lang="en-US" sz="11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t>64.70</a:t>
                      </a:r>
                      <a:endParaRPr lang="en-US" sz="11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t>64.42</a:t>
                      </a:r>
                      <a:endParaRPr lang="en-US" sz="11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t>4.53</a:t>
                      </a:r>
                      <a:endParaRPr lang="en-US" sz="11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t>3.07</a:t>
                      </a:r>
                      <a:endParaRPr lang="en-US" sz="11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latin typeface="Arial"/>
                          <a:ea typeface="Times New Roman"/>
                          <a:cs typeface="Times New Roman"/>
                        </a:rPr>
                        <a:t>2.27</a:t>
                      </a:r>
                      <a:endParaRPr lang="en-US" sz="1100" dirty="0">
                        <a:latin typeface="Calibri"/>
                        <a:ea typeface="Calibri"/>
                        <a:cs typeface="Times New Roman"/>
                      </a:endParaRPr>
                    </a:p>
                  </a:txBody>
                  <a:tcPr marL="68580" marR="68580" marT="0" marB="0" anchor="ctr"/>
                </a:tc>
              </a:tr>
              <a:tr h="180975">
                <a:tc>
                  <a:txBody>
                    <a:bodyPr/>
                    <a:lstStyle/>
                    <a:p>
                      <a:pPr>
                        <a:lnSpc>
                          <a:spcPct val="115000"/>
                        </a:lnSpc>
                        <a:spcAft>
                          <a:spcPts val="0"/>
                        </a:spcAft>
                        <a:tabLst>
                          <a:tab pos="342900" algn="l"/>
                        </a:tabLst>
                      </a:pPr>
                      <a:r>
                        <a:rPr lang="en-IN" sz="1200"/>
                        <a:t>Iran</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49.09</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70.20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44.33</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55.61</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3.91</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1.25</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2.63</a:t>
                      </a:r>
                      <a:endParaRPr lang="en-US" sz="1100">
                        <a:latin typeface="Calibri"/>
                        <a:ea typeface="Calibri"/>
                        <a:cs typeface="Times New Roman"/>
                      </a:endParaRPr>
                    </a:p>
                  </a:txBody>
                  <a:tcPr marL="68580" marR="68580" marT="0" marB="0" anchor="ctr"/>
                </a:tc>
              </a:tr>
              <a:tr h="180975">
                <a:tc>
                  <a:txBody>
                    <a:bodyPr/>
                    <a:lstStyle/>
                    <a:p>
                      <a:pPr>
                        <a:lnSpc>
                          <a:spcPct val="115000"/>
                        </a:lnSpc>
                        <a:spcAft>
                          <a:spcPts val="0"/>
                        </a:spcAft>
                        <a:tabLst>
                          <a:tab pos="342900" algn="l"/>
                        </a:tabLst>
                      </a:pPr>
                      <a:r>
                        <a:rPr lang="en-IN" sz="1200"/>
                        <a:t>Pakistan</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63.85</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70.85</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42.90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55.53</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3.91</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-1.39</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1.23</a:t>
                      </a:r>
                      <a:endParaRPr lang="en-US" sz="1100">
                        <a:latin typeface="Calibri"/>
                        <a:ea typeface="Calibri"/>
                        <a:cs typeface="Times New Roman"/>
                      </a:endParaRPr>
                    </a:p>
                  </a:txBody>
                  <a:tcPr marL="68580" marR="68580" marT="0" marB="0" anchor="ctr"/>
                </a:tc>
              </a:tr>
              <a:tr h="180975">
                <a:tc>
                  <a:txBody>
                    <a:bodyPr/>
                    <a:lstStyle/>
                    <a:p>
                      <a:pPr>
                        <a:lnSpc>
                          <a:spcPct val="115000"/>
                        </a:lnSpc>
                        <a:spcAft>
                          <a:spcPts val="0"/>
                        </a:spcAft>
                        <a:tabLst>
                          <a:tab pos="342900" algn="l"/>
                        </a:tabLst>
                      </a:pPr>
                      <a:r>
                        <a:rPr lang="en-IN" sz="1200"/>
                        <a:t>Ghana</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12.15</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36.53</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0.00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38.81</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2.73</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12.32</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1.71</a:t>
                      </a:r>
                      <a:endParaRPr lang="en-US" sz="1100">
                        <a:latin typeface="Calibri"/>
                        <a:ea typeface="Calibri"/>
                        <a:cs typeface="Times New Roman"/>
                      </a:endParaRPr>
                    </a:p>
                  </a:txBody>
                  <a:tcPr marL="68580" marR="68580" marT="0" marB="0" anchor="ctr"/>
                </a:tc>
              </a:tr>
              <a:tr h="212979">
                <a:tc>
                  <a:txBody>
                    <a:bodyPr/>
                    <a:lstStyle/>
                    <a:p>
                      <a:pPr>
                        <a:lnSpc>
                          <a:spcPct val="115000"/>
                        </a:lnSpc>
                        <a:spcAft>
                          <a:spcPts val="0"/>
                        </a:spcAft>
                        <a:tabLst>
                          <a:tab pos="342900" algn="l"/>
                        </a:tabLst>
                      </a:pPr>
                      <a:r>
                        <a:rPr lang="en-IN" sz="1200"/>
                        <a:t>Côte d'Ivoire</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10.42</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9.57</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17.58</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38.19</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2.69</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13.87</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1.32</a:t>
                      </a:r>
                      <a:endParaRPr lang="en-US" sz="1100">
                        <a:latin typeface="Calibri"/>
                        <a:ea typeface="Calibri"/>
                        <a:cs typeface="Times New Roman"/>
                      </a:endParaRPr>
                    </a:p>
                  </a:txBody>
                  <a:tcPr marL="68580" marR="68580" marT="0" marB="0" anchor="ctr"/>
                </a:tc>
              </a:tr>
              <a:tr h="180975">
                <a:tc>
                  <a:txBody>
                    <a:bodyPr/>
                    <a:lstStyle/>
                    <a:p>
                      <a:pPr>
                        <a:lnSpc>
                          <a:spcPct val="115000"/>
                        </a:lnSpc>
                        <a:spcAft>
                          <a:spcPts val="0"/>
                        </a:spcAft>
                        <a:tabLst>
                          <a:tab pos="342900" algn="l"/>
                        </a:tabLst>
                      </a:pPr>
                      <a:r>
                        <a:rPr lang="en-IN" sz="1200"/>
                        <a:t>Indonesia</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19.99</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30.03</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28.83</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32.90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2.31</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5.11</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1.05</a:t>
                      </a:r>
                      <a:endParaRPr lang="en-US" sz="1100">
                        <a:latin typeface="Calibri"/>
                        <a:ea typeface="Calibri"/>
                        <a:cs typeface="Times New Roman"/>
                      </a:endParaRPr>
                    </a:p>
                  </a:txBody>
                  <a:tcPr marL="68580" marR="68580" marT="0" marB="0" anchor="ctr"/>
                </a:tc>
              </a:tr>
              <a:tr h="180975">
                <a:tc>
                  <a:txBody>
                    <a:bodyPr/>
                    <a:lstStyle/>
                    <a:p>
                      <a:pPr>
                        <a:lnSpc>
                          <a:spcPct val="115000"/>
                        </a:lnSpc>
                        <a:spcAft>
                          <a:spcPts val="0"/>
                        </a:spcAft>
                        <a:tabLst>
                          <a:tab pos="342900" algn="l"/>
                        </a:tabLst>
                      </a:pPr>
                      <a:r>
                        <a:rPr lang="en-IN" sz="1200"/>
                        <a:t>RoW</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542.00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708.99</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483.60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478.85</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33.68</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-1.23</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 -</a:t>
                      </a:r>
                      <a:endParaRPr lang="en-US" sz="1100">
                        <a:latin typeface="Calibri"/>
                        <a:ea typeface="Calibri"/>
                        <a:cs typeface="Times New Roman"/>
                      </a:endParaRPr>
                    </a:p>
                  </a:txBody>
                  <a:tcPr marL="68580" marR="68580" marT="0" marB="0" anchor="ctr"/>
                </a:tc>
              </a:tr>
              <a:tr h="180975">
                <a:tc>
                  <a:txBody>
                    <a:bodyPr/>
                    <a:lstStyle/>
                    <a:p>
                      <a:pPr>
                        <a:lnSpc>
                          <a:spcPct val="115000"/>
                        </a:lnSpc>
                        <a:spcAft>
                          <a:spcPts val="0"/>
                        </a:spcAft>
                        <a:tabLst>
                          <a:tab pos="342900" algn="l"/>
                        </a:tabLst>
                      </a:pPr>
                      <a:r>
                        <a:rPr lang="en-IN" sz="1200"/>
                        <a:t>World</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1031.23</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t>1538.80</a:t>
                      </a:r>
                      <a:endParaRPr lang="en-US" sz="11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t>1158.40</a:t>
                      </a:r>
                      <a:endParaRPr lang="en-US" sz="11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1421.66</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t>100.0</a:t>
                      </a:r>
                      <a:endParaRPr lang="en-US" sz="11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t>3.26</a:t>
                      </a:r>
                      <a:endParaRPr lang="en-US" sz="11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latin typeface="Arial"/>
                          <a:ea typeface="Times New Roman"/>
                          <a:cs typeface="Times New Roman"/>
                        </a:rPr>
                        <a:t>1.77</a:t>
                      </a:r>
                      <a:endParaRPr lang="en-US" sz="11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76200"/>
            <a:ext cx="9144000" cy="1143000"/>
          </a:xfrm>
          <a:prstGeom prst="rect">
            <a:avLst/>
          </a:prstGeom>
        </p:spPr>
        <p:txBody>
          <a:bodyPr anchor="ctr">
            <a:normAutofit/>
          </a:bodyPr>
          <a:lstStyle/>
          <a:p>
            <a:pPr algn="ctr">
              <a:defRPr/>
            </a:pPr>
            <a:r>
              <a:rPr lang="en-IN" sz="5400" i="1">
                <a:effectLst>
                  <a:outerShdw blurRad="38100" dist="38100" dir="2700000" algn="tl">
                    <a:srgbClr val="C0C0C0"/>
                  </a:outerShdw>
                </a:effectLst>
                <a:latin typeface="Baskerville Old Face" pitchFamily="6" charset="0"/>
                <a:cs typeface="+mn-cs"/>
              </a:rPr>
              <a:t>Product wise Jute Export </a:t>
            </a:r>
          </a:p>
        </p:txBody>
      </p:sp>
      <p:sp>
        <p:nvSpPr>
          <p:cNvPr id="7" name="Content Placeholder 2"/>
          <p:cNvSpPr>
            <a:spLocks noGrp="1"/>
          </p:cNvSpPr>
          <p:nvPr>
            <p:ph idx="1"/>
          </p:nvPr>
        </p:nvSpPr>
        <p:spPr>
          <a:xfrm>
            <a:off x="304800" y="1600200"/>
            <a:ext cx="8610600" cy="4724400"/>
          </a:xfrm>
        </p:spPr>
        <p:txBody>
          <a:bodyPr rtlCol="0">
            <a:normAutofit lnSpcReduction="10000"/>
          </a:bodyPr>
          <a:lstStyle/>
          <a:p>
            <a:pPr marL="457200" indent="-457200" algn="just" eaLnBrk="1" fontAlgn="auto" hangingPunct="1">
              <a:spcAft>
                <a:spcPts val="0"/>
              </a:spcAft>
              <a:defRPr/>
            </a:pPr>
            <a:r>
              <a:rPr lang="en-IN" sz="1900" dirty="0" smtClean="0">
                <a:ea typeface="+mn-ea"/>
                <a:cs typeface="+mn-cs"/>
              </a:rPr>
              <a:t>Following 7 products at 6-digit HS level are mostly exported Jute products in the  global market:</a:t>
            </a:r>
          </a:p>
          <a:p>
            <a:pPr marL="457200" indent="-457200" algn="just" eaLnBrk="1" fontAlgn="auto" hangingPunct="1">
              <a:spcAft>
                <a:spcPts val="0"/>
              </a:spcAft>
              <a:buFont typeface="Arial" pitchFamily="34" charset="0"/>
              <a:buNone/>
              <a:defRPr/>
            </a:pPr>
            <a:r>
              <a:rPr lang="en-IN" sz="1900" dirty="0" smtClean="0">
                <a:ea typeface="+mn-ea"/>
                <a:cs typeface="+mn-cs"/>
              </a:rPr>
              <a:t>	</a:t>
            </a:r>
            <a:endParaRPr lang="en-IN" sz="1900" dirty="0" smtClean="0">
              <a:ea typeface="+mn-ea"/>
            </a:endParaRPr>
          </a:p>
          <a:p>
            <a:pPr lvl="1" eaLnBrk="1" fontAlgn="ctr" hangingPunct="1">
              <a:spcAft>
                <a:spcPts val="0"/>
              </a:spcAft>
              <a:defRPr/>
            </a:pPr>
            <a:r>
              <a:rPr lang="en-IN" sz="1900" dirty="0" smtClean="0"/>
              <a:t>Single Yarn (530710),</a:t>
            </a:r>
          </a:p>
          <a:p>
            <a:pPr lvl="1" eaLnBrk="1" fontAlgn="ctr" hangingPunct="1">
              <a:spcAft>
                <a:spcPts val="0"/>
              </a:spcAft>
              <a:defRPr/>
            </a:pPr>
            <a:r>
              <a:rPr lang="en-IN" sz="1900" dirty="0" smtClean="0"/>
              <a:t>Sacks &amp; bags, for packing of goods, of jute or of other textile </a:t>
            </a:r>
            <a:r>
              <a:rPr lang="en-IN" sz="1900" dirty="0" err="1" smtClean="0"/>
              <a:t>bast</a:t>
            </a:r>
            <a:r>
              <a:rPr lang="en-IN" sz="1900" dirty="0" smtClean="0"/>
              <a:t> fibres (630510)</a:t>
            </a:r>
          </a:p>
          <a:p>
            <a:pPr lvl="1" eaLnBrk="1" fontAlgn="ctr" hangingPunct="1">
              <a:spcAft>
                <a:spcPts val="0"/>
              </a:spcAft>
              <a:defRPr/>
            </a:pPr>
            <a:r>
              <a:rPr lang="en-IN" sz="1900" dirty="0" smtClean="0">
                <a:ea typeface="+mn-ea"/>
              </a:rPr>
              <a:t>Yarn of jute or of other textile </a:t>
            </a:r>
            <a:r>
              <a:rPr lang="en-IN" sz="1900" dirty="0" err="1" smtClean="0">
                <a:ea typeface="+mn-ea"/>
              </a:rPr>
              <a:t>bast</a:t>
            </a:r>
            <a:r>
              <a:rPr lang="en-IN" sz="1900" dirty="0" smtClean="0">
                <a:ea typeface="+mn-ea"/>
              </a:rPr>
              <a:t> fibres, multiple (folded) or cabled (530720)</a:t>
            </a:r>
          </a:p>
          <a:p>
            <a:pPr lvl="1" eaLnBrk="1" fontAlgn="ctr" hangingPunct="1">
              <a:spcAft>
                <a:spcPts val="0"/>
              </a:spcAft>
              <a:defRPr/>
            </a:pPr>
            <a:r>
              <a:rPr lang="en-IN" sz="1900" dirty="0" smtClean="0">
                <a:ea typeface="+mn-ea"/>
              </a:rPr>
              <a:t>Woven fabrics of jute or of other textile </a:t>
            </a:r>
            <a:r>
              <a:rPr lang="en-IN" sz="1900" dirty="0" err="1" smtClean="0">
                <a:ea typeface="+mn-ea"/>
              </a:rPr>
              <a:t>bast</a:t>
            </a:r>
            <a:r>
              <a:rPr lang="en-IN" sz="1900" dirty="0" smtClean="0">
                <a:ea typeface="+mn-ea"/>
              </a:rPr>
              <a:t> fibres, unbleached (531010)</a:t>
            </a:r>
          </a:p>
          <a:p>
            <a:pPr lvl="1" eaLnBrk="1" fontAlgn="ctr" hangingPunct="1">
              <a:spcAft>
                <a:spcPts val="0"/>
              </a:spcAft>
              <a:defRPr/>
            </a:pPr>
            <a:r>
              <a:rPr lang="en-IN" sz="1900" dirty="0" smtClean="0">
                <a:ea typeface="+mn-ea"/>
              </a:rPr>
              <a:t>Jute and other textile </a:t>
            </a:r>
            <a:r>
              <a:rPr lang="en-IN" sz="1900" dirty="0" err="1" smtClean="0">
                <a:ea typeface="+mn-ea"/>
              </a:rPr>
              <a:t>bast</a:t>
            </a:r>
            <a:r>
              <a:rPr lang="en-IN" sz="1900" dirty="0" smtClean="0">
                <a:ea typeface="+mn-ea"/>
              </a:rPr>
              <a:t> fibres, raw or retted (530310)</a:t>
            </a:r>
          </a:p>
          <a:p>
            <a:pPr lvl="1" eaLnBrk="1" fontAlgn="ctr" hangingPunct="1">
              <a:spcAft>
                <a:spcPts val="0"/>
              </a:spcAft>
              <a:defRPr/>
            </a:pPr>
            <a:r>
              <a:rPr lang="en-IN" sz="1900" dirty="0" smtClean="0">
                <a:ea typeface="+mn-ea"/>
              </a:rPr>
              <a:t>Woven fabrics of jute or of other textile </a:t>
            </a:r>
            <a:r>
              <a:rPr lang="en-IN" sz="1900" dirty="0" err="1" smtClean="0">
                <a:ea typeface="+mn-ea"/>
              </a:rPr>
              <a:t>bast</a:t>
            </a:r>
            <a:r>
              <a:rPr lang="en-IN" sz="1900" dirty="0" smtClean="0">
                <a:ea typeface="+mn-ea"/>
              </a:rPr>
              <a:t> fibres, other unbleached (531090)</a:t>
            </a:r>
          </a:p>
          <a:p>
            <a:pPr lvl="1" eaLnBrk="1" fontAlgn="ctr" hangingPunct="1">
              <a:spcAft>
                <a:spcPts val="0"/>
              </a:spcAft>
              <a:defRPr/>
            </a:pPr>
            <a:r>
              <a:rPr lang="en-IN" sz="1900" dirty="0" smtClean="0">
                <a:ea typeface="+mn-ea"/>
              </a:rPr>
              <a:t>Jute and other textile </a:t>
            </a:r>
            <a:r>
              <a:rPr lang="en-IN" sz="1900" dirty="0" err="1" smtClean="0">
                <a:ea typeface="+mn-ea"/>
              </a:rPr>
              <a:t>bast</a:t>
            </a:r>
            <a:r>
              <a:rPr lang="en-IN" sz="1900" dirty="0" smtClean="0">
                <a:ea typeface="+mn-ea"/>
              </a:rPr>
              <a:t> fib, not spun, </a:t>
            </a:r>
            <a:r>
              <a:rPr lang="en-IN" sz="1900" dirty="0" err="1" smtClean="0">
                <a:ea typeface="+mn-ea"/>
              </a:rPr>
              <a:t>nes</a:t>
            </a:r>
            <a:r>
              <a:rPr lang="en-IN" sz="1900" dirty="0" smtClean="0">
                <a:ea typeface="+mn-ea"/>
              </a:rPr>
              <a:t>; tow and waste of these fibres (530390)</a:t>
            </a:r>
          </a:p>
          <a:p>
            <a:pPr lvl="1" eaLnBrk="1" fontAlgn="ctr" hangingPunct="1">
              <a:spcAft>
                <a:spcPts val="0"/>
              </a:spcAft>
              <a:defRPr/>
            </a:pPr>
            <a:endParaRPr lang="en-IN" sz="1100" dirty="0" smtClean="0">
              <a:ea typeface="+mn-ea"/>
            </a:endParaRPr>
          </a:p>
          <a:p>
            <a:pPr algn="just" eaLnBrk="1" fontAlgn="ctr" hangingPunct="1">
              <a:spcAft>
                <a:spcPts val="0"/>
              </a:spcAft>
              <a:defRPr/>
            </a:pPr>
            <a:r>
              <a:rPr lang="en-IN" sz="1900" dirty="0" smtClean="0">
                <a:ea typeface="+mn-ea"/>
                <a:cs typeface="+mn-cs"/>
              </a:rPr>
              <a:t>There are about 54 products at 8-digit HS level. As  information for all the nations is available at 6 digit, the analysis in this section is done at 6-digit.</a:t>
            </a:r>
            <a:endParaRPr lang="en-IN" sz="1100" dirty="0" smtClean="0">
              <a:ea typeface="+mn-ea"/>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76200"/>
            <a:ext cx="9144000" cy="1143000"/>
          </a:xfrm>
          <a:prstGeom prst="rect">
            <a:avLst/>
          </a:prstGeom>
        </p:spPr>
        <p:txBody>
          <a:bodyPr anchor="ctr">
            <a:normAutofit/>
          </a:bodyPr>
          <a:lstStyle/>
          <a:p>
            <a:pPr algn="ctr">
              <a:defRPr/>
            </a:pPr>
            <a:r>
              <a:rPr lang="en-IN" sz="5400" i="1">
                <a:effectLst>
                  <a:outerShdw blurRad="38100" dist="38100" dir="2700000" algn="tl">
                    <a:srgbClr val="C0C0C0"/>
                  </a:outerShdw>
                </a:effectLst>
                <a:latin typeface="Baskerville Old Face" pitchFamily="6" charset="0"/>
                <a:cs typeface="+mn-cs"/>
              </a:rPr>
              <a:t>Top Products of Exports </a:t>
            </a:r>
          </a:p>
        </p:txBody>
      </p:sp>
      <p:sp>
        <p:nvSpPr>
          <p:cNvPr id="7" name="Content Placeholder 2"/>
          <p:cNvSpPr>
            <a:spLocks noGrp="1"/>
          </p:cNvSpPr>
          <p:nvPr>
            <p:ph idx="1"/>
          </p:nvPr>
        </p:nvSpPr>
        <p:spPr>
          <a:xfrm>
            <a:off x="304800" y="1447800"/>
            <a:ext cx="8610600" cy="5410200"/>
          </a:xfrm>
        </p:spPr>
        <p:txBody>
          <a:bodyPr rtlCol="0">
            <a:normAutofit/>
          </a:bodyPr>
          <a:lstStyle/>
          <a:p>
            <a:pPr marL="457200" indent="-457200" algn="just" eaLnBrk="1" fontAlgn="auto" hangingPunct="1">
              <a:spcAft>
                <a:spcPts val="0"/>
              </a:spcAft>
              <a:defRPr/>
            </a:pPr>
            <a:r>
              <a:rPr lang="en-IN" sz="1900" dirty="0" smtClean="0">
                <a:ea typeface="+mn-ea"/>
                <a:cs typeface="+mn-cs"/>
              </a:rPr>
              <a:t>Yarn of jute or of other textile bast fibres, single (530710) is the top exported product of jute in world with share of 29.82%. </a:t>
            </a:r>
          </a:p>
          <a:p>
            <a:pPr marL="457200" indent="-457200" algn="just" eaLnBrk="1" fontAlgn="auto" hangingPunct="1">
              <a:spcAft>
                <a:spcPts val="0"/>
              </a:spcAft>
              <a:defRPr/>
            </a:pPr>
            <a:endParaRPr lang="en-IN" sz="1050" dirty="0" smtClean="0">
              <a:ea typeface="+mn-ea"/>
              <a:cs typeface="+mn-cs"/>
            </a:endParaRPr>
          </a:p>
          <a:p>
            <a:pPr marL="457200" indent="-457200" algn="just" eaLnBrk="1" fontAlgn="auto" hangingPunct="1">
              <a:spcAft>
                <a:spcPts val="0"/>
              </a:spcAft>
              <a:defRPr/>
            </a:pPr>
            <a:r>
              <a:rPr lang="en-IN" sz="1900" dirty="0" smtClean="0">
                <a:ea typeface="+mn-ea"/>
                <a:cs typeface="+mn-cs"/>
              </a:rPr>
              <a:t>Bangladesh is top exporter of this product and contributed about 97.97% share of total global export in product. India is at 4th position with share of 0.27%. </a:t>
            </a:r>
          </a:p>
          <a:p>
            <a:pPr marL="457200" indent="-457200" algn="just" eaLnBrk="1" fontAlgn="auto" hangingPunct="1">
              <a:spcAft>
                <a:spcPts val="0"/>
              </a:spcAft>
              <a:defRPr/>
            </a:pPr>
            <a:endParaRPr lang="en-IN" sz="1100" dirty="0" smtClean="0">
              <a:ea typeface="+mn-ea"/>
              <a:cs typeface="+mn-cs"/>
            </a:endParaRPr>
          </a:p>
          <a:p>
            <a:pPr marL="457200" indent="-457200" algn="just" eaLnBrk="1" fontAlgn="auto" hangingPunct="1">
              <a:spcAft>
                <a:spcPts val="0"/>
              </a:spcAft>
              <a:defRPr/>
            </a:pPr>
            <a:r>
              <a:rPr lang="en-IN" sz="1900" dirty="0" smtClean="0">
                <a:ea typeface="+mn-ea"/>
                <a:cs typeface="+mn-cs"/>
              </a:rPr>
              <a:t>Similarly the second most exported product is Sacks &amp; bags, for packing of goods, of jute or of other textile bast fibres (630510) with share of 26.18% in world.</a:t>
            </a:r>
          </a:p>
          <a:p>
            <a:pPr marL="457200" indent="-457200" algn="just" eaLnBrk="1" fontAlgn="auto" hangingPunct="1">
              <a:spcAft>
                <a:spcPts val="0"/>
              </a:spcAft>
              <a:defRPr/>
            </a:pPr>
            <a:endParaRPr lang="en-IN" sz="1200" dirty="0" smtClean="0">
              <a:ea typeface="+mn-ea"/>
              <a:cs typeface="+mn-cs"/>
            </a:endParaRPr>
          </a:p>
          <a:p>
            <a:pPr marL="457200" indent="-457200" algn="just" eaLnBrk="1" fontAlgn="auto" hangingPunct="1">
              <a:spcAft>
                <a:spcPts val="0"/>
              </a:spcAft>
              <a:defRPr/>
            </a:pPr>
            <a:r>
              <a:rPr lang="en-IN" sz="1900" dirty="0" smtClean="0">
                <a:ea typeface="+mn-ea"/>
                <a:cs typeface="+mn-cs"/>
              </a:rPr>
              <a:t>India is top exporter of this product with share of 32.51% followed by Bangladesh with share of 31.77%. </a:t>
            </a:r>
            <a:endParaRPr lang="en-IN" sz="2400" dirty="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76200"/>
            <a:ext cx="9144000" cy="1143000"/>
          </a:xfrm>
          <a:prstGeom prst="rect">
            <a:avLst/>
          </a:prstGeom>
        </p:spPr>
        <p:txBody>
          <a:bodyPr anchor="ctr">
            <a:normAutofit fontScale="92500"/>
          </a:bodyPr>
          <a:lstStyle/>
          <a:p>
            <a:pPr algn="ctr">
              <a:defRPr/>
            </a:pPr>
            <a:r>
              <a:rPr lang="en-IN" sz="5400" i="1" dirty="0">
                <a:effectLst>
                  <a:outerShdw blurRad="38100" dist="38100" dir="2700000" algn="tl">
                    <a:srgbClr val="C0C0C0"/>
                  </a:outerShdw>
                </a:effectLst>
                <a:latin typeface="Baskerville Old Face" pitchFamily="6" charset="0"/>
                <a:cs typeface="+mn-cs"/>
              </a:rPr>
              <a:t>Global Trade </a:t>
            </a:r>
            <a:r>
              <a:rPr lang="en-IN" sz="5400" i="1" dirty="0">
                <a:effectLst>
                  <a:outerShdw blurRad="38100" dist="38100" dir="2700000" algn="tl">
                    <a:srgbClr val="C0C0C0"/>
                  </a:outerShdw>
                </a:effectLst>
                <a:latin typeface="Baskerville Old Face" pitchFamily="6" charset="0"/>
                <a:cs typeface="+mn-cs"/>
              </a:rPr>
              <a:t>Scenario of Jute </a:t>
            </a:r>
            <a:endParaRPr lang="en-IN" sz="5400" i="1" dirty="0">
              <a:effectLst>
                <a:outerShdw blurRad="38100" dist="38100" dir="2700000" algn="tl">
                  <a:srgbClr val="C0C0C0"/>
                </a:outerShdw>
              </a:effectLst>
              <a:latin typeface="Baskerville Old Face" pitchFamily="6" charset="0"/>
              <a:cs typeface="+mn-cs"/>
            </a:endParaRPr>
          </a:p>
        </p:txBody>
      </p:sp>
      <p:sp>
        <p:nvSpPr>
          <p:cNvPr id="10" name="TextBox 9"/>
          <p:cNvSpPr txBox="1"/>
          <p:nvPr/>
        </p:nvSpPr>
        <p:spPr>
          <a:xfrm>
            <a:off x="304800" y="4962525"/>
            <a:ext cx="2590800" cy="1916113"/>
          </a:xfrm>
          <a:prstGeom prst="rect">
            <a:avLst/>
          </a:prstGeom>
          <a:noFill/>
        </p:spPr>
        <p:txBody>
          <a:bodyPr>
            <a:spAutoFit/>
          </a:bodyPr>
          <a:lstStyle/>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Bangladesh is the largest exporter with share of </a:t>
            </a:r>
            <a:r>
              <a:rPr lang="en-US" dirty="0">
                <a:latin typeface="+mn-lt"/>
                <a:ea typeface="+mn-ea"/>
              </a:rPr>
              <a:t>66.34%</a:t>
            </a:r>
            <a:endParaRPr lang="en-US" dirty="0">
              <a:latin typeface="+mn-lt"/>
              <a:ea typeface="+mn-ea"/>
            </a:endParaRPr>
          </a:p>
          <a:p>
            <a:pPr marL="274320" indent="-274320" algn="just" fontAlgn="auto">
              <a:spcBef>
                <a:spcPts val="0"/>
              </a:spcBef>
              <a:spcAft>
                <a:spcPts val="0"/>
              </a:spcAft>
              <a:buClr>
                <a:schemeClr val="accent1">
                  <a:lumMod val="75000"/>
                </a:schemeClr>
              </a:buClr>
              <a:buFont typeface="Arial" pitchFamily="34" charset="0"/>
              <a:buChar char="•"/>
              <a:defRPr/>
            </a:pPr>
            <a:endParaRPr lang="en-US" sz="1050" dirty="0">
              <a:latin typeface="+mn-lt"/>
              <a:ea typeface="+mn-ea"/>
            </a:endParaRPr>
          </a:p>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India is the second largest exporter with share of </a:t>
            </a:r>
            <a:r>
              <a:rPr lang="en-US" dirty="0">
                <a:latin typeface="+mn-lt"/>
                <a:ea typeface="+mn-ea"/>
              </a:rPr>
              <a:t>17.16%</a:t>
            </a:r>
            <a:endParaRPr lang="en-US" dirty="0">
              <a:latin typeface="+mn-lt"/>
              <a:ea typeface="+mn-ea"/>
            </a:endParaRPr>
          </a:p>
        </p:txBody>
      </p:sp>
      <p:sp>
        <p:nvSpPr>
          <p:cNvPr id="11" name="TextBox 10"/>
          <p:cNvSpPr txBox="1"/>
          <p:nvPr/>
        </p:nvSpPr>
        <p:spPr>
          <a:xfrm>
            <a:off x="3200400" y="4914900"/>
            <a:ext cx="5791200" cy="1784350"/>
          </a:xfrm>
          <a:prstGeom prst="rect">
            <a:avLst/>
          </a:prstGeom>
          <a:noFill/>
        </p:spPr>
        <p:txBody>
          <a:bodyPr>
            <a:spAutoFit/>
          </a:bodyPr>
          <a:lstStyle/>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Turkey is the major importer with a share of </a:t>
            </a:r>
            <a:r>
              <a:rPr lang="en-US" dirty="0">
                <a:latin typeface="+mn-lt"/>
                <a:ea typeface="+mn-ea"/>
              </a:rPr>
              <a:t>19.18%</a:t>
            </a:r>
            <a:endParaRPr lang="en-US" dirty="0">
              <a:latin typeface="+mn-lt"/>
              <a:ea typeface="+mn-ea"/>
            </a:endParaRPr>
          </a:p>
          <a:p>
            <a:pPr marL="274320" indent="-274320" algn="just" fontAlgn="auto">
              <a:spcBef>
                <a:spcPts val="0"/>
              </a:spcBef>
              <a:spcAft>
                <a:spcPts val="0"/>
              </a:spcAft>
              <a:buClr>
                <a:schemeClr val="accent1">
                  <a:lumMod val="75000"/>
                </a:schemeClr>
              </a:buClr>
              <a:buFont typeface="Arial" pitchFamily="34" charset="0"/>
              <a:buChar char="•"/>
              <a:defRPr/>
            </a:pPr>
            <a:endParaRPr lang="en-US" sz="200" dirty="0">
              <a:latin typeface="+mn-lt"/>
              <a:ea typeface="+mn-ea"/>
            </a:endParaRPr>
          </a:p>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India is the second major importer with a share of </a:t>
            </a:r>
            <a:r>
              <a:rPr lang="en-US" dirty="0">
                <a:latin typeface="+mn-lt"/>
                <a:ea typeface="+mn-ea"/>
              </a:rPr>
              <a:t>11.99%</a:t>
            </a:r>
            <a:endParaRPr lang="en-US" dirty="0">
              <a:latin typeface="+mn-lt"/>
              <a:ea typeface="+mn-ea"/>
            </a:endParaRPr>
          </a:p>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EU  </a:t>
            </a:r>
            <a:r>
              <a:rPr lang="en-US" dirty="0">
                <a:latin typeface="+mn-lt"/>
                <a:ea typeface="+mn-ea"/>
              </a:rPr>
              <a:t>has also emerged as a  significant market during last five years and its import </a:t>
            </a:r>
            <a:r>
              <a:rPr lang="en-US" dirty="0">
                <a:latin typeface="+mn-lt"/>
                <a:ea typeface="+mn-ea"/>
              </a:rPr>
              <a:t>is growing due to demand for  </a:t>
            </a:r>
            <a:r>
              <a:rPr lang="en-US" dirty="0">
                <a:latin typeface="+mn-lt"/>
                <a:ea typeface="+mn-ea"/>
              </a:rPr>
              <a:t>eco friendly products. </a:t>
            </a:r>
          </a:p>
        </p:txBody>
      </p:sp>
      <p:graphicFrame>
        <p:nvGraphicFramePr>
          <p:cNvPr id="9" name="Chart 8"/>
          <p:cNvGraphicFramePr/>
          <p:nvPr/>
        </p:nvGraphicFramePr>
        <p:xfrm>
          <a:off x="0" y="1752600"/>
          <a:ext cx="4572000" cy="32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nvGraphicFramePr>
        <p:xfrm>
          <a:off x="4191000" y="1752600"/>
          <a:ext cx="4572000" cy="3124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0" y="152400"/>
            <a:ext cx="9144000" cy="1143000"/>
          </a:xfrm>
        </p:spPr>
        <p:txBody>
          <a:bodyPr rtlCol="0">
            <a:normAutofit/>
          </a:bodyPr>
          <a:lstStyle/>
          <a:p>
            <a:pPr eaLnBrk="1" fontAlgn="auto" hangingPunct="1">
              <a:spcAft>
                <a:spcPts val="0"/>
              </a:spcAft>
              <a:defRPr/>
            </a:pPr>
            <a:r>
              <a:rPr lang="en-US" sz="5400" i="1" dirty="0" smtClean="0">
                <a:effectLst>
                  <a:outerShdw blurRad="38100" dist="38100" dir="2700000" algn="tl">
                    <a:srgbClr val="000000">
                      <a:alpha val="43137"/>
                    </a:srgbClr>
                  </a:outerShdw>
                </a:effectLst>
                <a:latin typeface="Baskerville Old Face" pitchFamily="18" charset="0"/>
                <a:ea typeface="+mj-ea"/>
                <a:cs typeface="+mj-cs"/>
              </a:rPr>
              <a:t>Structure </a:t>
            </a:r>
            <a:endParaRPr lang="en-IN" sz="5400" i="1" dirty="0">
              <a:effectLst>
                <a:outerShdw blurRad="38100" dist="38100" dir="2700000" algn="tl">
                  <a:srgbClr val="000000">
                    <a:alpha val="43137"/>
                  </a:srgbClr>
                </a:outerShdw>
              </a:effectLst>
              <a:latin typeface="Baskerville Old Face" pitchFamily="18" charset="0"/>
              <a:ea typeface="+mj-ea"/>
              <a:cs typeface="+mj-cs"/>
            </a:endParaRPr>
          </a:p>
        </p:txBody>
      </p:sp>
      <p:sp>
        <p:nvSpPr>
          <p:cNvPr id="3" name="Content Placeholder 2"/>
          <p:cNvSpPr>
            <a:spLocks noGrp="1"/>
          </p:cNvSpPr>
          <p:nvPr>
            <p:ph idx="1"/>
          </p:nvPr>
        </p:nvSpPr>
        <p:spPr>
          <a:xfrm>
            <a:off x="304800" y="1905000"/>
            <a:ext cx="8610600" cy="4800600"/>
          </a:xfrm>
        </p:spPr>
        <p:txBody>
          <a:bodyPr rtlCol="0">
            <a:normAutofit/>
          </a:bodyPr>
          <a:lstStyle/>
          <a:p>
            <a:pPr algn="just" eaLnBrk="1" fontAlgn="auto" hangingPunct="1">
              <a:spcAft>
                <a:spcPts val="0"/>
              </a:spcAft>
              <a:buFont typeface="Arial" pitchFamily="34" charset="0"/>
              <a:buNone/>
              <a:defRPr/>
            </a:pPr>
            <a:endParaRPr lang="en-IN" sz="1050" dirty="0" smtClean="0">
              <a:ea typeface="+mn-ea"/>
              <a:cs typeface="+mn-cs"/>
            </a:endParaRPr>
          </a:p>
          <a:p>
            <a:pPr algn="just" eaLnBrk="1" fontAlgn="auto" hangingPunct="1">
              <a:spcAft>
                <a:spcPts val="0"/>
              </a:spcAft>
              <a:defRPr/>
            </a:pPr>
            <a:r>
              <a:rPr lang="en-IN" sz="2400" dirty="0" smtClean="0">
                <a:ea typeface="+mn-ea"/>
                <a:cs typeface="+mn-cs"/>
              </a:rPr>
              <a:t>Introduction, Objectives and Methodology</a:t>
            </a:r>
          </a:p>
          <a:p>
            <a:pPr algn="just" eaLnBrk="1" fontAlgn="auto" hangingPunct="1">
              <a:spcAft>
                <a:spcPts val="0"/>
              </a:spcAft>
              <a:buFont typeface="Arial" pitchFamily="34" charset="0"/>
              <a:buNone/>
              <a:defRPr/>
            </a:pPr>
            <a:endParaRPr lang="en-IN" sz="1500" dirty="0" smtClean="0">
              <a:ea typeface="+mn-ea"/>
              <a:cs typeface="+mn-cs"/>
            </a:endParaRPr>
          </a:p>
          <a:p>
            <a:pPr algn="just" eaLnBrk="1" fontAlgn="auto" hangingPunct="1">
              <a:spcAft>
                <a:spcPts val="0"/>
              </a:spcAft>
              <a:defRPr/>
            </a:pPr>
            <a:r>
              <a:rPr lang="en-IN" sz="2400" dirty="0" smtClean="0">
                <a:ea typeface="+mn-ea"/>
                <a:cs typeface="+mn-cs"/>
              </a:rPr>
              <a:t>Jute  Industry in the Global Trade</a:t>
            </a:r>
          </a:p>
          <a:p>
            <a:pPr algn="just" eaLnBrk="1" fontAlgn="auto" hangingPunct="1">
              <a:spcAft>
                <a:spcPts val="0"/>
              </a:spcAft>
              <a:buFont typeface="Arial" pitchFamily="34" charset="0"/>
              <a:buNone/>
              <a:defRPr/>
            </a:pPr>
            <a:endParaRPr lang="en-IN" sz="1000" dirty="0" smtClean="0">
              <a:ea typeface="+mn-ea"/>
              <a:cs typeface="+mn-cs"/>
            </a:endParaRPr>
          </a:p>
          <a:p>
            <a:pPr algn="just" eaLnBrk="1" fontAlgn="auto" hangingPunct="1">
              <a:spcAft>
                <a:spcPts val="0"/>
              </a:spcAft>
              <a:defRPr/>
            </a:pPr>
            <a:r>
              <a:rPr lang="en-IN" sz="2400" dirty="0" smtClean="0">
                <a:ea typeface="+mn-ea"/>
                <a:cs typeface="+mn-cs"/>
              </a:rPr>
              <a:t>Jute  Industry in India</a:t>
            </a:r>
          </a:p>
          <a:p>
            <a:pPr algn="just" eaLnBrk="1" fontAlgn="auto" hangingPunct="1">
              <a:spcAft>
                <a:spcPts val="0"/>
              </a:spcAft>
              <a:buFont typeface="Arial" pitchFamily="34" charset="0"/>
              <a:buNone/>
              <a:defRPr/>
            </a:pPr>
            <a:endParaRPr lang="en-IN" sz="1000" dirty="0" smtClean="0">
              <a:ea typeface="+mn-ea"/>
              <a:cs typeface="+mn-cs"/>
            </a:endParaRPr>
          </a:p>
          <a:p>
            <a:pPr algn="just" eaLnBrk="1" fontAlgn="auto" hangingPunct="1">
              <a:spcAft>
                <a:spcPts val="0"/>
              </a:spcAft>
              <a:defRPr/>
            </a:pPr>
            <a:r>
              <a:rPr lang="en-IN" sz="2400" dirty="0" smtClean="0">
                <a:ea typeface="+mn-ea"/>
                <a:cs typeface="+mn-cs"/>
              </a:rPr>
              <a:t>Value Chain of the Jute  industry of India and its linkage </a:t>
            </a:r>
          </a:p>
          <a:p>
            <a:pPr algn="just" eaLnBrk="1" fontAlgn="auto" hangingPunct="1">
              <a:spcAft>
                <a:spcPts val="0"/>
              </a:spcAft>
              <a:buFont typeface="Arial" pitchFamily="34" charset="0"/>
              <a:buNone/>
              <a:defRPr/>
            </a:pPr>
            <a:endParaRPr lang="en-IN" sz="1000" dirty="0" smtClean="0">
              <a:ea typeface="+mn-ea"/>
              <a:cs typeface="+mn-cs"/>
            </a:endParaRPr>
          </a:p>
          <a:p>
            <a:pPr algn="just" eaLnBrk="1" fontAlgn="auto" hangingPunct="1">
              <a:spcAft>
                <a:spcPts val="0"/>
              </a:spcAft>
              <a:defRPr/>
            </a:pPr>
            <a:r>
              <a:rPr lang="en-IN" sz="2400" dirty="0" smtClean="0">
                <a:ea typeface="+mn-ea"/>
                <a:cs typeface="+mn-cs"/>
              </a:rPr>
              <a:t>Conclusion and Suggestive measures for strengthening the jute Textile industry  </a:t>
            </a:r>
          </a:p>
          <a:p>
            <a:pPr algn="just" eaLnBrk="1" fontAlgn="auto" hangingPunct="1">
              <a:spcAft>
                <a:spcPts val="0"/>
              </a:spcAft>
              <a:defRPr/>
            </a:pPr>
            <a:endParaRPr lang="en-IN" sz="1500" dirty="0" smtClean="0">
              <a:ea typeface="+mn-ea"/>
              <a:cs typeface="+mn-cs"/>
            </a:endParaRPr>
          </a:p>
          <a:p>
            <a:pPr algn="just" eaLnBrk="1" fontAlgn="auto" hangingPunct="1">
              <a:spcAft>
                <a:spcPts val="0"/>
              </a:spcAft>
              <a:defRPr/>
            </a:pPr>
            <a:endParaRPr lang="en-IN" sz="2400" dirty="0">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152400"/>
            <a:ext cx="9144000" cy="990600"/>
          </a:xfrm>
          <a:prstGeom prst="rect">
            <a:avLst/>
          </a:prstGeom>
        </p:spPr>
        <p:txBody>
          <a:bodyPr anchor="ctr">
            <a:normAutofit lnSpcReduction="10000"/>
          </a:bodyPr>
          <a:lstStyle/>
          <a:p>
            <a:pPr algn="ctr">
              <a:lnSpc>
                <a:spcPct val="80000"/>
              </a:lnSpc>
              <a:defRPr/>
            </a:pPr>
            <a:r>
              <a:rPr lang="en-IN" sz="4200" i="1" dirty="0">
                <a:effectLst>
                  <a:outerShdw blurRad="38100" dist="38100" dir="2700000" algn="tl">
                    <a:srgbClr val="C0C0C0"/>
                  </a:outerShdw>
                </a:effectLst>
                <a:latin typeface="Baskerville Old Face" pitchFamily="6" charset="0"/>
                <a:cs typeface="+mn-cs"/>
              </a:rPr>
              <a:t> </a:t>
            </a:r>
            <a:r>
              <a:rPr lang="en-IN" sz="4200" i="1" dirty="0">
                <a:effectLst>
                  <a:outerShdw blurRad="38100" dist="38100" dir="2700000" algn="tl">
                    <a:srgbClr val="C0C0C0"/>
                  </a:outerShdw>
                </a:effectLst>
                <a:latin typeface="Baskerville Old Face" pitchFamily="6" charset="0"/>
                <a:cs typeface="+mn-cs"/>
              </a:rPr>
              <a:t>Comparative </a:t>
            </a:r>
            <a:r>
              <a:rPr lang="en-IN" sz="4200" i="1" dirty="0">
                <a:effectLst>
                  <a:outerShdw blurRad="38100" dist="38100" dir="2700000" algn="tl">
                    <a:srgbClr val="C0C0C0"/>
                  </a:outerShdw>
                </a:effectLst>
                <a:latin typeface="Baskerville Old Face" pitchFamily="6" charset="0"/>
                <a:cs typeface="+mn-cs"/>
              </a:rPr>
              <a:t>Advantage </a:t>
            </a:r>
            <a:r>
              <a:rPr lang="en-IN" sz="4200" i="1" dirty="0">
                <a:effectLst>
                  <a:outerShdw blurRad="38100" dist="38100" dir="2700000" algn="tl">
                    <a:srgbClr val="C0C0C0"/>
                  </a:outerShdw>
                </a:effectLst>
                <a:latin typeface="Baskerville Old Face" pitchFamily="6" charset="0"/>
                <a:cs typeface="+mn-cs"/>
              </a:rPr>
              <a:t>of Major Players </a:t>
            </a:r>
            <a:r>
              <a:rPr lang="en-IN" sz="4200" i="1" dirty="0">
                <a:effectLst>
                  <a:outerShdw blurRad="38100" dist="38100" dir="2700000" algn="tl">
                    <a:srgbClr val="C0C0C0"/>
                  </a:outerShdw>
                </a:effectLst>
                <a:latin typeface="Baskerville Old Face" pitchFamily="6" charset="0"/>
                <a:cs typeface="+mn-cs"/>
              </a:rPr>
              <a:t> in Global Market</a:t>
            </a:r>
            <a:endParaRPr lang="en-IN" sz="4200" i="1" dirty="0">
              <a:effectLst>
                <a:outerShdw blurRad="38100" dist="38100" dir="2700000" algn="tl">
                  <a:srgbClr val="C0C0C0"/>
                </a:outerShdw>
              </a:effectLst>
              <a:latin typeface="Baskerville Old Face" pitchFamily="6" charset="0"/>
              <a:cs typeface="+mn-cs"/>
            </a:endParaRPr>
          </a:p>
        </p:txBody>
      </p:sp>
      <p:sp>
        <p:nvSpPr>
          <p:cNvPr id="23556" name="Content Placeholder 2"/>
          <p:cNvSpPr>
            <a:spLocks noGrp="1"/>
          </p:cNvSpPr>
          <p:nvPr>
            <p:ph idx="1"/>
          </p:nvPr>
        </p:nvSpPr>
        <p:spPr>
          <a:xfrm>
            <a:off x="76200" y="1066800"/>
            <a:ext cx="8991600" cy="838200"/>
          </a:xfrm>
        </p:spPr>
        <p:txBody>
          <a:bodyPr/>
          <a:lstStyle/>
          <a:p>
            <a:pPr algn="just" eaLnBrk="1" hangingPunct="1"/>
            <a:r>
              <a:rPr lang="en-US" sz="2000" smtClean="0"/>
              <a:t> RCA indicates the product level strength of exporting country on global market.</a:t>
            </a:r>
          </a:p>
          <a:p>
            <a:pPr algn="just" eaLnBrk="1" hangingPunct="1"/>
            <a:endParaRPr lang="en-US" sz="2000" smtClean="0"/>
          </a:p>
          <a:p>
            <a:pPr algn="just" eaLnBrk="1" hangingPunct="1"/>
            <a:endParaRPr lang="en-US" sz="2000" smtClean="0"/>
          </a:p>
          <a:p>
            <a:pPr algn="just" eaLnBrk="1" hangingPunct="1"/>
            <a:endParaRPr lang="en-US" sz="2000" smtClean="0"/>
          </a:p>
          <a:p>
            <a:pPr algn="just" eaLnBrk="1" hangingPunct="1"/>
            <a:endParaRPr lang="en-US" sz="2000" smtClean="0"/>
          </a:p>
          <a:p>
            <a:pPr algn="just" eaLnBrk="1" hangingPunct="1"/>
            <a:endParaRPr lang="en-US" sz="2000" smtClean="0"/>
          </a:p>
          <a:p>
            <a:pPr algn="just" eaLnBrk="1" hangingPunct="1"/>
            <a:endParaRPr lang="en-US" sz="2000" smtClean="0"/>
          </a:p>
          <a:p>
            <a:pPr algn="just" eaLnBrk="1" hangingPunct="1"/>
            <a:endParaRPr lang="en-US" sz="2000" smtClean="0"/>
          </a:p>
          <a:p>
            <a:pPr algn="just" eaLnBrk="1" hangingPunct="1"/>
            <a:endParaRPr lang="en-US" sz="2000" smtClean="0"/>
          </a:p>
          <a:p>
            <a:pPr algn="just" eaLnBrk="1" hangingPunct="1"/>
            <a:endParaRPr lang="en-US" sz="2000" smtClean="0"/>
          </a:p>
          <a:p>
            <a:pPr algn="just" eaLnBrk="1" hangingPunct="1"/>
            <a:endParaRPr lang="en-US" sz="2000" smtClean="0"/>
          </a:p>
          <a:p>
            <a:pPr algn="just" eaLnBrk="1" hangingPunct="1"/>
            <a:endParaRPr lang="en-US" sz="2000" smtClean="0"/>
          </a:p>
          <a:p>
            <a:pPr algn="just" eaLnBrk="1" hangingPunct="1"/>
            <a:endParaRPr lang="en-US" sz="2000" smtClean="0"/>
          </a:p>
          <a:p>
            <a:pPr algn="just" eaLnBrk="1" hangingPunct="1"/>
            <a:endParaRPr lang="en-US" sz="900" smtClean="0"/>
          </a:p>
        </p:txBody>
      </p:sp>
      <p:sp>
        <p:nvSpPr>
          <p:cNvPr id="23557" name="Content Placeholder 2"/>
          <p:cNvSpPr txBox="1">
            <a:spLocks/>
          </p:cNvSpPr>
          <p:nvPr/>
        </p:nvSpPr>
        <p:spPr bwMode="auto">
          <a:xfrm>
            <a:off x="152400" y="5410200"/>
            <a:ext cx="8991600" cy="1447800"/>
          </a:xfrm>
          <a:prstGeom prst="rect">
            <a:avLst/>
          </a:prstGeom>
          <a:noFill/>
          <a:ln w="9525">
            <a:noFill/>
            <a:miter lim="800000"/>
            <a:headEnd/>
            <a:tailEnd/>
          </a:ln>
        </p:spPr>
        <p:txBody>
          <a:bodyPr/>
          <a:lstStyle/>
          <a:p>
            <a:pPr marL="342900" indent="-342900" algn="just">
              <a:spcBef>
                <a:spcPct val="20000"/>
              </a:spcBef>
              <a:buFont typeface="Arial" pitchFamily="34" charset="0"/>
              <a:buChar char="•"/>
            </a:pPr>
            <a:r>
              <a:rPr lang="en-US" sz="1600"/>
              <a:t>Bangladesh is enjoying comparative advantage in three products, while India maintains advantage in 2 products.</a:t>
            </a:r>
          </a:p>
          <a:p>
            <a:pPr marL="342900" indent="-342900" algn="just">
              <a:spcBef>
                <a:spcPct val="20000"/>
              </a:spcBef>
              <a:buFont typeface="Arial" pitchFamily="34" charset="0"/>
              <a:buChar char="•"/>
            </a:pPr>
            <a:r>
              <a:rPr lang="en-US" sz="1600"/>
              <a:t>China is also emerging as  competitor to India on  woven fabrics and sacks  &amp; bags for packing goods</a:t>
            </a:r>
          </a:p>
          <a:p>
            <a:pPr marL="342900" indent="-342900" algn="just">
              <a:spcBef>
                <a:spcPct val="20000"/>
              </a:spcBef>
              <a:buFont typeface="Arial" pitchFamily="34" charset="0"/>
              <a:buChar char="•"/>
            </a:pPr>
            <a:r>
              <a:rPr lang="en-US" sz="1600"/>
              <a:t>Nepal</a:t>
            </a:r>
            <a:r>
              <a:rPr lang="en-US" altLang="en-US" sz="1600"/>
              <a:t>’</a:t>
            </a:r>
            <a:r>
              <a:rPr lang="en-US" sz="1600"/>
              <a:t>s presence in the same products in the global market is also equally good.</a:t>
            </a:r>
          </a:p>
        </p:txBody>
      </p:sp>
      <p:graphicFrame>
        <p:nvGraphicFramePr>
          <p:cNvPr id="7" name="Table 6"/>
          <p:cNvGraphicFramePr>
            <a:graphicFrameLocks noGrp="1"/>
          </p:cNvGraphicFramePr>
          <p:nvPr/>
        </p:nvGraphicFramePr>
        <p:xfrm>
          <a:off x="228600" y="1524000"/>
          <a:ext cx="8763000" cy="3937876"/>
        </p:xfrm>
        <a:graphic>
          <a:graphicData uri="http://schemas.openxmlformats.org/drawingml/2006/table">
            <a:tbl>
              <a:tblPr firstRow="1" bandRow="1">
                <a:tableStyleId>{69012ECD-51FC-41F1-AA8D-1B2483CD663E}</a:tableStyleId>
              </a:tblPr>
              <a:tblGrid>
                <a:gridCol w="1373809"/>
                <a:gridCol w="7389191"/>
              </a:tblGrid>
              <a:tr h="280276">
                <a:tc>
                  <a:txBody>
                    <a:bodyPr/>
                    <a:lstStyle/>
                    <a:p>
                      <a:pPr algn="ctr">
                        <a:lnSpc>
                          <a:spcPct val="100000"/>
                        </a:lnSpc>
                        <a:spcAft>
                          <a:spcPts val="0"/>
                        </a:spcAft>
                        <a:tabLst>
                          <a:tab pos="342900" algn="l"/>
                        </a:tabLst>
                      </a:pPr>
                      <a:r>
                        <a:rPr lang="en-IN" sz="1400" dirty="0"/>
                        <a:t>Major Players</a:t>
                      </a:r>
                      <a:endParaRPr lang="en-US" sz="1400" dirty="0">
                        <a:latin typeface="Calibri"/>
                        <a:ea typeface="Calibri"/>
                        <a:cs typeface="Times New Roman"/>
                      </a:endParaRPr>
                    </a:p>
                  </a:txBody>
                  <a:tcPr marL="45697" marR="45697" marT="0" marB="0" anchor="ctr"/>
                </a:tc>
                <a:tc>
                  <a:txBody>
                    <a:bodyPr/>
                    <a:lstStyle/>
                    <a:p>
                      <a:pPr algn="ctr">
                        <a:lnSpc>
                          <a:spcPct val="100000"/>
                        </a:lnSpc>
                        <a:spcAft>
                          <a:spcPts val="0"/>
                        </a:spcAft>
                        <a:tabLst>
                          <a:tab pos="342900" algn="l"/>
                        </a:tabLst>
                      </a:pPr>
                      <a:r>
                        <a:rPr lang="en-IN" sz="1400"/>
                        <a:t>Products having Comparative Advantage in Global Market</a:t>
                      </a:r>
                      <a:endParaRPr lang="en-US" sz="1400">
                        <a:latin typeface="Calibri"/>
                        <a:ea typeface="Calibri"/>
                        <a:cs typeface="Times New Roman"/>
                      </a:endParaRPr>
                    </a:p>
                  </a:txBody>
                  <a:tcPr marL="45697" marR="45697" marT="0" marB="0" anchor="ctr"/>
                </a:tc>
              </a:tr>
              <a:tr h="560552">
                <a:tc>
                  <a:txBody>
                    <a:bodyPr/>
                    <a:lstStyle/>
                    <a:p>
                      <a:pPr>
                        <a:lnSpc>
                          <a:spcPct val="100000"/>
                        </a:lnSpc>
                        <a:spcAft>
                          <a:spcPts val="0"/>
                        </a:spcAft>
                        <a:tabLst>
                          <a:tab pos="342900" algn="l"/>
                        </a:tabLst>
                      </a:pPr>
                      <a:r>
                        <a:rPr lang="en-IN" sz="1400" dirty="0"/>
                        <a:t>Bangladesh</a:t>
                      </a:r>
                      <a:endParaRPr lang="en-US" sz="1400" dirty="0">
                        <a:latin typeface="Calibri"/>
                        <a:ea typeface="Calibri"/>
                        <a:cs typeface="Times New Roman"/>
                      </a:endParaRPr>
                    </a:p>
                  </a:txBody>
                  <a:tcPr marL="45697" marR="45697" marT="0" marB="0" anchor="ctr"/>
                </a:tc>
                <a:tc>
                  <a:txBody>
                    <a:bodyPr/>
                    <a:lstStyle/>
                    <a:p>
                      <a:pPr marL="342900" lvl="0" indent="-342900">
                        <a:lnSpc>
                          <a:spcPct val="100000"/>
                        </a:lnSpc>
                        <a:spcAft>
                          <a:spcPts val="0"/>
                        </a:spcAft>
                        <a:buFont typeface="+mj-lt"/>
                        <a:buAutoNum type="arabicParenR"/>
                        <a:tabLst>
                          <a:tab pos="228600" algn="l"/>
                          <a:tab pos="342900" algn="l"/>
                          <a:tab pos="457200" algn="l"/>
                        </a:tabLst>
                      </a:pPr>
                      <a:r>
                        <a:rPr lang="en-IN" sz="1400" dirty="0"/>
                        <a:t>Yarn of jute or of other textile </a:t>
                      </a:r>
                      <a:r>
                        <a:rPr lang="en-IN" sz="1400" dirty="0" err="1"/>
                        <a:t>bast</a:t>
                      </a:r>
                      <a:r>
                        <a:rPr lang="en-IN" sz="1400" dirty="0"/>
                        <a:t> fibres, single (530710)</a:t>
                      </a:r>
                      <a:endParaRPr lang="en-US" sz="1400" dirty="0"/>
                    </a:p>
                    <a:p>
                      <a:pPr marL="342900" lvl="0" indent="-342900">
                        <a:lnSpc>
                          <a:spcPct val="100000"/>
                        </a:lnSpc>
                        <a:spcAft>
                          <a:spcPts val="0"/>
                        </a:spcAft>
                        <a:buFont typeface="+mj-lt"/>
                        <a:buAutoNum type="arabicParenR"/>
                        <a:tabLst>
                          <a:tab pos="228600" algn="l"/>
                          <a:tab pos="342900" algn="l"/>
                          <a:tab pos="457200" algn="l"/>
                        </a:tabLst>
                      </a:pPr>
                      <a:r>
                        <a:rPr lang="en-IN" sz="1400" dirty="0"/>
                        <a:t>Jute and other textile </a:t>
                      </a:r>
                      <a:r>
                        <a:rPr lang="en-IN" sz="1400" dirty="0" err="1"/>
                        <a:t>bast</a:t>
                      </a:r>
                      <a:r>
                        <a:rPr lang="en-IN" sz="1400" dirty="0"/>
                        <a:t> fibres, raw or retted (530310)</a:t>
                      </a:r>
                      <a:endParaRPr lang="en-US" sz="1400" dirty="0"/>
                    </a:p>
                    <a:p>
                      <a:pPr marL="342900" lvl="0" indent="-342900">
                        <a:lnSpc>
                          <a:spcPct val="100000"/>
                        </a:lnSpc>
                        <a:spcAft>
                          <a:spcPts val="0"/>
                        </a:spcAft>
                        <a:buFont typeface="+mj-lt"/>
                        <a:buAutoNum type="arabicParenR"/>
                        <a:tabLst>
                          <a:tab pos="228600" algn="l"/>
                          <a:tab pos="342900" algn="l"/>
                          <a:tab pos="457200" algn="l"/>
                        </a:tabLst>
                      </a:pPr>
                      <a:r>
                        <a:rPr lang="en-IN" sz="1400" dirty="0"/>
                        <a:t>Yarn of jute or of other textile </a:t>
                      </a:r>
                      <a:r>
                        <a:rPr lang="en-IN" sz="1400" dirty="0" err="1"/>
                        <a:t>bast</a:t>
                      </a:r>
                      <a:r>
                        <a:rPr lang="en-IN" sz="1400" dirty="0"/>
                        <a:t> fibres, multiple (folded) or cabled (530720)</a:t>
                      </a:r>
                      <a:endParaRPr lang="en-US" sz="1400" dirty="0">
                        <a:latin typeface="Calibri"/>
                        <a:ea typeface="Calibri"/>
                        <a:cs typeface="Times New Roman"/>
                      </a:endParaRPr>
                    </a:p>
                  </a:txBody>
                  <a:tcPr marL="45697" marR="45697" marT="0" marB="0" anchor="ctr"/>
                </a:tc>
              </a:tr>
              <a:tr h="378372">
                <a:tc>
                  <a:txBody>
                    <a:bodyPr/>
                    <a:lstStyle/>
                    <a:p>
                      <a:pPr>
                        <a:lnSpc>
                          <a:spcPct val="100000"/>
                        </a:lnSpc>
                        <a:spcAft>
                          <a:spcPts val="0"/>
                        </a:spcAft>
                        <a:tabLst>
                          <a:tab pos="342900" algn="l"/>
                        </a:tabLst>
                      </a:pPr>
                      <a:r>
                        <a:rPr lang="en-IN" sz="1400"/>
                        <a:t>India</a:t>
                      </a:r>
                      <a:endParaRPr lang="en-US" sz="1400">
                        <a:latin typeface="Calibri"/>
                        <a:ea typeface="Calibri"/>
                        <a:cs typeface="Times New Roman"/>
                      </a:endParaRPr>
                    </a:p>
                  </a:txBody>
                  <a:tcPr marL="45697" marR="45697" marT="0" marB="0" anchor="ctr"/>
                </a:tc>
                <a:tc>
                  <a:txBody>
                    <a:bodyPr/>
                    <a:lstStyle/>
                    <a:p>
                      <a:pPr marL="342900" lvl="0" indent="-342900">
                        <a:lnSpc>
                          <a:spcPct val="100000"/>
                        </a:lnSpc>
                        <a:spcAft>
                          <a:spcPts val="0"/>
                        </a:spcAft>
                        <a:buFont typeface="+mj-lt"/>
                        <a:buAutoNum type="arabicParenR"/>
                        <a:tabLst>
                          <a:tab pos="228600" algn="l"/>
                          <a:tab pos="342900" algn="l"/>
                          <a:tab pos="457200" algn="l"/>
                        </a:tabLst>
                      </a:pPr>
                      <a:r>
                        <a:rPr lang="en-IN" sz="1400" dirty="0"/>
                        <a:t>Woven fabrics of jute or of other textile </a:t>
                      </a:r>
                      <a:r>
                        <a:rPr lang="en-IN" sz="1400" dirty="0" err="1"/>
                        <a:t>bast</a:t>
                      </a:r>
                      <a:r>
                        <a:rPr lang="en-IN" sz="1400" dirty="0"/>
                        <a:t> fibres, unbleached (531010)</a:t>
                      </a:r>
                      <a:endParaRPr lang="en-US" sz="1400" dirty="0"/>
                    </a:p>
                    <a:p>
                      <a:pPr marL="342900" lvl="0" indent="-342900">
                        <a:lnSpc>
                          <a:spcPct val="100000"/>
                        </a:lnSpc>
                        <a:spcAft>
                          <a:spcPts val="0"/>
                        </a:spcAft>
                        <a:buFont typeface="+mj-lt"/>
                        <a:buAutoNum type="arabicParenR"/>
                        <a:tabLst>
                          <a:tab pos="228600" algn="l"/>
                          <a:tab pos="342900" algn="l"/>
                          <a:tab pos="457200" algn="l"/>
                        </a:tabLst>
                      </a:pPr>
                      <a:r>
                        <a:rPr lang="en-IN" sz="1400" dirty="0"/>
                        <a:t>Sacks &amp; bags, for packing of goods, of jute or other textile </a:t>
                      </a:r>
                      <a:r>
                        <a:rPr lang="en-IN" sz="1400" dirty="0" err="1"/>
                        <a:t>bast</a:t>
                      </a:r>
                      <a:r>
                        <a:rPr lang="en-IN" sz="1400" dirty="0"/>
                        <a:t> fibres (630510) </a:t>
                      </a:r>
                      <a:endParaRPr lang="en-US" sz="1400" dirty="0">
                        <a:latin typeface="Calibri"/>
                        <a:ea typeface="Calibri"/>
                        <a:cs typeface="Times New Roman"/>
                      </a:endParaRPr>
                    </a:p>
                  </a:txBody>
                  <a:tcPr marL="45697" marR="45697" marT="0" marB="0" anchor="ctr"/>
                </a:tc>
              </a:tr>
              <a:tr h="338958">
                <a:tc>
                  <a:txBody>
                    <a:bodyPr/>
                    <a:lstStyle/>
                    <a:p>
                      <a:pPr>
                        <a:lnSpc>
                          <a:spcPct val="100000"/>
                        </a:lnSpc>
                        <a:spcAft>
                          <a:spcPts val="0"/>
                        </a:spcAft>
                        <a:tabLst>
                          <a:tab pos="342900" algn="l"/>
                        </a:tabLst>
                      </a:pPr>
                      <a:r>
                        <a:rPr lang="en-IN" sz="1400"/>
                        <a:t>Nepal</a:t>
                      </a:r>
                      <a:endParaRPr lang="en-US" sz="1400">
                        <a:latin typeface="Calibri"/>
                        <a:ea typeface="Calibri"/>
                        <a:cs typeface="Times New Roman"/>
                      </a:endParaRPr>
                    </a:p>
                  </a:txBody>
                  <a:tcPr marL="45697" marR="45697" marT="0" marB="0" anchor="ctr"/>
                </a:tc>
                <a:tc>
                  <a:txBody>
                    <a:bodyPr/>
                    <a:lstStyle/>
                    <a:p>
                      <a:pPr marL="342900" lvl="0" indent="-342900">
                        <a:lnSpc>
                          <a:spcPct val="100000"/>
                        </a:lnSpc>
                        <a:spcAft>
                          <a:spcPts val="0"/>
                        </a:spcAft>
                        <a:buFont typeface="+mj-lt"/>
                        <a:buAutoNum type="arabicParenR"/>
                        <a:tabLst>
                          <a:tab pos="228600" algn="l"/>
                          <a:tab pos="342900" algn="l"/>
                          <a:tab pos="457200" algn="l"/>
                        </a:tabLst>
                      </a:pPr>
                      <a:r>
                        <a:rPr lang="en-IN" sz="1400" dirty="0"/>
                        <a:t>Woven fabrics of jute or of other textile </a:t>
                      </a:r>
                      <a:r>
                        <a:rPr lang="en-IN" sz="1400" dirty="0" err="1"/>
                        <a:t>bast</a:t>
                      </a:r>
                      <a:r>
                        <a:rPr lang="en-IN" sz="1400" dirty="0"/>
                        <a:t> fibres, </a:t>
                      </a:r>
                      <a:r>
                        <a:rPr lang="en-IN" sz="1400" dirty="0" err="1"/>
                        <a:t>o/t</a:t>
                      </a:r>
                      <a:r>
                        <a:rPr lang="en-IN" sz="1400" dirty="0"/>
                        <a:t> bleached, dyed (531090),</a:t>
                      </a:r>
                      <a:endParaRPr lang="en-US" sz="1400" dirty="0"/>
                    </a:p>
                    <a:p>
                      <a:pPr marL="342900" lvl="0" indent="-342900">
                        <a:lnSpc>
                          <a:spcPct val="100000"/>
                        </a:lnSpc>
                        <a:spcAft>
                          <a:spcPts val="0"/>
                        </a:spcAft>
                        <a:buFont typeface="+mj-lt"/>
                        <a:buAutoNum type="arabicParenR"/>
                        <a:tabLst>
                          <a:tab pos="228600" algn="l"/>
                          <a:tab pos="342900" algn="l"/>
                          <a:tab pos="457200" algn="l"/>
                        </a:tabLst>
                      </a:pPr>
                      <a:r>
                        <a:rPr lang="en-IN" sz="1400" dirty="0"/>
                        <a:t>Sacks &amp; bags, for packing of goods, of jute or of other textile </a:t>
                      </a:r>
                      <a:r>
                        <a:rPr lang="en-IN" sz="1400" dirty="0" err="1"/>
                        <a:t>bast</a:t>
                      </a:r>
                      <a:r>
                        <a:rPr lang="en-IN" sz="1400" dirty="0"/>
                        <a:t> fibres (630510)</a:t>
                      </a:r>
                      <a:endParaRPr lang="en-US" sz="1400" dirty="0">
                        <a:latin typeface="Calibri"/>
                        <a:ea typeface="Calibri"/>
                        <a:cs typeface="Times New Roman"/>
                      </a:endParaRPr>
                    </a:p>
                  </a:txBody>
                  <a:tcPr marL="45697" marR="45697" marT="0" marB="0" anchor="ctr"/>
                </a:tc>
              </a:tr>
              <a:tr h="243840">
                <a:tc>
                  <a:txBody>
                    <a:bodyPr/>
                    <a:lstStyle/>
                    <a:p>
                      <a:pPr>
                        <a:lnSpc>
                          <a:spcPct val="100000"/>
                        </a:lnSpc>
                        <a:spcAft>
                          <a:spcPts val="0"/>
                        </a:spcAft>
                        <a:tabLst>
                          <a:tab pos="342900" algn="l"/>
                        </a:tabLst>
                      </a:pPr>
                      <a:r>
                        <a:rPr lang="en-IN" sz="1400"/>
                        <a:t>Myanmar</a:t>
                      </a:r>
                      <a:endParaRPr lang="en-US" sz="1400">
                        <a:latin typeface="Calibri"/>
                        <a:ea typeface="Calibri"/>
                        <a:cs typeface="Times New Roman"/>
                      </a:endParaRPr>
                    </a:p>
                  </a:txBody>
                  <a:tcPr marL="45697" marR="45697" marT="0" marB="0" anchor="ctr"/>
                </a:tc>
                <a:tc>
                  <a:txBody>
                    <a:bodyPr/>
                    <a:lstStyle/>
                    <a:p>
                      <a:pPr marL="229870" indent="-229870">
                        <a:lnSpc>
                          <a:spcPct val="100000"/>
                        </a:lnSpc>
                        <a:spcAft>
                          <a:spcPts val="0"/>
                        </a:spcAft>
                        <a:tabLst>
                          <a:tab pos="342900" algn="l"/>
                          <a:tab pos="457200" algn="l"/>
                        </a:tabLst>
                      </a:pPr>
                      <a:r>
                        <a:rPr lang="en-IN" sz="1400" dirty="0"/>
                        <a:t>1) Sacks &amp; bags, for packing of goods, of jute or of other textile </a:t>
                      </a:r>
                      <a:r>
                        <a:rPr lang="en-IN" sz="1400" dirty="0" err="1"/>
                        <a:t>bast</a:t>
                      </a:r>
                      <a:r>
                        <a:rPr lang="en-IN" sz="1400" dirty="0"/>
                        <a:t> fibres (630510)</a:t>
                      </a:r>
                      <a:endParaRPr lang="en-US" sz="1400" dirty="0">
                        <a:latin typeface="Calibri"/>
                        <a:ea typeface="Calibri"/>
                        <a:cs typeface="Times New Roman"/>
                      </a:endParaRPr>
                    </a:p>
                  </a:txBody>
                  <a:tcPr marL="45697" marR="45697" marT="0" marB="0" anchor="ctr"/>
                </a:tc>
              </a:tr>
              <a:tr h="420414">
                <a:tc>
                  <a:txBody>
                    <a:bodyPr/>
                    <a:lstStyle/>
                    <a:p>
                      <a:pPr>
                        <a:lnSpc>
                          <a:spcPct val="100000"/>
                        </a:lnSpc>
                        <a:spcAft>
                          <a:spcPts val="0"/>
                        </a:spcAft>
                        <a:tabLst>
                          <a:tab pos="342900" algn="l"/>
                        </a:tabLst>
                      </a:pPr>
                      <a:r>
                        <a:rPr lang="en-IN" sz="1400" dirty="0"/>
                        <a:t>UK</a:t>
                      </a:r>
                      <a:endParaRPr lang="en-US" sz="1400" dirty="0">
                        <a:latin typeface="Calibri"/>
                        <a:ea typeface="Calibri"/>
                        <a:cs typeface="Times New Roman"/>
                      </a:endParaRPr>
                    </a:p>
                  </a:txBody>
                  <a:tcPr marL="45697" marR="45697" marT="0" marB="0" anchor="ctr"/>
                </a:tc>
                <a:tc>
                  <a:txBody>
                    <a:bodyPr/>
                    <a:lstStyle/>
                    <a:p>
                      <a:pPr marL="229870" indent="-229870">
                        <a:lnSpc>
                          <a:spcPct val="100000"/>
                        </a:lnSpc>
                        <a:spcAft>
                          <a:spcPts val="0"/>
                        </a:spcAft>
                        <a:tabLst>
                          <a:tab pos="342900" algn="l"/>
                          <a:tab pos="457200" algn="l"/>
                        </a:tabLst>
                      </a:pPr>
                      <a:r>
                        <a:rPr lang="en-IN" sz="1400" dirty="0"/>
                        <a:t>1) Woven fabrics of jute or of other textile </a:t>
                      </a:r>
                      <a:r>
                        <a:rPr lang="en-IN" sz="1400" dirty="0" err="1"/>
                        <a:t>bast</a:t>
                      </a:r>
                      <a:r>
                        <a:rPr lang="en-IN" sz="1400" dirty="0"/>
                        <a:t> fibres,  dyed (531090)</a:t>
                      </a:r>
                      <a:endParaRPr lang="en-US" sz="1400" dirty="0"/>
                    </a:p>
                    <a:p>
                      <a:pPr marL="229870" indent="-229870">
                        <a:lnSpc>
                          <a:spcPct val="100000"/>
                        </a:lnSpc>
                        <a:spcAft>
                          <a:spcPts val="0"/>
                        </a:spcAft>
                        <a:tabLst>
                          <a:tab pos="342900" algn="l"/>
                          <a:tab pos="457200" algn="l"/>
                        </a:tabLst>
                      </a:pPr>
                      <a:r>
                        <a:rPr lang="en-IN" sz="1400" dirty="0"/>
                        <a:t>2) Sacks &amp; bags, for packing of goods, of jute or of other textile </a:t>
                      </a:r>
                      <a:r>
                        <a:rPr lang="en-IN" sz="1400" dirty="0" err="1"/>
                        <a:t>bast</a:t>
                      </a:r>
                      <a:r>
                        <a:rPr lang="en-IN" sz="1400" dirty="0"/>
                        <a:t> fibres (630510)</a:t>
                      </a:r>
                      <a:endParaRPr lang="en-US" sz="1400" dirty="0">
                        <a:latin typeface="Calibri"/>
                        <a:ea typeface="Calibri"/>
                        <a:cs typeface="Times New Roman"/>
                      </a:endParaRPr>
                    </a:p>
                  </a:txBody>
                  <a:tcPr marL="45697" marR="45697" marT="0" marB="0" anchor="ctr"/>
                </a:tc>
              </a:tr>
              <a:tr h="140138">
                <a:tc>
                  <a:txBody>
                    <a:bodyPr/>
                    <a:lstStyle/>
                    <a:p>
                      <a:pPr>
                        <a:lnSpc>
                          <a:spcPct val="100000"/>
                        </a:lnSpc>
                        <a:spcAft>
                          <a:spcPts val="0"/>
                        </a:spcAft>
                        <a:tabLst>
                          <a:tab pos="342900" algn="l"/>
                        </a:tabLst>
                      </a:pPr>
                      <a:r>
                        <a:rPr lang="en-IN" sz="1400"/>
                        <a:t>Tanzania</a:t>
                      </a:r>
                      <a:endParaRPr lang="en-US" sz="1400">
                        <a:latin typeface="Calibri"/>
                        <a:ea typeface="Calibri"/>
                        <a:cs typeface="Times New Roman"/>
                      </a:endParaRPr>
                    </a:p>
                  </a:txBody>
                  <a:tcPr marL="45697" marR="45697" marT="0" marB="0" anchor="ctr"/>
                </a:tc>
                <a:tc>
                  <a:txBody>
                    <a:bodyPr/>
                    <a:lstStyle/>
                    <a:p>
                      <a:pPr>
                        <a:lnSpc>
                          <a:spcPct val="100000"/>
                        </a:lnSpc>
                        <a:spcAft>
                          <a:spcPts val="0"/>
                        </a:spcAft>
                        <a:tabLst>
                          <a:tab pos="342900" algn="l"/>
                          <a:tab pos="457200" algn="l"/>
                        </a:tabLst>
                      </a:pPr>
                      <a:r>
                        <a:rPr lang="en-IN" sz="1400" dirty="0"/>
                        <a:t>1) Jute and other textile </a:t>
                      </a:r>
                      <a:r>
                        <a:rPr lang="en-IN" sz="1400" dirty="0" err="1"/>
                        <a:t>bast</a:t>
                      </a:r>
                      <a:r>
                        <a:rPr lang="en-IN" sz="1400" dirty="0"/>
                        <a:t> fibres, raw or retted (530310)</a:t>
                      </a:r>
                      <a:endParaRPr lang="en-US" sz="1400" dirty="0">
                        <a:latin typeface="Calibri"/>
                        <a:ea typeface="Calibri"/>
                        <a:cs typeface="Times New Roman"/>
                      </a:endParaRPr>
                    </a:p>
                  </a:txBody>
                  <a:tcPr marL="45697" marR="45697" marT="0" marB="0" anchor="ctr"/>
                </a:tc>
              </a:tr>
              <a:tr h="539706">
                <a:tc>
                  <a:txBody>
                    <a:bodyPr/>
                    <a:lstStyle/>
                    <a:p>
                      <a:pPr>
                        <a:lnSpc>
                          <a:spcPct val="100000"/>
                        </a:lnSpc>
                        <a:spcAft>
                          <a:spcPts val="0"/>
                        </a:spcAft>
                        <a:tabLst>
                          <a:tab pos="342900" algn="l"/>
                        </a:tabLst>
                      </a:pPr>
                      <a:r>
                        <a:rPr lang="en-IN" sz="1400"/>
                        <a:t>China</a:t>
                      </a:r>
                      <a:endParaRPr lang="en-US" sz="1400">
                        <a:latin typeface="Calibri"/>
                        <a:ea typeface="Calibri"/>
                        <a:cs typeface="Times New Roman"/>
                      </a:endParaRPr>
                    </a:p>
                  </a:txBody>
                  <a:tcPr marL="45697" marR="45697" marT="0" marB="0" anchor="ctr"/>
                </a:tc>
                <a:tc>
                  <a:txBody>
                    <a:bodyPr/>
                    <a:lstStyle/>
                    <a:p>
                      <a:pPr marL="342900" lvl="0" indent="-342900">
                        <a:lnSpc>
                          <a:spcPct val="100000"/>
                        </a:lnSpc>
                        <a:spcAft>
                          <a:spcPts val="0"/>
                        </a:spcAft>
                        <a:buFont typeface="+mj-lt"/>
                        <a:buAutoNum type="arabicParenR"/>
                        <a:tabLst>
                          <a:tab pos="228600" algn="l"/>
                          <a:tab pos="342900" algn="l"/>
                          <a:tab pos="457200" algn="l"/>
                        </a:tabLst>
                      </a:pPr>
                      <a:r>
                        <a:rPr lang="en-IN" sz="1400" dirty="0"/>
                        <a:t>Woven fabrics of jute or of other textile </a:t>
                      </a:r>
                      <a:r>
                        <a:rPr lang="en-IN" sz="1400" dirty="0" err="1"/>
                        <a:t>bast</a:t>
                      </a:r>
                      <a:r>
                        <a:rPr lang="en-IN" sz="1400" dirty="0"/>
                        <a:t> fibres, unbleached (531010),</a:t>
                      </a:r>
                      <a:endParaRPr lang="en-US" sz="1400" dirty="0"/>
                    </a:p>
                    <a:p>
                      <a:pPr marL="342900" lvl="0" indent="-342900">
                        <a:lnSpc>
                          <a:spcPct val="100000"/>
                        </a:lnSpc>
                        <a:spcAft>
                          <a:spcPts val="0"/>
                        </a:spcAft>
                        <a:buFont typeface="+mj-lt"/>
                        <a:buAutoNum type="arabicParenR"/>
                        <a:tabLst>
                          <a:tab pos="228600" algn="l"/>
                          <a:tab pos="342900" algn="l"/>
                          <a:tab pos="457200" algn="l"/>
                        </a:tabLst>
                      </a:pPr>
                      <a:r>
                        <a:rPr lang="en-IN" sz="1400" dirty="0"/>
                        <a:t>Woven fabrics of jute or of other textile </a:t>
                      </a:r>
                      <a:r>
                        <a:rPr lang="en-IN" sz="1400" dirty="0" err="1"/>
                        <a:t>bast</a:t>
                      </a:r>
                      <a:r>
                        <a:rPr lang="en-IN" sz="1400" dirty="0"/>
                        <a:t> fibres, </a:t>
                      </a:r>
                      <a:r>
                        <a:rPr lang="en-IN" sz="1400" dirty="0" err="1"/>
                        <a:t>o/t</a:t>
                      </a:r>
                      <a:r>
                        <a:rPr lang="en-IN" sz="1400" dirty="0"/>
                        <a:t> unbleached (531090),</a:t>
                      </a:r>
                      <a:endParaRPr lang="en-US" sz="1400" dirty="0"/>
                    </a:p>
                    <a:p>
                      <a:pPr marL="342900" lvl="0" indent="-342900">
                        <a:lnSpc>
                          <a:spcPct val="100000"/>
                        </a:lnSpc>
                        <a:spcAft>
                          <a:spcPts val="0"/>
                        </a:spcAft>
                        <a:buFont typeface="+mj-lt"/>
                        <a:buAutoNum type="arabicParenR"/>
                        <a:tabLst>
                          <a:tab pos="228600" algn="l"/>
                          <a:tab pos="342900" algn="l"/>
                          <a:tab pos="457200" algn="l"/>
                        </a:tabLst>
                      </a:pPr>
                      <a:r>
                        <a:rPr lang="en-IN" sz="1400" dirty="0"/>
                        <a:t>Sacks &amp; bags, for packing of goods, of jute or other textile </a:t>
                      </a:r>
                      <a:r>
                        <a:rPr lang="en-IN" sz="1400" dirty="0" err="1"/>
                        <a:t>bast</a:t>
                      </a:r>
                      <a:r>
                        <a:rPr lang="en-IN" sz="1400" dirty="0"/>
                        <a:t> fibres (630510)</a:t>
                      </a:r>
                      <a:endParaRPr lang="en-US" sz="1400" dirty="0">
                        <a:latin typeface="Calibri"/>
                        <a:ea typeface="Calibri"/>
                        <a:cs typeface="Times New Roman"/>
                      </a:endParaRPr>
                    </a:p>
                  </a:txBody>
                  <a:tcPr marL="45697" marR="45697" marT="0" marB="0" anchor="ctr"/>
                </a:tc>
              </a:tr>
              <a:tr h="448266">
                <a:tc>
                  <a:txBody>
                    <a:bodyPr/>
                    <a:lstStyle/>
                    <a:p>
                      <a:pPr>
                        <a:lnSpc>
                          <a:spcPct val="100000"/>
                        </a:lnSpc>
                        <a:spcAft>
                          <a:spcPts val="0"/>
                        </a:spcAft>
                        <a:tabLst>
                          <a:tab pos="342900" algn="l"/>
                        </a:tabLst>
                      </a:pPr>
                      <a:r>
                        <a:rPr lang="en-IN" sz="1400"/>
                        <a:t>Belgium</a:t>
                      </a:r>
                      <a:endParaRPr lang="en-US" sz="1400">
                        <a:latin typeface="Calibri"/>
                        <a:ea typeface="Calibri"/>
                        <a:cs typeface="Times New Roman"/>
                      </a:endParaRPr>
                    </a:p>
                  </a:txBody>
                  <a:tcPr marL="45697" marR="45697" marT="0" marB="0" anchor="ctr"/>
                </a:tc>
                <a:tc>
                  <a:txBody>
                    <a:bodyPr/>
                    <a:lstStyle/>
                    <a:p>
                      <a:pPr marL="220980" indent="-220980">
                        <a:lnSpc>
                          <a:spcPct val="100000"/>
                        </a:lnSpc>
                        <a:spcAft>
                          <a:spcPts val="0"/>
                        </a:spcAft>
                        <a:tabLst>
                          <a:tab pos="342900" algn="l"/>
                          <a:tab pos="457200" algn="l"/>
                        </a:tabLst>
                      </a:pPr>
                      <a:r>
                        <a:rPr lang="en-IN" sz="1400" dirty="0"/>
                        <a:t>1) Jute and other textile </a:t>
                      </a:r>
                      <a:r>
                        <a:rPr lang="en-IN" sz="1400" dirty="0" err="1"/>
                        <a:t>bast</a:t>
                      </a:r>
                      <a:r>
                        <a:rPr lang="en-IN" sz="1400" dirty="0"/>
                        <a:t> fibres, processed but not spun; tow and waste of such fibres (530390)</a:t>
                      </a:r>
                      <a:endParaRPr lang="en-US" sz="1400" dirty="0"/>
                    </a:p>
                    <a:p>
                      <a:pPr marL="220980" indent="-220980">
                        <a:lnSpc>
                          <a:spcPct val="100000"/>
                        </a:lnSpc>
                        <a:spcAft>
                          <a:spcPts val="0"/>
                        </a:spcAft>
                        <a:tabLst>
                          <a:tab pos="342900" algn="l"/>
                          <a:tab pos="457200" algn="l"/>
                        </a:tabLst>
                      </a:pPr>
                      <a:r>
                        <a:rPr lang="en-IN" sz="1400" dirty="0"/>
                        <a:t>2) Multiple "folded" or cabled yarn of jute or of other textile </a:t>
                      </a:r>
                      <a:r>
                        <a:rPr lang="en-IN" sz="1400" dirty="0" err="1"/>
                        <a:t>bast</a:t>
                      </a:r>
                      <a:r>
                        <a:rPr lang="en-IN" sz="1400" dirty="0"/>
                        <a:t> fibres (530720)</a:t>
                      </a:r>
                      <a:endParaRPr lang="en-US" sz="1400" dirty="0"/>
                    </a:p>
                    <a:p>
                      <a:pPr marL="220980" indent="-220980">
                        <a:lnSpc>
                          <a:spcPct val="100000"/>
                        </a:lnSpc>
                        <a:spcAft>
                          <a:spcPts val="0"/>
                        </a:spcAft>
                        <a:tabLst>
                          <a:tab pos="342900" algn="l"/>
                          <a:tab pos="457200" algn="l"/>
                        </a:tabLst>
                      </a:pPr>
                      <a:r>
                        <a:rPr lang="en-IN" sz="1400" dirty="0"/>
                        <a:t>3) Woven fabrics of jute or of other textile </a:t>
                      </a:r>
                      <a:r>
                        <a:rPr lang="en-IN" sz="1400" dirty="0" err="1"/>
                        <a:t>bast</a:t>
                      </a:r>
                      <a:r>
                        <a:rPr lang="en-IN" sz="1400" dirty="0"/>
                        <a:t> fibres, </a:t>
                      </a:r>
                      <a:r>
                        <a:rPr lang="en-IN" sz="1400" dirty="0" err="1"/>
                        <a:t>o/t</a:t>
                      </a:r>
                      <a:r>
                        <a:rPr lang="en-IN" sz="1400" dirty="0"/>
                        <a:t> unbleached (531090)</a:t>
                      </a:r>
                      <a:endParaRPr lang="en-US" sz="1400" dirty="0">
                        <a:latin typeface="Calibri"/>
                        <a:ea typeface="Calibri"/>
                        <a:cs typeface="Times New Roman"/>
                      </a:endParaRPr>
                    </a:p>
                  </a:txBody>
                  <a:tcPr marL="45697" marR="45697" marT="0" marB="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3"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228600"/>
            <a:ext cx="9144000" cy="1143000"/>
          </a:xfrm>
          <a:prstGeom prst="rect">
            <a:avLst/>
          </a:prstGeom>
        </p:spPr>
        <p:txBody>
          <a:bodyPr anchor="ctr">
            <a:normAutofit/>
          </a:bodyPr>
          <a:lstStyle/>
          <a:p>
            <a:pPr algn="ctr">
              <a:lnSpc>
                <a:spcPct val="80000"/>
              </a:lnSpc>
              <a:defRPr/>
            </a:pPr>
            <a:r>
              <a:rPr lang="en-IN" sz="4200" i="1">
                <a:effectLst>
                  <a:outerShdw blurRad="38100" dist="38100" dir="2700000" algn="tl">
                    <a:srgbClr val="C0C0C0"/>
                  </a:outerShdw>
                </a:effectLst>
                <a:latin typeface="Baskerville Old Face" pitchFamily="6" charset="0"/>
                <a:cs typeface="+mn-cs"/>
              </a:rPr>
              <a:t>Export Similarity Index of Major Players in Jute Exports to world</a:t>
            </a:r>
          </a:p>
        </p:txBody>
      </p:sp>
      <p:sp>
        <p:nvSpPr>
          <p:cNvPr id="24580" name="Content Placeholder 2"/>
          <p:cNvSpPr>
            <a:spLocks noGrp="1"/>
          </p:cNvSpPr>
          <p:nvPr>
            <p:ph idx="1"/>
          </p:nvPr>
        </p:nvSpPr>
        <p:spPr>
          <a:xfrm>
            <a:off x="76200" y="1447800"/>
            <a:ext cx="8991600" cy="2286000"/>
          </a:xfrm>
        </p:spPr>
        <p:txBody>
          <a:bodyPr/>
          <a:lstStyle/>
          <a:p>
            <a:pPr algn="just" eaLnBrk="1" hangingPunct="1"/>
            <a:r>
              <a:rPr lang="en-US" sz="2000" smtClean="0"/>
              <a:t>Export Similarity index  used to find product level competing interests of countries. </a:t>
            </a:r>
          </a:p>
          <a:p>
            <a:pPr algn="just" eaLnBrk="1" hangingPunct="1"/>
            <a:endParaRPr lang="en-US" sz="100" smtClean="0"/>
          </a:p>
          <a:p>
            <a:pPr algn="just" eaLnBrk="1" hangingPunct="1"/>
            <a:r>
              <a:rPr lang="en-US" sz="2000" smtClean="0"/>
              <a:t>India is competing with all countries in almost all product lines, Bangladesh</a:t>
            </a:r>
            <a:r>
              <a:rPr lang="en-US" altLang="en-US" sz="2000" smtClean="0"/>
              <a:t>’</a:t>
            </a:r>
            <a:r>
              <a:rPr lang="en-US" sz="2000" smtClean="0"/>
              <a:t>s product lines are mostly experiencing competition from Belgium (57.85%), China &amp; India.  The diverse product matrix of Bangladesh may be one of the reason for it.</a:t>
            </a:r>
          </a:p>
          <a:p>
            <a:pPr algn="just" eaLnBrk="1" hangingPunct="1"/>
            <a:endParaRPr lang="en-US" sz="2000" smtClean="0"/>
          </a:p>
          <a:p>
            <a:pPr eaLnBrk="1" hangingPunct="1"/>
            <a:endParaRPr lang="en-US" sz="2000" smtClean="0"/>
          </a:p>
          <a:p>
            <a:pPr algn="just" eaLnBrk="1" hangingPunct="1"/>
            <a:endParaRPr lang="en-US" sz="2400" smtClean="0"/>
          </a:p>
        </p:txBody>
      </p:sp>
      <p:graphicFrame>
        <p:nvGraphicFramePr>
          <p:cNvPr id="7" name="Table 6"/>
          <p:cNvGraphicFramePr>
            <a:graphicFrameLocks noGrp="1"/>
          </p:cNvGraphicFramePr>
          <p:nvPr/>
        </p:nvGraphicFramePr>
        <p:xfrm>
          <a:off x="533400" y="3505200"/>
          <a:ext cx="8430747" cy="2944368"/>
        </p:xfrm>
        <a:graphic>
          <a:graphicData uri="http://schemas.openxmlformats.org/drawingml/2006/table">
            <a:tbl>
              <a:tblPr firstRow="1" bandRow="1">
                <a:tableStyleId>{69012ECD-51FC-41F1-AA8D-1B2483CD663E}</a:tableStyleId>
              </a:tblPr>
              <a:tblGrid>
                <a:gridCol w="1171041"/>
                <a:gridCol w="703747"/>
                <a:gridCol w="711156"/>
                <a:gridCol w="625223"/>
                <a:gridCol w="901536"/>
                <a:gridCol w="605223"/>
                <a:gridCol w="779307"/>
                <a:gridCol w="777086"/>
                <a:gridCol w="728193"/>
                <a:gridCol w="625223"/>
                <a:gridCol w="803012"/>
              </a:tblGrid>
              <a:tr h="410308">
                <a:tc>
                  <a:txBody>
                    <a:bodyPr/>
                    <a:lstStyle/>
                    <a:p>
                      <a:pPr algn="ctr">
                        <a:lnSpc>
                          <a:spcPct val="115000"/>
                        </a:lnSpc>
                        <a:spcAft>
                          <a:spcPts val="0"/>
                        </a:spcAft>
                        <a:tabLst>
                          <a:tab pos="342900" algn="l"/>
                        </a:tabLst>
                      </a:pPr>
                      <a:r>
                        <a:rPr lang="en-IN" sz="1400" dirty="0"/>
                        <a:t>Major Players</a:t>
                      </a:r>
                      <a:endParaRPr lang="en-US" sz="1400" dirty="0">
                        <a:latin typeface="+mn-lt"/>
                        <a:ea typeface="Calibri"/>
                        <a:cs typeface="Times New Roman"/>
                      </a:endParaRPr>
                    </a:p>
                  </a:txBody>
                  <a:tcPr marL="58185" marR="58185" marT="0" marB="0" anchor="ctr"/>
                </a:tc>
                <a:tc>
                  <a:txBody>
                    <a:bodyPr/>
                    <a:lstStyle/>
                    <a:p>
                      <a:pPr algn="ctr">
                        <a:lnSpc>
                          <a:spcPct val="115000"/>
                        </a:lnSpc>
                        <a:spcAft>
                          <a:spcPts val="0"/>
                        </a:spcAft>
                        <a:tabLst>
                          <a:tab pos="342900" algn="l"/>
                        </a:tabLst>
                      </a:pPr>
                      <a:r>
                        <a:rPr lang="en-IN" sz="1400"/>
                        <a:t>B’desh</a:t>
                      </a:r>
                      <a:endParaRPr lang="en-US" sz="1400">
                        <a:latin typeface="+mn-lt"/>
                        <a:ea typeface="Calibri"/>
                        <a:cs typeface="Times New Roman"/>
                      </a:endParaRPr>
                    </a:p>
                  </a:txBody>
                  <a:tcPr marL="58185" marR="58185" marT="0" marB="0" anchor="ctr"/>
                </a:tc>
                <a:tc>
                  <a:txBody>
                    <a:bodyPr/>
                    <a:lstStyle/>
                    <a:p>
                      <a:pPr algn="ctr">
                        <a:lnSpc>
                          <a:spcPct val="115000"/>
                        </a:lnSpc>
                        <a:spcAft>
                          <a:spcPts val="0"/>
                        </a:spcAft>
                        <a:tabLst>
                          <a:tab pos="342900" algn="l"/>
                        </a:tabLst>
                      </a:pPr>
                      <a:r>
                        <a:rPr lang="en-IN" sz="1400"/>
                        <a:t>India</a:t>
                      </a:r>
                      <a:endParaRPr lang="en-US" sz="1400">
                        <a:latin typeface="+mn-lt"/>
                        <a:ea typeface="Calibri"/>
                        <a:cs typeface="Times New Roman"/>
                      </a:endParaRPr>
                    </a:p>
                  </a:txBody>
                  <a:tcPr marL="58185" marR="58185" marT="0" marB="0" anchor="ctr"/>
                </a:tc>
                <a:tc>
                  <a:txBody>
                    <a:bodyPr/>
                    <a:lstStyle/>
                    <a:p>
                      <a:pPr algn="ctr">
                        <a:lnSpc>
                          <a:spcPct val="115000"/>
                        </a:lnSpc>
                        <a:spcAft>
                          <a:spcPts val="0"/>
                        </a:spcAft>
                        <a:tabLst>
                          <a:tab pos="342900" algn="l"/>
                        </a:tabLst>
                      </a:pPr>
                      <a:r>
                        <a:rPr lang="en-IN" sz="1400"/>
                        <a:t>Nepal</a:t>
                      </a:r>
                      <a:endParaRPr lang="en-US" sz="1400">
                        <a:latin typeface="+mn-lt"/>
                        <a:ea typeface="Calibri"/>
                        <a:cs typeface="Times New Roman"/>
                      </a:endParaRPr>
                    </a:p>
                  </a:txBody>
                  <a:tcPr marL="58185" marR="58185" marT="0" marB="0" anchor="ctr"/>
                </a:tc>
                <a:tc>
                  <a:txBody>
                    <a:bodyPr/>
                    <a:lstStyle/>
                    <a:p>
                      <a:pPr algn="ctr">
                        <a:lnSpc>
                          <a:spcPct val="115000"/>
                        </a:lnSpc>
                        <a:spcAft>
                          <a:spcPts val="0"/>
                        </a:spcAft>
                        <a:tabLst>
                          <a:tab pos="342900" algn="l"/>
                        </a:tabLst>
                      </a:pPr>
                      <a:r>
                        <a:rPr lang="en-IN" sz="1400"/>
                        <a:t>Myanmar</a:t>
                      </a:r>
                      <a:endParaRPr lang="en-US" sz="1400">
                        <a:latin typeface="+mn-lt"/>
                        <a:ea typeface="Calibri"/>
                        <a:cs typeface="Times New Roman"/>
                      </a:endParaRPr>
                    </a:p>
                  </a:txBody>
                  <a:tcPr marL="58185" marR="58185" marT="0" marB="0" anchor="ctr"/>
                </a:tc>
                <a:tc>
                  <a:txBody>
                    <a:bodyPr/>
                    <a:lstStyle/>
                    <a:p>
                      <a:pPr algn="ctr">
                        <a:lnSpc>
                          <a:spcPct val="115000"/>
                        </a:lnSpc>
                        <a:spcAft>
                          <a:spcPts val="0"/>
                        </a:spcAft>
                        <a:tabLst>
                          <a:tab pos="342900" algn="l"/>
                        </a:tabLst>
                      </a:pPr>
                      <a:r>
                        <a:rPr lang="en-IN" sz="1400" dirty="0"/>
                        <a:t>UK</a:t>
                      </a:r>
                      <a:endParaRPr lang="en-US" sz="1400" dirty="0">
                        <a:latin typeface="+mn-lt"/>
                        <a:ea typeface="Calibri"/>
                        <a:cs typeface="Times New Roman"/>
                      </a:endParaRPr>
                    </a:p>
                  </a:txBody>
                  <a:tcPr marL="58185" marR="58185" marT="0" marB="0" anchor="ctr"/>
                </a:tc>
                <a:tc>
                  <a:txBody>
                    <a:bodyPr/>
                    <a:lstStyle/>
                    <a:p>
                      <a:pPr algn="ctr">
                        <a:lnSpc>
                          <a:spcPct val="115000"/>
                        </a:lnSpc>
                        <a:spcAft>
                          <a:spcPts val="0"/>
                        </a:spcAft>
                        <a:tabLst>
                          <a:tab pos="342900" algn="l"/>
                        </a:tabLst>
                      </a:pPr>
                      <a:r>
                        <a:rPr lang="en-IN" sz="1400"/>
                        <a:t>Tanzania</a:t>
                      </a:r>
                      <a:endParaRPr lang="en-US" sz="1400">
                        <a:latin typeface="+mn-lt"/>
                        <a:ea typeface="Calibri"/>
                        <a:cs typeface="Times New Roman"/>
                      </a:endParaRPr>
                    </a:p>
                  </a:txBody>
                  <a:tcPr marL="58185" marR="58185" marT="0" marB="0" anchor="ctr"/>
                </a:tc>
                <a:tc>
                  <a:txBody>
                    <a:bodyPr/>
                    <a:lstStyle/>
                    <a:p>
                      <a:pPr algn="ctr">
                        <a:lnSpc>
                          <a:spcPct val="115000"/>
                        </a:lnSpc>
                        <a:spcAft>
                          <a:spcPts val="0"/>
                        </a:spcAft>
                        <a:tabLst>
                          <a:tab pos="342900" algn="l"/>
                        </a:tabLst>
                      </a:pPr>
                      <a:r>
                        <a:rPr lang="en-IN" sz="1400"/>
                        <a:t>Kenya</a:t>
                      </a:r>
                      <a:endParaRPr lang="en-US" sz="1400">
                        <a:latin typeface="+mn-lt"/>
                        <a:ea typeface="Calibri"/>
                        <a:cs typeface="Times New Roman"/>
                      </a:endParaRPr>
                    </a:p>
                  </a:txBody>
                  <a:tcPr marL="58185" marR="58185" marT="0" marB="0" anchor="ctr"/>
                </a:tc>
                <a:tc>
                  <a:txBody>
                    <a:bodyPr/>
                    <a:lstStyle/>
                    <a:p>
                      <a:pPr algn="ctr">
                        <a:lnSpc>
                          <a:spcPct val="115000"/>
                        </a:lnSpc>
                        <a:spcAft>
                          <a:spcPts val="0"/>
                        </a:spcAft>
                        <a:tabLst>
                          <a:tab pos="342900" algn="l"/>
                        </a:tabLst>
                      </a:pPr>
                      <a:r>
                        <a:rPr lang="en-IN" sz="1400"/>
                        <a:t>Côte d'Ivoire</a:t>
                      </a:r>
                      <a:endParaRPr lang="en-US" sz="1400">
                        <a:latin typeface="+mn-lt"/>
                        <a:ea typeface="Calibri"/>
                        <a:cs typeface="Times New Roman"/>
                      </a:endParaRPr>
                    </a:p>
                  </a:txBody>
                  <a:tcPr marL="58185" marR="58185" marT="0" marB="0" anchor="ctr"/>
                </a:tc>
                <a:tc>
                  <a:txBody>
                    <a:bodyPr/>
                    <a:lstStyle/>
                    <a:p>
                      <a:pPr algn="ctr">
                        <a:lnSpc>
                          <a:spcPct val="115000"/>
                        </a:lnSpc>
                        <a:spcAft>
                          <a:spcPts val="0"/>
                        </a:spcAft>
                        <a:tabLst>
                          <a:tab pos="342900" algn="l"/>
                        </a:tabLst>
                      </a:pPr>
                      <a:r>
                        <a:rPr lang="en-IN" sz="1400"/>
                        <a:t>China</a:t>
                      </a:r>
                      <a:endParaRPr lang="en-US" sz="1400">
                        <a:latin typeface="+mn-lt"/>
                        <a:ea typeface="Calibri"/>
                        <a:cs typeface="Times New Roman"/>
                      </a:endParaRPr>
                    </a:p>
                  </a:txBody>
                  <a:tcPr marL="58185" marR="58185" marT="0" marB="0" anchor="ctr"/>
                </a:tc>
                <a:tc>
                  <a:txBody>
                    <a:bodyPr/>
                    <a:lstStyle/>
                    <a:p>
                      <a:pPr algn="ctr">
                        <a:lnSpc>
                          <a:spcPct val="115000"/>
                        </a:lnSpc>
                        <a:spcAft>
                          <a:spcPts val="0"/>
                        </a:spcAft>
                        <a:tabLst>
                          <a:tab pos="342900" algn="l"/>
                        </a:tabLst>
                      </a:pPr>
                      <a:r>
                        <a:rPr lang="en-IN" sz="1400"/>
                        <a:t>Belgium</a:t>
                      </a:r>
                      <a:endParaRPr lang="en-US" sz="1400">
                        <a:latin typeface="+mn-lt"/>
                        <a:ea typeface="Calibri"/>
                        <a:cs typeface="Times New Roman"/>
                      </a:endParaRPr>
                    </a:p>
                  </a:txBody>
                  <a:tcPr marL="58185" marR="58185" marT="0" marB="0" anchor="ctr"/>
                </a:tc>
              </a:tr>
              <a:tr h="205154">
                <a:tc>
                  <a:txBody>
                    <a:bodyPr/>
                    <a:lstStyle/>
                    <a:p>
                      <a:pPr>
                        <a:lnSpc>
                          <a:spcPct val="115000"/>
                        </a:lnSpc>
                        <a:spcAft>
                          <a:spcPts val="0"/>
                        </a:spcAft>
                        <a:tabLst>
                          <a:tab pos="342900" algn="l"/>
                        </a:tabLst>
                      </a:pPr>
                      <a:r>
                        <a:rPr lang="en-IN" sz="1400" dirty="0"/>
                        <a:t>Bangladesh</a:t>
                      </a:r>
                      <a:endParaRPr lang="en-US" sz="1400" dirty="0">
                        <a:latin typeface="+mn-lt"/>
                        <a:ea typeface="Calibri"/>
                        <a:cs typeface="Times New Roman"/>
                      </a:endParaRPr>
                    </a:p>
                  </a:txBody>
                  <a:tcPr marL="58185" marR="58185" marT="0" marB="0" anchor="ctr"/>
                </a:tc>
                <a:tc>
                  <a:txBody>
                    <a:bodyPr/>
                    <a:lstStyle/>
                    <a:p>
                      <a:pPr>
                        <a:lnSpc>
                          <a:spcPct val="115000"/>
                        </a:lnSpc>
                        <a:spcAft>
                          <a:spcPts val="0"/>
                        </a:spcAft>
                        <a:tabLst>
                          <a:tab pos="342900" algn="l"/>
                        </a:tabLst>
                      </a:pPr>
                      <a:r>
                        <a:rPr lang="en-IN" sz="1400" dirty="0"/>
                        <a:t> </a:t>
                      </a:r>
                      <a:endParaRPr lang="en-US" sz="1400" dirty="0">
                        <a:latin typeface="+mn-lt"/>
                        <a:ea typeface="Calibri"/>
                        <a:cs typeface="Times New Roman"/>
                      </a:endParaRPr>
                    </a:p>
                  </a:txBody>
                  <a:tcPr marL="58185" marR="58185" marT="0" marB="0" anchor="b">
                    <a:solidFill>
                      <a:schemeClr val="tx2">
                        <a:lumMod val="60000"/>
                        <a:lumOff val="40000"/>
                      </a:schemeClr>
                    </a:solidFill>
                  </a:tcPr>
                </a:tc>
                <a:tc>
                  <a:txBody>
                    <a:bodyPr/>
                    <a:lstStyle/>
                    <a:p>
                      <a:pPr algn="r">
                        <a:lnSpc>
                          <a:spcPct val="115000"/>
                        </a:lnSpc>
                        <a:spcAft>
                          <a:spcPts val="0"/>
                        </a:spcAft>
                        <a:tabLst>
                          <a:tab pos="342900" algn="l"/>
                        </a:tabLst>
                      </a:pPr>
                      <a:r>
                        <a:rPr lang="en-IN" sz="1400"/>
                        <a:t>32.63</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19.31</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10.49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18.16</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18.65</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30.66</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14.03</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37.16</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57.85</a:t>
                      </a:r>
                      <a:endParaRPr lang="en-US" sz="1400">
                        <a:latin typeface="+mn-lt"/>
                        <a:ea typeface="Calibri"/>
                        <a:cs typeface="Times New Roman"/>
                      </a:endParaRPr>
                    </a:p>
                  </a:txBody>
                  <a:tcPr marL="58185" marR="58185" marT="0" marB="0" anchor="b"/>
                </a:tc>
              </a:tr>
              <a:tr h="205154">
                <a:tc>
                  <a:txBody>
                    <a:bodyPr/>
                    <a:lstStyle/>
                    <a:p>
                      <a:pPr>
                        <a:lnSpc>
                          <a:spcPct val="115000"/>
                        </a:lnSpc>
                        <a:spcAft>
                          <a:spcPts val="0"/>
                        </a:spcAft>
                        <a:tabLst>
                          <a:tab pos="342900" algn="l"/>
                        </a:tabLst>
                      </a:pPr>
                      <a:r>
                        <a:rPr lang="en-IN" sz="1400"/>
                        <a:t>India</a:t>
                      </a:r>
                      <a:endParaRPr lang="en-US" sz="1400">
                        <a:latin typeface="+mn-lt"/>
                        <a:ea typeface="Calibri"/>
                        <a:cs typeface="Times New Roman"/>
                      </a:endParaRPr>
                    </a:p>
                  </a:txBody>
                  <a:tcPr marL="58185" marR="58185" marT="0" marB="0" anchor="ctr"/>
                </a:tc>
                <a:tc>
                  <a:txBody>
                    <a:bodyPr/>
                    <a:lstStyle/>
                    <a:p>
                      <a:pPr algn="r">
                        <a:lnSpc>
                          <a:spcPct val="115000"/>
                        </a:lnSpc>
                        <a:spcAft>
                          <a:spcPts val="0"/>
                        </a:spcAft>
                        <a:tabLst>
                          <a:tab pos="342900" algn="l"/>
                        </a:tabLst>
                      </a:pPr>
                      <a:r>
                        <a:rPr lang="en-IN" sz="1400"/>
                        <a:t>32.63</a:t>
                      </a:r>
                      <a:endParaRPr lang="en-US" sz="1400">
                        <a:latin typeface="+mn-lt"/>
                        <a:ea typeface="Calibri"/>
                        <a:cs typeface="Times New Roman"/>
                      </a:endParaRPr>
                    </a:p>
                  </a:txBody>
                  <a:tcPr marL="58185" marR="58185" marT="0" marB="0" anchor="b"/>
                </a:tc>
                <a:tc>
                  <a:txBody>
                    <a:bodyPr/>
                    <a:lstStyle/>
                    <a:p>
                      <a:pPr>
                        <a:lnSpc>
                          <a:spcPct val="115000"/>
                        </a:lnSpc>
                        <a:spcAft>
                          <a:spcPts val="0"/>
                        </a:spcAft>
                        <a:tabLst>
                          <a:tab pos="342900" algn="l"/>
                        </a:tabLst>
                      </a:pPr>
                      <a:r>
                        <a:rPr lang="en-IN" sz="1400" dirty="0"/>
                        <a:t> </a:t>
                      </a:r>
                      <a:endParaRPr lang="en-US" sz="1400" dirty="0">
                        <a:latin typeface="+mn-lt"/>
                        <a:ea typeface="Calibri"/>
                        <a:cs typeface="Times New Roman"/>
                      </a:endParaRPr>
                    </a:p>
                  </a:txBody>
                  <a:tcPr marL="58185" marR="58185" marT="0" marB="0" anchor="b">
                    <a:solidFill>
                      <a:schemeClr val="tx2">
                        <a:lumMod val="60000"/>
                        <a:lumOff val="40000"/>
                      </a:schemeClr>
                    </a:solidFill>
                  </a:tcPr>
                </a:tc>
                <a:tc>
                  <a:txBody>
                    <a:bodyPr/>
                    <a:lstStyle/>
                    <a:p>
                      <a:pPr algn="r">
                        <a:lnSpc>
                          <a:spcPct val="115000"/>
                        </a:lnSpc>
                        <a:spcAft>
                          <a:spcPts val="0"/>
                        </a:spcAft>
                        <a:tabLst>
                          <a:tab pos="342900" algn="l"/>
                        </a:tabLst>
                      </a:pPr>
                      <a:r>
                        <a:rPr lang="en-IN" sz="1400"/>
                        <a:t>50.92</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37.44</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52.28</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5.1</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16.71</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48.22</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75.19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57.52</a:t>
                      </a:r>
                      <a:endParaRPr lang="en-US" sz="1400">
                        <a:latin typeface="+mn-lt"/>
                        <a:ea typeface="Calibri"/>
                        <a:cs typeface="Times New Roman"/>
                      </a:endParaRPr>
                    </a:p>
                  </a:txBody>
                  <a:tcPr marL="58185" marR="58185" marT="0" marB="0" anchor="b"/>
                </a:tc>
              </a:tr>
              <a:tr h="205154">
                <a:tc>
                  <a:txBody>
                    <a:bodyPr/>
                    <a:lstStyle/>
                    <a:p>
                      <a:pPr>
                        <a:lnSpc>
                          <a:spcPct val="115000"/>
                        </a:lnSpc>
                        <a:spcAft>
                          <a:spcPts val="0"/>
                        </a:spcAft>
                        <a:tabLst>
                          <a:tab pos="342900" algn="l"/>
                        </a:tabLst>
                      </a:pPr>
                      <a:r>
                        <a:rPr lang="en-IN" sz="1400"/>
                        <a:t>Nepal</a:t>
                      </a:r>
                      <a:endParaRPr lang="en-US" sz="1400">
                        <a:latin typeface="+mn-lt"/>
                        <a:ea typeface="Calibri"/>
                        <a:cs typeface="Times New Roman"/>
                      </a:endParaRPr>
                    </a:p>
                  </a:txBody>
                  <a:tcPr marL="58185" marR="58185" marT="0" marB="0" anchor="ctr"/>
                </a:tc>
                <a:tc>
                  <a:txBody>
                    <a:bodyPr/>
                    <a:lstStyle/>
                    <a:p>
                      <a:pPr algn="r">
                        <a:lnSpc>
                          <a:spcPct val="115000"/>
                        </a:lnSpc>
                        <a:spcAft>
                          <a:spcPts val="0"/>
                        </a:spcAft>
                        <a:tabLst>
                          <a:tab pos="342900" algn="l"/>
                        </a:tabLst>
                      </a:pPr>
                      <a:r>
                        <a:rPr lang="en-IN" sz="1400"/>
                        <a:t>19.31</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50.92</a:t>
                      </a:r>
                      <a:endParaRPr lang="en-US" sz="1400">
                        <a:latin typeface="+mn-lt"/>
                        <a:ea typeface="Calibri"/>
                        <a:cs typeface="Times New Roman"/>
                      </a:endParaRPr>
                    </a:p>
                  </a:txBody>
                  <a:tcPr marL="58185" marR="58185" marT="0" marB="0" anchor="b"/>
                </a:tc>
                <a:tc>
                  <a:txBody>
                    <a:bodyPr/>
                    <a:lstStyle/>
                    <a:p>
                      <a:pPr>
                        <a:lnSpc>
                          <a:spcPct val="115000"/>
                        </a:lnSpc>
                        <a:spcAft>
                          <a:spcPts val="0"/>
                        </a:spcAft>
                        <a:tabLst>
                          <a:tab pos="342900" algn="l"/>
                        </a:tabLst>
                      </a:pPr>
                      <a:r>
                        <a:rPr lang="en-IN" sz="1400" dirty="0"/>
                        <a:t> </a:t>
                      </a:r>
                      <a:endParaRPr lang="en-US" sz="1400" dirty="0">
                        <a:latin typeface="+mn-lt"/>
                        <a:ea typeface="Calibri"/>
                        <a:cs typeface="Times New Roman"/>
                      </a:endParaRPr>
                    </a:p>
                  </a:txBody>
                  <a:tcPr marL="58185" marR="58185" marT="0" marB="0" anchor="b">
                    <a:solidFill>
                      <a:schemeClr val="tx2">
                        <a:lumMod val="60000"/>
                        <a:lumOff val="40000"/>
                      </a:schemeClr>
                    </a:solidFill>
                  </a:tcPr>
                </a:tc>
                <a:tc>
                  <a:txBody>
                    <a:bodyPr/>
                    <a:lstStyle/>
                    <a:p>
                      <a:pPr algn="r">
                        <a:lnSpc>
                          <a:spcPct val="115000"/>
                        </a:lnSpc>
                        <a:spcAft>
                          <a:spcPts val="0"/>
                        </a:spcAft>
                        <a:tabLst>
                          <a:tab pos="342900" algn="l"/>
                        </a:tabLst>
                      </a:pPr>
                      <a:r>
                        <a:rPr lang="en-IN" sz="1400"/>
                        <a:t>41.87</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60.28</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2.67</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12.89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54.78</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64.83</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42.41</a:t>
                      </a:r>
                      <a:endParaRPr lang="en-US" sz="1400">
                        <a:latin typeface="+mn-lt"/>
                        <a:ea typeface="Calibri"/>
                        <a:cs typeface="Times New Roman"/>
                      </a:endParaRPr>
                    </a:p>
                  </a:txBody>
                  <a:tcPr marL="58185" marR="58185" marT="0" marB="0" anchor="b"/>
                </a:tc>
              </a:tr>
              <a:tr h="205154">
                <a:tc>
                  <a:txBody>
                    <a:bodyPr/>
                    <a:lstStyle/>
                    <a:p>
                      <a:pPr>
                        <a:lnSpc>
                          <a:spcPct val="115000"/>
                        </a:lnSpc>
                        <a:spcAft>
                          <a:spcPts val="0"/>
                        </a:spcAft>
                        <a:tabLst>
                          <a:tab pos="342900" algn="l"/>
                        </a:tabLst>
                      </a:pPr>
                      <a:r>
                        <a:rPr lang="en-IN" sz="1400"/>
                        <a:t>Myanmar</a:t>
                      </a:r>
                      <a:endParaRPr lang="en-US" sz="1400">
                        <a:latin typeface="+mn-lt"/>
                        <a:ea typeface="Calibri"/>
                        <a:cs typeface="Times New Roman"/>
                      </a:endParaRPr>
                    </a:p>
                  </a:txBody>
                  <a:tcPr marL="58185" marR="58185" marT="0" marB="0" anchor="ctr"/>
                </a:tc>
                <a:tc>
                  <a:txBody>
                    <a:bodyPr/>
                    <a:lstStyle/>
                    <a:p>
                      <a:pPr algn="r">
                        <a:lnSpc>
                          <a:spcPct val="115000"/>
                        </a:lnSpc>
                        <a:spcAft>
                          <a:spcPts val="0"/>
                        </a:spcAft>
                        <a:tabLst>
                          <a:tab pos="342900" algn="l"/>
                        </a:tabLst>
                      </a:pPr>
                      <a:r>
                        <a:rPr lang="en-IN" sz="1400"/>
                        <a:t>10.49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37.44</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41.87</a:t>
                      </a:r>
                      <a:endParaRPr lang="en-US" sz="1400">
                        <a:latin typeface="+mn-lt"/>
                        <a:ea typeface="Calibri"/>
                        <a:cs typeface="Times New Roman"/>
                      </a:endParaRPr>
                    </a:p>
                  </a:txBody>
                  <a:tcPr marL="58185" marR="58185" marT="0" marB="0" anchor="b"/>
                </a:tc>
                <a:tc>
                  <a:txBody>
                    <a:bodyPr/>
                    <a:lstStyle/>
                    <a:p>
                      <a:pPr>
                        <a:lnSpc>
                          <a:spcPct val="115000"/>
                        </a:lnSpc>
                        <a:spcAft>
                          <a:spcPts val="0"/>
                        </a:spcAft>
                        <a:tabLst>
                          <a:tab pos="342900" algn="l"/>
                        </a:tabLst>
                      </a:pPr>
                      <a:r>
                        <a:rPr lang="en-IN" sz="1400" dirty="0"/>
                        <a:t> </a:t>
                      </a:r>
                      <a:endParaRPr lang="en-US" sz="1400" dirty="0">
                        <a:latin typeface="+mn-lt"/>
                        <a:ea typeface="Calibri"/>
                        <a:cs typeface="Times New Roman"/>
                      </a:endParaRPr>
                    </a:p>
                  </a:txBody>
                  <a:tcPr marL="58185" marR="58185" marT="0" marB="0" anchor="b">
                    <a:solidFill>
                      <a:schemeClr val="tx2">
                        <a:lumMod val="60000"/>
                        <a:lumOff val="40000"/>
                      </a:schemeClr>
                    </a:solidFill>
                  </a:tcPr>
                </a:tc>
                <a:tc>
                  <a:txBody>
                    <a:bodyPr/>
                    <a:lstStyle/>
                    <a:p>
                      <a:pPr algn="r">
                        <a:lnSpc>
                          <a:spcPct val="115000"/>
                        </a:lnSpc>
                        <a:spcAft>
                          <a:spcPts val="0"/>
                        </a:spcAft>
                        <a:tabLst>
                          <a:tab pos="342900" algn="l"/>
                        </a:tabLst>
                      </a:pPr>
                      <a:r>
                        <a:rPr lang="en-IN" sz="1400"/>
                        <a:t>72.7</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5.83</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25.36</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75.09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37.19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33.21</a:t>
                      </a:r>
                      <a:endParaRPr lang="en-US" sz="1400">
                        <a:latin typeface="+mn-lt"/>
                        <a:ea typeface="Calibri"/>
                        <a:cs typeface="Times New Roman"/>
                      </a:endParaRPr>
                    </a:p>
                  </a:txBody>
                  <a:tcPr marL="58185" marR="58185" marT="0" marB="0" anchor="b"/>
                </a:tc>
              </a:tr>
              <a:tr h="205154">
                <a:tc>
                  <a:txBody>
                    <a:bodyPr/>
                    <a:lstStyle/>
                    <a:p>
                      <a:pPr>
                        <a:lnSpc>
                          <a:spcPct val="115000"/>
                        </a:lnSpc>
                        <a:spcAft>
                          <a:spcPts val="0"/>
                        </a:spcAft>
                        <a:tabLst>
                          <a:tab pos="342900" algn="l"/>
                        </a:tabLst>
                      </a:pPr>
                      <a:r>
                        <a:rPr lang="en-IN" sz="1400"/>
                        <a:t>UK</a:t>
                      </a:r>
                      <a:endParaRPr lang="en-US" sz="1400">
                        <a:latin typeface="+mn-lt"/>
                        <a:ea typeface="Calibri"/>
                        <a:cs typeface="Times New Roman"/>
                      </a:endParaRPr>
                    </a:p>
                  </a:txBody>
                  <a:tcPr marL="58185" marR="58185" marT="0" marB="0" anchor="ctr"/>
                </a:tc>
                <a:tc>
                  <a:txBody>
                    <a:bodyPr/>
                    <a:lstStyle/>
                    <a:p>
                      <a:pPr algn="r">
                        <a:lnSpc>
                          <a:spcPct val="115000"/>
                        </a:lnSpc>
                        <a:spcAft>
                          <a:spcPts val="0"/>
                        </a:spcAft>
                        <a:tabLst>
                          <a:tab pos="342900" algn="l"/>
                        </a:tabLst>
                      </a:pPr>
                      <a:r>
                        <a:rPr lang="en-IN" sz="1400"/>
                        <a:t>18.16</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52.28</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60.28</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72.7</a:t>
                      </a:r>
                      <a:endParaRPr lang="en-US" sz="1400">
                        <a:latin typeface="+mn-lt"/>
                        <a:ea typeface="Calibri"/>
                        <a:cs typeface="Times New Roman"/>
                      </a:endParaRPr>
                    </a:p>
                  </a:txBody>
                  <a:tcPr marL="58185" marR="58185" marT="0" marB="0" anchor="b"/>
                </a:tc>
                <a:tc>
                  <a:txBody>
                    <a:bodyPr/>
                    <a:lstStyle/>
                    <a:p>
                      <a:pPr>
                        <a:lnSpc>
                          <a:spcPct val="115000"/>
                        </a:lnSpc>
                        <a:spcAft>
                          <a:spcPts val="0"/>
                        </a:spcAft>
                        <a:tabLst>
                          <a:tab pos="342900" algn="l"/>
                        </a:tabLst>
                      </a:pPr>
                      <a:r>
                        <a:rPr lang="en-IN" sz="1400" dirty="0"/>
                        <a:t> </a:t>
                      </a:r>
                      <a:endParaRPr lang="en-US" sz="1400" dirty="0">
                        <a:latin typeface="+mn-lt"/>
                        <a:ea typeface="Calibri"/>
                        <a:cs typeface="Times New Roman"/>
                      </a:endParaRPr>
                    </a:p>
                  </a:txBody>
                  <a:tcPr marL="58185" marR="58185" marT="0" marB="0" anchor="b">
                    <a:solidFill>
                      <a:schemeClr val="tx2">
                        <a:lumMod val="60000"/>
                        <a:lumOff val="40000"/>
                      </a:schemeClr>
                    </a:solidFill>
                  </a:tcPr>
                </a:tc>
                <a:tc>
                  <a:txBody>
                    <a:bodyPr/>
                    <a:lstStyle/>
                    <a:p>
                      <a:pPr algn="r">
                        <a:lnSpc>
                          <a:spcPct val="115000"/>
                        </a:lnSpc>
                        <a:spcAft>
                          <a:spcPts val="0"/>
                        </a:spcAft>
                        <a:tabLst>
                          <a:tab pos="342900" algn="l"/>
                        </a:tabLst>
                      </a:pPr>
                      <a:r>
                        <a:rPr lang="en-IN" sz="1400"/>
                        <a:t>1.58</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12.92</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91.79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51.46</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42.12</a:t>
                      </a:r>
                      <a:endParaRPr lang="en-US" sz="1400">
                        <a:latin typeface="+mn-lt"/>
                        <a:ea typeface="Calibri"/>
                        <a:cs typeface="Times New Roman"/>
                      </a:endParaRPr>
                    </a:p>
                  </a:txBody>
                  <a:tcPr marL="58185" marR="58185" marT="0" marB="0" anchor="b"/>
                </a:tc>
              </a:tr>
              <a:tr h="205154">
                <a:tc>
                  <a:txBody>
                    <a:bodyPr/>
                    <a:lstStyle/>
                    <a:p>
                      <a:pPr>
                        <a:lnSpc>
                          <a:spcPct val="115000"/>
                        </a:lnSpc>
                        <a:spcAft>
                          <a:spcPts val="0"/>
                        </a:spcAft>
                        <a:tabLst>
                          <a:tab pos="342900" algn="l"/>
                        </a:tabLst>
                      </a:pPr>
                      <a:r>
                        <a:rPr lang="en-IN" sz="1400"/>
                        <a:t>Tanzania</a:t>
                      </a:r>
                      <a:endParaRPr lang="en-US" sz="1400">
                        <a:latin typeface="+mn-lt"/>
                        <a:ea typeface="Calibri"/>
                        <a:cs typeface="Times New Roman"/>
                      </a:endParaRPr>
                    </a:p>
                  </a:txBody>
                  <a:tcPr marL="58185" marR="58185" marT="0" marB="0" anchor="ctr"/>
                </a:tc>
                <a:tc>
                  <a:txBody>
                    <a:bodyPr/>
                    <a:lstStyle/>
                    <a:p>
                      <a:pPr algn="r">
                        <a:lnSpc>
                          <a:spcPct val="115000"/>
                        </a:lnSpc>
                        <a:spcAft>
                          <a:spcPts val="0"/>
                        </a:spcAft>
                        <a:tabLst>
                          <a:tab pos="342900" algn="l"/>
                        </a:tabLst>
                      </a:pPr>
                      <a:r>
                        <a:rPr lang="en-IN" sz="1400"/>
                        <a:t>18.65</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5.1</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2.67</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5.83</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1.58</a:t>
                      </a:r>
                      <a:endParaRPr lang="en-US" sz="1400">
                        <a:latin typeface="+mn-lt"/>
                        <a:ea typeface="Calibri"/>
                        <a:cs typeface="Times New Roman"/>
                      </a:endParaRPr>
                    </a:p>
                  </a:txBody>
                  <a:tcPr marL="58185" marR="58185" marT="0" marB="0" anchor="b"/>
                </a:tc>
                <a:tc>
                  <a:txBody>
                    <a:bodyPr/>
                    <a:lstStyle/>
                    <a:p>
                      <a:pPr>
                        <a:lnSpc>
                          <a:spcPct val="115000"/>
                        </a:lnSpc>
                        <a:spcAft>
                          <a:spcPts val="0"/>
                        </a:spcAft>
                        <a:tabLst>
                          <a:tab pos="342900" algn="l"/>
                        </a:tabLst>
                      </a:pPr>
                      <a:r>
                        <a:rPr lang="en-IN" sz="1400" dirty="0"/>
                        <a:t> </a:t>
                      </a:r>
                      <a:endParaRPr lang="en-US" sz="1400" dirty="0">
                        <a:latin typeface="+mn-lt"/>
                        <a:ea typeface="Calibri"/>
                        <a:cs typeface="Times New Roman"/>
                      </a:endParaRPr>
                    </a:p>
                  </a:txBody>
                  <a:tcPr marL="58185" marR="58185" marT="0" marB="0" anchor="b">
                    <a:solidFill>
                      <a:schemeClr val="tx2">
                        <a:lumMod val="60000"/>
                        <a:lumOff val="40000"/>
                      </a:schemeClr>
                    </a:solidFill>
                  </a:tcPr>
                </a:tc>
                <a:tc>
                  <a:txBody>
                    <a:bodyPr/>
                    <a:lstStyle/>
                    <a:p>
                      <a:pPr algn="r">
                        <a:lnSpc>
                          <a:spcPct val="115000"/>
                        </a:lnSpc>
                        <a:spcAft>
                          <a:spcPts val="0"/>
                        </a:spcAft>
                        <a:tabLst>
                          <a:tab pos="342900" algn="l"/>
                        </a:tabLst>
                      </a:pPr>
                      <a:r>
                        <a:rPr lang="en-IN" sz="1400"/>
                        <a:t>43.47</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0.17</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3.81</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24.44</a:t>
                      </a:r>
                      <a:endParaRPr lang="en-US" sz="1400">
                        <a:latin typeface="+mn-lt"/>
                        <a:ea typeface="Calibri"/>
                        <a:cs typeface="Times New Roman"/>
                      </a:endParaRPr>
                    </a:p>
                  </a:txBody>
                  <a:tcPr marL="58185" marR="58185" marT="0" marB="0" anchor="b"/>
                </a:tc>
              </a:tr>
              <a:tr h="205154">
                <a:tc>
                  <a:txBody>
                    <a:bodyPr/>
                    <a:lstStyle/>
                    <a:p>
                      <a:pPr>
                        <a:lnSpc>
                          <a:spcPct val="115000"/>
                        </a:lnSpc>
                        <a:spcAft>
                          <a:spcPts val="0"/>
                        </a:spcAft>
                        <a:tabLst>
                          <a:tab pos="342900" algn="l"/>
                        </a:tabLst>
                      </a:pPr>
                      <a:r>
                        <a:rPr lang="en-IN" sz="1400"/>
                        <a:t>Kenya</a:t>
                      </a:r>
                      <a:endParaRPr lang="en-US" sz="1400">
                        <a:latin typeface="+mn-lt"/>
                        <a:ea typeface="Calibri"/>
                        <a:cs typeface="Times New Roman"/>
                      </a:endParaRPr>
                    </a:p>
                  </a:txBody>
                  <a:tcPr marL="58185" marR="58185" marT="0" marB="0" anchor="ctr"/>
                </a:tc>
                <a:tc>
                  <a:txBody>
                    <a:bodyPr/>
                    <a:lstStyle/>
                    <a:p>
                      <a:pPr algn="r">
                        <a:lnSpc>
                          <a:spcPct val="115000"/>
                        </a:lnSpc>
                        <a:spcAft>
                          <a:spcPts val="0"/>
                        </a:spcAft>
                        <a:tabLst>
                          <a:tab pos="342900" algn="l"/>
                        </a:tabLst>
                      </a:pPr>
                      <a:r>
                        <a:rPr lang="en-IN" sz="1400"/>
                        <a:t>30.66</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16.71</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12.89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25.36</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12.92</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43.47</a:t>
                      </a:r>
                      <a:endParaRPr lang="en-US" sz="1400">
                        <a:latin typeface="+mn-lt"/>
                        <a:ea typeface="Calibri"/>
                        <a:cs typeface="Times New Roman"/>
                      </a:endParaRPr>
                    </a:p>
                  </a:txBody>
                  <a:tcPr marL="58185" marR="58185" marT="0" marB="0" anchor="b"/>
                </a:tc>
                <a:tc>
                  <a:txBody>
                    <a:bodyPr/>
                    <a:lstStyle/>
                    <a:p>
                      <a:pPr>
                        <a:lnSpc>
                          <a:spcPct val="115000"/>
                        </a:lnSpc>
                        <a:spcAft>
                          <a:spcPts val="0"/>
                        </a:spcAft>
                        <a:tabLst>
                          <a:tab pos="342900" algn="l"/>
                        </a:tabLst>
                      </a:pPr>
                      <a:r>
                        <a:rPr lang="en-IN" sz="1400" dirty="0"/>
                        <a:t> </a:t>
                      </a:r>
                      <a:endParaRPr lang="en-US" sz="1400" dirty="0">
                        <a:latin typeface="+mn-lt"/>
                        <a:ea typeface="Calibri"/>
                        <a:cs typeface="Times New Roman"/>
                      </a:endParaRPr>
                    </a:p>
                  </a:txBody>
                  <a:tcPr marL="58185" marR="58185" marT="0" marB="0" anchor="b">
                    <a:solidFill>
                      <a:schemeClr val="tx2">
                        <a:lumMod val="60000"/>
                        <a:lumOff val="40000"/>
                      </a:schemeClr>
                    </a:solidFill>
                  </a:tcPr>
                </a:tc>
                <a:tc>
                  <a:txBody>
                    <a:bodyPr/>
                    <a:lstStyle/>
                    <a:p>
                      <a:pPr algn="r">
                        <a:lnSpc>
                          <a:spcPct val="115000"/>
                        </a:lnSpc>
                        <a:spcAft>
                          <a:spcPts val="0"/>
                        </a:spcAft>
                        <a:tabLst>
                          <a:tab pos="342900" algn="l"/>
                        </a:tabLst>
                      </a:pPr>
                      <a:r>
                        <a:rPr lang="en-IN" sz="1400"/>
                        <a:t>11.84</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14.03</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38.53</a:t>
                      </a:r>
                      <a:endParaRPr lang="en-US" sz="1400">
                        <a:latin typeface="+mn-lt"/>
                        <a:ea typeface="Calibri"/>
                        <a:cs typeface="Times New Roman"/>
                      </a:endParaRPr>
                    </a:p>
                  </a:txBody>
                  <a:tcPr marL="58185" marR="58185" marT="0" marB="0" anchor="b"/>
                </a:tc>
              </a:tr>
              <a:tr h="237910">
                <a:tc>
                  <a:txBody>
                    <a:bodyPr/>
                    <a:lstStyle/>
                    <a:p>
                      <a:pPr>
                        <a:lnSpc>
                          <a:spcPct val="115000"/>
                        </a:lnSpc>
                        <a:spcAft>
                          <a:spcPts val="0"/>
                        </a:spcAft>
                        <a:tabLst>
                          <a:tab pos="342900" algn="l"/>
                        </a:tabLst>
                      </a:pPr>
                      <a:r>
                        <a:rPr lang="en-IN" sz="1400"/>
                        <a:t>Côte d'Ivoire</a:t>
                      </a:r>
                      <a:endParaRPr lang="en-US" sz="1400">
                        <a:latin typeface="+mn-lt"/>
                        <a:ea typeface="Calibri"/>
                        <a:cs typeface="Times New Roman"/>
                      </a:endParaRPr>
                    </a:p>
                  </a:txBody>
                  <a:tcPr marL="58185" marR="58185" marT="0" marB="0" anchor="ctr"/>
                </a:tc>
                <a:tc>
                  <a:txBody>
                    <a:bodyPr/>
                    <a:lstStyle/>
                    <a:p>
                      <a:pPr algn="r">
                        <a:lnSpc>
                          <a:spcPct val="115000"/>
                        </a:lnSpc>
                        <a:spcAft>
                          <a:spcPts val="0"/>
                        </a:spcAft>
                        <a:tabLst>
                          <a:tab pos="342900" algn="l"/>
                        </a:tabLst>
                      </a:pPr>
                      <a:r>
                        <a:rPr lang="en-IN" sz="1400"/>
                        <a:t>14.03</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48.22</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54.78</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75.09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91.79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0.17</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11.84</a:t>
                      </a:r>
                      <a:endParaRPr lang="en-US" sz="1400">
                        <a:latin typeface="+mn-lt"/>
                        <a:ea typeface="Calibri"/>
                        <a:cs typeface="Times New Roman"/>
                      </a:endParaRPr>
                    </a:p>
                  </a:txBody>
                  <a:tcPr marL="58185" marR="58185" marT="0" marB="0" anchor="b"/>
                </a:tc>
                <a:tc>
                  <a:txBody>
                    <a:bodyPr/>
                    <a:lstStyle/>
                    <a:p>
                      <a:pPr>
                        <a:lnSpc>
                          <a:spcPct val="115000"/>
                        </a:lnSpc>
                        <a:spcAft>
                          <a:spcPts val="0"/>
                        </a:spcAft>
                        <a:tabLst>
                          <a:tab pos="342900" algn="l"/>
                        </a:tabLst>
                      </a:pPr>
                      <a:r>
                        <a:rPr lang="en-IN" sz="1400" dirty="0"/>
                        <a:t> </a:t>
                      </a:r>
                      <a:endParaRPr lang="en-US" sz="1400" dirty="0">
                        <a:latin typeface="+mn-lt"/>
                        <a:ea typeface="Calibri"/>
                        <a:cs typeface="Times New Roman"/>
                      </a:endParaRPr>
                    </a:p>
                  </a:txBody>
                  <a:tcPr marL="58185" marR="58185" marT="0" marB="0" anchor="b">
                    <a:solidFill>
                      <a:schemeClr val="tx2">
                        <a:lumMod val="60000"/>
                        <a:lumOff val="40000"/>
                      </a:schemeClr>
                    </a:solidFill>
                  </a:tcPr>
                </a:tc>
                <a:tc>
                  <a:txBody>
                    <a:bodyPr/>
                    <a:lstStyle/>
                    <a:p>
                      <a:pPr algn="r">
                        <a:lnSpc>
                          <a:spcPct val="115000"/>
                        </a:lnSpc>
                        <a:spcAft>
                          <a:spcPts val="0"/>
                        </a:spcAft>
                        <a:tabLst>
                          <a:tab pos="342900" algn="l"/>
                        </a:tabLst>
                      </a:pPr>
                      <a:r>
                        <a:rPr lang="en-IN" sz="1400"/>
                        <a:t>43.83</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36.46</a:t>
                      </a:r>
                      <a:endParaRPr lang="en-US" sz="1400">
                        <a:latin typeface="+mn-lt"/>
                        <a:ea typeface="Calibri"/>
                        <a:cs typeface="Times New Roman"/>
                      </a:endParaRPr>
                    </a:p>
                  </a:txBody>
                  <a:tcPr marL="58185" marR="58185" marT="0" marB="0" anchor="b"/>
                </a:tc>
              </a:tr>
              <a:tr h="205154">
                <a:tc>
                  <a:txBody>
                    <a:bodyPr/>
                    <a:lstStyle/>
                    <a:p>
                      <a:pPr>
                        <a:lnSpc>
                          <a:spcPct val="115000"/>
                        </a:lnSpc>
                        <a:spcAft>
                          <a:spcPts val="0"/>
                        </a:spcAft>
                        <a:tabLst>
                          <a:tab pos="342900" algn="l"/>
                        </a:tabLst>
                      </a:pPr>
                      <a:r>
                        <a:rPr lang="en-IN" sz="1400"/>
                        <a:t>China</a:t>
                      </a:r>
                      <a:endParaRPr lang="en-US" sz="1400">
                        <a:latin typeface="+mn-lt"/>
                        <a:ea typeface="Calibri"/>
                        <a:cs typeface="Times New Roman"/>
                      </a:endParaRPr>
                    </a:p>
                  </a:txBody>
                  <a:tcPr marL="58185" marR="58185" marT="0" marB="0" anchor="ctr"/>
                </a:tc>
                <a:tc>
                  <a:txBody>
                    <a:bodyPr/>
                    <a:lstStyle/>
                    <a:p>
                      <a:pPr algn="r">
                        <a:lnSpc>
                          <a:spcPct val="115000"/>
                        </a:lnSpc>
                        <a:spcAft>
                          <a:spcPts val="0"/>
                        </a:spcAft>
                        <a:tabLst>
                          <a:tab pos="342900" algn="l"/>
                        </a:tabLst>
                      </a:pPr>
                      <a:r>
                        <a:rPr lang="en-IN" sz="1400"/>
                        <a:t>37.16</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75.19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64.83</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37.19</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51.46</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3.81</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14.03</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43.83</a:t>
                      </a:r>
                      <a:endParaRPr lang="en-US" sz="1400">
                        <a:latin typeface="+mn-lt"/>
                        <a:ea typeface="Calibri"/>
                        <a:cs typeface="Times New Roman"/>
                      </a:endParaRPr>
                    </a:p>
                  </a:txBody>
                  <a:tcPr marL="58185" marR="58185" marT="0" marB="0" anchor="b"/>
                </a:tc>
                <a:tc>
                  <a:txBody>
                    <a:bodyPr/>
                    <a:lstStyle/>
                    <a:p>
                      <a:pPr>
                        <a:lnSpc>
                          <a:spcPct val="115000"/>
                        </a:lnSpc>
                        <a:spcAft>
                          <a:spcPts val="0"/>
                        </a:spcAft>
                        <a:tabLst>
                          <a:tab pos="342900" algn="l"/>
                        </a:tabLst>
                      </a:pPr>
                      <a:r>
                        <a:rPr lang="en-IN" sz="1400" dirty="0"/>
                        <a:t> </a:t>
                      </a:r>
                      <a:endParaRPr lang="en-US" sz="1400" dirty="0">
                        <a:latin typeface="+mn-lt"/>
                        <a:ea typeface="Calibri"/>
                        <a:cs typeface="Times New Roman"/>
                      </a:endParaRPr>
                    </a:p>
                  </a:txBody>
                  <a:tcPr marL="58185" marR="58185" marT="0" marB="0" anchor="b">
                    <a:solidFill>
                      <a:schemeClr val="tx2">
                        <a:lumMod val="60000"/>
                        <a:lumOff val="40000"/>
                      </a:schemeClr>
                    </a:solidFill>
                  </a:tcPr>
                </a:tc>
                <a:tc>
                  <a:txBody>
                    <a:bodyPr/>
                    <a:lstStyle/>
                    <a:p>
                      <a:pPr algn="r">
                        <a:lnSpc>
                          <a:spcPct val="115000"/>
                        </a:lnSpc>
                        <a:spcAft>
                          <a:spcPts val="0"/>
                        </a:spcAft>
                        <a:tabLst>
                          <a:tab pos="342900" algn="l"/>
                        </a:tabLst>
                      </a:pPr>
                      <a:r>
                        <a:rPr lang="en-IN" sz="1400"/>
                        <a:t>58.35</a:t>
                      </a:r>
                      <a:endParaRPr lang="en-US" sz="1400">
                        <a:latin typeface="+mn-lt"/>
                        <a:ea typeface="Calibri"/>
                        <a:cs typeface="Times New Roman"/>
                      </a:endParaRPr>
                    </a:p>
                  </a:txBody>
                  <a:tcPr marL="58185" marR="58185" marT="0" marB="0" anchor="b"/>
                </a:tc>
              </a:tr>
              <a:tr h="205154">
                <a:tc>
                  <a:txBody>
                    <a:bodyPr/>
                    <a:lstStyle/>
                    <a:p>
                      <a:pPr>
                        <a:lnSpc>
                          <a:spcPct val="115000"/>
                        </a:lnSpc>
                        <a:spcAft>
                          <a:spcPts val="0"/>
                        </a:spcAft>
                        <a:tabLst>
                          <a:tab pos="342900" algn="l"/>
                        </a:tabLst>
                      </a:pPr>
                      <a:r>
                        <a:rPr lang="en-IN" sz="1400"/>
                        <a:t>Belgium</a:t>
                      </a:r>
                      <a:endParaRPr lang="en-US" sz="1400">
                        <a:latin typeface="+mn-lt"/>
                        <a:ea typeface="Calibri"/>
                        <a:cs typeface="Times New Roman"/>
                      </a:endParaRPr>
                    </a:p>
                  </a:txBody>
                  <a:tcPr marL="58185" marR="58185" marT="0" marB="0" anchor="ctr"/>
                </a:tc>
                <a:tc>
                  <a:txBody>
                    <a:bodyPr/>
                    <a:lstStyle/>
                    <a:p>
                      <a:pPr algn="r">
                        <a:lnSpc>
                          <a:spcPct val="115000"/>
                        </a:lnSpc>
                        <a:spcAft>
                          <a:spcPts val="0"/>
                        </a:spcAft>
                        <a:tabLst>
                          <a:tab pos="342900" algn="l"/>
                        </a:tabLst>
                      </a:pPr>
                      <a:r>
                        <a:rPr lang="en-IN" sz="1400"/>
                        <a:t>57.85</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57.52</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42.41</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33.21</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42.12</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24.44</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38.53</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36.46</a:t>
                      </a:r>
                      <a:endParaRPr lang="en-US" sz="1400">
                        <a:latin typeface="+mn-lt"/>
                        <a:ea typeface="Calibri"/>
                        <a:cs typeface="Times New Roman"/>
                      </a:endParaRPr>
                    </a:p>
                  </a:txBody>
                  <a:tcPr marL="58185" marR="58185" marT="0" marB="0" anchor="b"/>
                </a:tc>
                <a:tc>
                  <a:txBody>
                    <a:bodyPr/>
                    <a:lstStyle/>
                    <a:p>
                      <a:pPr algn="r">
                        <a:lnSpc>
                          <a:spcPct val="115000"/>
                        </a:lnSpc>
                        <a:spcAft>
                          <a:spcPts val="0"/>
                        </a:spcAft>
                        <a:tabLst>
                          <a:tab pos="342900" algn="l"/>
                        </a:tabLst>
                      </a:pPr>
                      <a:r>
                        <a:rPr lang="en-IN" sz="1400"/>
                        <a:t>58.35</a:t>
                      </a:r>
                      <a:endParaRPr lang="en-US" sz="1400">
                        <a:latin typeface="+mn-lt"/>
                        <a:ea typeface="Calibri"/>
                        <a:cs typeface="Times New Roman"/>
                      </a:endParaRPr>
                    </a:p>
                  </a:txBody>
                  <a:tcPr marL="58185" marR="58185" marT="0" marB="0" anchor="b"/>
                </a:tc>
                <a:tc>
                  <a:txBody>
                    <a:bodyPr/>
                    <a:lstStyle/>
                    <a:p>
                      <a:pPr>
                        <a:lnSpc>
                          <a:spcPct val="115000"/>
                        </a:lnSpc>
                        <a:spcAft>
                          <a:spcPts val="0"/>
                        </a:spcAft>
                        <a:tabLst>
                          <a:tab pos="342900" algn="l"/>
                        </a:tabLst>
                      </a:pPr>
                      <a:r>
                        <a:rPr lang="en-IN" sz="1400" dirty="0"/>
                        <a:t> </a:t>
                      </a:r>
                      <a:endParaRPr lang="en-US" sz="1400" dirty="0">
                        <a:latin typeface="+mn-lt"/>
                        <a:ea typeface="Calibri"/>
                        <a:cs typeface="Times New Roman"/>
                      </a:endParaRPr>
                    </a:p>
                  </a:txBody>
                  <a:tcPr marL="58185" marR="58185" marT="0" marB="0" anchor="b">
                    <a:solidFill>
                      <a:schemeClr val="tx2">
                        <a:lumMod val="60000"/>
                        <a:lumOff val="40000"/>
                      </a:schemeClr>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1371600" y="1828800"/>
            <a:ext cx="6324600" cy="3124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lgn="ctr">
              <a:defRPr/>
            </a:pPr>
            <a:r>
              <a:rPr lang="en-IN" sz="5400" i="1" dirty="0">
                <a:solidFill>
                  <a:srgbClr val="FFFFFF"/>
                </a:solidFill>
                <a:effectLst>
                  <a:outerShdw blurRad="38100" dist="38100" dir="2700000" algn="tl">
                    <a:srgbClr val="000000"/>
                  </a:outerShdw>
                </a:effectLst>
                <a:latin typeface="Baskerville Old Face" pitchFamily="6" charset="0"/>
                <a:ea typeface="MS PGothic" pitchFamily="34" charset="-128"/>
              </a:rPr>
              <a:t>India and Global Jute Value </a:t>
            </a:r>
            <a:r>
              <a:rPr lang="en-IN" sz="5400" i="1" dirty="0" smtClean="0">
                <a:solidFill>
                  <a:srgbClr val="FFFFFF"/>
                </a:solidFill>
                <a:effectLst>
                  <a:outerShdw blurRad="38100" dist="38100" dir="2700000" algn="tl">
                    <a:srgbClr val="000000"/>
                  </a:outerShdw>
                </a:effectLst>
                <a:latin typeface="Baskerville Old Face" pitchFamily="6" charset="0"/>
                <a:ea typeface="MS PGothic" pitchFamily="34" charset="-128"/>
              </a:rPr>
              <a:t>Chain</a:t>
            </a:r>
            <a:endParaRPr lang="en-IN" sz="5400" i="1" dirty="0">
              <a:solidFill>
                <a:srgbClr val="FFFFFF"/>
              </a:solidFill>
              <a:effectLst>
                <a:outerShdw blurRad="38100" dist="38100" dir="2700000" algn="tl">
                  <a:srgbClr val="000000"/>
                </a:outerShdw>
              </a:effectLst>
              <a:latin typeface="Baskerville Old Face" pitchFamily="6" charset="0"/>
              <a:ea typeface="MS PGothic" pitchFamily="34"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76200"/>
            <a:ext cx="9144000" cy="1143000"/>
          </a:xfrm>
          <a:prstGeom prst="rect">
            <a:avLst/>
          </a:prstGeom>
        </p:spPr>
        <p:txBody>
          <a:bodyPr anchor="ctr">
            <a:normAutofit fontScale="92500"/>
          </a:bodyPr>
          <a:lstStyle/>
          <a:p>
            <a:pPr algn="ctr">
              <a:defRPr/>
            </a:pPr>
            <a:r>
              <a:rPr lang="en-IN" sz="5400" i="1">
                <a:effectLst>
                  <a:outerShdw blurRad="38100" dist="38100" dir="2700000" algn="tl">
                    <a:srgbClr val="C0C0C0"/>
                  </a:outerShdw>
                </a:effectLst>
                <a:latin typeface="Baskerville Old Face" pitchFamily="6" charset="0"/>
                <a:cs typeface="+mn-cs"/>
              </a:rPr>
              <a:t>Production of  Raw Jute in India</a:t>
            </a:r>
          </a:p>
        </p:txBody>
      </p:sp>
      <p:sp>
        <p:nvSpPr>
          <p:cNvPr id="26628" name="TextBox 10"/>
          <p:cNvSpPr txBox="1">
            <a:spLocks noChangeArrowheads="1"/>
          </p:cNvSpPr>
          <p:nvPr/>
        </p:nvSpPr>
        <p:spPr bwMode="auto">
          <a:xfrm>
            <a:off x="5522913" y="2255838"/>
            <a:ext cx="3621087" cy="1477962"/>
          </a:xfrm>
          <a:prstGeom prst="rect">
            <a:avLst/>
          </a:prstGeom>
          <a:noFill/>
          <a:ln w="9525">
            <a:noFill/>
            <a:miter lim="800000"/>
            <a:headEnd/>
            <a:tailEnd/>
          </a:ln>
        </p:spPr>
        <p:txBody>
          <a:bodyPr>
            <a:spAutoFit/>
          </a:bodyPr>
          <a:lstStyle/>
          <a:p>
            <a:pPr marL="177800" indent="-177800" algn="just">
              <a:buFont typeface="Arial" pitchFamily="34" charset="0"/>
              <a:buChar char="•"/>
            </a:pPr>
            <a:r>
              <a:rPr lang="en-US"/>
              <a:t>India</a:t>
            </a:r>
            <a:r>
              <a:rPr lang="en-US" altLang="en-US"/>
              <a:t>’</a:t>
            </a:r>
            <a:r>
              <a:rPr lang="en-US"/>
              <a:t>s production of raw jute experienced 1.27% growth during last 10 years. </a:t>
            </a:r>
          </a:p>
          <a:p>
            <a:pPr marL="177800" indent="-177800" algn="just">
              <a:buFont typeface="Arial" pitchFamily="34" charset="0"/>
              <a:buChar char="•"/>
            </a:pPr>
            <a:r>
              <a:rPr lang="en-US"/>
              <a:t>Bangladesh has experienced growth of 5.38% </a:t>
            </a:r>
          </a:p>
        </p:txBody>
      </p:sp>
      <p:sp>
        <p:nvSpPr>
          <p:cNvPr id="26629" name="TextBox 10"/>
          <p:cNvSpPr txBox="1">
            <a:spLocks noChangeArrowheads="1"/>
          </p:cNvSpPr>
          <p:nvPr/>
        </p:nvSpPr>
        <p:spPr bwMode="auto">
          <a:xfrm>
            <a:off x="152400" y="4495800"/>
            <a:ext cx="4038600" cy="2032000"/>
          </a:xfrm>
          <a:prstGeom prst="rect">
            <a:avLst/>
          </a:prstGeom>
          <a:noFill/>
          <a:ln w="9525">
            <a:noFill/>
            <a:miter lim="800000"/>
            <a:headEnd/>
            <a:tailEnd/>
          </a:ln>
        </p:spPr>
        <p:txBody>
          <a:bodyPr>
            <a:spAutoFit/>
          </a:bodyPr>
          <a:lstStyle/>
          <a:p>
            <a:pPr marL="266700" indent="-266700" algn="just">
              <a:buFont typeface="Arial" pitchFamily="34" charset="0"/>
              <a:buChar char="•"/>
            </a:pPr>
            <a:r>
              <a:rPr lang="en-US"/>
              <a:t>Area under Jute cultivation has experienced negative growth in India with CAGR of 0.20% during last 10 years.</a:t>
            </a:r>
          </a:p>
          <a:p>
            <a:pPr marL="266700" indent="-266700" algn="just">
              <a:buFont typeface="Arial" pitchFamily="34" charset="0"/>
              <a:buChar char="•"/>
            </a:pPr>
            <a:r>
              <a:rPr lang="en-US"/>
              <a:t>The decline in the area of cultivation is a matter of concern for the Indian jute industry </a:t>
            </a:r>
          </a:p>
        </p:txBody>
      </p:sp>
      <p:graphicFrame>
        <p:nvGraphicFramePr>
          <p:cNvPr id="9" name="Chart 8"/>
          <p:cNvGraphicFramePr/>
          <p:nvPr/>
        </p:nvGraphicFramePr>
        <p:xfrm>
          <a:off x="0" y="1752600"/>
          <a:ext cx="5544552" cy="23822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nvGraphicFramePr>
        <p:xfrm>
          <a:off x="4249152" y="4343400"/>
          <a:ext cx="4894848" cy="2314073"/>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76200"/>
            <a:ext cx="9144000" cy="1143000"/>
          </a:xfrm>
          <a:prstGeom prst="rect">
            <a:avLst/>
          </a:prstGeom>
        </p:spPr>
        <p:txBody>
          <a:bodyPr anchor="ctr">
            <a:normAutofit fontScale="85000" lnSpcReduction="10000"/>
          </a:bodyPr>
          <a:lstStyle/>
          <a:p>
            <a:pPr algn="ctr">
              <a:defRPr/>
            </a:pPr>
            <a:r>
              <a:rPr lang="en-IN" sz="5400" i="1" dirty="0">
                <a:effectLst>
                  <a:outerShdw blurRad="38100" dist="38100" dir="2700000" algn="tl">
                    <a:srgbClr val="C0C0C0"/>
                  </a:outerShdw>
                </a:effectLst>
                <a:latin typeface="Baskerville Old Face" pitchFamily="6" charset="0"/>
                <a:cs typeface="+mn-cs"/>
              </a:rPr>
              <a:t>Production of Jute Goods in India</a:t>
            </a:r>
          </a:p>
        </p:txBody>
      </p:sp>
      <p:sp>
        <p:nvSpPr>
          <p:cNvPr id="27652" name="TextBox 10"/>
          <p:cNvSpPr txBox="1">
            <a:spLocks noChangeArrowheads="1"/>
          </p:cNvSpPr>
          <p:nvPr/>
        </p:nvSpPr>
        <p:spPr bwMode="auto">
          <a:xfrm>
            <a:off x="4800600" y="1371600"/>
            <a:ext cx="4002088" cy="3324225"/>
          </a:xfrm>
          <a:prstGeom prst="rect">
            <a:avLst/>
          </a:prstGeom>
          <a:noFill/>
          <a:ln w="9525">
            <a:noFill/>
            <a:miter lim="800000"/>
            <a:headEnd/>
            <a:tailEnd/>
          </a:ln>
        </p:spPr>
        <p:txBody>
          <a:bodyPr>
            <a:spAutoFit/>
          </a:bodyPr>
          <a:lstStyle/>
          <a:p>
            <a:pPr algn="just">
              <a:buFont typeface="Arial" pitchFamily="34" charset="0"/>
              <a:buChar char="•"/>
            </a:pPr>
            <a:r>
              <a:rPr lang="en-US" sz="2100"/>
              <a:t> Decline in Production of Jute goods is higher as compared to jute fibre</a:t>
            </a:r>
          </a:p>
          <a:p>
            <a:pPr algn="just">
              <a:buFont typeface="Arial" pitchFamily="34" charset="0"/>
              <a:buChar char="•"/>
            </a:pPr>
            <a:r>
              <a:rPr lang="en-US" sz="2100"/>
              <a:t>The consistently declined production of jute goods as compared to production of raw jute may undermine the value addition in the production chain </a:t>
            </a:r>
          </a:p>
          <a:p>
            <a:pPr algn="just">
              <a:buFont typeface="Arial" pitchFamily="34" charset="0"/>
              <a:buChar char="•"/>
            </a:pPr>
            <a:endParaRPr lang="en-US" sz="2100"/>
          </a:p>
          <a:p>
            <a:pPr algn="just">
              <a:buFont typeface="Arial" pitchFamily="34" charset="0"/>
              <a:buChar char="•"/>
            </a:pPr>
            <a:endParaRPr lang="en-US" sz="2100"/>
          </a:p>
        </p:txBody>
      </p:sp>
      <p:sp>
        <p:nvSpPr>
          <p:cNvPr id="27653" name="TextBox 10"/>
          <p:cNvSpPr txBox="1">
            <a:spLocks noChangeArrowheads="1"/>
          </p:cNvSpPr>
          <p:nvPr/>
        </p:nvSpPr>
        <p:spPr bwMode="auto">
          <a:xfrm>
            <a:off x="381000" y="4953000"/>
            <a:ext cx="4495800" cy="1708150"/>
          </a:xfrm>
          <a:prstGeom prst="rect">
            <a:avLst/>
          </a:prstGeom>
          <a:noFill/>
          <a:ln w="9525">
            <a:noFill/>
            <a:miter lim="800000"/>
            <a:headEnd/>
            <a:tailEnd/>
          </a:ln>
        </p:spPr>
        <p:txBody>
          <a:bodyPr>
            <a:spAutoFit/>
          </a:bodyPr>
          <a:lstStyle/>
          <a:p>
            <a:pPr algn="just">
              <a:buFont typeface="Arial" pitchFamily="34" charset="0"/>
              <a:buChar char="•"/>
            </a:pPr>
            <a:r>
              <a:rPr lang="en-US" sz="2100"/>
              <a:t> Sacking is the major product category with 76.62% share in 2017-18</a:t>
            </a:r>
          </a:p>
          <a:p>
            <a:pPr algn="just">
              <a:buFont typeface="Arial" pitchFamily="34" charset="0"/>
              <a:buChar char="•"/>
            </a:pPr>
            <a:r>
              <a:rPr lang="en-US" sz="2100"/>
              <a:t> The second major production category is Hessian cloth followed by yarn</a:t>
            </a:r>
          </a:p>
        </p:txBody>
      </p:sp>
      <p:graphicFrame>
        <p:nvGraphicFramePr>
          <p:cNvPr id="8" name="Chart 7"/>
          <p:cNvGraphicFramePr/>
          <p:nvPr/>
        </p:nvGraphicFramePr>
        <p:xfrm>
          <a:off x="304800" y="1752600"/>
          <a:ext cx="41148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029200" y="4114800"/>
          <a:ext cx="3886200" cy="2514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76200"/>
            <a:ext cx="9144000" cy="1143000"/>
          </a:xfrm>
          <a:prstGeom prst="rect">
            <a:avLst/>
          </a:prstGeom>
        </p:spPr>
        <p:txBody>
          <a:bodyPr anchor="ctr">
            <a:normAutofit fontScale="92500"/>
          </a:bodyPr>
          <a:lstStyle/>
          <a:p>
            <a:pPr algn="ctr">
              <a:defRPr/>
            </a:pPr>
            <a:r>
              <a:rPr lang="en-IN" sz="5000" i="1">
                <a:effectLst>
                  <a:outerShdw blurRad="38100" dist="38100" dir="2700000" algn="tl">
                    <a:srgbClr val="C0C0C0"/>
                  </a:outerShdw>
                </a:effectLst>
                <a:latin typeface="Baskerville Old Face" pitchFamily="6" charset="0"/>
                <a:cs typeface="+mn-cs"/>
              </a:rPr>
              <a:t>Production of Jute Goods in India</a:t>
            </a:r>
          </a:p>
        </p:txBody>
      </p:sp>
      <p:sp>
        <p:nvSpPr>
          <p:cNvPr id="28676" name="Content Placeholder 2"/>
          <p:cNvSpPr>
            <a:spLocks noGrp="1"/>
          </p:cNvSpPr>
          <p:nvPr>
            <p:ph idx="1"/>
          </p:nvPr>
        </p:nvSpPr>
        <p:spPr>
          <a:xfrm>
            <a:off x="304800" y="1752600"/>
            <a:ext cx="8610600" cy="1295400"/>
          </a:xfrm>
        </p:spPr>
        <p:txBody>
          <a:bodyPr/>
          <a:lstStyle/>
          <a:p>
            <a:pPr marL="457200" indent="-457200" algn="just" eaLnBrk="1" hangingPunct="1">
              <a:lnSpc>
                <a:spcPct val="80000"/>
              </a:lnSpc>
            </a:pPr>
            <a:r>
              <a:rPr lang="en-IN" sz="1900" smtClean="0"/>
              <a:t>India is leading jute goods producing country in the world, counting for about 70% of estimated world production. Bulk of the manufactured jute goods is predominantly being used in packaging purpose in domestic market. </a:t>
            </a:r>
          </a:p>
          <a:p>
            <a:pPr marL="457200" indent="-457200" algn="just" eaLnBrk="1" hangingPunct="1">
              <a:lnSpc>
                <a:spcPct val="80000"/>
              </a:lnSpc>
            </a:pPr>
            <a:endParaRPr lang="en-IN" sz="1100" smtClean="0"/>
          </a:p>
          <a:p>
            <a:pPr marL="457200" indent="-457200" algn="just" eaLnBrk="1" hangingPunct="1">
              <a:lnSpc>
                <a:spcPct val="80000"/>
              </a:lnSpc>
              <a:buFont typeface="Arial" pitchFamily="34" charset="0"/>
              <a:buNone/>
            </a:pPr>
            <a:r>
              <a:rPr lang="en-IN" sz="1800" b="1" smtClean="0"/>
              <a:t>          Trend in production of jute goods of India (</a:t>
            </a:r>
            <a:r>
              <a:rPr lang="en-IN" altLang="en-US" sz="1800" b="1" smtClean="0"/>
              <a:t>‘</a:t>
            </a:r>
            <a:r>
              <a:rPr lang="en-IN" sz="1800" b="1" smtClean="0"/>
              <a:t>000 tonnes)</a:t>
            </a:r>
            <a:endParaRPr lang="en-IN" sz="700" b="1" smtClean="0"/>
          </a:p>
          <a:p>
            <a:pPr marL="457200" indent="-457200" algn="just" eaLnBrk="1" hangingPunct="1">
              <a:lnSpc>
                <a:spcPct val="80000"/>
              </a:lnSpc>
              <a:buFont typeface="Calibri" pitchFamily="34" charset="0"/>
              <a:buAutoNum type="arabicParenR"/>
            </a:pPr>
            <a:endParaRPr lang="en-IN" sz="1800" smtClean="0"/>
          </a:p>
          <a:p>
            <a:pPr marL="457200" indent="-457200" algn="just" eaLnBrk="1" hangingPunct="1">
              <a:lnSpc>
                <a:spcPct val="80000"/>
              </a:lnSpc>
            </a:pPr>
            <a:endParaRPr lang="en-IN" sz="2000" smtClean="0"/>
          </a:p>
        </p:txBody>
      </p:sp>
      <p:pic>
        <p:nvPicPr>
          <p:cNvPr id="28677" name="Picture 3" descr="E:\Amrita\Jute Study-23082018\Jute cover\maxresdefault.jpg"/>
          <p:cNvPicPr>
            <a:picLocks noChangeAspect="1" noChangeArrowheads="1"/>
          </p:cNvPicPr>
          <p:nvPr/>
        </p:nvPicPr>
        <p:blipFill>
          <a:blip r:embed="rId3" cstate="print"/>
          <a:srcRect/>
          <a:stretch>
            <a:fillRect/>
          </a:stretch>
        </p:blipFill>
        <p:spPr bwMode="auto">
          <a:xfrm>
            <a:off x="6400800" y="3352800"/>
            <a:ext cx="2743200" cy="3505200"/>
          </a:xfrm>
          <a:prstGeom prst="rect">
            <a:avLst/>
          </a:prstGeom>
          <a:noFill/>
          <a:ln w="9525">
            <a:noFill/>
            <a:miter lim="800000"/>
            <a:headEnd/>
            <a:tailEnd/>
          </a:ln>
        </p:spPr>
      </p:pic>
      <p:sp>
        <p:nvSpPr>
          <p:cNvPr id="28678" name="TextBox 9"/>
          <p:cNvSpPr txBox="1">
            <a:spLocks noChangeArrowheads="1"/>
          </p:cNvSpPr>
          <p:nvPr/>
        </p:nvSpPr>
        <p:spPr bwMode="auto">
          <a:xfrm>
            <a:off x="990600" y="5181600"/>
            <a:ext cx="4648200" cy="276225"/>
          </a:xfrm>
          <a:prstGeom prst="rect">
            <a:avLst/>
          </a:prstGeom>
          <a:noFill/>
          <a:ln w="9525">
            <a:noFill/>
            <a:miter lim="800000"/>
            <a:headEnd/>
            <a:tailEnd/>
          </a:ln>
        </p:spPr>
        <p:txBody>
          <a:bodyPr>
            <a:spAutoFit/>
          </a:bodyPr>
          <a:lstStyle/>
          <a:p>
            <a:r>
              <a:rPr lang="en-US" sz="1200"/>
              <a:t>Source: Jute Commissioner</a:t>
            </a:r>
          </a:p>
        </p:txBody>
      </p:sp>
      <p:sp>
        <p:nvSpPr>
          <p:cNvPr id="12" name="Content Placeholder 2"/>
          <p:cNvSpPr txBox="1">
            <a:spLocks/>
          </p:cNvSpPr>
          <p:nvPr/>
        </p:nvSpPr>
        <p:spPr>
          <a:xfrm>
            <a:off x="228600" y="5562600"/>
            <a:ext cx="6019800" cy="1219200"/>
          </a:xfrm>
          <a:prstGeom prst="rect">
            <a:avLst/>
          </a:prstGeom>
        </p:spPr>
        <p:txBody>
          <a:bodyPr>
            <a:normAutofit fontScale="92500" lnSpcReduction="10000"/>
          </a:bodyPr>
          <a:lstStyle/>
          <a:p>
            <a:pPr marL="457200" indent="-457200" algn="just" fontAlgn="auto">
              <a:spcBef>
                <a:spcPct val="20000"/>
              </a:spcBef>
              <a:spcAft>
                <a:spcPts val="0"/>
              </a:spcAft>
              <a:buFont typeface="Arial" pitchFamily="34" charset="0"/>
              <a:buChar char="•"/>
              <a:defRPr/>
            </a:pPr>
            <a:r>
              <a:rPr lang="en-IN" sz="2100" dirty="0">
                <a:latin typeface="+mn-lt"/>
                <a:ea typeface="+mn-ea"/>
                <a:cs typeface="+mn-cs"/>
              </a:rPr>
              <a:t>Indian jute mills recorded a total production of jute goods of 1.178 million </a:t>
            </a:r>
            <a:r>
              <a:rPr lang="en-IN" sz="2100" dirty="0">
                <a:latin typeface="+mn-lt"/>
                <a:ea typeface="+mn-ea"/>
                <a:cs typeface="+mn-cs"/>
              </a:rPr>
              <a:t>Tonnes </a:t>
            </a:r>
            <a:r>
              <a:rPr lang="en-IN" sz="2100" dirty="0">
                <a:latin typeface="+mn-lt"/>
                <a:ea typeface="+mn-ea"/>
                <a:cs typeface="+mn-cs"/>
              </a:rPr>
              <a:t>in 2017-18 which recorded an increase of 3.12% as compared to previous season.</a:t>
            </a:r>
            <a:endParaRPr lang="en-IN" sz="2400" dirty="0">
              <a:latin typeface="+mn-lt"/>
              <a:ea typeface="+mn-ea"/>
              <a:cs typeface="+mn-cs"/>
            </a:endParaRPr>
          </a:p>
        </p:txBody>
      </p:sp>
      <p:graphicFrame>
        <p:nvGraphicFramePr>
          <p:cNvPr id="11" name="Table 10"/>
          <p:cNvGraphicFramePr>
            <a:graphicFrameLocks noGrp="1"/>
          </p:cNvGraphicFramePr>
          <p:nvPr/>
        </p:nvGraphicFramePr>
        <p:xfrm>
          <a:off x="990600" y="3054350"/>
          <a:ext cx="4876800" cy="2127252"/>
        </p:xfrm>
        <a:graphic>
          <a:graphicData uri="http://schemas.openxmlformats.org/drawingml/2006/table">
            <a:tbl>
              <a:tblPr firstRow="1" bandRow="1">
                <a:tableStyleId>{5C22544A-7EE6-4342-B048-85BDC9FD1C3A}</a:tableStyleId>
              </a:tblPr>
              <a:tblGrid>
                <a:gridCol w="762000"/>
                <a:gridCol w="762000"/>
                <a:gridCol w="783390"/>
                <a:gridCol w="837130"/>
                <a:gridCol w="944880"/>
                <a:gridCol w="787400"/>
              </a:tblGrid>
              <a:tr h="841513">
                <a:tc>
                  <a:txBody>
                    <a:bodyPr/>
                    <a:lstStyle/>
                    <a:p>
                      <a:pPr algn="ctr">
                        <a:lnSpc>
                          <a:spcPct val="115000"/>
                        </a:lnSpc>
                        <a:spcAft>
                          <a:spcPts val="0"/>
                        </a:spcAft>
                      </a:pPr>
                      <a:r>
                        <a:rPr lang="en-IN" sz="1200" dirty="0">
                          <a:solidFill>
                            <a:schemeClr val="bg1"/>
                          </a:solidFill>
                          <a:latin typeface="Arial"/>
                          <a:ea typeface="Times New Roman"/>
                          <a:cs typeface="Mangal"/>
                        </a:rPr>
                        <a:t>Year</a:t>
                      </a:r>
                      <a:endParaRPr lang="en-IN" sz="1100" dirty="0">
                        <a:solidFill>
                          <a:schemeClr val="bg1"/>
                        </a:solidFill>
                        <a:latin typeface="Calibri"/>
                        <a:ea typeface="Calibri"/>
                        <a:cs typeface="Mangal"/>
                      </a:endParaRPr>
                    </a:p>
                  </a:txBody>
                  <a:tcPr marL="68580" marR="68580" marT="0" marB="0" anchor="ctr"/>
                </a:tc>
                <a:tc>
                  <a:txBody>
                    <a:bodyPr/>
                    <a:lstStyle/>
                    <a:p>
                      <a:pPr algn="ctr">
                        <a:lnSpc>
                          <a:spcPct val="115000"/>
                        </a:lnSpc>
                        <a:spcAft>
                          <a:spcPts val="0"/>
                        </a:spcAft>
                      </a:pPr>
                      <a:r>
                        <a:rPr lang="en-IN" sz="1200" dirty="0">
                          <a:solidFill>
                            <a:schemeClr val="bg1"/>
                          </a:solidFill>
                          <a:latin typeface="Arial"/>
                          <a:ea typeface="Times New Roman"/>
                          <a:cs typeface="Mangal"/>
                        </a:rPr>
                        <a:t>Hessian</a:t>
                      </a:r>
                      <a:endParaRPr lang="en-IN" sz="1100" dirty="0">
                        <a:solidFill>
                          <a:schemeClr val="bg1"/>
                        </a:solidFill>
                        <a:latin typeface="Calibri"/>
                        <a:ea typeface="Calibri"/>
                        <a:cs typeface="Mangal"/>
                      </a:endParaRPr>
                    </a:p>
                  </a:txBody>
                  <a:tcPr marL="68580" marR="68580" marT="0" marB="0" anchor="ctr"/>
                </a:tc>
                <a:tc>
                  <a:txBody>
                    <a:bodyPr/>
                    <a:lstStyle/>
                    <a:p>
                      <a:pPr algn="ctr">
                        <a:lnSpc>
                          <a:spcPct val="115000"/>
                        </a:lnSpc>
                        <a:spcAft>
                          <a:spcPts val="0"/>
                        </a:spcAft>
                      </a:pPr>
                      <a:r>
                        <a:rPr lang="en-IN" sz="1200" dirty="0">
                          <a:solidFill>
                            <a:schemeClr val="bg1"/>
                          </a:solidFill>
                          <a:latin typeface="Arial"/>
                          <a:ea typeface="Times New Roman"/>
                          <a:cs typeface="Mangal"/>
                        </a:rPr>
                        <a:t>Sacking</a:t>
                      </a:r>
                      <a:endParaRPr lang="en-IN" sz="1100" dirty="0">
                        <a:solidFill>
                          <a:schemeClr val="bg1"/>
                        </a:solidFill>
                        <a:latin typeface="Calibri"/>
                        <a:ea typeface="Calibri"/>
                        <a:cs typeface="Mangal"/>
                      </a:endParaRPr>
                    </a:p>
                  </a:txBody>
                  <a:tcPr marL="68580" marR="68580" marT="0" marB="0" anchor="ctr"/>
                </a:tc>
                <a:tc>
                  <a:txBody>
                    <a:bodyPr/>
                    <a:lstStyle/>
                    <a:p>
                      <a:pPr algn="ctr">
                        <a:lnSpc>
                          <a:spcPct val="115000"/>
                        </a:lnSpc>
                        <a:spcAft>
                          <a:spcPts val="0"/>
                        </a:spcAft>
                      </a:pPr>
                      <a:r>
                        <a:rPr lang="en-IN" sz="1200" dirty="0">
                          <a:solidFill>
                            <a:schemeClr val="bg1"/>
                          </a:solidFill>
                          <a:latin typeface="Arial"/>
                          <a:ea typeface="Times New Roman"/>
                          <a:cs typeface="Mangal"/>
                        </a:rPr>
                        <a:t>Carpet backing cloths (CBC)</a:t>
                      </a:r>
                      <a:endParaRPr lang="en-IN" sz="1100" dirty="0">
                        <a:solidFill>
                          <a:schemeClr val="bg1"/>
                        </a:solidFill>
                        <a:latin typeface="Calibri"/>
                        <a:ea typeface="Calibri"/>
                        <a:cs typeface="Mangal"/>
                      </a:endParaRPr>
                    </a:p>
                  </a:txBody>
                  <a:tcPr marL="68580" marR="68580" marT="0" marB="0" anchor="ctr"/>
                </a:tc>
                <a:tc>
                  <a:txBody>
                    <a:bodyPr/>
                    <a:lstStyle/>
                    <a:p>
                      <a:pPr algn="ctr">
                        <a:lnSpc>
                          <a:spcPct val="115000"/>
                        </a:lnSpc>
                        <a:spcAft>
                          <a:spcPts val="0"/>
                        </a:spcAft>
                      </a:pPr>
                      <a:r>
                        <a:rPr lang="en-IN" sz="1200" dirty="0">
                          <a:solidFill>
                            <a:schemeClr val="bg1"/>
                          </a:solidFill>
                          <a:latin typeface="Arial"/>
                          <a:ea typeface="Times New Roman"/>
                          <a:cs typeface="Mangal"/>
                        </a:rPr>
                        <a:t>Others</a:t>
                      </a:r>
                      <a:endParaRPr lang="en-IN" sz="1100" dirty="0">
                        <a:solidFill>
                          <a:schemeClr val="bg1"/>
                        </a:solidFill>
                        <a:latin typeface="Calibri"/>
                        <a:ea typeface="Calibri"/>
                        <a:cs typeface="Mangal"/>
                      </a:endParaRPr>
                    </a:p>
                  </a:txBody>
                  <a:tcPr marL="68580" marR="68580" marT="0" marB="0" anchor="ctr"/>
                </a:tc>
                <a:tc>
                  <a:txBody>
                    <a:bodyPr/>
                    <a:lstStyle/>
                    <a:p>
                      <a:pPr algn="ctr">
                        <a:lnSpc>
                          <a:spcPct val="115000"/>
                        </a:lnSpc>
                        <a:spcAft>
                          <a:spcPts val="0"/>
                        </a:spcAft>
                      </a:pPr>
                      <a:r>
                        <a:rPr lang="en-IN" sz="1200" dirty="0">
                          <a:solidFill>
                            <a:schemeClr val="bg1"/>
                          </a:solidFill>
                          <a:latin typeface="Arial"/>
                          <a:ea typeface="Times New Roman"/>
                          <a:cs typeface="Mangal"/>
                        </a:rPr>
                        <a:t>Total</a:t>
                      </a:r>
                      <a:endParaRPr lang="en-IN" sz="1100" dirty="0">
                        <a:solidFill>
                          <a:schemeClr val="bg1"/>
                        </a:solidFill>
                        <a:latin typeface="Calibri"/>
                        <a:ea typeface="Calibri"/>
                        <a:cs typeface="Mangal"/>
                      </a:endParaRPr>
                    </a:p>
                  </a:txBody>
                  <a:tcPr marL="68580" marR="68580" marT="0" marB="0" anchor="ctr"/>
                </a:tc>
              </a:tr>
              <a:tr h="192729">
                <a:tc>
                  <a:txBody>
                    <a:bodyPr/>
                    <a:lstStyle/>
                    <a:p>
                      <a:pPr algn="l" fontAlgn="ctr"/>
                      <a:r>
                        <a:rPr lang="en-US" sz="1200" b="0" i="0" u="none" strike="noStrike" dirty="0">
                          <a:solidFill>
                            <a:srgbClr val="000000"/>
                          </a:solidFill>
                          <a:latin typeface="Arial" pitchFamily="34" charset="0"/>
                          <a:cs typeface="Arial" pitchFamily="34" charset="0"/>
                        </a:rPr>
                        <a:t>2013-14</a:t>
                      </a:r>
                    </a:p>
                  </a:txBody>
                  <a:tcPr marL="9525" marR="9525" marT="9528" marB="0" anchor="ctr"/>
                </a:tc>
                <a:tc>
                  <a:txBody>
                    <a:bodyPr/>
                    <a:lstStyle/>
                    <a:p>
                      <a:pPr algn="ctr" fontAlgn="b"/>
                      <a:r>
                        <a:rPr lang="en-US" sz="1200" b="0" i="0" u="none" strike="noStrike" dirty="0">
                          <a:solidFill>
                            <a:srgbClr val="000000"/>
                          </a:solidFill>
                          <a:latin typeface="Arial" pitchFamily="34" charset="0"/>
                          <a:cs typeface="Arial" pitchFamily="34" charset="0"/>
                        </a:rPr>
                        <a:t>202.5</a:t>
                      </a:r>
                    </a:p>
                  </a:txBody>
                  <a:tcPr marL="9525" marR="9525" marT="9528" marB="0" anchor="b"/>
                </a:tc>
                <a:tc>
                  <a:txBody>
                    <a:bodyPr/>
                    <a:lstStyle/>
                    <a:p>
                      <a:pPr algn="ctr" fontAlgn="b"/>
                      <a:r>
                        <a:rPr lang="en-US" sz="1200" b="0" i="0" u="none" strike="noStrike" dirty="0">
                          <a:solidFill>
                            <a:srgbClr val="000000"/>
                          </a:solidFill>
                          <a:latin typeface="Arial" pitchFamily="34" charset="0"/>
                          <a:cs typeface="Arial" pitchFamily="34" charset="0"/>
                        </a:rPr>
                        <a:t>1150.4</a:t>
                      </a:r>
                    </a:p>
                  </a:txBody>
                  <a:tcPr marL="9525" marR="9525" marT="9528" marB="0" anchor="b"/>
                </a:tc>
                <a:tc>
                  <a:txBody>
                    <a:bodyPr/>
                    <a:lstStyle/>
                    <a:p>
                      <a:pPr algn="ctr" fontAlgn="b"/>
                      <a:r>
                        <a:rPr lang="en-US" sz="1200" b="0" i="0" u="none" strike="noStrike">
                          <a:solidFill>
                            <a:srgbClr val="000000"/>
                          </a:solidFill>
                          <a:latin typeface="Arial" pitchFamily="34" charset="0"/>
                          <a:cs typeface="Arial" pitchFamily="34" charset="0"/>
                        </a:rPr>
                        <a:t>3.3</a:t>
                      </a:r>
                    </a:p>
                  </a:txBody>
                  <a:tcPr marL="9525" marR="9525" marT="9528" marB="0" anchor="b"/>
                </a:tc>
                <a:tc>
                  <a:txBody>
                    <a:bodyPr/>
                    <a:lstStyle/>
                    <a:p>
                      <a:pPr algn="ctr" fontAlgn="b"/>
                      <a:r>
                        <a:rPr lang="en-US" sz="1200" b="0" i="0" u="none" strike="noStrike" dirty="0">
                          <a:solidFill>
                            <a:srgbClr val="000000"/>
                          </a:solidFill>
                          <a:latin typeface="Arial" pitchFamily="34" charset="0"/>
                          <a:cs typeface="Arial" pitchFamily="34" charset="0"/>
                        </a:rPr>
                        <a:t>171.5</a:t>
                      </a:r>
                    </a:p>
                  </a:txBody>
                  <a:tcPr marL="9525" marR="9525" marT="9528" marB="0" anchor="b"/>
                </a:tc>
                <a:tc>
                  <a:txBody>
                    <a:bodyPr/>
                    <a:lstStyle/>
                    <a:p>
                      <a:pPr algn="ctr" fontAlgn="b"/>
                      <a:r>
                        <a:rPr lang="en-US" sz="1200" b="0" i="0" u="none" strike="noStrike">
                          <a:solidFill>
                            <a:srgbClr val="000000"/>
                          </a:solidFill>
                          <a:latin typeface="Arial" pitchFamily="34" charset="0"/>
                          <a:cs typeface="Arial" pitchFamily="34" charset="0"/>
                        </a:rPr>
                        <a:t>1527.7</a:t>
                      </a:r>
                    </a:p>
                  </a:txBody>
                  <a:tcPr marL="9525" marR="9525" marT="9528" marB="0" anchor="b"/>
                </a:tc>
              </a:tr>
              <a:tr h="218602">
                <a:tc>
                  <a:txBody>
                    <a:bodyPr/>
                    <a:lstStyle/>
                    <a:p>
                      <a:pPr algn="l" fontAlgn="ctr"/>
                      <a:r>
                        <a:rPr lang="en-US" sz="1200" b="0" i="0" u="none" strike="noStrike">
                          <a:solidFill>
                            <a:srgbClr val="000000"/>
                          </a:solidFill>
                          <a:latin typeface="Arial" pitchFamily="34" charset="0"/>
                          <a:cs typeface="Arial" pitchFamily="34" charset="0"/>
                        </a:rPr>
                        <a:t>2014-15</a:t>
                      </a:r>
                    </a:p>
                  </a:txBody>
                  <a:tcPr marL="9525" marR="9525" marT="9528" marB="0" anchor="ctr"/>
                </a:tc>
                <a:tc>
                  <a:txBody>
                    <a:bodyPr/>
                    <a:lstStyle/>
                    <a:p>
                      <a:pPr algn="ctr" fontAlgn="b"/>
                      <a:r>
                        <a:rPr lang="en-US" sz="1200" b="0" i="0" u="none" strike="noStrike">
                          <a:solidFill>
                            <a:srgbClr val="000000"/>
                          </a:solidFill>
                          <a:latin typeface="Arial" pitchFamily="34" charset="0"/>
                          <a:cs typeface="Arial" pitchFamily="34" charset="0"/>
                        </a:rPr>
                        <a:t>211.3</a:t>
                      </a:r>
                    </a:p>
                  </a:txBody>
                  <a:tcPr marL="9525" marR="9525" marT="9528" marB="0" anchor="b"/>
                </a:tc>
                <a:tc>
                  <a:txBody>
                    <a:bodyPr/>
                    <a:lstStyle/>
                    <a:p>
                      <a:pPr algn="ctr" fontAlgn="b"/>
                      <a:r>
                        <a:rPr lang="en-US" sz="1200" b="0" i="0" u="none" strike="noStrike" dirty="0">
                          <a:solidFill>
                            <a:srgbClr val="000000"/>
                          </a:solidFill>
                          <a:latin typeface="Arial" pitchFamily="34" charset="0"/>
                          <a:cs typeface="Arial" pitchFamily="34" charset="0"/>
                        </a:rPr>
                        <a:t>901.8</a:t>
                      </a:r>
                    </a:p>
                  </a:txBody>
                  <a:tcPr marL="9525" marR="9525" marT="9528" marB="0" anchor="b"/>
                </a:tc>
                <a:tc>
                  <a:txBody>
                    <a:bodyPr/>
                    <a:lstStyle/>
                    <a:p>
                      <a:pPr algn="ctr" fontAlgn="b"/>
                      <a:r>
                        <a:rPr lang="en-US" sz="1200" b="0" i="0" u="none" strike="noStrike" dirty="0">
                          <a:solidFill>
                            <a:srgbClr val="000000"/>
                          </a:solidFill>
                          <a:latin typeface="Arial" pitchFamily="34" charset="0"/>
                          <a:cs typeface="Arial" pitchFamily="34" charset="0"/>
                        </a:rPr>
                        <a:t>3</a:t>
                      </a:r>
                    </a:p>
                  </a:txBody>
                  <a:tcPr marL="9525" marR="9525" marT="9528" marB="0" anchor="b"/>
                </a:tc>
                <a:tc>
                  <a:txBody>
                    <a:bodyPr/>
                    <a:lstStyle/>
                    <a:p>
                      <a:pPr algn="ctr" fontAlgn="b"/>
                      <a:r>
                        <a:rPr lang="en-US" sz="1200" b="0" i="0" u="none" strike="noStrike" dirty="0">
                          <a:solidFill>
                            <a:srgbClr val="000000"/>
                          </a:solidFill>
                          <a:latin typeface="Arial" pitchFamily="34" charset="0"/>
                          <a:cs typeface="Arial" pitchFamily="34" charset="0"/>
                        </a:rPr>
                        <a:t>151.2</a:t>
                      </a:r>
                    </a:p>
                  </a:txBody>
                  <a:tcPr marL="9525" marR="9525" marT="9528" marB="0" anchor="b"/>
                </a:tc>
                <a:tc>
                  <a:txBody>
                    <a:bodyPr/>
                    <a:lstStyle/>
                    <a:p>
                      <a:pPr algn="ctr" fontAlgn="b"/>
                      <a:r>
                        <a:rPr lang="en-US" sz="1200" b="0" i="0" u="none" strike="noStrike">
                          <a:solidFill>
                            <a:srgbClr val="000000"/>
                          </a:solidFill>
                          <a:latin typeface="Arial" pitchFamily="34" charset="0"/>
                          <a:cs typeface="Arial" pitchFamily="34" charset="0"/>
                        </a:rPr>
                        <a:t>1267.3</a:t>
                      </a:r>
                    </a:p>
                  </a:txBody>
                  <a:tcPr marL="9525" marR="9525" marT="9528" marB="0" anchor="b"/>
                </a:tc>
              </a:tr>
              <a:tr h="218602">
                <a:tc>
                  <a:txBody>
                    <a:bodyPr/>
                    <a:lstStyle/>
                    <a:p>
                      <a:pPr algn="l" fontAlgn="ctr"/>
                      <a:r>
                        <a:rPr lang="en-US" sz="1200" b="0" i="0" u="none" strike="noStrike">
                          <a:solidFill>
                            <a:srgbClr val="000000"/>
                          </a:solidFill>
                          <a:latin typeface="Arial" pitchFamily="34" charset="0"/>
                          <a:cs typeface="Arial" pitchFamily="34" charset="0"/>
                        </a:rPr>
                        <a:t>2015-16</a:t>
                      </a:r>
                    </a:p>
                  </a:txBody>
                  <a:tcPr marL="9525" marR="9525" marT="9528" marB="0" anchor="ctr"/>
                </a:tc>
                <a:tc>
                  <a:txBody>
                    <a:bodyPr/>
                    <a:lstStyle/>
                    <a:p>
                      <a:pPr algn="ctr" fontAlgn="b"/>
                      <a:r>
                        <a:rPr lang="en-US" sz="1200" b="0" i="0" u="none" strike="noStrike">
                          <a:solidFill>
                            <a:srgbClr val="000000"/>
                          </a:solidFill>
                          <a:latin typeface="Arial" pitchFamily="34" charset="0"/>
                          <a:cs typeface="Arial" pitchFamily="34" charset="0"/>
                        </a:rPr>
                        <a:t>196.5</a:t>
                      </a:r>
                    </a:p>
                  </a:txBody>
                  <a:tcPr marL="9525" marR="9525" marT="9528" marB="0" anchor="b"/>
                </a:tc>
                <a:tc>
                  <a:txBody>
                    <a:bodyPr/>
                    <a:lstStyle/>
                    <a:p>
                      <a:pPr algn="ctr" fontAlgn="b"/>
                      <a:r>
                        <a:rPr lang="en-US" sz="1200" b="0" i="0" u="none" strike="noStrike">
                          <a:solidFill>
                            <a:srgbClr val="000000"/>
                          </a:solidFill>
                          <a:latin typeface="Arial" pitchFamily="34" charset="0"/>
                          <a:cs typeface="Arial" pitchFamily="34" charset="0"/>
                        </a:rPr>
                        <a:t>891.9</a:t>
                      </a:r>
                    </a:p>
                  </a:txBody>
                  <a:tcPr marL="9525" marR="9525" marT="9528" marB="0" anchor="b"/>
                </a:tc>
                <a:tc>
                  <a:txBody>
                    <a:bodyPr/>
                    <a:lstStyle/>
                    <a:p>
                      <a:pPr algn="ctr" fontAlgn="b"/>
                      <a:r>
                        <a:rPr lang="en-US" sz="1200" b="0" i="0" u="none" strike="noStrike">
                          <a:solidFill>
                            <a:srgbClr val="000000"/>
                          </a:solidFill>
                          <a:latin typeface="Arial" pitchFamily="34" charset="0"/>
                          <a:cs typeface="Arial" pitchFamily="34" charset="0"/>
                        </a:rPr>
                        <a:t>0</a:t>
                      </a:r>
                    </a:p>
                  </a:txBody>
                  <a:tcPr marL="9525" marR="9525" marT="9528" marB="0" anchor="b"/>
                </a:tc>
                <a:tc>
                  <a:txBody>
                    <a:bodyPr/>
                    <a:lstStyle/>
                    <a:p>
                      <a:pPr algn="ctr" fontAlgn="b"/>
                      <a:r>
                        <a:rPr lang="en-US" sz="1200" b="0" i="0" u="none" strike="noStrike" dirty="0">
                          <a:solidFill>
                            <a:srgbClr val="000000"/>
                          </a:solidFill>
                          <a:latin typeface="Arial" pitchFamily="34" charset="0"/>
                          <a:cs typeface="Arial" pitchFamily="34" charset="0"/>
                        </a:rPr>
                        <a:t>128.9</a:t>
                      </a:r>
                    </a:p>
                  </a:txBody>
                  <a:tcPr marL="9525" marR="9525" marT="9528" marB="0" anchor="b"/>
                </a:tc>
                <a:tc>
                  <a:txBody>
                    <a:bodyPr/>
                    <a:lstStyle/>
                    <a:p>
                      <a:pPr algn="ctr" fontAlgn="b"/>
                      <a:r>
                        <a:rPr lang="en-US" sz="1200" b="0" i="0" u="none" strike="noStrike" dirty="0">
                          <a:solidFill>
                            <a:srgbClr val="000000"/>
                          </a:solidFill>
                          <a:latin typeface="Arial" pitchFamily="34" charset="0"/>
                          <a:cs typeface="Arial" pitchFamily="34" charset="0"/>
                        </a:rPr>
                        <a:t>1217.3</a:t>
                      </a:r>
                    </a:p>
                  </a:txBody>
                  <a:tcPr marL="9525" marR="9525" marT="9528" marB="0" anchor="b"/>
                </a:tc>
              </a:tr>
              <a:tr h="218602">
                <a:tc>
                  <a:txBody>
                    <a:bodyPr/>
                    <a:lstStyle/>
                    <a:p>
                      <a:pPr algn="l" fontAlgn="ctr"/>
                      <a:r>
                        <a:rPr lang="en-US" sz="1200" b="0" i="0" u="none" strike="noStrike">
                          <a:solidFill>
                            <a:srgbClr val="000000"/>
                          </a:solidFill>
                          <a:latin typeface="Arial" pitchFamily="34" charset="0"/>
                          <a:cs typeface="Arial" pitchFamily="34" charset="0"/>
                        </a:rPr>
                        <a:t>2016-17</a:t>
                      </a:r>
                    </a:p>
                  </a:txBody>
                  <a:tcPr marL="9525" marR="9525" marT="9528" marB="0" anchor="ctr"/>
                </a:tc>
                <a:tc>
                  <a:txBody>
                    <a:bodyPr/>
                    <a:lstStyle/>
                    <a:p>
                      <a:pPr algn="ctr" fontAlgn="b"/>
                      <a:r>
                        <a:rPr lang="en-US" sz="1200" b="0" i="0" u="none" strike="noStrike">
                          <a:solidFill>
                            <a:srgbClr val="000000"/>
                          </a:solidFill>
                          <a:latin typeface="Arial" pitchFamily="34" charset="0"/>
                          <a:cs typeface="Arial" pitchFamily="34" charset="0"/>
                        </a:rPr>
                        <a:t>178.6</a:t>
                      </a:r>
                    </a:p>
                  </a:txBody>
                  <a:tcPr marL="9525" marR="9525" marT="9528" marB="0" anchor="b"/>
                </a:tc>
                <a:tc>
                  <a:txBody>
                    <a:bodyPr/>
                    <a:lstStyle/>
                    <a:p>
                      <a:pPr algn="ctr" fontAlgn="b"/>
                      <a:r>
                        <a:rPr lang="en-US" sz="1200" b="0" i="0" u="none" strike="noStrike">
                          <a:solidFill>
                            <a:srgbClr val="000000"/>
                          </a:solidFill>
                          <a:latin typeface="Arial" pitchFamily="34" charset="0"/>
                          <a:cs typeface="Arial" pitchFamily="34" charset="0"/>
                        </a:rPr>
                        <a:t>871.6</a:t>
                      </a:r>
                    </a:p>
                  </a:txBody>
                  <a:tcPr marL="9525" marR="9525" marT="9528" marB="0" anchor="b"/>
                </a:tc>
                <a:tc>
                  <a:txBody>
                    <a:bodyPr/>
                    <a:lstStyle/>
                    <a:p>
                      <a:pPr algn="ctr" fontAlgn="b"/>
                      <a:r>
                        <a:rPr lang="en-US" sz="1200" b="0" i="0" u="none" strike="noStrike">
                          <a:solidFill>
                            <a:srgbClr val="000000"/>
                          </a:solidFill>
                          <a:latin typeface="Arial" pitchFamily="34" charset="0"/>
                          <a:cs typeface="Arial" pitchFamily="34" charset="0"/>
                        </a:rPr>
                        <a:t>0</a:t>
                      </a:r>
                    </a:p>
                  </a:txBody>
                  <a:tcPr marL="9525" marR="9525" marT="9528" marB="0" anchor="b"/>
                </a:tc>
                <a:tc>
                  <a:txBody>
                    <a:bodyPr/>
                    <a:lstStyle/>
                    <a:p>
                      <a:pPr algn="ctr" fontAlgn="b"/>
                      <a:r>
                        <a:rPr lang="en-US" sz="1200" b="0" i="0" u="none" strike="noStrike">
                          <a:solidFill>
                            <a:srgbClr val="000000"/>
                          </a:solidFill>
                          <a:latin typeface="Arial" pitchFamily="34" charset="0"/>
                          <a:cs typeface="Arial" pitchFamily="34" charset="0"/>
                        </a:rPr>
                        <a:t>92.3</a:t>
                      </a:r>
                    </a:p>
                  </a:txBody>
                  <a:tcPr marL="9525" marR="9525" marT="9528" marB="0" anchor="b"/>
                </a:tc>
                <a:tc>
                  <a:txBody>
                    <a:bodyPr/>
                    <a:lstStyle/>
                    <a:p>
                      <a:pPr algn="ctr" fontAlgn="b"/>
                      <a:r>
                        <a:rPr lang="en-US" sz="1200" b="0" i="0" u="none" strike="noStrike" dirty="0">
                          <a:solidFill>
                            <a:srgbClr val="000000"/>
                          </a:solidFill>
                          <a:latin typeface="Arial" pitchFamily="34" charset="0"/>
                          <a:cs typeface="Arial" pitchFamily="34" charset="0"/>
                        </a:rPr>
                        <a:t>1142.5</a:t>
                      </a:r>
                    </a:p>
                  </a:txBody>
                  <a:tcPr marL="9525" marR="9525" marT="9528" marB="0" anchor="b"/>
                </a:tc>
              </a:tr>
              <a:tr h="218602">
                <a:tc>
                  <a:txBody>
                    <a:bodyPr/>
                    <a:lstStyle/>
                    <a:p>
                      <a:pPr algn="l" fontAlgn="ctr"/>
                      <a:r>
                        <a:rPr lang="en-US" sz="1200" b="0" i="0" u="none" strike="noStrike">
                          <a:solidFill>
                            <a:srgbClr val="000000"/>
                          </a:solidFill>
                          <a:latin typeface="Arial" pitchFamily="34" charset="0"/>
                          <a:cs typeface="Arial" pitchFamily="34" charset="0"/>
                        </a:rPr>
                        <a:t>2017-18</a:t>
                      </a:r>
                    </a:p>
                  </a:txBody>
                  <a:tcPr marL="9525" marR="9525" marT="9528" marB="0" anchor="ctr"/>
                </a:tc>
                <a:tc>
                  <a:txBody>
                    <a:bodyPr/>
                    <a:lstStyle/>
                    <a:p>
                      <a:pPr algn="ctr" fontAlgn="b"/>
                      <a:r>
                        <a:rPr lang="en-US" sz="1200" b="0" i="0" u="none" strike="noStrike" dirty="0">
                          <a:solidFill>
                            <a:srgbClr val="000000"/>
                          </a:solidFill>
                          <a:latin typeface="Arial" pitchFamily="34" charset="0"/>
                          <a:cs typeface="Arial" pitchFamily="34" charset="0"/>
                        </a:rPr>
                        <a:t>173.3</a:t>
                      </a:r>
                    </a:p>
                  </a:txBody>
                  <a:tcPr marL="9525" marR="9525" marT="9528" marB="0" anchor="b"/>
                </a:tc>
                <a:tc>
                  <a:txBody>
                    <a:bodyPr/>
                    <a:lstStyle/>
                    <a:p>
                      <a:pPr algn="ctr" fontAlgn="b"/>
                      <a:r>
                        <a:rPr lang="en-US" sz="1200" b="0" i="0" u="none" strike="noStrike">
                          <a:solidFill>
                            <a:srgbClr val="000000"/>
                          </a:solidFill>
                          <a:latin typeface="Arial" pitchFamily="34" charset="0"/>
                          <a:cs typeface="Arial" pitchFamily="34" charset="0"/>
                        </a:rPr>
                        <a:t>902.7</a:t>
                      </a:r>
                    </a:p>
                  </a:txBody>
                  <a:tcPr marL="9525" marR="9525" marT="9528" marB="0" anchor="b"/>
                </a:tc>
                <a:tc>
                  <a:txBody>
                    <a:bodyPr/>
                    <a:lstStyle/>
                    <a:p>
                      <a:pPr algn="ctr" fontAlgn="b"/>
                      <a:r>
                        <a:rPr lang="en-US" sz="1200" b="0" i="0" u="none" strike="noStrike">
                          <a:solidFill>
                            <a:srgbClr val="000000"/>
                          </a:solidFill>
                          <a:latin typeface="Arial" pitchFamily="34" charset="0"/>
                          <a:cs typeface="Arial" pitchFamily="34" charset="0"/>
                        </a:rPr>
                        <a:t>0</a:t>
                      </a:r>
                    </a:p>
                  </a:txBody>
                  <a:tcPr marL="9525" marR="9525" marT="9528" marB="0" anchor="b"/>
                </a:tc>
                <a:tc>
                  <a:txBody>
                    <a:bodyPr/>
                    <a:lstStyle/>
                    <a:p>
                      <a:pPr algn="ctr" fontAlgn="b"/>
                      <a:r>
                        <a:rPr lang="en-US" sz="1200" b="0" i="0" u="none" strike="noStrike">
                          <a:solidFill>
                            <a:srgbClr val="000000"/>
                          </a:solidFill>
                          <a:latin typeface="Arial" pitchFamily="34" charset="0"/>
                          <a:cs typeface="Arial" pitchFamily="34" charset="0"/>
                        </a:rPr>
                        <a:t>102.1</a:t>
                      </a:r>
                    </a:p>
                  </a:txBody>
                  <a:tcPr marL="9525" marR="9525" marT="9528" marB="0" anchor="b"/>
                </a:tc>
                <a:tc>
                  <a:txBody>
                    <a:bodyPr/>
                    <a:lstStyle/>
                    <a:p>
                      <a:pPr algn="ctr" fontAlgn="b"/>
                      <a:r>
                        <a:rPr lang="en-US" sz="1200" b="0" i="0" u="none" strike="noStrike" dirty="0">
                          <a:solidFill>
                            <a:srgbClr val="000000"/>
                          </a:solidFill>
                          <a:latin typeface="Arial" pitchFamily="34" charset="0"/>
                          <a:cs typeface="Arial" pitchFamily="34" charset="0"/>
                        </a:rPr>
                        <a:t>1178.1</a:t>
                      </a:r>
                    </a:p>
                  </a:txBody>
                  <a:tcPr marL="9525" marR="9525" marT="9528" marB="0" anchor="b"/>
                </a:tc>
              </a:tr>
              <a:tr h="218602">
                <a:tc>
                  <a:txBody>
                    <a:bodyPr/>
                    <a:lstStyle/>
                    <a:p>
                      <a:pPr algn="l" fontAlgn="ctr"/>
                      <a:r>
                        <a:rPr lang="en-US" sz="1200" b="0" i="0" u="none" strike="noStrike" dirty="0" smtClean="0">
                          <a:solidFill>
                            <a:srgbClr val="000000"/>
                          </a:solidFill>
                          <a:latin typeface="Arial" pitchFamily="34" charset="0"/>
                          <a:cs typeface="Arial" pitchFamily="34" charset="0"/>
                        </a:rPr>
                        <a:t>CAGR (%)</a:t>
                      </a:r>
                      <a:endParaRPr lang="en-US" sz="1200" b="0" i="0" u="none" strike="noStrike" dirty="0">
                        <a:solidFill>
                          <a:srgbClr val="000000"/>
                        </a:solidFill>
                        <a:latin typeface="Arial" pitchFamily="34" charset="0"/>
                        <a:cs typeface="Arial" pitchFamily="34" charset="0"/>
                      </a:endParaRPr>
                    </a:p>
                  </a:txBody>
                  <a:tcPr marL="9525" marR="9525" marT="9528" marB="0" anchor="ctr"/>
                </a:tc>
                <a:tc>
                  <a:txBody>
                    <a:bodyPr/>
                    <a:lstStyle/>
                    <a:p>
                      <a:pPr algn="ctr" fontAlgn="b"/>
                      <a:r>
                        <a:rPr lang="en-US" sz="1200" b="0" i="0" u="none" strike="noStrike" kern="1200" dirty="0">
                          <a:solidFill>
                            <a:srgbClr val="000000"/>
                          </a:solidFill>
                          <a:latin typeface="Arial" pitchFamily="34" charset="0"/>
                          <a:ea typeface="+mn-ea"/>
                          <a:cs typeface="Arial" pitchFamily="34" charset="0"/>
                        </a:rPr>
                        <a:t>-3.07</a:t>
                      </a:r>
                    </a:p>
                  </a:txBody>
                  <a:tcPr marL="9525" marR="9525" marT="9528" marB="0" anchor="b"/>
                </a:tc>
                <a:tc>
                  <a:txBody>
                    <a:bodyPr/>
                    <a:lstStyle/>
                    <a:p>
                      <a:pPr algn="ctr" fontAlgn="b"/>
                      <a:r>
                        <a:rPr lang="en-US" sz="1200" b="0" i="0" u="none" strike="noStrike" kern="1200" dirty="0">
                          <a:solidFill>
                            <a:srgbClr val="000000"/>
                          </a:solidFill>
                          <a:latin typeface="Arial" pitchFamily="34" charset="0"/>
                          <a:ea typeface="+mn-ea"/>
                          <a:cs typeface="Arial" pitchFamily="34" charset="0"/>
                        </a:rPr>
                        <a:t>-4.73</a:t>
                      </a:r>
                    </a:p>
                  </a:txBody>
                  <a:tcPr marL="9525" marR="9525" marT="9528" marB="0" anchor="b"/>
                </a:tc>
                <a:tc>
                  <a:txBody>
                    <a:bodyPr/>
                    <a:lstStyle/>
                    <a:p>
                      <a:pPr algn="ctr" fontAlgn="b"/>
                      <a:r>
                        <a:rPr lang="en-US" sz="1200" b="0" i="0" u="none" strike="noStrike" kern="1200" dirty="0">
                          <a:solidFill>
                            <a:srgbClr val="000000"/>
                          </a:solidFill>
                          <a:latin typeface="Arial" pitchFamily="34" charset="0"/>
                          <a:ea typeface="+mn-ea"/>
                          <a:cs typeface="Arial" pitchFamily="34" charset="0"/>
                        </a:rPr>
                        <a:t>-100.00</a:t>
                      </a:r>
                    </a:p>
                  </a:txBody>
                  <a:tcPr marL="9525" marR="9525" marT="9528" marB="0" anchor="b"/>
                </a:tc>
                <a:tc>
                  <a:txBody>
                    <a:bodyPr/>
                    <a:lstStyle/>
                    <a:p>
                      <a:pPr algn="ctr" fontAlgn="b"/>
                      <a:r>
                        <a:rPr lang="en-US" sz="1200" b="0" i="0" u="none" strike="noStrike" kern="1200" dirty="0">
                          <a:solidFill>
                            <a:srgbClr val="000000"/>
                          </a:solidFill>
                          <a:latin typeface="Arial" pitchFamily="34" charset="0"/>
                          <a:ea typeface="+mn-ea"/>
                          <a:cs typeface="Arial" pitchFamily="34" charset="0"/>
                        </a:rPr>
                        <a:t>-9.85</a:t>
                      </a:r>
                    </a:p>
                  </a:txBody>
                  <a:tcPr marL="9525" marR="9525" marT="9528" marB="0" anchor="b"/>
                </a:tc>
                <a:tc>
                  <a:txBody>
                    <a:bodyPr/>
                    <a:lstStyle/>
                    <a:p>
                      <a:pPr algn="ctr" fontAlgn="b"/>
                      <a:r>
                        <a:rPr lang="en-US" sz="1200" b="0" i="0" u="none" strike="noStrike" kern="1200" dirty="0">
                          <a:solidFill>
                            <a:srgbClr val="000000"/>
                          </a:solidFill>
                          <a:latin typeface="Arial" pitchFamily="34" charset="0"/>
                          <a:ea typeface="+mn-ea"/>
                          <a:cs typeface="Arial" pitchFamily="34" charset="0"/>
                        </a:rPr>
                        <a:t>-5.06</a:t>
                      </a:r>
                    </a:p>
                  </a:txBody>
                  <a:tcPr marL="9525" marR="9525" marT="9528" marB="0" anchor="b"/>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76200"/>
            <a:ext cx="9144000" cy="1143000"/>
          </a:xfrm>
          <a:prstGeom prst="rect">
            <a:avLst/>
          </a:prstGeom>
        </p:spPr>
        <p:txBody>
          <a:bodyPr anchor="ctr">
            <a:normAutofit/>
          </a:bodyPr>
          <a:lstStyle/>
          <a:p>
            <a:pPr algn="ctr">
              <a:defRPr/>
            </a:pPr>
            <a:r>
              <a:rPr lang="en-IN" sz="5400" i="1">
                <a:effectLst>
                  <a:outerShdw blurRad="38100" dist="38100" dir="2700000" algn="tl">
                    <a:srgbClr val="C0C0C0"/>
                  </a:outerShdw>
                </a:effectLst>
                <a:latin typeface="Baskerville Old Face" pitchFamily="6" charset="0"/>
                <a:cs typeface="+mn-cs"/>
              </a:rPr>
              <a:t>India</a:t>
            </a:r>
            <a:r>
              <a:rPr lang="en-IN" altLang="en-US" sz="5400" i="1">
                <a:effectLst>
                  <a:outerShdw blurRad="38100" dist="38100" dir="2700000" algn="tl">
                    <a:srgbClr val="C0C0C0"/>
                  </a:outerShdw>
                </a:effectLst>
                <a:latin typeface="Baskerville Old Face" pitchFamily="6" charset="0"/>
                <a:cs typeface="+mn-cs"/>
              </a:rPr>
              <a:t>’</a:t>
            </a:r>
            <a:r>
              <a:rPr lang="en-IN" sz="5400" i="1">
                <a:effectLst>
                  <a:outerShdw blurRad="38100" dist="38100" dir="2700000" algn="tl">
                    <a:srgbClr val="C0C0C0"/>
                  </a:outerShdw>
                </a:effectLst>
                <a:latin typeface="Baskerville Old Face" pitchFamily="6" charset="0"/>
                <a:cs typeface="+mn-cs"/>
              </a:rPr>
              <a:t>s Trade in Jute Textiles</a:t>
            </a:r>
          </a:p>
        </p:txBody>
      </p:sp>
      <p:sp>
        <p:nvSpPr>
          <p:cNvPr id="29700" name="TextBox 14"/>
          <p:cNvSpPr txBox="1">
            <a:spLocks noChangeArrowheads="1"/>
          </p:cNvSpPr>
          <p:nvPr/>
        </p:nvSpPr>
        <p:spPr bwMode="auto">
          <a:xfrm>
            <a:off x="228600" y="4267200"/>
            <a:ext cx="3962400" cy="2432050"/>
          </a:xfrm>
          <a:prstGeom prst="rect">
            <a:avLst/>
          </a:prstGeom>
          <a:noFill/>
          <a:ln w="9525">
            <a:noFill/>
            <a:miter lim="800000"/>
            <a:headEnd/>
            <a:tailEnd/>
          </a:ln>
        </p:spPr>
        <p:txBody>
          <a:bodyPr>
            <a:spAutoFit/>
          </a:bodyPr>
          <a:lstStyle/>
          <a:p>
            <a:pPr marL="273050" indent="-273050" algn="just">
              <a:buClr>
                <a:srgbClr val="376092"/>
              </a:buClr>
              <a:buFont typeface="Arial" pitchFamily="34" charset="0"/>
              <a:buChar char="•"/>
            </a:pPr>
            <a:r>
              <a:rPr lang="en-US"/>
              <a:t>India</a:t>
            </a:r>
            <a:r>
              <a:rPr lang="en-US" altLang="en-US"/>
              <a:t>’</a:t>
            </a:r>
            <a:r>
              <a:rPr lang="en-US"/>
              <a:t>s jute export was US $ 342 Million in 2017, which has increased with CAGR of 1.36% during last ten years.</a:t>
            </a:r>
          </a:p>
          <a:p>
            <a:pPr marL="273050" indent="-273050" algn="just">
              <a:buClr>
                <a:srgbClr val="376092"/>
              </a:buClr>
              <a:buFont typeface="Arial" pitchFamily="34" charset="0"/>
              <a:buChar char="•"/>
            </a:pPr>
            <a:r>
              <a:rPr lang="en-US"/>
              <a:t>Hessian is the top product exported by India with a share of 43% followed by JDP (33%) and Sacking (19%) in 2017.</a:t>
            </a:r>
          </a:p>
          <a:p>
            <a:pPr marL="273050" indent="-273050" algn="just">
              <a:buClr>
                <a:srgbClr val="376092"/>
              </a:buClr>
              <a:buFont typeface="Arial" pitchFamily="34" charset="0"/>
              <a:buChar char="•"/>
            </a:pPr>
            <a:endParaRPr lang="en-US" sz="800"/>
          </a:p>
        </p:txBody>
      </p:sp>
      <p:sp>
        <p:nvSpPr>
          <p:cNvPr id="29701" name="TextBox 15"/>
          <p:cNvSpPr txBox="1">
            <a:spLocks noChangeArrowheads="1"/>
          </p:cNvSpPr>
          <p:nvPr/>
        </p:nvSpPr>
        <p:spPr bwMode="auto">
          <a:xfrm>
            <a:off x="4572000" y="4343400"/>
            <a:ext cx="4343400" cy="2138363"/>
          </a:xfrm>
          <a:prstGeom prst="rect">
            <a:avLst/>
          </a:prstGeom>
          <a:noFill/>
          <a:ln w="9525">
            <a:noFill/>
            <a:miter lim="800000"/>
            <a:headEnd/>
            <a:tailEnd/>
          </a:ln>
        </p:spPr>
        <p:txBody>
          <a:bodyPr>
            <a:spAutoFit/>
          </a:bodyPr>
          <a:lstStyle/>
          <a:p>
            <a:pPr marL="273050" indent="-273050" algn="just">
              <a:buClr>
                <a:srgbClr val="376092"/>
              </a:buClr>
              <a:buFont typeface="Arial" pitchFamily="34" charset="0"/>
              <a:buChar char="•"/>
            </a:pPr>
            <a:r>
              <a:rPr lang="en-US" dirty="0"/>
              <a:t>India</a:t>
            </a:r>
            <a:r>
              <a:rPr lang="en-US" altLang="en-US" dirty="0"/>
              <a:t>’</a:t>
            </a:r>
            <a:r>
              <a:rPr lang="en-US" dirty="0"/>
              <a:t>s jute import was US$ 170.44 </a:t>
            </a:r>
            <a:r>
              <a:rPr lang="en-US" dirty="0" err="1"/>
              <a:t>Mn</a:t>
            </a:r>
            <a:r>
              <a:rPr lang="en-US" dirty="0"/>
              <a:t> in 2017, which has increased with CAGR of 4.04% during last ten years.</a:t>
            </a:r>
          </a:p>
          <a:p>
            <a:pPr marL="273050" indent="-273050" algn="just">
              <a:buClr>
                <a:srgbClr val="376092"/>
              </a:buClr>
              <a:buFont typeface="Arial" pitchFamily="34" charset="0"/>
              <a:buChar char="•"/>
            </a:pPr>
            <a:r>
              <a:rPr lang="en-US" dirty="0"/>
              <a:t>Sacking is the top product imported by India with a share of 33% followed by JDP (30%) and Yarn (26%) in 2017.</a:t>
            </a:r>
          </a:p>
          <a:p>
            <a:pPr marL="273050" indent="-273050" algn="just">
              <a:buClr>
                <a:srgbClr val="376092"/>
              </a:buClr>
              <a:buFont typeface="Arial" pitchFamily="34" charset="0"/>
              <a:buChar char="•"/>
            </a:pPr>
            <a:endParaRPr lang="en-US" dirty="0"/>
          </a:p>
          <a:p>
            <a:pPr marL="273050" indent="-273050" algn="just">
              <a:buClr>
                <a:srgbClr val="376092"/>
              </a:buClr>
              <a:buFont typeface="Arial" pitchFamily="34" charset="0"/>
              <a:buChar char="•"/>
            </a:pPr>
            <a:endParaRPr lang="en-US" sz="700" dirty="0"/>
          </a:p>
        </p:txBody>
      </p:sp>
      <p:graphicFrame>
        <p:nvGraphicFramePr>
          <p:cNvPr id="10" name="Chart 9"/>
          <p:cNvGraphicFramePr/>
          <p:nvPr/>
        </p:nvGraphicFramePr>
        <p:xfrm>
          <a:off x="152400" y="1600200"/>
          <a:ext cx="4356568" cy="23957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4787432" y="1524000"/>
          <a:ext cx="4356568" cy="239575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76200"/>
            <a:ext cx="9144000" cy="1143000"/>
          </a:xfrm>
          <a:prstGeom prst="rect">
            <a:avLst/>
          </a:prstGeom>
        </p:spPr>
        <p:txBody>
          <a:bodyPr anchor="ctr">
            <a:normAutofit/>
          </a:bodyPr>
          <a:lstStyle/>
          <a:p>
            <a:pPr algn="ctr">
              <a:defRPr/>
            </a:pPr>
            <a:r>
              <a:rPr lang="en-IN" sz="5400" i="1">
                <a:effectLst>
                  <a:outerShdw blurRad="38100" dist="38100" dir="2700000" algn="tl">
                    <a:srgbClr val="C0C0C0"/>
                  </a:outerShdw>
                </a:effectLst>
                <a:latin typeface="Baskerville Old Face" pitchFamily="6" charset="0"/>
                <a:cs typeface="+mn-cs"/>
              </a:rPr>
              <a:t>India</a:t>
            </a:r>
            <a:r>
              <a:rPr lang="en-IN" altLang="en-US" sz="5400" i="1">
                <a:effectLst>
                  <a:outerShdw blurRad="38100" dist="38100" dir="2700000" algn="tl">
                    <a:srgbClr val="C0C0C0"/>
                  </a:outerShdw>
                </a:effectLst>
                <a:latin typeface="Baskerville Old Face" pitchFamily="6" charset="0"/>
                <a:cs typeface="+mn-cs"/>
              </a:rPr>
              <a:t>’</a:t>
            </a:r>
            <a:r>
              <a:rPr lang="en-IN" sz="5400" i="1">
                <a:effectLst>
                  <a:outerShdw blurRad="38100" dist="38100" dir="2700000" algn="tl">
                    <a:srgbClr val="C0C0C0"/>
                  </a:outerShdw>
                </a:effectLst>
                <a:latin typeface="Baskerville Old Face" pitchFamily="6" charset="0"/>
                <a:cs typeface="+mn-cs"/>
              </a:rPr>
              <a:t>s Trade Partners in Jute</a:t>
            </a:r>
          </a:p>
        </p:txBody>
      </p:sp>
      <p:graphicFrame>
        <p:nvGraphicFramePr>
          <p:cNvPr id="14" name="Chart 13"/>
          <p:cNvGraphicFramePr/>
          <p:nvPr/>
        </p:nvGraphicFramePr>
        <p:xfrm>
          <a:off x="4800600" y="1447800"/>
          <a:ext cx="39624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228600" y="4724400"/>
            <a:ext cx="3962400" cy="2200275"/>
          </a:xfrm>
          <a:prstGeom prst="rect">
            <a:avLst/>
          </a:prstGeom>
          <a:noFill/>
        </p:spPr>
        <p:txBody>
          <a:bodyPr>
            <a:spAutoFit/>
          </a:bodyPr>
          <a:lstStyle/>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EU </a:t>
            </a:r>
            <a:r>
              <a:rPr lang="en-US" dirty="0">
                <a:latin typeface="+mn-lt"/>
                <a:ea typeface="+mn-ea"/>
              </a:rPr>
              <a:t>is top export destination for India with share of </a:t>
            </a:r>
            <a:r>
              <a:rPr lang="en-US" dirty="0">
                <a:latin typeface="+mn-lt"/>
                <a:ea typeface="+mn-ea"/>
              </a:rPr>
              <a:t>18.08% </a:t>
            </a:r>
            <a:r>
              <a:rPr lang="en-US" dirty="0">
                <a:latin typeface="+mn-lt"/>
                <a:ea typeface="+mn-ea"/>
              </a:rPr>
              <a:t>followed by </a:t>
            </a:r>
            <a:r>
              <a:rPr lang="en-US" dirty="0">
                <a:latin typeface="+mn-lt"/>
                <a:ea typeface="+mn-ea"/>
              </a:rPr>
              <a:t>USA with 12.33% and Ghana </a:t>
            </a:r>
            <a:r>
              <a:rPr lang="en-US" dirty="0">
                <a:latin typeface="+mn-lt"/>
                <a:ea typeface="+mn-ea"/>
              </a:rPr>
              <a:t>with 8.52% </a:t>
            </a:r>
            <a:r>
              <a:rPr lang="en-US" dirty="0">
                <a:latin typeface="+mn-lt"/>
                <a:ea typeface="+mn-ea"/>
              </a:rPr>
              <a:t>share, etc.</a:t>
            </a:r>
            <a:endParaRPr lang="en-US" dirty="0">
              <a:latin typeface="+mn-lt"/>
              <a:ea typeface="+mn-ea"/>
            </a:endParaRPr>
          </a:p>
          <a:p>
            <a:pPr marL="274320" indent="-274320" algn="just" fontAlgn="auto">
              <a:spcBef>
                <a:spcPts val="0"/>
              </a:spcBef>
              <a:spcAft>
                <a:spcPts val="0"/>
              </a:spcAft>
              <a:buClr>
                <a:schemeClr val="accent1">
                  <a:lumMod val="75000"/>
                </a:schemeClr>
              </a:buClr>
              <a:buFont typeface="Arial" pitchFamily="34" charset="0"/>
              <a:buChar char="•"/>
              <a:defRPr/>
            </a:pPr>
            <a:endParaRPr lang="en-US" sz="1100" dirty="0">
              <a:latin typeface="+mn-lt"/>
              <a:ea typeface="+mn-ea"/>
            </a:endParaRPr>
          </a:p>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Export to Côte d'Ivoire </a:t>
            </a:r>
            <a:r>
              <a:rPr lang="en-US" dirty="0">
                <a:latin typeface="+mn-lt"/>
                <a:ea typeface="+mn-ea"/>
                <a:cs typeface="+mn-cs"/>
              </a:rPr>
              <a:t>in terms of the CAGR (</a:t>
            </a:r>
            <a:r>
              <a:rPr lang="en-US" dirty="0">
                <a:latin typeface="+mn-lt"/>
                <a:ea typeface="+mn-ea"/>
                <a:cs typeface="+mn-cs"/>
              </a:rPr>
              <a:t>2008-17</a:t>
            </a:r>
            <a:r>
              <a:rPr lang="en-US" dirty="0">
                <a:latin typeface="+mn-lt"/>
                <a:ea typeface="+mn-ea"/>
                <a:cs typeface="+mn-cs"/>
              </a:rPr>
              <a:t>) has been impressive with </a:t>
            </a:r>
            <a:r>
              <a:rPr lang="en-US" dirty="0">
                <a:latin typeface="+mn-lt"/>
                <a:ea typeface="+mn-ea"/>
                <a:cs typeface="+mn-cs"/>
              </a:rPr>
              <a:t>24.87%.</a:t>
            </a:r>
            <a:endParaRPr lang="en-US" dirty="0">
              <a:latin typeface="+mn-lt"/>
              <a:ea typeface="+mn-ea"/>
            </a:endParaRPr>
          </a:p>
        </p:txBody>
      </p:sp>
      <p:sp>
        <p:nvSpPr>
          <p:cNvPr id="16" name="TextBox 15"/>
          <p:cNvSpPr txBox="1"/>
          <p:nvPr/>
        </p:nvSpPr>
        <p:spPr>
          <a:xfrm>
            <a:off x="4572000" y="4648200"/>
            <a:ext cx="4343400" cy="2192338"/>
          </a:xfrm>
          <a:prstGeom prst="rect">
            <a:avLst/>
          </a:prstGeom>
          <a:noFill/>
        </p:spPr>
        <p:txBody>
          <a:bodyPr>
            <a:spAutoFit/>
          </a:bodyPr>
          <a:lstStyle/>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Bangladesh is top import partner for India with share of 76.39% followed by Nepal with 21.31% share.</a:t>
            </a:r>
          </a:p>
          <a:p>
            <a:pPr marL="274320" indent="-274320" algn="just" fontAlgn="auto">
              <a:spcBef>
                <a:spcPts val="0"/>
              </a:spcBef>
              <a:spcAft>
                <a:spcPts val="0"/>
              </a:spcAft>
              <a:buClr>
                <a:schemeClr val="accent1">
                  <a:lumMod val="75000"/>
                </a:schemeClr>
              </a:buClr>
              <a:buFont typeface="Arial" pitchFamily="34" charset="0"/>
              <a:buChar char="•"/>
              <a:defRPr/>
            </a:pPr>
            <a:endParaRPr lang="en-US" sz="700" dirty="0">
              <a:latin typeface="+mn-lt"/>
              <a:ea typeface="+mn-ea"/>
            </a:endParaRPr>
          </a:p>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cs typeface="+mn-cs"/>
              </a:rPr>
              <a:t>Import from Nepal in terms of the CAGR (2013-17) has been impressive with 27.46% as against the growth rate of about (-)2.92% of Bangladesh.</a:t>
            </a:r>
            <a:endParaRPr lang="en-US" dirty="0">
              <a:latin typeface="+mn-lt"/>
              <a:ea typeface="+mn-ea"/>
            </a:endParaRPr>
          </a:p>
        </p:txBody>
      </p:sp>
      <p:graphicFrame>
        <p:nvGraphicFramePr>
          <p:cNvPr id="8" name="Chart 7"/>
          <p:cNvGraphicFramePr/>
          <p:nvPr/>
        </p:nvGraphicFramePr>
        <p:xfrm>
          <a:off x="228600" y="1600200"/>
          <a:ext cx="3810000" cy="26670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76200" y="1447800"/>
          <a:ext cx="5714998" cy="2560320"/>
        </p:xfrm>
        <a:graphic>
          <a:graphicData uri="http://schemas.openxmlformats.org/drawingml/2006/table">
            <a:tbl>
              <a:tblPr firstRow="1" bandRow="1">
                <a:tableStyleId>{5C22544A-7EE6-4342-B048-85BDC9FD1C3A}</a:tableStyleId>
              </a:tblPr>
              <a:tblGrid>
                <a:gridCol w="794817"/>
                <a:gridCol w="805383"/>
                <a:gridCol w="685800"/>
                <a:gridCol w="617466"/>
                <a:gridCol w="702883"/>
                <a:gridCol w="702883"/>
                <a:gridCol w="702883"/>
                <a:gridCol w="702883"/>
              </a:tblGrid>
              <a:tr h="131618">
                <a:tc>
                  <a:txBody>
                    <a:bodyPr/>
                    <a:lstStyle/>
                    <a:p>
                      <a:pPr algn="ctr" fontAlgn="b"/>
                      <a:r>
                        <a:rPr lang="en-US" sz="1200" b="0" i="0" u="none" strike="noStrike" dirty="0">
                          <a:solidFill>
                            <a:schemeClr val="bg1"/>
                          </a:solidFill>
                          <a:latin typeface="Calibri"/>
                        </a:rPr>
                        <a:t>Chapters</a:t>
                      </a:r>
                    </a:p>
                  </a:txBody>
                  <a:tcPr marL="0" marR="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No. of Products</a:t>
                      </a:r>
                      <a:endParaRPr lang="en-US" sz="1100">
                        <a:latin typeface="Calibri"/>
                        <a:ea typeface="Calibri"/>
                        <a:cs typeface="Times New Roman"/>
                      </a:endParaRPr>
                    </a:p>
                  </a:txBody>
                  <a:tcPr marL="68580" marR="6858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2008</a:t>
                      </a:r>
                      <a:endParaRPr lang="en-US" sz="1100">
                        <a:latin typeface="Calibri"/>
                        <a:ea typeface="Calibri"/>
                        <a:cs typeface="Times New Roman"/>
                      </a:endParaRPr>
                    </a:p>
                  </a:txBody>
                  <a:tcPr marL="68580" marR="6858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2017</a:t>
                      </a:r>
                      <a:endParaRPr lang="en-US" sz="1100">
                        <a:latin typeface="Calibri"/>
                        <a:ea typeface="Calibri"/>
                        <a:cs typeface="Times New Roman"/>
                      </a:endParaRPr>
                    </a:p>
                  </a:txBody>
                  <a:tcPr marL="68580" marR="68580" marT="0" marB="0" anchor="ctr"/>
                </a:tc>
                <a:tc>
                  <a:txBody>
                    <a:bodyPr/>
                    <a:lstStyle/>
                    <a:p>
                      <a:pPr algn="ctr">
                        <a:lnSpc>
                          <a:spcPct val="100000"/>
                        </a:lnSpc>
                        <a:spcAft>
                          <a:spcPts val="0"/>
                        </a:spcAft>
                        <a:tabLst>
                          <a:tab pos="342900" algn="l"/>
                        </a:tabLst>
                      </a:pPr>
                      <a:r>
                        <a:rPr lang="en-IN" sz="1200" dirty="0">
                          <a:latin typeface="Arial"/>
                          <a:ea typeface="Times New Roman"/>
                          <a:cs typeface="Times New Roman"/>
                        </a:rPr>
                        <a:t>2018 (E)</a:t>
                      </a:r>
                      <a:endParaRPr lang="en-US" sz="1100" dirty="0">
                        <a:latin typeface="Calibri"/>
                        <a:ea typeface="Calibri"/>
                        <a:cs typeface="Times New Roman"/>
                      </a:endParaRPr>
                    </a:p>
                  </a:txBody>
                  <a:tcPr marL="68580" marR="6858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2025 (E)</a:t>
                      </a:r>
                      <a:endParaRPr lang="en-US" sz="1100">
                        <a:latin typeface="Calibri"/>
                        <a:ea typeface="Calibri"/>
                        <a:cs typeface="Times New Roman"/>
                      </a:endParaRPr>
                    </a:p>
                  </a:txBody>
                  <a:tcPr marL="68580" marR="68580" marT="0" marB="0" anchor="ctr"/>
                </a:tc>
                <a:tc>
                  <a:txBody>
                    <a:bodyPr/>
                    <a:lstStyle/>
                    <a:p>
                      <a:pPr algn="ctr">
                        <a:lnSpc>
                          <a:spcPct val="100000"/>
                        </a:lnSpc>
                        <a:spcAft>
                          <a:spcPts val="0"/>
                        </a:spcAft>
                        <a:tabLst>
                          <a:tab pos="342900" algn="l"/>
                        </a:tabLst>
                      </a:pPr>
                      <a:r>
                        <a:rPr lang="en-IN" sz="1200" dirty="0">
                          <a:latin typeface="Arial"/>
                          <a:ea typeface="Times New Roman"/>
                          <a:cs typeface="Times New Roman"/>
                        </a:rPr>
                        <a:t>CAGR% (</a:t>
                      </a:r>
                      <a:r>
                        <a:rPr lang="en-IN" sz="1200" dirty="0" smtClean="0">
                          <a:latin typeface="Arial"/>
                          <a:ea typeface="Times New Roman"/>
                          <a:cs typeface="Times New Roman"/>
                        </a:rPr>
                        <a:t>2008-17</a:t>
                      </a:r>
                      <a:r>
                        <a:rPr lang="en-IN" sz="1200" dirty="0">
                          <a:latin typeface="Arial"/>
                          <a:ea typeface="Times New Roman"/>
                          <a:cs typeface="Times New Roman"/>
                        </a:rPr>
                        <a:t>)</a:t>
                      </a:r>
                      <a:endParaRPr lang="en-US" sz="1100" dirty="0">
                        <a:latin typeface="Calibri"/>
                        <a:ea typeface="Calibri"/>
                        <a:cs typeface="Times New Roman"/>
                      </a:endParaRPr>
                    </a:p>
                  </a:txBody>
                  <a:tcPr marL="68580" marR="6858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CAGR% (2017-25)</a:t>
                      </a:r>
                      <a:endParaRPr lang="en-US" sz="1100">
                        <a:latin typeface="Calibri"/>
                        <a:ea typeface="Calibri"/>
                        <a:cs typeface="Times New Roman"/>
                      </a:endParaRPr>
                    </a:p>
                  </a:txBody>
                  <a:tcPr marL="68580" marR="68580" marT="0" marB="0" anchor="ctr"/>
                </a:tc>
              </a:tr>
              <a:tr h="131618">
                <a:tc>
                  <a:txBody>
                    <a:bodyPr/>
                    <a:lstStyle/>
                    <a:p>
                      <a:pPr algn="l" fontAlgn="b"/>
                      <a:r>
                        <a:rPr lang="en-US" sz="1200" b="0" i="0" u="none" strike="noStrike" dirty="0">
                          <a:solidFill>
                            <a:srgbClr val="000000"/>
                          </a:solidFill>
                          <a:latin typeface="Calibri"/>
                        </a:rPr>
                        <a:t>Chapter-42</a:t>
                      </a:r>
                    </a:p>
                  </a:txBody>
                  <a:tcPr marL="0" marR="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1</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39.04</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47.89</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57.59</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72.44</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dirty="0">
                          <a:latin typeface="Arial"/>
                          <a:ea typeface="Times New Roman"/>
                          <a:cs typeface="Times New Roman"/>
                        </a:rPr>
                        <a:t>2.06</a:t>
                      </a:r>
                      <a:endParaRPr lang="en-US" sz="1100" dirty="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3.83</a:t>
                      </a:r>
                      <a:endParaRPr lang="en-US" sz="1100">
                        <a:latin typeface="Calibri"/>
                        <a:ea typeface="Calibri"/>
                        <a:cs typeface="Times New Roman"/>
                      </a:endParaRPr>
                    </a:p>
                  </a:txBody>
                  <a:tcPr marL="68580" marR="68580" marT="0" marB="0" anchor="ctr"/>
                </a:tc>
              </a:tr>
              <a:tr h="131618">
                <a:tc>
                  <a:txBody>
                    <a:bodyPr/>
                    <a:lstStyle/>
                    <a:p>
                      <a:pPr algn="l" fontAlgn="b"/>
                      <a:r>
                        <a:rPr lang="en-US" sz="1200" b="0" i="0" u="none" strike="noStrike" dirty="0">
                          <a:solidFill>
                            <a:srgbClr val="000000"/>
                          </a:solidFill>
                          <a:latin typeface="Calibri"/>
                        </a:rPr>
                        <a:t>Chapter-44</a:t>
                      </a:r>
                    </a:p>
                  </a:txBody>
                  <a:tcPr marL="0" marR="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2</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Na</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na</a:t>
                      </a:r>
                      <a:endParaRPr lang="en-US" sz="11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Chapter-53</a:t>
                      </a:r>
                      <a:endParaRPr lang="en-US" sz="1200" b="0" i="0" u="none" strike="noStrike" dirty="0">
                        <a:solidFill>
                          <a:srgbClr val="000000"/>
                        </a:solidFill>
                        <a:latin typeface="Calibri"/>
                      </a:endParaRPr>
                    </a:p>
                  </a:txBody>
                  <a:tcPr marL="0" marR="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20</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141.92</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121.42</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101.35</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126</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-1.55</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0.34</a:t>
                      </a:r>
                      <a:endParaRPr lang="en-US" sz="11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Chapter-56</a:t>
                      </a:r>
                      <a:endParaRPr lang="en-US" sz="1200" b="0" i="0" u="none" strike="noStrike" dirty="0">
                        <a:solidFill>
                          <a:srgbClr val="000000"/>
                        </a:solidFill>
                        <a:latin typeface="Calibri"/>
                      </a:endParaRPr>
                    </a:p>
                  </a:txBody>
                  <a:tcPr marL="0" marR="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3</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0.43</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3.09</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2.94</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4.5</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21.80</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3.48</a:t>
                      </a:r>
                      <a:endParaRPr lang="en-US" sz="11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Chapter-57</a:t>
                      </a:r>
                      <a:endParaRPr lang="en-US" sz="1200" b="0" i="0" u="none" strike="noStrike" dirty="0">
                        <a:solidFill>
                          <a:srgbClr val="000000"/>
                        </a:solidFill>
                        <a:latin typeface="Calibri"/>
                      </a:endParaRPr>
                    </a:p>
                  </a:txBody>
                  <a:tcPr marL="0" marR="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3</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30.67</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43.29</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51.32</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48.24</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3.51</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0.99</a:t>
                      </a:r>
                      <a:endParaRPr lang="en-US" sz="11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Chapter-58</a:t>
                      </a:r>
                      <a:endParaRPr lang="en-US" sz="1200" b="0" i="0" u="none" strike="noStrike" dirty="0">
                        <a:solidFill>
                          <a:srgbClr val="000000"/>
                        </a:solidFill>
                        <a:latin typeface="Calibri"/>
                      </a:endParaRPr>
                    </a:p>
                  </a:txBody>
                  <a:tcPr marL="0" marR="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3</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0.41</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1.38</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1.67</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2.49</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12.90</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5.51</a:t>
                      </a:r>
                      <a:endParaRPr lang="en-US" sz="11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Chapter-59</a:t>
                      </a:r>
                      <a:endParaRPr lang="en-US" sz="1200" b="0" i="0" u="none" strike="noStrike" dirty="0">
                        <a:solidFill>
                          <a:srgbClr val="000000"/>
                        </a:solidFill>
                        <a:latin typeface="Calibri"/>
                      </a:endParaRPr>
                    </a:p>
                  </a:txBody>
                  <a:tcPr marL="0" marR="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5</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0.52</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1.81</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1.82</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2.49</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13.28</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2.94</a:t>
                      </a:r>
                      <a:endParaRPr lang="en-US" sz="11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Chapter-63</a:t>
                      </a:r>
                      <a:endParaRPr lang="en-US" sz="1200" b="0" i="0" u="none" strike="noStrike" dirty="0">
                        <a:solidFill>
                          <a:srgbClr val="000000"/>
                        </a:solidFill>
                        <a:latin typeface="Calibri"/>
                      </a:endParaRPr>
                    </a:p>
                  </a:txBody>
                  <a:tcPr marL="0" marR="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14</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85.52</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122.64</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120.07</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192.11</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3.67</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4.16</a:t>
                      </a:r>
                      <a:endParaRPr lang="en-US" sz="11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Chapter-67</a:t>
                      </a:r>
                      <a:endParaRPr lang="en-US" sz="1200" b="0" i="0" u="none" strike="noStrike" dirty="0">
                        <a:solidFill>
                          <a:srgbClr val="000000"/>
                        </a:solidFill>
                        <a:latin typeface="Calibri"/>
                      </a:endParaRPr>
                    </a:p>
                  </a:txBody>
                  <a:tcPr marL="0" marR="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1</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0.002</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0.02</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0.04</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na</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31.30</a:t>
                      </a:r>
                      <a:endParaRPr lang="en-US" sz="1100">
                        <a:latin typeface="Calibri"/>
                        <a:ea typeface="Calibri"/>
                        <a:cs typeface="Times New Roman"/>
                      </a:endParaRPr>
                    </a:p>
                  </a:txBody>
                  <a:tcPr marL="68580" marR="68580" marT="0" marB="0" anchor="ctr"/>
                </a:tc>
              </a:tr>
              <a:tr h="131618">
                <a:tc>
                  <a:txBody>
                    <a:bodyPr/>
                    <a:lstStyle/>
                    <a:p>
                      <a:pPr algn="l" fontAlgn="b"/>
                      <a:r>
                        <a:rPr lang="en-US" sz="1200" b="0" i="0" u="none" strike="noStrike" dirty="0">
                          <a:solidFill>
                            <a:srgbClr val="000000"/>
                          </a:solidFill>
                          <a:latin typeface="Calibri"/>
                        </a:rPr>
                        <a:t>Total</a:t>
                      </a:r>
                    </a:p>
                  </a:txBody>
                  <a:tcPr marL="0" marR="0" marT="0" marB="0" anchor="ctr"/>
                </a:tc>
                <a:tc>
                  <a:txBody>
                    <a:bodyPr/>
                    <a:lstStyle/>
                    <a:p>
                      <a:pPr algn="ctr">
                        <a:lnSpc>
                          <a:spcPct val="100000"/>
                        </a:lnSpc>
                        <a:spcAft>
                          <a:spcPts val="0"/>
                        </a:spcAft>
                        <a:tabLst>
                          <a:tab pos="342900" algn="l"/>
                        </a:tabLst>
                      </a:pPr>
                      <a:r>
                        <a:rPr lang="en-IN" sz="1200">
                          <a:latin typeface="Arial"/>
                          <a:ea typeface="Times New Roman"/>
                          <a:cs typeface="Times New Roman"/>
                        </a:rPr>
                        <a:t>52</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298.51</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341.53</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336.78</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448.31</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a:latin typeface="Arial"/>
                          <a:ea typeface="Times New Roman"/>
                          <a:cs typeface="Times New Roman"/>
                        </a:rPr>
                        <a:t>1.36</a:t>
                      </a:r>
                      <a:endParaRPr lang="en-US" sz="1100">
                        <a:latin typeface="Calibri"/>
                        <a:ea typeface="Calibri"/>
                        <a:cs typeface="Times New Roman"/>
                      </a:endParaRPr>
                    </a:p>
                  </a:txBody>
                  <a:tcPr marL="68580" marR="68580" marT="0" marB="0" anchor="ctr"/>
                </a:tc>
                <a:tc>
                  <a:txBody>
                    <a:bodyPr/>
                    <a:lstStyle/>
                    <a:p>
                      <a:pPr algn="r">
                        <a:lnSpc>
                          <a:spcPct val="100000"/>
                        </a:lnSpc>
                        <a:spcAft>
                          <a:spcPts val="0"/>
                        </a:spcAft>
                        <a:tabLst>
                          <a:tab pos="342900" algn="l"/>
                        </a:tabLst>
                      </a:pPr>
                      <a:r>
                        <a:rPr lang="en-IN" sz="1200" dirty="0">
                          <a:latin typeface="Arial"/>
                          <a:ea typeface="Times New Roman"/>
                          <a:cs typeface="Times New Roman"/>
                        </a:rPr>
                        <a:t>2.50</a:t>
                      </a:r>
                      <a:endParaRPr lang="en-US" sz="1100" dirty="0">
                        <a:latin typeface="Calibri"/>
                        <a:ea typeface="Calibri"/>
                        <a:cs typeface="Times New Roman"/>
                      </a:endParaRPr>
                    </a:p>
                  </a:txBody>
                  <a:tcPr marL="68580" marR="68580" marT="0" marB="0" anchor="ctr"/>
                </a:tc>
              </a:tr>
            </a:tbl>
          </a:graphicData>
        </a:graphic>
      </p:graphicFrame>
      <p:sp>
        <p:nvSpPr>
          <p:cNvPr id="7" name="Rectangle 6"/>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4200" i="1" dirty="0">
                <a:solidFill>
                  <a:srgbClr val="000000"/>
                </a:solidFill>
                <a:effectLst>
                  <a:outerShdw blurRad="38100" dist="38100" dir="2700000" algn="tl">
                    <a:srgbClr val="C0C0C0"/>
                  </a:outerShdw>
                </a:effectLst>
                <a:latin typeface="Baskerville Old Face" pitchFamily="6" charset="0"/>
                <a:ea typeface="MS PGothic" pitchFamily="34" charset="-128"/>
              </a:rPr>
              <a:t>India</a:t>
            </a:r>
            <a:r>
              <a:rPr lang="en-IN" altLang="en-US" sz="4200" i="1" dirty="0">
                <a:solidFill>
                  <a:srgbClr val="000000"/>
                </a:solidFill>
                <a:effectLst>
                  <a:outerShdw blurRad="38100" dist="38100" dir="2700000" algn="tl">
                    <a:srgbClr val="C0C0C0"/>
                  </a:outerShdw>
                </a:effectLst>
                <a:latin typeface="Baskerville Old Face" pitchFamily="6" charset="0"/>
                <a:ea typeface="MS PGothic" pitchFamily="34" charset="-128"/>
              </a:rPr>
              <a:t>’</a:t>
            </a:r>
            <a:r>
              <a:rPr lang="en-IN" sz="4200" i="1" dirty="0">
                <a:solidFill>
                  <a:srgbClr val="000000"/>
                </a:solidFill>
                <a:effectLst>
                  <a:outerShdw blurRad="38100" dist="38100" dir="2700000" algn="tl">
                    <a:srgbClr val="C0C0C0"/>
                  </a:outerShdw>
                </a:effectLst>
                <a:latin typeface="Baskerville Old Face" pitchFamily="6" charset="0"/>
                <a:ea typeface="MS PGothic" pitchFamily="34" charset="-128"/>
              </a:rPr>
              <a:t>s Export </a:t>
            </a:r>
            <a:r>
              <a:rPr lang="en-IN" sz="4200" i="1" dirty="0">
                <a:solidFill>
                  <a:srgbClr val="000000"/>
                </a:solidFill>
                <a:effectLst>
                  <a:outerShdw blurRad="38100" dist="38100" dir="2700000" algn="tl">
                    <a:srgbClr val="C0C0C0"/>
                  </a:outerShdw>
                </a:effectLst>
                <a:latin typeface="Baskerville Old Face" pitchFamily="6" charset="0"/>
                <a:ea typeface="MS PGothic" pitchFamily="34" charset="-128"/>
              </a:rPr>
              <a:t>t </a:t>
            </a:r>
            <a:r>
              <a:rPr lang="en-IN" sz="4200" i="1" dirty="0">
                <a:solidFill>
                  <a:srgbClr val="000000"/>
                </a:solidFill>
                <a:effectLst>
                  <a:outerShdw blurRad="38100" dist="38100" dir="2700000" algn="tl">
                    <a:srgbClr val="C0C0C0"/>
                  </a:outerShdw>
                </a:effectLst>
                <a:latin typeface="Baskerville Old Face" pitchFamily="6" charset="0"/>
                <a:ea typeface="MS PGothic" pitchFamily="34" charset="-128"/>
              </a:rPr>
              <a:t>8 digit HS Level</a:t>
            </a:r>
          </a:p>
        </p:txBody>
      </p:sp>
      <p:sp>
        <p:nvSpPr>
          <p:cNvPr id="8" name="TextBox 7"/>
          <p:cNvSpPr txBox="1"/>
          <p:nvPr/>
        </p:nvSpPr>
        <p:spPr>
          <a:xfrm>
            <a:off x="5715000" y="1371600"/>
            <a:ext cx="3352800" cy="2586038"/>
          </a:xfrm>
          <a:prstGeom prst="rect">
            <a:avLst/>
          </a:prstGeom>
          <a:noFill/>
        </p:spPr>
        <p:txBody>
          <a:bodyPr>
            <a:spAutoFit/>
          </a:bodyPr>
          <a:lstStyle/>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India has a presence in </a:t>
            </a:r>
            <a:r>
              <a:rPr lang="en-US" dirty="0">
                <a:latin typeface="+mn-lt"/>
                <a:ea typeface="+mn-ea"/>
              </a:rPr>
              <a:t>52 </a:t>
            </a:r>
            <a:r>
              <a:rPr lang="en-US" dirty="0">
                <a:latin typeface="+mn-lt"/>
                <a:ea typeface="+mn-ea"/>
              </a:rPr>
              <a:t>products in the global market with </a:t>
            </a:r>
            <a:r>
              <a:rPr lang="en-US" dirty="0">
                <a:latin typeface="+mn-lt"/>
                <a:ea typeface="+mn-ea"/>
              </a:rPr>
              <a:t>$341.53Mn </a:t>
            </a:r>
            <a:r>
              <a:rPr lang="en-US" dirty="0">
                <a:latin typeface="+mn-lt"/>
                <a:ea typeface="+mn-ea"/>
              </a:rPr>
              <a:t>in 2017</a:t>
            </a:r>
          </a:p>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Most of the products experienced negative growth during last </a:t>
            </a:r>
            <a:r>
              <a:rPr lang="en-US" dirty="0">
                <a:latin typeface="+mn-lt"/>
                <a:ea typeface="+mn-ea"/>
              </a:rPr>
              <a:t>ten </a:t>
            </a:r>
            <a:r>
              <a:rPr lang="en-US" dirty="0">
                <a:latin typeface="+mn-lt"/>
                <a:ea typeface="+mn-ea"/>
              </a:rPr>
              <a:t>years</a:t>
            </a:r>
          </a:p>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If the same trend continue, India export will be </a:t>
            </a:r>
            <a:r>
              <a:rPr lang="en-US" dirty="0">
                <a:latin typeface="+mn-lt"/>
                <a:ea typeface="+mn-ea"/>
              </a:rPr>
              <a:t>$448.31 </a:t>
            </a:r>
            <a:r>
              <a:rPr lang="en-US" dirty="0" err="1">
                <a:latin typeface="+mn-lt"/>
                <a:ea typeface="+mn-ea"/>
              </a:rPr>
              <a:t>Mn</a:t>
            </a:r>
            <a:r>
              <a:rPr lang="en-US" dirty="0">
                <a:latin typeface="+mn-lt"/>
                <a:ea typeface="+mn-ea"/>
              </a:rPr>
              <a:t> by 2025.</a:t>
            </a:r>
          </a:p>
        </p:txBody>
      </p:sp>
      <p:sp>
        <p:nvSpPr>
          <p:cNvPr id="9" name="TextBox 8"/>
          <p:cNvSpPr txBox="1"/>
          <p:nvPr/>
        </p:nvSpPr>
        <p:spPr>
          <a:xfrm>
            <a:off x="76200" y="4098925"/>
            <a:ext cx="5257800" cy="2586038"/>
          </a:xfrm>
          <a:prstGeom prst="rect">
            <a:avLst/>
          </a:prstGeom>
          <a:noFill/>
        </p:spPr>
        <p:txBody>
          <a:bodyPr>
            <a:spAutoFit/>
          </a:bodyPr>
          <a:lstStyle/>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Amongst the products, knotted netting of twine, ropes has </a:t>
            </a:r>
            <a:r>
              <a:rPr lang="en-US" dirty="0">
                <a:latin typeface="+mn-lt"/>
                <a:ea typeface="+mn-ea"/>
              </a:rPr>
              <a:t>experienced growth </a:t>
            </a:r>
            <a:r>
              <a:rPr lang="en-US" dirty="0">
                <a:latin typeface="+mn-lt"/>
                <a:ea typeface="+mn-ea"/>
              </a:rPr>
              <a:t>43%, used or new rags, scrap twine, cordage, rope and cables; gunny cuttings with 39%  </a:t>
            </a:r>
            <a:r>
              <a:rPr lang="en-US" dirty="0">
                <a:latin typeface="+mn-lt"/>
                <a:ea typeface="+mn-ea"/>
              </a:rPr>
              <a:t>followed by </a:t>
            </a:r>
            <a:r>
              <a:rPr lang="en-US" dirty="0">
                <a:latin typeface="+mn-lt"/>
                <a:ea typeface="+mn-ea"/>
              </a:rPr>
              <a:t>sacks </a:t>
            </a:r>
            <a:r>
              <a:rPr lang="en-US" dirty="0">
                <a:latin typeface="+mn-lt"/>
                <a:ea typeface="+mn-ea"/>
              </a:rPr>
              <a:t>and bags with </a:t>
            </a:r>
            <a:r>
              <a:rPr lang="en-US" dirty="0">
                <a:latin typeface="+mn-lt"/>
                <a:ea typeface="+mn-ea"/>
              </a:rPr>
              <a:t>28%, have </a:t>
            </a:r>
            <a:r>
              <a:rPr lang="en-US" dirty="0">
                <a:latin typeface="+mn-lt"/>
                <a:ea typeface="+mn-ea"/>
              </a:rPr>
              <a:t>experienced promising  growth.</a:t>
            </a:r>
          </a:p>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The </a:t>
            </a:r>
            <a:r>
              <a:rPr lang="en-US" dirty="0">
                <a:latin typeface="+mn-lt"/>
                <a:ea typeface="+mn-ea"/>
              </a:rPr>
              <a:t>JDPs </a:t>
            </a:r>
            <a:r>
              <a:rPr lang="en-US" dirty="0">
                <a:latin typeface="+mn-lt"/>
                <a:ea typeface="+mn-ea"/>
              </a:rPr>
              <a:t>like hand bags has also experienced </a:t>
            </a:r>
            <a:r>
              <a:rPr lang="en-US" dirty="0">
                <a:latin typeface="+mn-lt"/>
                <a:ea typeface="+mn-ea"/>
              </a:rPr>
              <a:t>3.10% </a:t>
            </a:r>
            <a:r>
              <a:rPr lang="en-US" dirty="0">
                <a:latin typeface="+mn-lt"/>
                <a:ea typeface="+mn-ea"/>
              </a:rPr>
              <a:t>growth in the international market.</a:t>
            </a:r>
          </a:p>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Most of  other products have experienced </a:t>
            </a:r>
            <a:r>
              <a:rPr lang="en-US" dirty="0">
                <a:latin typeface="+mn-lt"/>
                <a:ea typeface="+mn-ea"/>
              </a:rPr>
              <a:t>0.74% </a:t>
            </a:r>
            <a:r>
              <a:rPr lang="en-US" dirty="0">
                <a:latin typeface="+mn-lt"/>
                <a:ea typeface="+mn-ea"/>
              </a:rPr>
              <a:t>growth during the period. </a:t>
            </a:r>
          </a:p>
        </p:txBody>
      </p:sp>
      <p:graphicFrame>
        <p:nvGraphicFramePr>
          <p:cNvPr id="10" name="Chart 9"/>
          <p:cNvGraphicFramePr/>
          <p:nvPr/>
        </p:nvGraphicFramePr>
        <p:xfrm>
          <a:off x="5558690" y="4191000"/>
          <a:ext cx="3585310" cy="2286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1219200"/>
          <a:ext cx="5410200" cy="2944368"/>
        </p:xfrm>
        <a:graphic>
          <a:graphicData uri="http://schemas.openxmlformats.org/drawingml/2006/table">
            <a:tbl>
              <a:tblPr firstRow="1" bandRow="1">
                <a:tableStyleId>{5C22544A-7EE6-4342-B048-85BDC9FD1C3A}</a:tableStyleId>
              </a:tblPr>
              <a:tblGrid>
                <a:gridCol w="764084"/>
                <a:gridCol w="675705"/>
                <a:gridCol w="675705"/>
                <a:gridCol w="675705"/>
                <a:gridCol w="675705"/>
                <a:gridCol w="675705"/>
                <a:gridCol w="575926"/>
                <a:gridCol w="691665"/>
              </a:tblGrid>
              <a:tr h="381000">
                <a:tc>
                  <a:txBody>
                    <a:bodyPr/>
                    <a:lstStyle/>
                    <a:p>
                      <a:pPr algn="ctr" fontAlgn="b"/>
                      <a:r>
                        <a:rPr lang="en-US" sz="1200" b="0" i="0" u="none" strike="noStrike" dirty="0">
                          <a:solidFill>
                            <a:schemeClr val="bg1"/>
                          </a:solidFill>
                          <a:latin typeface="Calibri"/>
                        </a:rPr>
                        <a:t>Chapters</a:t>
                      </a:r>
                    </a:p>
                  </a:txBody>
                  <a:tcPr marL="0" marR="0" marT="0" marB="0" anchor="ctr"/>
                </a:tc>
                <a:tc>
                  <a:txBody>
                    <a:bodyPr/>
                    <a:lstStyle/>
                    <a:p>
                      <a:pPr algn="ctr">
                        <a:lnSpc>
                          <a:spcPct val="115000"/>
                        </a:lnSpc>
                        <a:spcAft>
                          <a:spcPts val="0"/>
                        </a:spcAft>
                        <a:tabLst>
                          <a:tab pos="342900" algn="l"/>
                        </a:tabLst>
                      </a:pPr>
                      <a:r>
                        <a:rPr lang="en-IN" sz="1200" dirty="0">
                          <a:latin typeface="Arial"/>
                          <a:ea typeface="Times New Roman"/>
                          <a:cs typeface="Times New Roman"/>
                        </a:rPr>
                        <a:t>No. of Products</a:t>
                      </a:r>
                      <a:endParaRPr lang="en-US" sz="1200" dirty="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2008</a:t>
                      </a:r>
                      <a:endParaRPr lang="en-US" sz="12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2017</a:t>
                      </a:r>
                      <a:endParaRPr lang="en-US" sz="12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2018 (E)</a:t>
                      </a:r>
                      <a:endParaRPr lang="en-US" sz="12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dirty="0">
                          <a:latin typeface="Arial"/>
                          <a:ea typeface="Times New Roman"/>
                          <a:cs typeface="Times New Roman"/>
                        </a:rPr>
                        <a:t>2025 (E)</a:t>
                      </a:r>
                      <a:endParaRPr lang="en-US" sz="1200" dirty="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CAGR% (2013-17)</a:t>
                      </a:r>
                      <a:endParaRPr lang="en-US" sz="12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CAGR% (2017-25)</a:t>
                      </a:r>
                      <a:endParaRPr lang="en-US" sz="1200">
                        <a:latin typeface="Calibri"/>
                        <a:ea typeface="Calibri"/>
                        <a:cs typeface="Times New Roman"/>
                      </a:endParaRPr>
                    </a:p>
                  </a:txBody>
                  <a:tcPr marL="68580" marR="68580" marT="0" marB="0" anchor="ctr"/>
                </a:tc>
              </a:tr>
              <a:tr h="131618">
                <a:tc>
                  <a:txBody>
                    <a:bodyPr/>
                    <a:lstStyle/>
                    <a:p>
                      <a:pPr algn="l" fontAlgn="b"/>
                      <a:r>
                        <a:rPr lang="en-US" sz="1200" b="0" i="0" u="none" strike="noStrike" dirty="0">
                          <a:solidFill>
                            <a:srgbClr val="000000"/>
                          </a:solidFill>
                          <a:latin typeface="Calibri"/>
                        </a:rPr>
                        <a:t>Chapter-42</a:t>
                      </a:r>
                    </a:p>
                  </a:txBody>
                  <a:tcPr marL="0" marR="0" marT="0" marB="0" anchor="ctr"/>
                </a:tc>
                <a:tc>
                  <a:txBody>
                    <a:bodyPr/>
                    <a:lstStyle/>
                    <a:p>
                      <a:pPr algn="ctr">
                        <a:lnSpc>
                          <a:spcPct val="115000"/>
                        </a:lnSpc>
                        <a:spcAft>
                          <a:spcPts val="0"/>
                        </a:spcAft>
                        <a:tabLst>
                          <a:tab pos="342900" algn="l"/>
                        </a:tabLst>
                      </a:pPr>
                      <a:r>
                        <a:rPr lang="en-IN" sz="1200" dirty="0">
                          <a:latin typeface="Arial"/>
                          <a:ea typeface="Times New Roman"/>
                          <a:cs typeface="Times New Roman"/>
                        </a:rPr>
                        <a:t>1</a:t>
                      </a:r>
                      <a:endParaRPr lang="en-US" sz="1200" dirty="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0.06</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0.22</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0.19</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0.29</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14.00</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2.66</a:t>
                      </a:r>
                      <a:endParaRPr lang="en-US" sz="1200">
                        <a:latin typeface="Calibri"/>
                        <a:ea typeface="Calibri"/>
                        <a:cs typeface="Times New Roman"/>
                      </a:endParaRPr>
                    </a:p>
                  </a:txBody>
                  <a:tcPr marL="68580" marR="68580" marT="0" marB="0" anchor="ctr"/>
                </a:tc>
              </a:tr>
              <a:tr h="60960">
                <a:tc>
                  <a:txBody>
                    <a:bodyPr/>
                    <a:lstStyle/>
                    <a:p>
                      <a:pPr algn="l" fontAlgn="b"/>
                      <a:r>
                        <a:rPr lang="en-US" sz="1200" b="0" i="0" u="none" strike="noStrike" dirty="0">
                          <a:solidFill>
                            <a:srgbClr val="000000"/>
                          </a:solidFill>
                          <a:latin typeface="Calibri"/>
                        </a:rPr>
                        <a:t>Chapter-44</a:t>
                      </a:r>
                    </a:p>
                  </a:txBody>
                  <a:tcPr marL="0" marR="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2</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0.00</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0.06</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0.01</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0.08</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Na</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2.05</a:t>
                      </a:r>
                      <a:endParaRPr lang="en-US" sz="12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Chapter-53</a:t>
                      </a:r>
                      <a:endParaRPr lang="en-US" sz="1200" b="0" i="0" u="none" strike="noStrike" dirty="0">
                        <a:solidFill>
                          <a:srgbClr val="000000"/>
                        </a:solidFill>
                        <a:latin typeface="Calibri"/>
                      </a:endParaRPr>
                    </a:p>
                  </a:txBody>
                  <a:tcPr marL="0" marR="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20</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38.46</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142.76</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138.14</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262.35</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14.01</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5.69</a:t>
                      </a:r>
                      <a:endParaRPr lang="en-US" sz="12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Chapter-56</a:t>
                      </a:r>
                      <a:endParaRPr lang="en-US" sz="1200" b="0" i="0" u="none" strike="noStrike" dirty="0">
                        <a:solidFill>
                          <a:srgbClr val="000000"/>
                        </a:solidFill>
                        <a:latin typeface="Calibri"/>
                      </a:endParaRPr>
                    </a:p>
                  </a:txBody>
                  <a:tcPr marL="0" marR="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3</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1.19</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1.11</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0.10</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-1.55</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-0.69</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-203.08</a:t>
                      </a:r>
                      <a:endParaRPr lang="en-US" sz="12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Chapter-57</a:t>
                      </a:r>
                      <a:endParaRPr lang="en-US" sz="1200" b="0" i="0" u="none" strike="noStrike" dirty="0">
                        <a:solidFill>
                          <a:srgbClr val="000000"/>
                        </a:solidFill>
                        <a:latin typeface="Calibri"/>
                      </a:endParaRPr>
                    </a:p>
                  </a:txBody>
                  <a:tcPr marL="0" marR="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3</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0.27</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0.97</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0.94</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2.19</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13.64</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7.68</a:t>
                      </a:r>
                      <a:endParaRPr lang="en-US" sz="12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Chapter-58</a:t>
                      </a:r>
                      <a:endParaRPr lang="en-US" sz="1200" b="0" i="0" u="none" strike="noStrike" dirty="0">
                        <a:solidFill>
                          <a:srgbClr val="000000"/>
                        </a:solidFill>
                        <a:latin typeface="Calibri"/>
                      </a:endParaRPr>
                    </a:p>
                  </a:txBody>
                  <a:tcPr marL="0" marR="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3</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0.03</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0.32</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0.05</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0.86</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26.71</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9.40</a:t>
                      </a:r>
                      <a:endParaRPr lang="en-US" sz="12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Chapter-59</a:t>
                      </a:r>
                      <a:endParaRPr lang="en-US" sz="1200" b="0" i="0" u="none" strike="noStrike" dirty="0">
                        <a:solidFill>
                          <a:srgbClr val="000000"/>
                        </a:solidFill>
                        <a:latin typeface="Calibri"/>
                      </a:endParaRPr>
                    </a:p>
                  </a:txBody>
                  <a:tcPr marL="0" marR="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5</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1.99</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0.19</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0.62</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-0.31</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-20.93</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-204.55</a:t>
                      </a:r>
                      <a:endParaRPr lang="en-US" sz="12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Chapter-63</a:t>
                      </a:r>
                      <a:endParaRPr lang="en-US" sz="1200" b="0" i="0" u="none" strike="noStrike" dirty="0">
                        <a:solidFill>
                          <a:srgbClr val="000000"/>
                        </a:solidFill>
                        <a:latin typeface="Calibri"/>
                      </a:endParaRPr>
                    </a:p>
                  </a:txBody>
                  <a:tcPr marL="0" marR="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14</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72.76</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24.78</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33.06</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17.05</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-10.21</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-3.34</a:t>
                      </a:r>
                      <a:endParaRPr lang="en-US" sz="1200">
                        <a:latin typeface="Calibri"/>
                        <a:ea typeface="Calibri"/>
                        <a:cs typeface="Times New Roman"/>
                      </a:endParaRPr>
                    </a:p>
                  </a:txBody>
                  <a:tcPr marL="68580" marR="68580" marT="0" marB="0" anchor="ctr"/>
                </a:tc>
              </a:tr>
              <a:tr h="131618">
                <a:tc>
                  <a:txBody>
                    <a:bodyPr/>
                    <a:lstStyle/>
                    <a:p>
                      <a:pPr algn="l" fontAlgn="b"/>
                      <a:r>
                        <a:rPr lang="en-US" sz="1200" b="0" i="0" u="none" strike="noStrike" dirty="0" smtClean="0">
                          <a:solidFill>
                            <a:srgbClr val="000000"/>
                          </a:solidFill>
                          <a:latin typeface="Calibri"/>
                        </a:rPr>
                        <a:t>Chapter-67</a:t>
                      </a:r>
                      <a:endParaRPr lang="en-US" sz="1200" b="0" i="0" u="none" strike="noStrike" dirty="0">
                        <a:solidFill>
                          <a:srgbClr val="000000"/>
                        </a:solidFill>
                        <a:latin typeface="Calibri"/>
                      </a:endParaRPr>
                    </a:p>
                  </a:txBody>
                  <a:tcPr marL="0" marR="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1</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0.01</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0.03</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0.15</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0.02</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11.61</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-3.62</a:t>
                      </a:r>
                      <a:endParaRPr lang="en-US" sz="1200">
                        <a:latin typeface="Calibri"/>
                        <a:ea typeface="Calibri"/>
                        <a:cs typeface="Times New Roman"/>
                      </a:endParaRPr>
                    </a:p>
                  </a:txBody>
                  <a:tcPr marL="68580" marR="68580" marT="0" marB="0" anchor="ctr"/>
                </a:tc>
              </a:tr>
              <a:tr h="131618">
                <a:tc>
                  <a:txBody>
                    <a:bodyPr/>
                    <a:lstStyle/>
                    <a:p>
                      <a:pPr algn="l" fontAlgn="b"/>
                      <a:r>
                        <a:rPr lang="en-US" sz="1200" b="0" i="0" u="none" strike="noStrike" dirty="0">
                          <a:solidFill>
                            <a:srgbClr val="000000"/>
                          </a:solidFill>
                          <a:latin typeface="Calibri"/>
                        </a:rPr>
                        <a:t>Total</a:t>
                      </a:r>
                    </a:p>
                  </a:txBody>
                  <a:tcPr marL="0" marR="0" marT="0" marB="0" anchor="ctr"/>
                </a:tc>
                <a:tc>
                  <a:txBody>
                    <a:bodyPr/>
                    <a:lstStyle/>
                    <a:p>
                      <a:pPr algn="ctr">
                        <a:lnSpc>
                          <a:spcPct val="115000"/>
                        </a:lnSpc>
                        <a:spcAft>
                          <a:spcPts val="0"/>
                        </a:spcAft>
                        <a:tabLst>
                          <a:tab pos="342900" algn="l"/>
                        </a:tabLst>
                      </a:pPr>
                      <a:r>
                        <a:rPr lang="en-IN" sz="1200">
                          <a:latin typeface="Arial"/>
                          <a:ea typeface="Times New Roman"/>
                          <a:cs typeface="Times New Roman"/>
                        </a:rPr>
                        <a:t>52</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114.77</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170.44</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173.26</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280.98</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a:latin typeface="Arial"/>
                          <a:ea typeface="Times New Roman"/>
                          <a:cs typeface="Times New Roman"/>
                        </a:rPr>
                        <a:t>4.03</a:t>
                      </a:r>
                      <a:endParaRPr lang="en-US" sz="1200">
                        <a:latin typeface="Calibri"/>
                        <a:ea typeface="Calibri"/>
                        <a:cs typeface="Times New Roman"/>
                      </a:endParaRPr>
                    </a:p>
                  </a:txBody>
                  <a:tcPr marL="68580" marR="68580" marT="0" marB="0" anchor="ctr"/>
                </a:tc>
                <a:tc>
                  <a:txBody>
                    <a:bodyPr/>
                    <a:lstStyle/>
                    <a:p>
                      <a:pPr algn="r">
                        <a:lnSpc>
                          <a:spcPct val="115000"/>
                        </a:lnSpc>
                        <a:spcAft>
                          <a:spcPts val="0"/>
                        </a:spcAft>
                        <a:tabLst>
                          <a:tab pos="342900" algn="l"/>
                        </a:tabLst>
                      </a:pPr>
                      <a:r>
                        <a:rPr lang="en-IN" sz="1200" dirty="0">
                          <a:latin typeface="Arial"/>
                          <a:ea typeface="Times New Roman"/>
                          <a:cs typeface="Times New Roman"/>
                        </a:rPr>
                        <a:t>4.65</a:t>
                      </a:r>
                      <a:endParaRPr lang="en-US" sz="1200" dirty="0">
                        <a:latin typeface="Calibri"/>
                        <a:ea typeface="Calibri"/>
                        <a:cs typeface="Times New Roman"/>
                      </a:endParaRPr>
                    </a:p>
                  </a:txBody>
                  <a:tcPr marL="68580" marR="68580" marT="0" marB="0" anchor="ctr"/>
                </a:tc>
              </a:tr>
            </a:tbl>
          </a:graphicData>
        </a:graphic>
      </p:graphicFrame>
      <p:sp>
        <p:nvSpPr>
          <p:cNvPr id="6" name="TextBox 5"/>
          <p:cNvSpPr txBox="1"/>
          <p:nvPr/>
        </p:nvSpPr>
        <p:spPr>
          <a:xfrm>
            <a:off x="5638800" y="1219200"/>
            <a:ext cx="3429000" cy="3308350"/>
          </a:xfrm>
          <a:prstGeom prst="rect">
            <a:avLst/>
          </a:prstGeom>
          <a:noFill/>
        </p:spPr>
        <p:txBody>
          <a:bodyPr>
            <a:spAutoFit/>
          </a:bodyPr>
          <a:lstStyle/>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India imports $</a:t>
            </a:r>
            <a:r>
              <a:rPr lang="en-US" dirty="0">
                <a:latin typeface="+mn-lt"/>
                <a:ea typeface="+mn-ea"/>
              </a:rPr>
              <a:t>170.44 </a:t>
            </a:r>
            <a:r>
              <a:rPr lang="en-US" dirty="0" err="1">
                <a:latin typeface="+mn-lt"/>
                <a:ea typeface="+mn-ea"/>
              </a:rPr>
              <a:t>Mn</a:t>
            </a:r>
            <a:r>
              <a:rPr lang="en-US" dirty="0">
                <a:latin typeface="+mn-lt"/>
                <a:ea typeface="+mn-ea"/>
              </a:rPr>
              <a:t> of jute textiles from </a:t>
            </a:r>
            <a:r>
              <a:rPr lang="en-US" dirty="0" err="1">
                <a:latin typeface="+mn-lt"/>
                <a:ea typeface="+mn-ea"/>
              </a:rPr>
              <a:t>RoW</a:t>
            </a:r>
            <a:r>
              <a:rPr lang="en-US" dirty="0">
                <a:latin typeface="+mn-lt"/>
                <a:ea typeface="+mn-ea"/>
              </a:rPr>
              <a:t> mostly from Bangladesh.</a:t>
            </a:r>
          </a:p>
          <a:p>
            <a:pPr algn="just" fontAlgn="auto">
              <a:spcBef>
                <a:spcPts val="0"/>
              </a:spcBef>
              <a:spcAft>
                <a:spcPts val="0"/>
              </a:spcAft>
              <a:buClr>
                <a:schemeClr val="accent1">
                  <a:lumMod val="75000"/>
                </a:schemeClr>
              </a:buClr>
              <a:defRPr/>
            </a:pPr>
            <a:endParaRPr lang="en-US" sz="1100" dirty="0">
              <a:latin typeface="+mn-lt"/>
              <a:ea typeface="+mn-ea"/>
            </a:endParaRPr>
          </a:p>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Even if, the import is mostly raw-material focused, the import of products like hand woven tapestries and jute hand bag which have grown at 26.31% and 14% respectively may be a matter of concern for the industry.</a:t>
            </a:r>
            <a:endParaRPr lang="en-US" dirty="0">
              <a:latin typeface="+mn-lt"/>
              <a:ea typeface="+mn-ea"/>
            </a:endParaRPr>
          </a:p>
        </p:txBody>
      </p:sp>
      <p:sp>
        <p:nvSpPr>
          <p:cNvPr id="8" name="TextBox 7"/>
          <p:cNvSpPr txBox="1"/>
          <p:nvPr/>
        </p:nvSpPr>
        <p:spPr>
          <a:xfrm>
            <a:off x="152400" y="4271963"/>
            <a:ext cx="3962400" cy="2586037"/>
          </a:xfrm>
          <a:prstGeom prst="rect">
            <a:avLst/>
          </a:prstGeom>
          <a:noFill/>
        </p:spPr>
        <p:txBody>
          <a:bodyPr>
            <a:spAutoFit/>
          </a:bodyPr>
          <a:lstStyle/>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If the current trend continues, India may import about $</a:t>
            </a:r>
            <a:r>
              <a:rPr lang="en-US" dirty="0">
                <a:latin typeface="+mn-lt"/>
                <a:ea typeface="+mn-ea"/>
              </a:rPr>
              <a:t>280.98 </a:t>
            </a:r>
            <a:r>
              <a:rPr lang="en-US" dirty="0" err="1">
                <a:latin typeface="+mn-lt"/>
                <a:ea typeface="+mn-ea"/>
              </a:rPr>
              <a:t>Mn</a:t>
            </a:r>
            <a:r>
              <a:rPr lang="en-US" dirty="0">
                <a:latin typeface="+mn-lt"/>
                <a:ea typeface="+mn-ea"/>
              </a:rPr>
              <a:t> of import by 2025.</a:t>
            </a:r>
          </a:p>
          <a:p>
            <a:pPr marL="274320" indent="-274320" algn="just" fontAlgn="auto">
              <a:spcBef>
                <a:spcPts val="0"/>
              </a:spcBef>
              <a:spcAft>
                <a:spcPts val="0"/>
              </a:spcAft>
              <a:buClr>
                <a:schemeClr val="accent1">
                  <a:lumMod val="75000"/>
                </a:schemeClr>
              </a:buClr>
              <a:buFont typeface="Arial" pitchFamily="34" charset="0"/>
              <a:buChar char="•"/>
              <a:defRPr/>
            </a:pPr>
            <a:endParaRPr lang="en-US" dirty="0">
              <a:latin typeface="+mn-lt"/>
              <a:ea typeface="+mn-ea"/>
            </a:endParaRPr>
          </a:p>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The product </a:t>
            </a:r>
            <a:r>
              <a:rPr lang="en-US" dirty="0">
                <a:latin typeface="+mn-lt"/>
                <a:ea typeface="+mn-ea"/>
              </a:rPr>
              <a:t>like carpet and other floor coverings &amp; narrow woven fabrics have </a:t>
            </a:r>
            <a:r>
              <a:rPr lang="en-US" dirty="0">
                <a:latin typeface="+mn-lt"/>
                <a:ea typeface="+mn-ea"/>
              </a:rPr>
              <a:t>registered a robust growth in import during last </a:t>
            </a:r>
            <a:r>
              <a:rPr lang="en-US" dirty="0">
                <a:latin typeface="+mn-lt"/>
                <a:ea typeface="+mn-ea"/>
              </a:rPr>
              <a:t>ten </a:t>
            </a:r>
            <a:r>
              <a:rPr lang="en-US" dirty="0">
                <a:latin typeface="+mn-lt"/>
                <a:ea typeface="+mn-ea"/>
              </a:rPr>
              <a:t>years.</a:t>
            </a:r>
          </a:p>
        </p:txBody>
      </p:sp>
      <p:sp>
        <p:nvSpPr>
          <p:cNvPr id="9" name="Rectangle 8"/>
          <p:cNvSpPr/>
          <p:nvPr/>
        </p:nvSpPr>
        <p:spPr>
          <a:xfrm>
            <a:off x="0" y="-404813"/>
            <a:ext cx="9144000" cy="1471613"/>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prstClr val="black"/>
                </a:solidFill>
                <a:ea typeface="MS PGothic" pitchFamily="34" charset="-128"/>
              </a:rPr>
              <a:t>India</a:t>
            </a:r>
            <a:r>
              <a:rPr lang="en-US" altLang="en-US" sz="4000" dirty="0">
                <a:solidFill>
                  <a:prstClr val="black"/>
                </a:solidFill>
                <a:ea typeface="MS PGothic" pitchFamily="34" charset="-128"/>
              </a:rPr>
              <a:t>’</a:t>
            </a:r>
            <a:r>
              <a:rPr lang="en-US" sz="4000" dirty="0">
                <a:solidFill>
                  <a:prstClr val="black"/>
                </a:solidFill>
                <a:ea typeface="MS PGothic" pitchFamily="34" charset="-128"/>
              </a:rPr>
              <a:t>s import in Jute ($ </a:t>
            </a:r>
            <a:r>
              <a:rPr lang="en-US" sz="4000" dirty="0" err="1">
                <a:solidFill>
                  <a:prstClr val="black"/>
                </a:solidFill>
                <a:ea typeface="MS PGothic" pitchFamily="34" charset="-128"/>
              </a:rPr>
              <a:t>Mn</a:t>
            </a:r>
            <a:r>
              <a:rPr lang="en-US" sz="4000" dirty="0">
                <a:solidFill>
                  <a:prstClr val="black"/>
                </a:solidFill>
                <a:ea typeface="MS PGothic" pitchFamily="34" charset="-128"/>
              </a:rPr>
              <a:t>) at 8-digits</a:t>
            </a:r>
            <a:endParaRPr lang="en-IN" sz="4200" i="1" dirty="0">
              <a:solidFill>
                <a:schemeClr val="tx1"/>
              </a:solidFill>
              <a:effectLst>
                <a:outerShdw blurRad="38100" dist="38100" dir="2700000" algn="tl">
                  <a:srgbClr val="C0C0C0"/>
                </a:outerShdw>
              </a:effectLst>
              <a:latin typeface="Baskerville Old Face" pitchFamily="6" charset="0"/>
              <a:ea typeface="MS PGothic" pitchFamily="34" charset="-128"/>
            </a:endParaRPr>
          </a:p>
        </p:txBody>
      </p:sp>
      <p:graphicFrame>
        <p:nvGraphicFramePr>
          <p:cNvPr id="10" name="Chart 9"/>
          <p:cNvGraphicFramePr/>
          <p:nvPr/>
        </p:nvGraphicFramePr>
        <p:xfrm>
          <a:off x="4876800" y="4495800"/>
          <a:ext cx="4114800" cy="213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0" y="152400"/>
            <a:ext cx="9144000" cy="1143000"/>
          </a:xfrm>
        </p:spPr>
        <p:txBody>
          <a:bodyPr rtlCol="0">
            <a:normAutofit/>
          </a:bodyPr>
          <a:lstStyle/>
          <a:p>
            <a:pPr eaLnBrk="1" fontAlgn="auto" hangingPunct="1">
              <a:spcAft>
                <a:spcPts val="0"/>
              </a:spcAft>
              <a:defRPr/>
            </a:pPr>
            <a:r>
              <a:rPr lang="en-US" sz="5400" i="1" dirty="0" smtClean="0">
                <a:effectLst>
                  <a:outerShdw blurRad="38100" dist="38100" dir="2700000" algn="tl">
                    <a:srgbClr val="000000">
                      <a:alpha val="43137"/>
                    </a:srgbClr>
                  </a:outerShdw>
                </a:effectLst>
                <a:latin typeface="Baskerville Old Face" pitchFamily="18" charset="0"/>
                <a:ea typeface="+mj-ea"/>
                <a:cs typeface="+mj-cs"/>
              </a:rPr>
              <a:t>Introduction</a:t>
            </a:r>
            <a:endParaRPr lang="en-IN" sz="5400" i="1" dirty="0">
              <a:effectLst>
                <a:outerShdw blurRad="38100" dist="38100" dir="2700000" algn="tl">
                  <a:srgbClr val="000000">
                    <a:alpha val="43137"/>
                  </a:srgbClr>
                </a:outerShdw>
              </a:effectLst>
              <a:latin typeface="Baskerville Old Face" pitchFamily="18" charset="0"/>
              <a:ea typeface="+mj-ea"/>
              <a:cs typeface="+mj-cs"/>
            </a:endParaRPr>
          </a:p>
        </p:txBody>
      </p:sp>
      <p:sp>
        <p:nvSpPr>
          <p:cNvPr id="6148" name="Content Placeholder 2"/>
          <p:cNvSpPr>
            <a:spLocks noGrp="1"/>
          </p:cNvSpPr>
          <p:nvPr>
            <p:ph idx="1"/>
          </p:nvPr>
        </p:nvSpPr>
        <p:spPr>
          <a:xfrm>
            <a:off x="304800" y="1905000"/>
            <a:ext cx="8610600" cy="4800600"/>
          </a:xfrm>
        </p:spPr>
        <p:txBody>
          <a:bodyPr/>
          <a:lstStyle/>
          <a:p>
            <a:pPr algn="just" eaLnBrk="1" hangingPunct="1">
              <a:lnSpc>
                <a:spcPct val="90000"/>
              </a:lnSpc>
            </a:pPr>
            <a:r>
              <a:rPr lang="en-IN" sz="2200" smtClean="0"/>
              <a:t>Jute  textile industry plays an important role in India</a:t>
            </a:r>
            <a:r>
              <a:rPr lang="en-IN" altLang="en-US" sz="2200" smtClean="0"/>
              <a:t>’</a:t>
            </a:r>
            <a:r>
              <a:rPr lang="en-IN" sz="2200" smtClean="0"/>
              <a:t>s economy in terms of generation of employment and income and augmenting national output of the sector.</a:t>
            </a:r>
          </a:p>
          <a:p>
            <a:pPr algn="just" eaLnBrk="1" hangingPunct="1">
              <a:lnSpc>
                <a:spcPct val="90000"/>
              </a:lnSpc>
            </a:pPr>
            <a:endParaRPr lang="en-IN" sz="1400" smtClean="0"/>
          </a:p>
          <a:p>
            <a:pPr algn="just" eaLnBrk="1" hangingPunct="1">
              <a:lnSpc>
                <a:spcPct val="90000"/>
              </a:lnSpc>
            </a:pPr>
            <a:r>
              <a:rPr lang="en-IN" sz="2200" smtClean="0"/>
              <a:t>The  industry provides direct employment to 0.37 million workers in organized mills and in diversified units including tertiary sector and allied activities and supports the livelihood of around 4.0 million farm families.</a:t>
            </a:r>
          </a:p>
          <a:p>
            <a:pPr algn="just" eaLnBrk="1" hangingPunct="1">
              <a:lnSpc>
                <a:spcPct val="90000"/>
              </a:lnSpc>
            </a:pPr>
            <a:endParaRPr lang="en-IN" sz="1400" smtClean="0"/>
          </a:p>
          <a:p>
            <a:pPr algn="just" eaLnBrk="1" hangingPunct="1">
              <a:lnSpc>
                <a:spcPct val="90000"/>
              </a:lnSpc>
            </a:pPr>
            <a:r>
              <a:rPr lang="en-IN" sz="2200" smtClean="0"/>
              <a:t>In addition, large number of persons  are engaged in trading of jute and jute products and other service activities.</a:t>
            </a:r>
          </a:p>
          <a:p>
            <a:pPr algn="just" eaLnBrk="1" hangingPunct="1">
              <a:lnSpc>
                <a:spcPct val="90000"/>
              </a:lnSpc>
            </a:pPr>
            <a:endParaRPr lang="en-IN" sz="1400" smtClean="0"/>
          </a:p>
          <a:p>
            <a:pPr algn="just" eaLnBrk="1" hangingPunct="1">
              <a:lnSpc>
                <a:spcPct val="90000"/>
              </a:lnSpc>
            </a:pPr>
            <a:r>
              <a:rPr lang="en-IN" sz="2200" smtClean="0"/>
              <a:t>India is the largest manufacturers of jute textiles followed by Bangladesh and Bangladesh out of the global production of about 3.30 Million Tonnes  per Annum.</a:t>
            </a:r>
          </a:p>
          <a:p>
            <a:pPr algn="just" eaLnBrk="1" hangingPunct="1">
              <a:lnSpc>
                <a:spcPct val="90000"/>
              </a:lnSpc>
            </a:pPr>
            <a:endParaRPr lang="en-IN" sz="22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 y="1196975"/>
            <a:ext cx="8915400" cy="5508625"/>
          </a:xfrm>
          <a:prstGeom prst="rect">
            <a:avLst/>
          </a:prstGeom>
          <a:noFill/>
        </p:spPr>
        <p:txBody>
          <a:bodyPr>
            <a:spAutoFit/>
          </a:bodyPr>
          <a:lstStyle/>
          <a:p>
            <a:pPr marL="274320" indent="-274320" algn="just" fontAlgn="auto">
              <a:spcBef>
                <a:spcPts val="0"/>
              </a:spcBef>
              <a:spcAft>
                <a:spcPts val="0"/>
              </a:spcAft>
              <a:buClr>
                <a:schemeClr val="accent1">
                  <a:lumMod val="75000"/>
                </a:schemeClr>
              </a:buClr>
              <a:buFont typeface="Arial" pitchFamily="34" charset="0"/>
              <a:buChar char="•"/>
              <a:defRPr/>
            </a:pPr>
            <a:r>
              <a:rPr lang="en-US" dirty="0">
                <a:latin typeface="+mn-lt"/>
                <a:ea typeface="+mn-ea"/>
              </a:rPr>
              <a:t>It is estimated that an  additional export potential for Indian jute was US$ 132.43 </a:t>
            </a:r>
            <a:r>
              <a:rPr lang="en-US" dirty="0" err="1">
                <a:latin typeface="+mn-lt"/>
                <a:ea typeface="+mn-ea"/>
              </a:rPr>
              <a:t>Mn</a:t>
            </a:r>
            <a:r>
              <a:rPr lang="en-US" dirty="0">
                <a:latin typeface="+mn-lt"/>
                <a:ea typeface="+mn-ea"/>
              </a:rPr>
              <a:t> during 2019.</a:t>
            </a:r>
            <a:endParaRPr lang="en-US" dirty="0">
              <a:latin typeface="+mn-lt"/>
              <a:ea typeface="+mn-ea"/>
            </a:endParaRPr>
          </a:p>
          <a:p>
            <a:pPr marL="274320" indent="-274320" algn="just" fontAlgn="auto">
              <a:spcBef>
                <a:spcPts val="0"/>
              </a:spcBef>
              <a:spcAft>
                <a:spcPts val="0"/>
              </a:spcAft>
              <a:buClr>
                <a:schemeClr val="accent1">
                  <a:lumMod val="75000"/>
                </a:schemeClr>
              </a:buClr>
              <a:buFont typeface="Arial" pitchFamily="34" charset="0"/>
              <a:buChar char="•"/>
              <a:defRPr/>
            </a:pPr>
            <a:r>
              <a:rPr lang="en-IN" dirty="0">
                <a:cs typeface="+mn-cs"/>
              </a:rPr>
              <a:t>Composition of the export potential in terms of product groups is 3.62% of jute fibre, 5.60% of jute yarn, 9.00% of jute fabrics and 81.79% of jute made-ups (sacking, hessian, etc.) </a:t>
            </a:r>
          </a:p>
          <a:p>
            <a:pPr marL="274320" indent="-274320" algn="just" fontAlgn="auto">
              <a:spcBef>
                <a:spcPts val="0"/>
              </a:spcBef>
              <a:spcAft>
                <a:spcPts val="0"/>
              </a:spcAft>
              <a:buClr>
                <a:schemeClr val="accent1">
                  <a:lumMod val="75000"/>
                </a:schemeClr>
              </a:buClr>
              <a:buFont typeface="Arial" pitchFamily="34" charset="0"/>
              <a:buChar char="•"/>
              <a:defRPr/>
            </a:pPr>
            <a:r>
              <a:rPr lang="en-IN" dirty="0">
                <a:cs typeface="+mn-cs"/>
              </a:rPr>
              <a:t>Ghana with 13.50% is  top market  for  additional export followed by Sudan (7.64%), Indonesia (7.02%), Cote D'Ivoire (5.03%), Pakistan (4.46%), Viet Nam (4.14%), Uganda (3.82%), China (3.65%), Tanzania (3.33%), Iran (3.18%), Kenya (3.12%), USA (2.57%), Turkey (2.53%) and Thailand (2.43%), etc. </a:t>
            </a:r>
          </a:p>
          <a:p>
            <a:pPr marL="274320" indent="-274320" algn="just" fontAlgn="auto">
              <a:spcBef>
                <a:spcPts val="0"/>
              </a:spcBef>
              <a:spcAft>
                <a:spcPts val="0"/>
              </a:spcAft>
              <a:buClr>
                <a:schemeClr val="accent1">
                  <a:lumMod val="75000"/>
                </a:schemeClr>
              </a:buClr>
              <a:buFont typeface="Arial" pitchFamily="34" charset="0"/>
              <a:buChar char="•"/>
              <a:defRPr/>
            </a:pPr>
            <a:endParaRPr lang="en-IN" sz="1000" dirty="0">
              <a:cs typeface="+mn-cs"/>
            </a:endParaRPr>
          </a:p>
          <a:p>
            <a:pPr marL="274320" indent="-274320" algn="just" fontAlgn="auto">
              <a:spcBef>
                <a:spcPts val="0"/>
              </a:spcBef>
              <a:spcAft>
                <a:spcPts val="0"/>
              </a:spcAft>
              <a:buClr>
                <a:schemeClr val="accent1">
                  <a:lumMod val="75000"/>
                </a:schemeClr>
              </a:buClr>
              <a:buFont typeface="Arial" pitchFamily="34" charset="0"/>
              <a:buChar char="•"/>
              <a:defRPr/>
            </a:pPr>
            <a:r>
              <a:rPr lang="en-IN" dirty="0">
                <a:cs typeface="+mn-cs"/>
              </a:rPr>
              <a:t>Pakistan with 52.20% share is  top market for jute fibre followed by Nigeria (9.98%), China (6.08%), Cote D'Ivoire (5.50%), Libya (4.31%) and Saudi Arabia (3.78%), etc. </a:t>
            </a:r>
          </a:p>
          <a:p>
            <a:pPr marL="274320" indent="-274320" algn="just" fontAlgn="auto">
              <a:spcBef>
                <a:spcPts val="0"/>
              </a:spcBef>
              <a:spcAft>
                <a:spcPts val="0"/>
              </a:spcAft>
              <a:buClr>
                <a:schemeClr val="accent1">
                  <a:lumMod val="75000"/>
                </a:schemeClr>
              </a:buClr>
              <a:buFont typeface="Arial" pitchFamily="34" charset="0"/>
              <a:buChar char="•"/>
              <a:defRPr/>
            </a:pPr>
            <a:r>
              <a:rPr lang="en-IN" dirty="0">
                <a:cs typeface="+mn-cs"/>
              </a:rPr>
              <a:t>Turkey with 40.49% share, is major potential market for yarn followed by China (14.85%), Algeria (6.65%), Iran (6.15%), Russian Federation (4.37%) and Tajikistan (4.36%), etc.</a:t>
            </a:r>
          </a:p>
          <a:p>
            <a:pPr marL="274320" indent="-274320" algn="just" fontAlgn="auto">
              <a:spcBef>
                <a:spcPts val="0"/>
              </a:spcBef>
              <a:spcAft>
                <a:spcPts val="0"/>
              </a:spcAft>
              <a:buClr>
                <a:schemeClr val="accent1">
                  <a:lumMod val="75000"/>
                </a:schemeClr>
              </a:buClr>
              <a:buFont typeface="Arial" pitchFamily="34" charset="0"/>
              <a:buChar char="•"/>
              <a:defRPr/>
            </a:pPr>
            <a:r>
              <a:rPr lang="en-IN" dirty="0">
                <a:cs typeface="+mn-cs"/>
              </a:rPr>
              <a:t>Iran with 31.33% share is  major potential market for fabric followed by China (16.31%), Egypt (15.46%), Korea, republic of (7.04%), Indonesia (3.70%) and Turkmenistan (3.08%), etc. </a:t>
            </a:r>
          </a:p>
          <a:p>
            <a:pPr marL="274320" indent="-274320" algn="just" fontAlgn="auto">
              <a:spcBef>
                <a:spcPts val="0"/>
              </a:spcBef>
              <a:spcAft>
                <a:spcPts val="0"/>
              </a:spcAft>
              <a:buClr>
                <a:schemeClr val="accent1">
                  <a:lumMod val="75000"/>
                </a:schemeClr>
              </a:buClr>
              <a:buFont typeface="Arial" pitchFamily="34" charset="0"/>
              <a:buChar char="•"/>
              <a:defRPr/>
            </a:pPr>
            <a:r>
              <a:rPr lang="en-IN" dirty="0">
                <a:cs typeface="+mn-cs"/>
              </a:rPr>
              <a:t>Ghana with 16.43% share is  major potential market for sackings/bags followed by Sudan (9.33%), Indonesia (8.12%), Cote D'Ivoire (5.91%), Viet Nam (4.89%) and Uganda (4.52%), etc. </a:t>
            </a:r>
            <a:endParaRPr lang="en-US" dirty="0">
              <a:cs typeface="+mn-cs"/>
            </a:endParaRPr>
          </a:p>
        </p:txBody>
      </p:sp>
      <p:sp>
        <p:nvSpPr>
          <p:cNvPr id="9" name="Rectangle 8"/>
          <p:cNvSpPr/>
          <p:nvPr/>
        </p:nvSpPr>
        <p:spPr>
          <a:xfrm>
            <a:off x="0" y="-404813"/>
            <a:ext cx="9144000" cy="1471613"/>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prstClr val="black"/>
                </a:solidFill>
                <a:ea typeface="MS PGothic" pitchFamily="34" charset="-128"/>
              </a:rPr>
              <a:t>Export Potential for Indian Jute products</a:t>
            </a:r>
            <a:endParaRPr lang="en-IN" sz="4200" i="1" dirty="0">
              <a:solidFill>
                <a:schemeClr val="tx1"/>
              </a:solidFill>
              <a:effectLst>
                <a:outerShdw blurRad="38100" dist="38100" dir="2700000" algn="tl">
                  <a:srgbClr val="C0C0C0"/>
                </a:outerShdw>
              </a:effectLst>
              <a:latin typeface="Baskerville Old Face" pitchFamily="6" charset="0"/>
              <a:ea typeface="MS PGothic"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Content Placeholder 3" descr="I:\Jute Study-23082018\Amrita work in Jute at Rout sir Syustem\Data calculation for jute\New data as on Jan-2019\Worldmap\India.jpg"/>
          <p:cNvPicPr>
            <a:picLocks noGrp="1"/>
          </p:cNvPicPr>
          <p:nvPr>
            <p:ph idx="1"/>
          </p:nvPr>
        </p:nvPicPr>
        <p:blipFill>
          <a:blip r:embed="rId2" cstate="print"/>
          <a:srcRect/>
          <a:stretch>
            <a:fillRect/>
          </a:stretch>
        </p:blipFill>
        <p:spPr>
          <a:xfrm>
            <a:off x="685800" y="1600200"/>
            <a:ext cx="7924800" cy="5105400"/>
          </a:xfrm>
        </p:spPr>
      </p:pic>
      <p:sp>
        <p:nvSpPr>
          <p:cNvPr id="5" name="Rectangle 4"/>
          <p:cNvSpPr/>
          <p:nvPr/>
        </p:nvSpPr>
        <p:spPr>
          <a:xfrm>
            <a:off x="0" y="0"/>
            <a:ext cx="9144000" cy="1471613"/>
          </a:xfrm>
          <a:prstGeom prst="rect">
            <a:avLst/>
          </a:prstGeom>
          <a:blipFill>
            <a:blip r:embed="rId3"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prstClr val="black"/>
                </a:solidFill>
                <a:ea typeface="MS PGothic" pitchFamily="34" charset="-128"/>
              </a:rPr>
              <a:t>India in Global Value </a:t>
            </a:r>
            <a:r>
              <a:rPr lang="en-US" sz="4000" dirty="0" smtClean="0">
                <a:solidFill>
                  <a:prstClr val="black"/>
                </a:solidFill>
                <a:ea typeface="MS PGothic" pitchFamily="34" charset="-128"/>
              </a:rPr>
              <a:t>Chain &amp; its potential</a:t>
            </a:r>
            <a:endParaRPr lang="en-IN" sz="4200" i="1" dirty="0">
              <a:solidFill>
                <a:schemeClr val="tx1"/>
              </a:solidFill>
              <a:effectLst>
                <a:outerShdw blurRad="38100" dist="38100" dir="2700000" algn="tl">
                  <a:srgbClr val="C0C0C0"/>
                </a:outerShdw>
              </a:effectLst>
              <a:latin typeface="Baskerville Old Face" pitchFamily="6" charset="0"/>
              <a:ea typeface="MS PGothic" pitchFamily="34"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471613"/>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prstClr val="black"/>
                </a:solidFill>
                <a:ea typeface="MS PGothic" pitchFamily="34" charset="-128"/>
              </a:rPr>
              <a:t>Product level Value Addition – A case of EU</a:t>
            </a:r>
            <a:endParaRPr lang="en-IN" sz="4200" i="1" dirty="0">
              <a:solidFill>
                <a:schemeClr val="tx1"/>
              </a:solidFill>
              <a:effectLst>
                <a:outerShdw blurRad="38100" dist="38100" dir="2700000" algn="tl">
                  <a:srgbClr val="C0C0C0"/>
                </a:outerShdw>
              </a:effectLst>
              <a:latin typeface="Baskerville Old Face" pitchFamily="6" charset="0"/>
              <a:ea typeface="MS PGothic" pitchFamily="34" charset="-128"/>
            </a:endParaRPr>
          </a:p>
        </p:txBody>
      </p:sp>
      <p:graphicFrame>
        <p:nvGraphicFramePr>
          <p:cNvPr id="7" name="Content Placeholder 6"/>
          <p:cNvGraphicFramePr>
            <a:graphicFrameLocks noGrp="1"/>
          </p:cNvGraphicFramePr>
          <p:nvPr>
            <p:ph idx="1"/>
          </p:nvPr>
        </p:nvGraphicFramePr>
        <p:xfrm>
          <a:off x="2209800" y="1676400"/>
          <a:ext cx="4833176" cy="3785616"/>
        </p:xfrm>
        <a:graphic>
          <a:graphicData uri="http://schemas.openxmlformats.org/drawingml/2006/table">
            <a:tbl>
              <a:tblPr firstRow="1" bandRow="1">
                <a:tableStyleId>{69012ECD-51FC-41F1-AA8D-1B2483CD663E}</a:tableStyleId>
              </a:tblPr>
              <a:tblGrid>
                <a:gridCol w="1170750"/>
                <a:gridCol w="600123"/>
                <a:gridCol w="600123"/>
                <a:gridCol w="1231090"/>
                <a:gridCol w="1231090"/>
              </a:tblGrid>
              <a:tr h="200025">
                <a:tc rowSpan="2">
                  <a:txBody>
                    <a:bodyPr/>
                    <a:lstStyle/>
                    <a:p>
                      <a:pPr algn="ctr">
                        <a:lnSpc>
                          <a:spcPct val="115000"/>
                        </a:lnSpc>
                        <a:spcAft>
                          <a:spcPts val="0"/>
                        </a:spcAft>
                      </a:pPr>
                      <a:r>
                        <a:rPr lang="en-IN" sz="1200" dirty="0"/>
                        <a:t>Country</a:t>
                      </a:r>
                      <a:endParaRPr lang="en-US" sz="1100" dirty="0">
                        <a:latin typeface="Calibri"/>
                        <a:ea typeface="Calibri"/>
                        <a:cs typeface="Times New Roman"/>
                      </a:endParaRPr>
                    </a:p>
                  </a:txBody>
                  <a:tcPr marL="68580" marR="68580" marT="0" marB="0" anchor="b"/>
                </a:tc>
                <a:tc gridSpan="4">
                  <a:txBody>
                    <a:bodyPr/>
                    <a:lstStyle/>
                    <a:p>
                      <a:pPr algn="ctr">
                        <a:lnSpc>
                          <a:spcPct val="115000"/>
                        </a:lnSpc>
                        <a:spcAft>
                          <a:spcPts val="0"/>
                        </a:spcAft>
                      </a:pPr>
                      <a:r>
                        <a:rPr lang="en-IN" sz="1200"/>
                        <a:t>Value Addition (%)</a:t>
                      </a:r>
                      <a:endParaRPr lang="en-US" sz="1100">
                        <a:latin typeface="Calibri"/>
                        <a:ea typeface="Calibri"/>
                        <a:cs typeface="Times New Roman"/>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259080">
                <a:tc vMerge="1">
                  <a:txBody>
                    <a:bodyPr/>
                    <a:lstStyle/>
                    <a:p>
                      <a:endParaRPr lang="en-US"/>
                    </a:p>
                  </a:txBody>
                  <a:tcPr/>
                </a:tc>
                <a:tc>
                  <a:txBody>
                    <a:bodyPr/>
                    <a:lstStyle/>
                    <a:p>
                      <a:pPr algn="ctr">
                        <a:lnSpc>
                          <a:spcPct val="115000"/>
                        </a:lnSpc>
                        <a:spcAft>
                          <a:spcPts val="0"/>
                        </a:spcAft>
                      </a:pPr>
                      <a:r>
                        <a:rPr lang="en-IN" sz="1200" dirty="0">
                          <a:solidFill>
                            <a:schemeClr val="bg1"/>
                          </a:solidFill>
                        </a:rPr>
                        <a:t>Fibre</a:t>
                      </a:r>
                      <a:endParaRPr lang="en-US" sz="1100" dirty="0">
                        <a:solidFill>
                          <a:schemeClr val="bg1"/>
                        </a:solidFill>
                        <a:latin typeface="Calibri"/>
                        <a:ea typeface="Calibri"/>
                        <a:cs typeface="Times New Roman"/>
                      </a:endParaRPr>
                    </a:p>
                  </a:txBody>
                  <a:tcPr marL="68580" marR="68580" marT="0" marB="0" anchor="b">
                    <a:solidFill>
                      <a:schemeClr val="tx2">
                        <a:lumMod val="60000"/>
                        <a:lumOff val="40000"/>
                      </a:schemeClr>
                    </a:solidFill>
                  </a:tcPr>
                </a:tc>
                <a:tc>
                  <a:txBody>
                    <a:bodyPr/>
                    <a:lstStyle/>
                    <a:p>
                      <a:pPr algn="ctr">
                        <a:lnSpc>
                          <a:spcPct val="115000"/>
                        </a:lnSpc>
                        <a:spcAft>
                          <a:spcPts val="0"/>
                        </a:spcAft>
                      </a:pPr>
                      <a:r>
                        <a:rPr lang="en-IN" sz="1200" dirty="0">
                          <a:solidFill>
                            <a:schemeClr val="bg1"/>
                          </a:solidFill>
                        </a:rPr>
                        <a:t>Fabric</a:t>
                      </a:r>
                      <a:endParaRPr lang="en-US" sz="1100" dirty="0">
                        <a:solidFill>
                          <a:schemeClr val="bg1"/>
                        </a:solidFill>
                        <a:latin typeface="Calibri"/>
                        <a:ea typeface="Calibri"/>
                        <a:cs typeface="Times New Roman"/>
                      </a:endParaRPr>
                    </a:p>
                  </a:txBody>
                  <a:tcPr marL="68580" marR="68580" marT="0" marB="0" anchor="b">
                    <a:solidFill>
                      <a:schemeClr val="tx2">
                        <a:lumMod val="60000"/>
                        <a:lumOff val="40000"/>
                      </a:schemeClr>
                    </a:solidFill>
                  </a:tcPr>
                </a:tc>
                <a:tc>
                  <a:txBody>
                    <a:bodyPr/>
                    <a:lstStyle/>
                    <a:p>
                      <a:pPr algn="ctr">
                        <a:lnSpc>
                          <a:spcPct val="115000"/>
                        </a:lnSpc>
                        <a:spcAft>
                          <a:spcPts val="0"/>
                        </a:spcAft>
                      </a:pPr>
                      <a:r>
                        <a:rPr lang="en-IN" sz="1200" dirty="0">
                          <a:solidFill>
                            <a:schemeClr val="bg1"/>
                          </a:solidFill>
                        </a:rPr>
                        <a:t>Twine</a:t>
                      </a:r>
                      <a:endParaRPr lang="en-US" sz="1100" dirty="0">
                        <a:solidFill>
                          <a:schemeClr val="bg1"/>
                        </a:solidFill>
                        <a:latin typeface="Calibri"/>
                        <a:ea typeface="Calibri"/>
                        <a:cs typeface="Times New Roman"/>
                      </a:endParaRPr>
                    </a:p>
                  </a:txBody>
                  <a:tcPr marL="68580" marR="68580" marT="0" marB="0" anchor="b">
                    <a:solidFill>
                      <a:schemeClr val="tx2">
                        <a:lumMod val="60000"/>
                        <a:lumOff val="40000"/>
                      </a:schemeClr>
                    </a:solidFill>
                  </a:tcPr>
                </a:tc>
                <a:tc>
                  <a:txBody>
                    <a:bodyPr/>
                    <a:lstStyle/>
                    <a:p>
                      <a:pPr algn="ctr">
                        <a:lnSpc>
                          <a:spcPct val="115000"/>
                        </a:lnSpc>
                        <a:spcAft>
                          <a:spcPts val="0"/>
                        </a:spcAft>
                      </a:pPr>
                      <a:r>
                        <a:rPr lang="en-IN" sz="1200" dirty="0">
                          <a:solidFill>
                            <a:schemeClr val="bg1"/>
                          </a:solidFill>
                        </a:rPr>
                        <a:t>Twine (measuring &gt;100,000 </a:t>
                      </a:r>
                      <a:r>
                        <a:rPr lang="en-IN" sz="1200" dirty="0" err="1">
                          <a:solidFill>
                            <a:schemeClr val="bg1"/>
                          </a:solidFill>
                        </a:rPr>
                        <a:t>decitex</a:t>
                      </a:r>
                      <a:r>
                        <a:rPr lang="en-IN" sz="1200" dirty="0">
                          <a:solidFill>
                            <a:schemeClr val="bg1"/>
                          </a:solidFill>
                        </a:rPr>
                        <a:t>)</a:t>
                      </a:r>
                      <a:endParaRPr lang="en-US" sz="1100" dirty="0">
                        <a:solidFill>
                          <a:schemeClr val="bg1"/>
                        </a:solidFill>
                        <a:latin typeface="Calibri"/>
                        <a:ea typeface="Calibri"/>
                        <a:cs typeface="Times New Roman"/>
                      </a:endParaRPr>
                    </a:p>
                  </a:txBody>
                  <a:tcPr marL="68580" marR="68580" marT="0" marB="0" anchor="b">
                    <a:solidFill>
                      <a:schemeClr val="tx2">
                        <a:lumMod val="60000"/>
                        <a:lumOff val="40000"/>
                      </a:schemeClr>
                    </a:solidFill>
                  </a:tcPr>
                </a:tc>
              </a:tr>
              <a:tr h="200025">
                <a:tc>
                  <a:txBody>
                    <a:bodyPr/>
                    <a:lstStyle/>
                    <a:p>
                      <a:pPr>
                        <a:lnSpc>
                          <a:spcPct val="115000"/>
                        </a:lnSpc>
                        <a:spcAft>
                          <a:spcPts val="0"/>
                        </a:spcAft>
                      </a:pPr>
                      <a:r>
                        <a:rPr lang="en-IN" sz="1200"/>
                        <a:t>France</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76.18</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39.67</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53.25</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79.56</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a:t>Germany</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69.01</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6.95</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26.99</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37.20</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a:t>Italy</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60.43</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77.41</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42.41</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79.50</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dirty="0"/>
                        <a:t>United Kingdom</a:t>
                      </a:r>
                      <a:endParaRPr lang="en-US" sz="1100" dirty="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77.11</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82.82</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57.75</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81.30</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a:t>Denmark</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1.34</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43.84</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17.47</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76.79</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a:t>Greece</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86.68</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82.16</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36.03</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44.73</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a:t>Spain</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44.39</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79.04</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9.88</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19.16</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a:t>Sweden</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60.14</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60.07</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13.83</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13.03</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a:t>Finland</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NA</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94.54</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33.83</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26.20</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a:t>Latvia</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NA</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79.58</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58.01</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33.33</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a:t>Lithuania</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67.50</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35.81</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70.01</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NA</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a:t>Czech Republic</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89.41</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61.84</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41.66</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60.54</a:t>
                      </a:r>
                      <a:endParaRPr lang="en-US" sz="1100">
                        <a:latin typeface="Calibri"/>
                        <a:ea typeface="Calibri"/>
                        <a:cs typeface="Times New Roman"/>
                      </a:endParaRPr>
                    </a:p>
                  </a:txBody>
                  <a:tcPr marL="68580" marR="68580" marT="0" marB="0" anchor="b"/>
                </a:tc>
              </a:tr>
              <a:tr h="200025">
                <a:tc>
                  <a:txBody>
                    <a:bodyPr/>
                    <a:lstStyle/>
                    <a:p>
                      <a:pPr>
                        <a:lnSpc>
                          <a:spcPct val="115000"/>
                        </a:lnSpc>
                        <a:spcAft>
                          <a:spcPts val="0"/>
                        </a:spcAft>
                      </a:pPr>
                      <a:r>
                        <a:rPr lang="en-IN" sz="1200"/>
                        <a:t>Slovenia</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73.80</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52.48</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a:t>27.62</a:t>
                      </a:r>
                      <a:endParaRPr lang="en-US" sz="1100">
                        <a:latin typeface="Calibri"/>
                        <a:ea typeface="Calibri"/>
                        <a:cs typeface="Times New Roman"/>
                      </a:endParaRPr>
                    </a:p>
                  </a:txBody>
                  <a:tcPr marL="68580" marR="68580" marT="0" marB="0" anchor="b"/>
                </a:tc>
                <a:tc>
                  <a:txBody>
                    <a:bodyPr/>
                    <a:lstStyle/>
                    <a:p>
                      <a:pPr algn="r">
                        <a:lnSpc>
                          <a:spcPct val="115000"/>
                        </a:lnSpc>
                        <a:spcAft>
                          <a:spcPts val="0"/>
                        </a:spcAft>
                      </a:pPr>
                      <a:r>
                        <a:rPr lang="en-IN" sz="1200" dirty="0"/>
                        <a:t>18.30</a:t>
                      </a:r>
                      <a:endParaRPr lang="en-US" sz="1100" dirty="0">
                        <a:latin typeface="Calibri"/>
                        <a:ea typeface="Calibri"/>
                        <a:cs typeface="Times New Roman"/>
                      </a:endParaRPr>
                    </a:p>
                  </a:txBody>
                  <a:tcPr marL="68580" marR="68580" marT="0" marB="0" anchor="b"/>
                </a:tc>
              </a:tr>
            </a:tbl>
          </a:graphicData>
        </a:graphic>
      </p:graphicFrame>
      <p:sp>
        <p:nvSpPr>
          <p:cNvPr id="35933" name="Rectangle 1"/>
          <p:cNvSpPr>
            <a:spLocks noChangeArrowheads="1"/>
          </p:cNvSpPr>
          <p:nvPr/>
        </p:nvSpPr>
        <p:spPr bwMode="auto">
          <a:xfrm>
            <a:off x="76200" y="5703888"/>
            <a:ext cx="9144000" cy="1077912"/>
          </a:xfrm>
          <a:prstGeom prst="rect">
            <a:avLst/>
          </a:prstGeom>
          <a:noFill/>
          <a:ln w="9525">
            <a:noFill/>
            <a:miter lim="800000"/>
            <a:headEnd/>
            <a:tailEnd/>
          </a:ln>
        </p:spPr>
        <p:txBody>
          <a:bodyPr anchor="ctr">
            <a:spAutoFit/>
          </a:bodyPr>
          <a:lstStyle/>
          <a:p>
            <a:pPr algn="just"/>
            <a:r>
              <a:rPr lang="en-US" sz="1600">
                <a:latin typeface="Arial" pitchFamily="34" charset="0"/>
                <a:ea typeface="Times New Roman" pitchFamily="18" charset="0"/>
              </a:rPr>
              <a:t>Most of these value additions have been affected due to the activities involved in manufacturing/processing of fibre, fabric and twine are related to Processing, Dyeing of fibre, Bleaching/Dyeing/Printing/Finishing of woven fabrics, production of twine, cordage, rope or cables of jute and Twine, cordage, rope or cables of jute, measuring &gt;100,000 decitex.</a:t>
            </a:r>
            <a:endParaRPr lang="en-US" sz="2400">
              <a:latin typeface="Arial" pitchFamily="34" charset="0"/>
              <a:ea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23813"/>
            <a:ext cx="9144000" cy="1371601"/>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4200" i="1">
                <a:solidFill>
                  <a:schemeClr val="tx1"/>
                </a:solidFill>
                <a:effectLst>
                  <a:outerShdw blurRad="38100" dist="38100" dir="2700000" algn="tl">
                    <a:srgbClr val="C0C0C0"/>
                  </a:outerShdw>
                </a:effectLst>
                <a:latin typeface="Baskerville Old Face" pitchFamily="6" charset="0"/>
                <a:ea typeface="MS PGothic" pitchFamily="34" charset="-128"/>
              </a:rPr>
              <a:t>Agro textiles &amp; Future Trend</a:t>
            </a:r>
          </a:p>
        </p:txBody>
      </p:sp>
      <p:sp>
        <p:nvSpPr>
          <p:cNvPr id="4" name="TextBox 3"/>
          <p:cNvSpPr txBox="1"/>
          <p:nvPr/>
        </p:nvSpPr>
        <p:spPr>
          <a:xfrm>
            <a:off x="76200" y="1295400"/>
            <a:ext cx="8991600" cy="5416868"/>
          </a:xfrm>
          <a:prstGeom prst="rect">
            <a:avLst/>
          </a:prstGeom>
          <a:noFill/>
        </p:spPr>
        <p:txBody>
          <a:bodyPr>
            <a:spAutoFit/>
          </a:bodyPr>
          <a:lstStyle/>
          <a:p>
            <a:pPr marL="285750" indent="-285750" algn="just">
              <a:spcBef>
                <a:spcPts val="0"/>
              </a:spcBef>
              <a:spcAft>
                <a:spcPts val="0"/>
              </a:spcAft>
              <a:buFont typeface="Arial"/>
              <a:buChar char="•"/>
              <a:defRPr/>
            </a:pPr>
            <a:r>
              <a:rPr lang="en-IN" sz="2000" dirty="0">
                <a:latin typeface="+mn-lt"/>
                <a:ea typeface="+mn-ea"/>
                <a:cs typeface="+mn-cs"/>
                <a:hlinkClick r:id="" action="ppaction://noaction"/>
              </a:rPr>
              <a:t>Agrotextile</a:t>
            </a:r>
            <a:r>
              <a:rPr lang="en-IN" sz="2000" dirty="0">
                <a:latin typeface="+mn-lt"/>
                <a:ea typeface="+mn-ea"/>
                <a:cs typeface="+mn-cs"/>
              </a:rPr>
              <a:t>s is one of the important categories of technical textiles, with consumption accounting for around 8.2% by volume and 6.4% by value of the global technical textiles market in 2013 and is growing at more than 12 %. </a:t>
            </a:r>
          </a:p>
          <a:p>
            <a:pPr marL="285750" indent="-285750" algn="just">
              <a:spcBef>
                <a:spcPts val="0"/>
              </a:spcBef>
              <a:spcAft>
                <a:spcPts val="0"/>
              </a:spcAft>
              <a:buFont typeface="Arial"/>
              <a:buChar char="•"/>
              <a:defRPr/>
            </a:pPr>
            <a:endParaRPr lang="en-IN" sz="1200" dirty="0">
              <a:latin typeface="Wingdings"/>
              <a:ea typeface="+mn-ea"/>
              <a:cs typeface="+mn-cs"/>
            </a:endParaRPr>
          </a:p>
          <a:p>
            <a:pPr marL="285750" indent="-285750" algn="just">
              <a:spcBef>
                <a:spcPts val="0"/>
              </a:spcBef>
              <a:spcAft>
                <a:spcPts val="0"/>
              </a:spcAft>
              <a:buFont typeface="Arial"/>
              <a:buChar char="•"/>
              <a:defRPr/>
            </a:pPr>
            <a:r>
              <a:rPr lang="en-IN" sz="2000" dirty="0">
                <a:latin typeface="+mn-lt"/>
                <a:ea typeface="+mn-ea"/>
                <a:cs typeface="+mn-cs"/>
              </a:rPr>
              <a:t>The sector has  very strong growth predictions based on  projected increase in global population and  demand for higher quality food. </a:t>
            </a:r>
            <a:endParaRPr lang="en-IN" sz="2000" dirty="0" smtClean="0">
              <a:latin typeface="+mn-lt"/>
              <a:ea typeface="+mn-ea"/>
              <a:cs typeface="+mn-cs"/>
            </a:endParaRPr>
          </a:p>
          <a:p>
            <a:pPr marL="285750" indent="-285750" algn="just">
              <a:spcBef>
                <a:spcPts val="0"/>
              </a:spcBef>
              <a:spcAft>
                <a:spcPts val="0"/>
              </a:spcAft>
              <a:buFont typeface="Arial"/>
              <a:buChar char="•"/>
              <a:defRPr/>
            </a:pPr>
            <a:endParaRPr lang="en-IN" sz="1200" dirty="0" smtClean="0">
              <a:latin typeface="+mn-lt"/>
              <a:ea typeface="+mn-ea"/>
              <a:cs typeface="+mn-cs"/>
            </a:endParaRPr>
          </a:p>
          <a:p>
            <a:pPr marL="285750" indent="-285750" algn="just">
              <a:spcBef>
                <a:spcPts val="0"/>
              </a:spcBef>
              <a:spcAft>
                <a:spcPts val="0"/>
              </a:spcAft>
              <a:buFont typeface="Arial"/>
              <a:buChar char="•"/>
              <a:defRPr/>
            </a:pPr>
            <a:r>
              <a:rPr lang="en-IN" sz="2000" dirty="0" smtClean="0">
                <a:latin typeface="+mn-lt"/>
                <a:ea typeface="+mn-ea"/>
                <a:cs typeface="+mn-cs"/>
              </a:rPr>
              <a:t>The </a:t>
            </a:r>
            <a:r>
              <a:rPr lang="en-IN" sz="2000" dirty="0">
                <a:latin typeface="+mn-lt"/>
                <a:ea typeface="+mn-ea"/>
                <a:cs typeface="+mn-cs"/>
              </a:rPr>
              <a:t>market in developing countries like  India, China and Brazil is expected to grow  at 8-10 % for next 15 years. </a:t>
            </a:r>
            <a:endParaRPr lang="en-IN" sz="2000" dirty="0">
              <a:latin typeface="+mn-lt"/>
              <a:ea typeface="+mn-ea"/>
              <a:cs typeface="+mn-cs"/>
            </a:endParaRPr>
          </a:p>
          <a:p>
            <a:pPr marL="285750" indent="-285750" algn="just">
              <a:spcBef>
                <a:spcPts val="0"/>
              </a:spcBef>
              <a:spcAft>
                <a:spcPts val="0"/>
              </a:spcAft>
              <a:buFont typeface="Arial"/>
              <a:buChar char="•"/>
              <a:defRPr/>
            </a:pPr>
            <a:endParaRPr lang="en-IN" sz="1200" dirty="0" smtClean="0">
              <a:latin typeface="+mn-lt"/>
              <a:ea typeface="+mn-ea"/>
              <a:cs typeface="+mn-cs"/>
            </a:endParaRPr>
          </a:p>
          <a:p>
            <a:pPr marL="285750" indent="-285750" algn="just">
              <a:spcBef>
                <a:spcPts val="0"/>
              </a:spcBef>
              <a:spcAft>
                <a:spcPts val="0"/>
              </a:spcAft>
              <a:buFont typeface="Arial"/>
              <a:buChar char="•"/>
              <a:defRPr/>
            </a:pPr>
            <a:r>
              <a:rPr lang="en-IN" sz="2000" dirty="0" smtClean="0">
                <a:latin typeface="+mn-lt"/>
                <a:ea typeface="+mn-ea"/>
                <a:cs typeface="+mn-cs"/>
              </a:rPr>
              <a:t>By </a:t>
            </a:r>
            <a:r>
              <a:rPr lang="en-IN" sz="2000" dirty="0">
                <a:latin typeface="+mn-lt"/>
                <a:ea typeface="+mn-ea"/>
                <a:cs typeface="+mn-cs"/>
              </a:rPr>
              <a:t>value, Asia already accounts for around 60 % of the total </a:t>
            </a:r>
            <a:r>
              <a:rPr lang="en-IN" sz="2000" dirty="0">
                <a:latin typeface="+mn-lt"/>
                <a:ea typeface="+mn-ea"/>
                <a:cs typeface="+mn-cs"/>
              </a:rPr>
              <a:t>agrotextiles</a:t>
            </a:r>
            <a:r>
              <a:rPr lang="en-IN" sz="2000" dirty="0">
                <a:latin typeface="+mn-lt"/>
                <a:ea typeface="+mn-ea"/>
                <a:cs typeface="+mn-cs"/>
              </a:rPr>
              <a:t> market by volume and 55 % by value. </a:t>
            </a:r>
            <a:endParaRPr lang="en-IN" sz="2000" dirty="0" smtClean="0">
              <a:latin typeface="+mn-lt"/>
              <a:ea typeface="+mn-ea"/>
              <a:cs typeface="+mn-cs"/>
            </a:endParaRPr>
          </a:p>
          <a:p>
            <a:pPr marL="285750" indent="-285750" fontAlgn="auto">
              <a:spcBef>
                <a:spcPts val="0"/>
              </a:spcBef>
              <a:spcAft>
                <a:spcPts val="0"/>
              </a:spcAft>
              <a:buFont typeface="Arial" panose="020B0604020202020204" pitchFamily="34" charset="0"/>
              <a:buChar char="•"/>
              <a:defRPr/>
            </a:pPr>
            <a:endParaRPr lang="en-US" sz="1200" dirty="0" smtClean="0"/>
          </a:p>
          <a:p>
            <a:pPr marL="285750" indent="-285750" fontAlgn="auto">
              <a:spcBef>
                <a:spcPts val="0"/>
              </a:spcBef>
              <a:spcAft>
                <a:spcPts val="0"/>
              </a:spcAft>
              <a:buFont typeface="Arial" panose="020B0604020202020204" pitchFamily="34" charset="0"/>
              <a:buChar char="•"/>
              <a:defRPr/>
            </a:pPr>
            <a:r>
              <a:rPr lang="en-US" sz="2000" dirty="0" smtClean="0"/>
              <a:t>Aquaculture </a:t>
            </a:r>
            <a:r>
              <a:rPr lang="en-US" sz="2000" dirty="0"/>
              <a:t>is projected to emerge as the fastest application segment growing at a CAGR of 5% in terms of revenue from 2017 to 2025</a:t>
            </a:r>
          </a:p>
          <a:p>
            <a:pPr marL="285750" indent="-285750" fontAlgn="auto">
              <a:spcBef>
                <a:spcPts val="0"/>
              </a:spcBef>
              <a:spcAft>
                <a:spcPts val="0"/>
              </a:spcAft>
              <a:buFont typeface="Arial" panose="020B0604020202020204" pitchFamily="34" charset="0"/>
              <a:buChar char="•"/>
              <a:defRPr/>
            </a:pPr>
            <a:endParaRPr lang="en-US" sz="1200" dirty="0"/>
          </a:p>
          <a:p>
            <a:pPr marL="285750" indent="-285750" fontAlgn="auto">
              <a:spcBef>
                <a:spcPts val="0"/>
              </a:spcBef>
              <a:spcAft>
                <a:spcPts val="0"/>
              </a:spcAft>
              <a:buFont typeface="Arial" panose="020B0604020202020204" pitchFamily="34" charset="0"/>
              <a:buChar char="•"/>
              <a:defRPr/>
            </a:pPr>
            <a:r>
              <a:rPr lang="en-US" sz="2000" dirty="0"/>
              <a:t>Demand for agro tech products for animal husbandry in the Middle East &amp; Africa was 3.8 kilo tons in 2016 and is anticipated to grow at a CAGR of 2.4% over the upcoming years</a:t>
            </a:r>
          </a:p>
          <a:p>
            <a:pPr marL="285750" indent="-285750" fontAlgn="auto">
              <a:spcBef>
                <a:spcPts val="0"/>
              </a:spcBef>
              <a:spcAft>
                <a:spcPts val="0"/>
              </a:spcAft>
              <a:defRPr/>
            </a:pPr>
            <a:endParaRPr lang="en-US" sz="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783378" y="1286301"/>
            <a:ext cx="7169855" cy="771099"/>
          </a:xfrm>
          <a:pattFill prst="horzBrick">
            <a:fgClr>
              <a:schemeClr val="accent5">
                <a:lumMod val="60000"/>
                <a:lumOff val="40000"/>
              </a:schemeClr>
            </a:fgClr>
            <a:bgClr>
              <a:schemeClr val="accent5">
                <a:lumMod val="40000"/>
                <a:lumOff val="60000"/>
              </a:schemeClr>
            </a:bgClr>
          </a:pattFill>
          <a:ln w="92075">
            <a:gradFill flip="none" rotWithShape="1">
              <a:gsLst>
                <a:gs pos="0">
                  <a:schemeClr val="accent4">
                    <a:lumMod val="0"/>
                    <a:lumOff val="100000"/>
                    <a:alpha val="98000"/>
                  </a:schemeClr>
                </a:gs>
                <a:gs pos="35000">
                  <a:schemeClr val="accent4">
                    <a:lumMod val="0"/>
                    <a:lumOff val="100000"/>
                  </a:schemeClr>
                </a:gs>
                <a:gs pos="100000">
                  <a:schemeClr val="accent4">
                    <a:lumMod val="100000"/>
                  </a:schemeClr>
                </a:gs>
              </a:gsLst>
              <a:path path="circle">
                <a:fillToRect l="50000" t="-80000" r="50000" b="180000"/>
              </a:path>
              <a:tileRect/>
            </a:gradFill>
            <a:bevel/>
          </a:ln>
        </p:spPr>
        <p:txBody>
          <a:bodyPr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IN" sz="3200" dirty="0" smtClean="0"/>
              <a:t> </a:t>
            </a:r>
            <a:r>
              <a:rPr lang="en-IN" sz="3200" u="sng" dirty="0" smtClean="0">
                <a:ln w="0"/>
                <a:solidFill>
                  <a:schemeClr val="tx1">
                    <a:lumMod val="85000"/>
                    <a:lumOff val="15000"/>
                  </a:schemeClr>
                </a:solidFill>
                <a:effectLst>
                  <a:outerShdw blurRad="38100" dist="25400" dir="5400000" algn="ctr" rotWithShape="0">
                    <a:srgbClr val="6E747A">
                      <a:alpha val="43000"/>
                    </a:srgbClr>
                  </a:outerShdw>
                </a:effectLst>
              </a:rPr>
              <a:t>.</a:t>
            </a:r>
            <a:r>
              <a:rPr lang="en-IN" sz="3200" u="sng" dirty="0">
                <a:ln w="0"/>
                <a:solidFill>
                  <a:schemeClr val="tx1">
                    <a:lumMod val="85000"/>
                    <a:lumOff val="15000"/>
                  </a:schemeClr>
                </a:solidFill>
                <a:effectLst>
                  <a:outerShdw blurRad="38100" dist="25400" dir="5400000" algn="ctr" rotWithShape="0">
                    <a:srgbClr val="6E747A">
                      <a:alpha val="43000"/>
                    </a:srgbClr>
                  </a:outerShdw>
                </a:effectLst>
              </a:rPr>
              <a:t>DOMESTIC MARKET SIZE </a:t>
            </a:r>
            <a:r>
              <a:rPr lang="en-IN" sz="3200" u="sng" dirty="0" smtClean="0">
                <a:ln w="0"/>
                <a:solidFill>
                  <a:schemeClr val="tx1">
                    <a:lumMod val="85000"/>
                    <a:lumOff val="15000"/>
                  </a:schemeClr>
                </a:solidFill>
                <a:effectLst>
                  <a:outerShdw blurRad="38100" dist="25400" dir="5400000" algn="ctr" rotWithShape="0">
                    <a:srgbClr val="6E747A">
                      <a:alpha val="43000"/>
                    </a:srgbClr>
                  </a:outerShdw>
                </a:effectLst>
              </a:rPr>
              <a:t>&amp; PROJECTION SEGMENT </a:t>
            </a:r>
            <a:r>
              <a:rPr lang="en-IN" sz="3200" u="sng" dirty="0">
                <a:ln w="0"/>
                <a:solidFill>
                  <a:schemeClr val="tx1">
                    <a:lumMod val="85000"/>
                    <a:lumOff val="15000"/>
                  </a:schemeClr>
                </a:solidFill>
                <a:effectLst>
                  <a:outerShdw blurRad="38100" dist="25400" dir="5400000" algn="ctr" rotWithShape="0">
                    <a:srgbClr val="6E747A">
                      <a:alpha val="43000"/>
                    </a:srgbClr>
                  </a:outerShdw>
                </a:effectLst>
              </a:rPr>
              <a:t>WISE.</a:t>
            </a:r>
            <a:endParaRPr lang="en-IN" sz="3200" dirty="0"/>
          </a:p>
        </p:txBody>
      </p:sp>
      <p:graphicFrame>
        <p:nvGraphicFramePr>
          <p:cNvPr id="3" name="Content Placeholder 2"/>
          <p:cNvGraphicFramePr>
            <a:graphicFrameLocks noGrp="1"/>
          </p:cNvGraphicFramePr>
          <p:nvPr>
            <p:ph idx="1"/>
          </p:nvPr>
        </p:nvGraphicFramePr>
        <p:xfrm>
          <a:off x="414338" y="1257300"/>
          <a:ext cx="8346976" cy="3247338"/>
        </p:xfrm>
        <a:graphic>
          <a:graphicData uri="http://schemas.openxmlformats.org/drawingml/2006/table">
            <a:tbl>
              <a:tblPr>
                <a:tableStyleId>{5C22544A-7EE6-4342-B048-85BDC9FD1C3A}</a:tableStyleId>
              </a:tblPr>
              <a:tblGrid>
                <a:gridCol w="953939"/>
                <a:gridCol w="1254497"/>
                <a:gridCol w="1254497"/>
                <a:gridCol w="1254497"/>
                <a:gridCol w="950672"/>
                <a:gridCol w="875534"/>
                <a:gridCol w="901670"/>
                <a:gridCol w="901670"/>
              </a:tblGrid>
              <a:tr h="221845">
                <a:tc gridSpan="8">
                  <a:txBody>
                    <a:bodyPr/>
                    <a:lstStyle/>
                    <a:p>
                      <a:pPr algn="ctr" fontAlgn="b"/>
                      <a:r>
                        <a:rPr lang="en-IN" sz="1400" u="none" strike="noStrike" dirty="0">
                          <a:effectLst/>
                        </a:rPr>
                        <a:t>MARKET SIZE ( PRODUCTION </a:t>
                      </a:r>
                      <a:r>
                        <a:rPr lang="en-IN" sz="1400" u="none" strike="noStrike" dirty="0" smtClean="0">
                          <a:effectLst/>
                        </a:rPr>
                        <a:t>) Figures</a:t>
                      </a:r>
                      <a:r>
                        <a:rPr lang="en-IN" sz="1400" u="none" strike="noStrike" baseline="0" dirty="0" smtClean="0">
                          <a:effectLst/>
                        </a:rPr>
                        <a:t> in </a:t>
                      </a:r>
                      <a:r>
                        <a:rPr lang="en-IN" sz="1400" u="none" strike="noStrike" baseline="0" dirty="0" err="1" smtClean="0">
                          <a:effectLst/>
                        </a:rPr>
                        <a:t>INR.Cores</a:t>
                      </a:r>
                      <a:r>
                        <a:rPr lang="en-IN" sz="1400" u="none" strike="noStrike" baseline="0" dirty="0" smtClean="0">
                          <a:effectLst/>
                        </a:rPr>
                        <a:t> .</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303965">
                <a:tc rowSpan="4">
                  <a:txBody>
                    <a:bodyPr/>
                    <a:lstStyle/>
                    <a:p>
                      <a:pPr algn="ctr" fontAlgn="ctr"/>
                      <a:r>
                        <a:rPr lang="en-IN" sz="1100" u="none" strike="noStrike" dirty="0">
                          <a:effectLst/>
                        </a:rPr>
                        <a:t>SR. NO </a:t>
                      </a:r>
                      <a:endParaRPr lang="en-IN" sz="1100" b="0" i="0" u="none" strike="noStrike" dirty="0">
                        <a:solidFill>
                          <a:srgbClr val="000000"/>
                        </a:solidFill>
                        <a:effectLst/>
                        <a:latin typeface="Calibri" panose="020F0502020204030204" pitchFamily="34" charset="0"/>
                      </a:endParaRPr>
                    </a:p>
                  </a:txBody>
                  <a:tcPr marL="4366" marR="4366" marT="9525" marB="0" anchor="ctr">
                    <a:solidFill>
                      <a:schemeClr val="accent1">
                        <a:lumMod val="60000"/>
                        <a:lumOff val="40000"/>
                      </a:schemeClr>
                    </a:solidFill>
                  </a:tcPr>
                </a:tc>
                <a:tc rowSpan="4">
                  <a:txBody>
                    <a:bodyPr/>
                    <a:lstStyle/>
                    <a:p>
                      <a:pPr algn="ctr" fontAlgn="ctr"/>
                      <a:r>
                        <a:rPr lang="en-IN" sz="1400" u="none" strike="noStrike" dirty="0">
                          <a:effectLst/>
                        </a:rPr>
                        <a:t>PRODUCT</a:t>
                      </a:r>
                      <a:endParaRPr lang="en-IN" sz="1400" b="0" i="0" u="none" strike="noStrike" dirty="0">
                        <a:solidFill>
                          <a:srgbClr val="000000"/>
                        </a:solidFill>
                        <a:effectLst/>
                        <a:latin typeface="Calibri" panose="020F0502020204030204" pitchFamily="34" charset="0"/>
                      </a:endParaRPr>
                    </a:p>
                  </a:txBody>
                  <a:tcPr marL="4366" marR="4366" marT="9525" marB="0" anchor="ctr">
                    <a:solidFill>
                      <a:schemeClr val="accent1">
                        <a:lumMod val="60000"/>
                        <a:lumOff val="40000"/>
                      </a:schemeClr>
                    </a:solidFill>
                  </a:tcPr>
                </a:tc>
                <a:tc>
                  <a:txBody>
                    <a:bodyPr/>
                    <a:lstStyle/>
                    <a:p>
                      <a:pPr algn="ctr" fontAlgn="b"/>
                      <a:r>
                        <a:rPr lang="en-IN" sz="1400" u="none" strike="noStrike" dirty="0">
                          <a:effectLst/>
                        </a:rPr>
                        <a:t>CURRENT POSITION </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CURRENT CAPACITY </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gridSpan="4">
                  <a:txBody>
                    <a:bodyPr/>
                    <a:lstStyle/>
                    <a:p>
                      <a:pPr algn="ctr" fontAlgn="b"/>
                      <a:r>
                        <a:rPr lang="en-IN" sz="1400" u="none" strike="noStrike" dirty="0">
                          <a:effectLst/>
                        </a:rPr>
                        <a:t>PROJECTION (11 % GROWTH RATE )</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303965">
                <a:tc vMerge="1">
                  <a:txBody>
                    <a:bodyPr/>
                    <a:lstStyle/>
                    <a:p>
                      <a:endParaRPr lang="en-IN"/>
                    </a:p>
                  </a:txBody>
                  <a:tcPr/>
                </a:tc>
                <a:tc vMerge="1">
                  <a:txBody>
                    <a:bodyPr/>
                    <a:lstStyle/>
                    <a:p>
                      <a:endParaRPr lang="en-IN"/>
                    </a:p>
                  </a:txBody>
                  <a:tcPr/>
                </a:tc>
                <a:tc rowSpan="3">
                  <a:txBody>
                    <a:bodyPr/>
                    <a:lstStyle/>
                    <a:p>
                      <a:pPr algn="ctr" fontAlgn="ctr"/>
                      <a:r>
                        <a:rPr lang="en-IN" sz="1400" u="none" strike="noStrike" dirty="0">
                          <a:effectLst/>
                        </a:rPr>
                        <a:t>2017 - 2018 </a:t>
                      </a:r>
                      <a:endParaRPr lang="en-IN" sz="1400" b="0" i="0" u="none" strike="noStrike" dirty="0">
                        <a:solidFill>
                          <a:srgbClr val="000000"/>
                        </a:solidFill>
                        <a:effectLst/>
                        <a:latin typeface="Calibri" panose="020F0502020204030204" pitchFamily="34" charset="0"/>
                      </a:endParaRPr>
                    </a:p>
                  </a:txBody>
                  <a:tcPr marL="4366" marR="4366" marT="9525" marB="0" anchor="ctr">
                    <a:solidFill>
                      <a:schemeClr val="accent1">
                        <a:lumMod val="60000"/>
                        <a:lumOff val="40000"/>
                      </a:schemeClr>
                    </a:solidFill>
                  </a:tcPr>
                </a:tc>
                <a:tc rowSpan="3">
                  <a:txBody>
                    <a:bodyPr/>
                    <a:lstStyle/>
                    <a:p>
                      <a:pPr algn="ctr" fontAlgn="ctr"/>
                      <a:r>
                        <a:rPr lang="en-IN" sz="1400" u="none" strike="noStrike" dirty="0">
                          <a:effectLst/>
                        </a:rPr>
                        <a:t>2017 - 2018 </a:t>
                      </a:r>
                      <a:endParaRPr lang="en-IN" sz="1400" b="0" i="0" u="none" strike="noStrike" dirty="0">
                        <a:solidFill>
                          <a:srgbClr val="000000"/>
                        </a:solidFill>
                        <a:effectLst/>
                        <a:latin typeface="Calibri" panose="020F0502020204030204" pitchFamily="34" charset="0"/>
                      </a:endParaRPr>
                    </a:p>
                  </a:txBody>
                  <a:tcPr marL="4366" marR="4366" marT="9525" marB="0" anchor="ctr">
                    <a:solidFill>
                      <a:schemeClr val="accent1">
                        <a:lumMod val="60000"/>
                        <a:lumOff val="40000"/>
                      </a:schemeClr>
                    </a:solidFill>
                  </a:tcPr>
                </a:tc>
                <a:tc gridSpan="4">
                  <a:txBody>
                    <a:bodyPr/>
                    <a:lstStyle/>
                    <a:p>
                      <a:pPr algn="ctr" fontAlgn="b"/>
                      <a:r>
                        <a:rPr lang="en-US" sz="1400" u="none" strike="noStrike">
                          <a:effectLst/>
                        </a:rPr>
                        <a:t>CAPACITY CAN BE UTILIZED ( 2018 - 2019 )</a:t>
                      </a:r>
                      <a:endParaRPr lang="en-US"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221845">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gridSpan="2">
                  <a:txBody>
                    <a:bodyPr/>
                    <a:lstStyle/>
                    <a:p>
                      <a:pPr algn="ctr" fontAlgn="b"/>
                      <a:r>
                        <a:rPr lang="en-IN" sz="1400" u="none" strike="noStrike" dirty="0">
                          <a:effectLst/>
                        </a:rPr>
                        <a:t>( 2018 - 2019 )</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hMerge="1">
                  <a:txBody>
                    <a:bodyPr/>
                    <a:lstStyle/>
                    <a:p>
                      <a:endParaRPr lang="en-IN"/>
                    </a:p>
                  </a:txBody>
                  <a:tcPr/>
                </a:tc>
                <a:tc gridSpan="2">
                  <a:txBody>
                    <a:bodyPr/>
                    <a:lstStyle/>
                    <a:p>
                      <a:pPr algn="ctr" fontAlgn="b"/>
                      <a:r>
                        <a:rPr lang="en-IN" sz="1400" u="none" strike="noStrike" dirty="0">
                          <a:effectLst/>
                        </a:rPr>
                        <a:t>( 2019 - 2020 )</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hMerge="1">
                  <a:txBody>
                    <a:bodyPr/>
                    <a:lstStyle/>
                    <a:p>
                      <a:endParaRPr lang="en-IN"/>
                    </a:p>
                  </a:txBody>
                  <a:tcPr/>
                </a:tc>
              </a:tr>
              <a:tr h="452630">
                <a:tc vMerge="1">
                  <a:txBody>
                    <a:bodyPr/>
                    <a:lstStyle/>
                    <a:p>
                      <a:endParaRPr lang="en-IN"/>
                    </a:p>
                  </a:txBody>
                  <a:tcPr/>
                </a:tc>
                <a:tc vMerge="1">
                  <a:txBody>
                    <a:bodyPr/>
                    <a:lstStyle/>
                    <a:p>
                      <a:endParaRPr lang="en-IN"/>
                    </a:p>
                  </a:txBody>
                  <a:tcPr/>
                </a:tc>
                <a:tc vMerge="1">
                  <a:txBody>
                    <a:bodyPr/>
                    <a:lstStyle/>
                    <a:p>
                      <a:endParaRPr lang="en-IN"/>
                    </a:p>
                  </a:txBody>
                  <a:tcPr/>
                </a:tc>
                <a:tc vMerge="1">
                  <a:txBody>
                    <a:bodyPr/>
                    <a:lstStyle/>
                    <a:p>
                      <a:endParaRPr lang="en-IN"/>
                    </a:p>
                  </a:txBody>
                  <a:tcPr/>
                </a:tc>
                <a:tc>
                  <a:txBody>
                    <a:bodyPr/>
                    <a:lstStyle/>
                    <a:p>
                      <a:pPr algn="ctr" fontAlgn="b"/>
                      <a:r>
                        <a:rPr lang="en-IN" sz="1400" u="none" strike="noStrike" dirty="0">
                          <a:effectLst/>
                        </a:rPr>
                        <a:t>AT  25 % UTILIZATION</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AT  50  % UTILIZATION</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AT  25 % UTILIZATION</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AT  50  % UTILIZATION</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r>
              <a:tr h="221845">
                <a:tc>
                  <a:txBody>
                    <a:bodyPr/>
                    <a:lstStyle/>
                    <a:p>
                      <a:pPr algn="ctr" fontAlgn="b"/>
                      <a:r>
                        <a:rPr lang="en-IN" sz="1100" u="none" strike="noStrike">
                          <a:effectLst/>
                        </a:rPr>
                        <a:t>1</a:t>
                      </a:r>
                      <a:endParaRPr lang="en-IN" sz="11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SHADE NETS</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177.69</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40868.7</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11341.06</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22682.13</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12588.58</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25177.16</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r>
              <a:tr h="221845">
                <a:tc>
                  <a:txBody>
                    <a:bodyPr/>
                    <a:lstStyle/>
                    <a:p>
                      <a:pPr algn="ctr" fontAlgn="b"/>
                      <a:r>
                        <a:rPr lang="en-IN" sz="1100" u="none" strike="noStrike">
                          <a:effectLst/>
                        </a:rPr>
                        <a:t>2</a:t>
                      </a:r>
                      <a:endParaRPr lang="en-IN" sz="11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MULCH MAT </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23.6</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5428</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1506.27</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3012.54</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1671.96</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3343.92</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r>
              <a:tr h="221845">
                <a:tc>
                  <a:txBody>
                    <a:bodyPr/>
                    <a:lstStyle/>
                    <a:p>
                      <a:pPr algn="ctr" fontAlgn="b"/>
                      <a:r>
                        <a:rPr lang="en-IN" sz="1100" u="none" strike="noStrike">
                          <a:effectLst/>
                        </a:rPr>
                        <a:t>3</a:t>
                      </a:r>
                      <a:endParaRPr lang="en-IN" sz="11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CROP COVER</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3.4</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782</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217</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434.01</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240.88</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481.75</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r>
              <a:tr h="221845">
                <a:tc>
                  <a:txBody>
                    <a:bodyPr/>
                    <a:lstStyle/>
                    <a:p>
                      <a:pPr algn="ctr" fontAlgn="b"/>
                      <a:r>
                        <a:rPr lang="en-IN" sz="1100" u="none" strike="noStrike" dirty="0">
                          <a:effectLst/>
                        </a:rPr>
                        <a:t>4</a:t>
                      </a:r>
                      <a:endParaRPr lang="en-IN" sz="11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rowSpan="2">
                  <a:txBody>
                    <a:bodyPr/>
                    <a:lstStyle/>
                    <a:p>
                      <a:pPr algn="ctr" fontAlgn="b"/>
                      <a:r>
                        <a:rPr lang="en-US" sz="1400" u="none" strike="noStrike">
                          <a:effectLst/>
                        </a:rPr>
                        <a:t>ANTI HAIL &amp; ANTI BIRD NET</a:t>
                      </a:r>
                      <a:endParaRPr lang="en-US"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16.45</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3783.5</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1049.92</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2099.84</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1165.41</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2330.83</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r>
              <a:tr h="297328">
                <a:tc>
                  <a:txBody>
                    <a:bodyPr/>
                    <a:lstStyle/>
                    <a:p>
                      <a:pPr algn="ctr" fontAlgn="b"/>
                      <a:r>
                        <a:rPr lang="en-IN" sz="1100" u="none" strike="noStrike" dirty="0">
                          <a:effectLst/>
                        </a:rPr>
                        <a:t> </a:t>
                      </a:r>
                      <a:endParaRPr lang="en-IN" sz="11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vMerge="1">
                  <a:txBody>
                    <a:bodyPr/>
                    <a:lstStyle/>
                    <a:p>
                      <a:endParaRPr lang="en-IN"/>
                    </a:p>
                  </a:txBody>
                  <a:tcPr/>
                </a:tc>
                <a:tc>
                  <a:txBody>
                    <a:bodyPr/>
                    <a:lstStyle/>
                    <a:p>
                      <a:pPr algn="ctr"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gridSpan="2">
                  <a:txBody>
                    <a:bodyPr/>
                    <a:lstStyle/>
                    <a:p>
                      <a:pPr algn="ctr"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hMerge="1">
                  <a:txBody>
                    <a:bodyPr/>
                    <a:lstStyle/>
                    <a:p>
                      <a:endParaRPr lang="en-IN"/>
                    </a:p>
                  </a:txBody>
                  <a:tcPr/>
                </a:tc>
                <a:tc>
                  <a:txBody>
                    <a:bodyPr/>
                    <a:lstStyle/>
                    <a:p>
                      <a:pPr algn="ctr" fontAlgn="b"/>
                      <a:r>
                        <a:rPr lang="en-IN" sz="1400" u="none" strike="noStrike">
                          <a:effectLst/>
                        </a:rPr>
                        <a:t> </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 </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r>
              <a:tr h="221845">
                <a:tc>
                  <a:txBody>
                    <a:bodyPr/>
                    <a:lstStyle/>
                    <a:p>
                      <a:pPr algn="ctr" fontAlgn="b"/>
                      <a:r>
                        <a:rPr lang="en-IN" sz="1100" u="none" strike="noStrike" dirty="0">
                          <a:effectLst/>
                        </a:rPr>
                        <a:t>5</a:t>
                      </a:r>
                      <a:endParaRPr lang="en-IN" sz="11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TOTAL</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221.14</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a:effectLst/>
                        </a:rPr>
                        <a:t>50862.2</a:t>
                      </a:r>
                      <a:endParaRPr lang="en-IN" sz="1400" b="0" i="0" u="none" strike="noStrike">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14114.25</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28228.52</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15666.83</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c>
                  <a:txBody>
                    <a:bodyPr/>
                    <a:lstStyle/>
                    <a:p>
                      <a:pPr algn="ctr" fontAlgn="b"/>
                      <a:r>
                        <a:rPr lang="en-IN" sz="1400" u="none" strike="noStrike" dirty="0">
                          <a:effectLst/>
                        </a:rPr>
                        <a:t>31333.66</a:t>
                      </a:r>
                      <a:endParaRPr lang="en-IN" sz="1400" b="0" i="0" u="none" strike="noStrike" dirty="0">
                        <a:solidFill>
                          <a:srgbClr val="000000"/>
                        </a:solidFill>
                        <a:effectLst/>
                        <a:latin typeface="Calibri" panose="020F0502020204030204" pitchFamily="34" charset="0"/>
                      </a:endParaRPr>
                    </a:p>
                  </a:txBody>
                  <a:tcPr marL="4366" marR="4366" marT="9525" marB="0" anchor="b">
                    <a:solidFill>
                      <a:schemeClr val="accent1">
                        <a:lumMod val="60000"/>
                        <a:lumOff val="40000"/>
                      </a:schemeClr>
                    </a:solidFill>
                  </a:tcPr>
                </a:tc>
              </a:tr>
            </a:tbl>
          </a:graphicData>
        </a:graphic>
      </p:graphicFrame>
      <p:sp>
        <p:nvSpPr>
          <p:cNvPr id="8" name="Text Placeholder 7"/>
          <p:cNvSpPr>
            <a:spLocks noGrp="1"/>
          </p:cNvSpPr>
          <p:nvPr>
            <p:ph type="body" sz="half" idx="2"/>
          </p:nvPr>
        </p:nvSpPr>
        <p:spPr>
          <a:xfrm>
            <a:off x="381000" y="4745038"/>
            <a:ext cx="8458200" cy="1884362"/>
          </a:xfrm>
        </p:spPr>
        <p:txBody>
          <a:bodyPr>
            <a:noAutofit/>
          </a:bodyPr>
          <a:lstStyle/>
          <a:p>
            <a:pPr marL="342900" indent="-342900">
              <a:buFont typeface="Arial" pitchFamily="34" charset="0"/>
              <a:buChar char="•"/>
              <a:defRPr/>
            </a:pPr>
            <a:r>
              <a:rPr lang="en-IN" sz="2000" dirty="0" smtClean="0"/>
              <a:t>Out of the total production and demand, Jute fibre based </a:t>
            </a:r>
            <a:r>
              <a:rPr lang="en-IN" sz="2000" dirty="0" err="1" smtClean="0"/>
              <a:t>agrotex</a:t>
            </a:r>
            <a:r>
              <a:rPr lang="en-IN" sz="2000" dirty="0" smtClean="0"/>
              <a:t> contribute about 3 % of the total production .</a:t>
            </a:r>
          </a:p>
          <a:p>
            <a:pPr marL="342900" indent="-342900">
              <a:buFont typeface="Arial" pitchFamily="34" charset="0"/>
              <a:buChar char="•"/>
              <a:defRPr/>
            </a:pPr>
            <a:r>
              <a:rPr lang="en-IN" sz="2000" dirty="0" smtClean="0">
                <a:solidFill>
                  <a:srgbClr val="000000"/>
                </a:solidFill>
              </a:rPr>
              <a:t>It is expected to grow further with product diversification  and with the better awareness towards ecology.</a:t>
            </a:r>
            <a:r>
              <a:rPr lang="en-IN" sz="2000" dirty="0" smtClean="0"/>
              <a:t>             </a:t>
            </a:r>
            <a:endParaRPr lang="en-IN" sz="2000" dirty="0">
              <a:solidFill>
                <a:srgbClr val="000000"/>
              </a:solidFill>
            </a:endParaRPr>
          </a:p>
          <a:p>
            <a:pPr>
              <a:defRPr/>
            </a:pPr>
            <a:endParaRPr lang="en-IN" sz="2000" dirty="0"/>
          </a:p>
        </p:txBody>
      </p:sp>
      <p:sp>
        <p:nvSpPr>
          <p:cNvPr id="6" name="Rectangle 5"/>
          <p:cNvSpPr/>
          <p:nvPr/>
        </p:nvSpPr>
        <p:spPr>
          <a:xfrm>
            <a:off x="0" y="-23813"/>
            <a:ext cx="9144000" cy="1090613"/>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4200" i="1" dirty="0">
                <a:solidFill>
                  <a:schemeClr val="tx1"/>
                </a:solidFill>
                <a:effectLst>
                  <a:outerShdw blurRad="38100" dist="38100" dir="2700000" algn="tl">
                    <a:srgbClr val="C0C0C0"/>
                  </a:outerShdw>
                </a:effectLst>
                <a:latin typeface="Baskerville Old Face" pitchFamily="6" charset="0"/>
                <a:ea typeface="MS PGothic" pitchFamily="34" charset="-128"/>
              </a:rPr>
              <a:t>Domestic Market Size of Agro-textiles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404813"/>
            <a:ext cx="9144000" cy="1471613"/>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solidFill>
                  <a:prstClr val="black"/>
                </a:solidFill>
                <a:ea typeface="MS PGothic" pitchFamily="34" charset="-128"/>
              </a:rPr>
              <a:t>Demand Estimates of Indian Jute products</a:t>
            </a:r>
            <a:endParaRPr lang="en-IN" sz="4200" i="1" dirty="0">
              <a:solidFill>
                <a:schemeClr val="tx1"/>
              </a:solidFill>
              <a:effectLst>
                <a:outerShdw blurRad="38100" dist="38100" dir="2700000" algn="tl">
                  <a:srgbClr val="C0C0C0"/>
                </a:outerShdw>
              </a:effectLst>
              <a:latin typeface="Baskerville Old Face" pitchFamily="6" charset="0"/>
              <a:ea typeface="MS PGothic" pitchFamily="34" charset="-128"/>
            </a:endParaRPr>
          </a:p>
        </p:txBody>
      </p:sp>
      <p:sp>
        <p:nvSpPr>
          <p:cNvPr id="44035" name="TextBox 4"/>
          <p:cNvSpPr txBox="1">
            <a:spLocks noChangeArrowheads="1"/>
          </p:cNvSpPr>
          <p:nvPr/>
        </p:nvSpPr>
        <p:spPr bwMode="auto">
          <a:xfrm>
            <a:off x="7772400" y="1219200"/>
            <a:ext cx="979487" cy="369888"/>
          </a:xfrm>
          <a:prstGeom prst="rect">
            <a:avLst/>
          </a:prstGeom>
          <a:noFill/>
          <a:ln w="9525">
            <a:noFill/>
            <a:miter lim="800000"/>
            <a:headEnd/>
            <a:tailEnd/>
          </a:ln>
        </p:spPr>
        <p:txBody>
          <a:bodyPr wrap="none">
            <a:spAutoFit/>
          </a:bodyPr>
          <a:lstStyle/>
          <a:p>
            <a:r>
              <a:rPr lang="en-GB" dirty="0" err="1"/>
              <a:t>Mn</a:t>
            </a:r>
            <a:r>
              <a:rPr lang="en-GB" dirty="0"/>
              <a:t> US $</a:t>
            </a:r>
            <a:endParaRPr lang="en-US" dirty="0"/>
          </a:p>
        </p:txBody>
      </p:sp>
      <p:graphicFrame>
        <p:nvGraphicFramePr>
          <p:cNvPr id="7" name="Table 6"/>
          <p:cNvGraphicFramePr>
            <a:graphicFrameLocks noGrp="1"/>
          </p:cNvGraphicFramePr>
          <p:nvPr/>
        </p:nvGraphicFramePr>
        <p:xfrm>
          <a:off x="152400" y="1600200"/>
          <a:ext cx="8567292" cy="3764280"/>
        </p:xfrm>
        <a:graphic>
          <a:graphicData uri="http://schemas.openxmlformats.org/drawingml/2006/table">
            <a:tbl>
              <a:tblPr/>
              <a:tblGrid>
                <a:gridCol w="533400"/>
                <a:gridCol w="5547718"/>
                <a:gridCol w="1005482"/>
                <a:gridCol w="1480692"/>
              </a:tblGrid>
              <a:tr h="879582">
                <a:tc>
                  <a:txBody>
                    <a:bodyPr/>
                    <a:lstStyle/>
                    <a:p>
                      <a:pPr algn="ctr">
                        <a:lnSpc>
                          <a:spcPct val="115000"/>
                        </a:lnSpc>
                        <a:spcAft>
                          <a:spcPts val="0"/>
                        </a:spcAft>
                        <a:tabLst>
                          <a:tab pos="342900" algn="l"/>
                          <a:tab pos="5476875" algn="l"/>
                        </a:tabLst>
                      </a:pPr>
                      <a:r>
                        <a:rPr lang="en-IN" sz="2000" dirty="0">
                          <a:latin typeface="+mn-lt"/>
                          <a:ea typeface="Times New Roman"/>
                          <a:cs typeface="Times New Roman"/>
                        </a:rPr>
                        <a:t>Sl. No.</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dirty="0">
                          <a:latin typeface="+mn-lt"/>
                          <a:ea typeface="Times New Roman"/>
                          <a:cs typeface="Times New Roman"/>
                        </a:rPr>
                        <a:t>Description</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dirty="0">
                          <a:latin typeface="+mn-lt"/>
                          <a:ea typeface="Times New Roman"/>
                          <a:cs typeface="Times New Roman"/>
                        </a:rPr>
                        <a:t>Present Market (2017)</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dirty="0">
                          <a:latin typeface="+mn-lt"/>
                          <a:ea typeface="Times New Roman"/>
                          <a:cs typeface="Times New Roman"/>
                        </a:rPr>
                        <a:t>Potential </a:t>
                      </a:r>
                      <a:endParaRPr lang="en-IN" sz="2000" dirty="0" smtClean="0">
                        <a:latin typeface="+mn-lt"/>
                        <a:ea typeface="Times New Roman"/>
                        <a:cs typeface="Times New Roman"/>
                      </a:endParaRPr>
                    </a:p>
                    <a:p>
                      <a:pPr algn="ctr">
                        <a:lnSpc>
                          <a:spcPct val="115000"/>
                        </a:lnSpc>
                        <a:spcAft>
                          <a:spcPts val="0"/>
                        </a:spcAft>
                        <a:tabLst>
                          <a:tab pos="342900" algn="l"/>
                          <a:tab pos="5476875" algn="l"/>
                        </a:tabLst>
                      </a:pPr>
                      <a:r>
                        <a:rPr lang="en-IN" sz="2000" dirty="0" smtClean="0">
                          <a:latin typeface="+mn-lt"/>
                          <a:ea typeface="Times New Roman"/>
                          <a:cs typeface="Times New Roman"/>
                        </a:rPr>
                        <a:t>market</a:t>
                      </a:r>
                      <a:endParaRPr lang="en-IN" sz="2000" dirty="0" smtClean="0">
                        <a:latin typeface="+mn-lt"/>
                        <a:ea typeface="Times New Roman"/>
                        <a:cs typeface="Times New Roman"/>
                      </a:endParaRPr>
                    </a:p>
                    <a:p>
                      <a:pPr algn="ctr">
                        <a:lnSpc>
                          <a:spcPct val="115000"/>
                        </a:lnSpc>
                        <a:spcAft>
                          <a:spcPts val="0"/>
                        </a:spcAft>
                        <a:tabLst>
                          <a:tab pos="342900" algn="l"/>
                          <a:tab pos="5476875" algn="l"/>
                        </a:tabLst>
                      </a:pPr>
                      <a:r>
                        <a:rPr lang="en-IN" sz="2000" dirty="0" smtClean="0">
                          <a:latin typeface="+mn-lt"/>
                          <a:ea typeface="Times New Roman"/>
                          <a:cs typeface="Times New Roman"/>
                        </a:rPr>
                        <a:t>(</a:t>
                      </a:r>
                      <a:r>
                        <a:rPr lang="en-IN" sz="2000" dirty="0">
                          <a:latin typeface="+mn-lt"/>
                          <a:ea typeface="Times New Roman"/>
                          <a:cs typeface="Times New Roman"/>
                        </a:rPr>
                        <a:t>2025)</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627">
                <a:tc>
                  <a:txBody>
                    <a:bodyPr/>
                    <a:lstStyle/>
                    <a:p>
                      <a:pPr>
                        <a:lnSpc>
                          <a:spcPct val="115000"/>
                        </a:lnSpc>
                        <a:spcAft>
                          <a:spcPts val="0"/>
                        </a:spcAft>
                        <a:tabLst>
                          <a:tab pos="342900" algn="l"/>
                          <a:tab pos="5476875" algn="l"/>
                        </a:tabLst>
                      </a:pPr>
                      <a:r>
                        <a:rPr lang="en-IN" sz="2000" dirty="0">
                          <a:latin typeface="+mn-lt"/>
                          <a:ea typeface="Times New Roman"/>
                          <a:cs typeface="Times New Roman"/>
                        </a:rPr>
                        <a:t>1</a:t>
                      </a:r>
                      <a:endParaRPr lang="en-US" sz="1800" dirty="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 pos="5476875" algn="l"/>
                        </a:tabLst>
                      </a:pPr>
                      <a:r>
                        <a:rPr lang="en-IN" sz="2000" dirty="0">
                          <a:latin typeface="+mn-lt"/>
                          <a:ea typeface="Times New Roman"/>
                          <a:cs typeface="Times New Roman"/>
                        </a:rPr>
                        <a:t>International Market</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mn-lt"/>
                          <a:ea typeface="Times New Roman"/>
                          <a:cs typeface="Times New Roman"/>
                        </a:rPr>
                        <a:t>341.53</a:t>
                      </a:r>
                      <a:endParaRPr lang="en-US" sz="18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mn-lt"/>
                          <a:ea typeface="Times New Roman"/>
                          <a:cs typeface="Times New Roman"/>
                        </a:rPr>
                        <a:t>448.31</a:t>
                      </a:r>
                      <a:endParaRPr lang="en-US" sz="18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627">
                <a:tc>
                  <a:txBody>
                    <a:bodyPr/>
                    <a:lstStyle/>
                    <a:p>
                      <a:pPr>
                        <a:lnSpc>
                          <a:spcPct val="115000"/>
                        </a:lnSpc>
                        <a:spcAft>
                          <a:spcPts val="0"/>
                        </a:spcAft>
                        <a:tabLst>
                          <a:tab pos="342900" algn="l"/>
                          <a:tab pos="5476875" algn="l"/>
                        </a:tabLst>
                      </a:pPr>
                      <a:r>
                        <a:rPr lang="en-IN" sz="2000">
                          <a:latin typeface="+mn-lt"/>
                          <a:ea typeface="Times New Roman"/>
                          <a:cs typeface="Times New Roman"/>
                        </a:rPr>
                        <a:t>2</a:t>
                      </a:r>
                      <a:endParaRPr lang="en-US" sz="180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nSpc>
                          <a:spcPct val="115000"/>
                        </a:lnSpc>
                        <a:spcAft>
                          <a:spcPts val="0"/>
                        </a:spcAft>
                        <a:tabLst>
                          <a:tab pos="342900" algn="l"/>
                          <a:tab pos="5476875" algn="l"/>
                        </a:tabLst>
                      </a:pPr>
                      <a:r>
                        <a:rPr lang="en-IN" sz="2000">
                          <a:latin typeface="+mn-lt"/>
                          <a:ea typeface="Times New Roman"/>
                          <a:cs typeface="Times New Roman"/>
                        </a:rPr>
                        <a:t>Domestic Market Size</a:t>
                      </a:r>
                      <a:endParaRPr lang="en-US" sz="18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99627">
                <a:tc>
                  <a:txBody>
                    <a:bodyPr/>
                    <a:lstStyle/>
                    <a:p>
                      <a:pPr>
                        <a:lnSpc>
                          <a:spcPct val="115000"/>
                        </a:lnSpc>
                        <a:spcAft>
                          <a:spcPts val="0"/>
                        </a:spcAft>
                        <a:tabLst>
                          <a:tab pos="342900" algn="l"/>
                          <a:tab pos="5476875" algn="l"/>
                        </a:tabLst>
                      </a:pPr>
                      <a:r>
                        <a:rPr lang="en-IN" sz="2000">
                          <a:latin typeface="+mn-lt"/>
                          <a:ea typeface="Times New Roman"/>
                          <a:cs typeface="Times New Roman"/>
                        </a:rPr>
                        <a:t>(i)</a:t>
                      </a:r>
                      <a:endParaRPr lang="en-US" sz="180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 pos="5476875" algn="l"/>
                        </a:tabLst>
                      </a:pPr>
                      <a:r>
                        <a:rPr lang="en-IN" sz="2000" dirty="0">
                          <a:latin typeface="+mn-lt"/>
                          <a:ea typeface="Times New Roman"/>
                          <a:cs typeface="Times New Roman"/>
                          <a:hlinkClick r:id="rId3" action="ppaction://hlinksldjump"/>
                        </a:rPr>
                        <a:t>Traditional Jute Textiles</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dirty="0">
                          <a:latin typeface="+mn-lt"/>
                          <a:ea typeface="Times New Roman"/>
                          <a:cs typeface="Times New Roman"/>
                        </a:rPr>
                        <a:t>1330.98</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dirty="0">
                          <a:latin typeface="+mn-lt"/>
                          <a:ea typeface="Times New Roman"/>
                          <a:cs typeface="Times New Roman"/>
                        </a:rPr>
                        <a:t>1768.06</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627">
                <a:tc>
                  <a:txBody>
                    <a:bodyPr/>
                    <a:lstStyle/>
                    <a:p>
                      <a:pPr>
                        <a:lnSpc>
                          <a:spcPct val="115000"/>
                        </a:lnSpc>
                        <a:spcAft>
                          <a:spcPts val="0"/>
                        </a:spcAft>
                        <a:tabLst>
                          <a:tab pos="342900" algn="l"/>
                          <a:tab pos="5476875" algn="l"/>
                        </a:tabLst>
                      </a:pPr>
                      <a:r>
                        <a:rPr lang="en-IN" sz="2000">
                          <a:latin typeface="+mn-lt"/>
                          <a:ea typeface="Times New Roman"/>
                          <a:cs typeface="Times New Roman"/>
                        </a:rPr>
                        <a:t>(ii)</a:t>
                      </a:r>
                      <a:endParaRPr lang="en-US" sz="180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 pos="5476875" algn="l"/>
                        </a:tabLst>
                      </a:pPr>
                      <a:r>
                        <a:rPr lang="en-IN" sz="2000" dirty="0">
                          <a:latin typeface="+mn-lt"/>
                          <a:ea typeface="Times New Roman"/>
                          <a:cs typeface="Times New Roman"/>
                          <a:hlinkClick r:id="rId4" action="ppaction://hlinksldjump"/>
                        </a:rPr>
                        <a:t>Jute Diversified products</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a:latin typeface="+mn-lt"/>
                          <a:ea typeface="Times New Roman"/>
                          <a:cs typeface="Times New Roman"/>
                        </a:rPr>
                        <a:t>593.71</a:t>
                      </a:r>
                      <a:endParaRPr lang="en-US" sz="18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a:latin typeface="+mn-lt"/>
                          <a:ea typeface="Times New Roman"/>
                          <a:cs typeface="Times New Roman"/>
                        </a:rPr>
                        <a:t>971.83</a:t>
                      </a:r>
                      <a:endParaRPr lang="en-US" sz="18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627">
                <a:tc>
                  <a:txBody>
                    <a:bodyPr/>
                    <a:lstStyle/>
                    <a:p>
                      <a:pPr>
                        <a:lnSpc>
                          <a:spcPct val="115000"/>
                        </a:lnSpc>
                        <a:spcAft>
                          <a:spcPts val="0"/>
                        </a:spcAft>
                        <a:tabLst>
                          <a:tab pos="342900" algn="l"/>
                          <a:tab pos="5476875" algn="l"/>
                        </a:tabLst>
                      </a:pPr>
                      <a:r>
                        <a:rPr lang="en-IN" sz="2000">
                          <a:latin typeface="+mn-lt"/>
                          <a:ea typeface="Times New Roman"/>
                          <a:cs typeface="Times New Roman"/>
                        </a:rPr>
                        <a:t>(iii)</a:t>
                      </a:r>
                      <a:endParaRPr lang="en-US" sz="180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 pos="5476875" algn="l"/>
                        </a:tabLst>
                      </a:pPr>
                      <a:r>
                        <a:rPr lang="en-IN" sz="2000" dirty="0">
                          <a:latin typeface="+mn-lt"/>
                          <a:ea typeface="Times New Roman"/>
                          <a:cs typeface="Times New Roman"/>
                        </a:rPr>
                        <a:t>Jute based Agro Textiles</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a:latin typeface="+mn-lt"/>
                          <a:ea typeface="Times New Roman"/>
                          <a:cs typeface="Times New Roman"/>
                        </a:rPr>
                        <a:t>6.76</a:t>
                      </a:r>
                      <a:endParaRPr lang="en-US" sz="18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dirty="0">
                          <a:latin typeface="+mn-lt"/>
                          <a:ea typeface="Times New Roman"/>
                          <a:cs typeface="Times New Roman"/>
                        </a:rPr>
                        <a:t>10.02</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627">
                <a:tc>
                  <a:txBody>
                    <a:bodyPr/>
                    <a:lstStyle/>
                    <a:p>
                      <a:pPr>
                        <a:lnSpc>
                          <a:spcPct val="115000"/>
                        </a:lnSpc>
                        <a:spcAft>
                          <a:spcPts val="0"/>
                        </a:spcAft>
                        <a:tabLst>
                          <a:tab pos="342900" algn="l"/>
                          <a:tab pos="5476875" algn="l"/>
                        </a:tabLst>
                      </a:pPr>
                      <a:r>
                        <a:rPr lang="en-IN" sz="2000">
                          <a:latin typeface="+mn-lt"/>
                          <a:ea typeface="Times New Roman"/>
                          <a:cs typeface="Times New Roman"/>
                        </a:rPr>
                        <a:t>(iv)</a:t>
                      </a:r>
                      <a:endParaRPr lang="en-US" sz="1800">
                        <a:latin typeface="+mn-lt"/>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tabLst>
                          <a:tab pos="342900" algn="l"/>
                          <a:tab pos="5476875" algn="l"/>
                        </a:tabLst>
                      </a:pPr>
                      <a:r>
                        <a:rPr lang="en-IN" sz="2000" dirty="0">
                          <a:latin typeface="+mn-lt"/>
                          <a:ea typeface="Times New Roman"/>
                          <a:cs typeface="Times New Roman"/>
                        </a:rPr>
                        <a:t>Additional Market to be created due to ban in plastic</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a:latin typeface="+mn-lt"/>
                          <a:ea typeface="Times New Roman"/>
                          <a:cs typeface="Times New Roman"/>
                        </a:rPr>
                        <a:t>-</a:t>
                      </a:r>
                      <a:endParaRPr lang="en-US" sz="18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a:latin typeface="+mn-lt"/>
                          <a:ea typeface="Times New Roman"/>
                          <a:cs typeface="Times New Roman"/>
                        </a:rPr>
                        <a:t>135.00</a:t>
                      </a:r>
                      <a:endParaRPr lang="en-US" sz="18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9627">
                <a:tc>
                  <a:txBody>
                    <a:bodyPr/>
                    <a:lstStyle/>
                    <a:p>
                      <a:pPr>
                        <a:lnSpc>
                          <a:spcPct val="115000"/>
                        </a:lnSpc>
                        <a:spcAft>
                          <a:spcPts val="0"/>
                        </a:spcAft>
                        <a:tabLst>
                          <a:tab pos="342900" algn="l"/>
                          <a:tab pos="5476875" algn="l"/>
                        </a:tabLst>
                      </a:pPr>
                      <a:endParaRPr lang="en-IN" sz="2000">
                        <a:latin typeface="+mn-lt"/>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 pos="5476875" algn="l"/>
                        </a:tabLst>
                      </a:pPr>
                      <a:r>
                        <a:rPr lang="en-IN" sz="2000">
                          <a:latin typeface="+mn-lt"/>
                          <a:ea typeface="Times New Roman"/>
                          <a:cs typeface="Times New Roman"/>
                        </a:rPr>
                        <a:t>Total</a:t>
                      </a:r>
                      <a:endParaRPr lang="en-US" sz="18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a:latin typeface="+mn-lt"/>
                          <a:ea typeface="Times New Roman"/>
                          <a:cs typeface="Times New Roman"/>
                        </a:rPr>
                        <a:t>2272.98</a:t>
                      </a:r>
                      <a:endParaRPr lang="en-US" sz="180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 pos="5476875" algn="l"/>
                        </a:tabLst>
                      </a:pPr>
                      <a:r>
                        <a:rPr lang="en-IN" sz="2000" dirty="0">
                          <a:latin typeface="+mn-lt"/>
                          <a:ea typeface="Times New Roman"/>
                          <a:cs typeface="Times New Roman"/>
                        </a:rPr>
                        <a:t>3333.22</a:t>
                      </a:r>
                      <a:endParaRPr lang="en-US" sz="1800" dirty="0">
                        <a:latin typeface="+mn-lt"/>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1371600" y="1828800"/>
            <a:ext cx="6324600" cy="3124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lnSpcReduction="10000"/>
          </a:bodyPr>
          <a:lstStyle/>
          <a:p>
            <a:pPr algn="ctr">
              <a:defRPr/>
            </a:pPr>
            <a:r>
              <a:rPr lang="en-IN" sz="5400" i="1">
                <a:solidFill>
                  <a:srgbClr val="FFFFFF"/>
                </a:solidFill>
                <a:effectLst>
                  <a:outerShdw blurRad="38100" dist="38100" dir="2700000" algn="tl">
                    <a:srgbClr val="000000"/>
                  </a:outerShdw>
                </a:effectLst>
                <a:latin typeface="Baskerville Old Face" pitchFamily="6" charset="0"/>
                <a:ea typeface="MS PGothic" pitchFamily="34" charset="-128"/>
              </a:rPr>
              <a:t>Value Chain Analyses for Jute Textile Industry  of India</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0" y="400050"/>
            <a:ext cx="8686800" cy="590550"/>
          </a:xfrm>
        </p:spPr>
        <p:txBody>
          <a:bodyPr>
            <a:no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Mapping </a:t>
            </a:r>
            <a:r>
              <a:rPr lang="en-US" sz="4200" i="1" dirty="0" smtClean="0">
                <a:effectLst>
                  <a:outerShdw blurRad="38100" dist="38100" dir="2700000" algn="tl">
                    <a:srgbClr val="C0C0C0"/>
                  </a:outerShdw>
                </a:effectLst>
                <a:latin typeface="Baskerville Old Face" pitchFamily="6" charset="0"/>
              </a:rPr>
              <a:t>of </a:t>
            </a:r>
            <a:r>
              <a:rPr lang="en-US" sz="4200" i="1" dirty="0" smtClean="0">
                <a:effectLst>
                  <a:outerShdw blurRad="38100" dist="38100" dir="2700000" algn="tl">
                    <a:srgbClr val="C0C0C0"/>
                  </a:outerShdw>
                </a:effectLst>
                <a:latin typeface="Baskerville Old Face" pitchFamily="6" charset="0"/>
              </a:rPr>
              <a:t>Jute </a:t>
            </a:r>
            <a:r>
              <a:rPr lang="en-US" sz="4200" i="1" dirty="0" smtClean="0">
                <a:effectLst>
                  <a:outerShdw blurRad="38100" dist="38100" dir="2700000" algn="tl">
                    <a:srgbClr val="C0C0C0"/>
                  </a:outerShdw>
                </a:effectLst>
                <a:latin typeface="Baskerville Old Face" pitchFamily="6" charset="0"/>
              </a:rPr>
              <a:t>Value Chain</a:t>
            </a:r>
          </a:p>
        </p:txBody>
      </p:sp>
      <p:pic>
        <p:nvPicPr>
          <p:cNvPr id="48132" name="Picture 4"/>
          <p:cNvPicPr>
            <a:picLocks noChangeAspect="1" noChangeArrowheads="1"/>
          </p:cNvPicPr>
          <p:nvPr/>
        </p:nvPicPr>
        <p:blipFill>
          <a:blip r:embed="rId3" cstate="print"/>
          <a:srcRect/>
          <a:stretch>
            <a:fillRect/>
          </a:stretch>
        </p:blipFill>
        <p:spPr bwMode="auto">
          <a:xfrm>
            <a:off x="533400" y="1719263"/>
            <a:ext cx="8077200" cy="4910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p:txBody>
          <a:bodyPr>
            <a:normAutofit/>
          </a:bodyPr>
          <a:lstStyle/>
          <a:p>
            <a:pPr eaLnBrk="1" hangingPunct="1">
              <a:defRPr/>
            </a:pPr>
            <a:r>
              <a:rPr lang="en-US" sz="4200" i="1" smtClean="0">
                <a:effectLst>
                  <a:outerShdw blurRad="38100" dist="38100" dir="2700000" algn="tl">
                    <a:srgbClr val="C0C0C0"/>
                  </a:outerShdw>
                </a:effectLst>
                <a:latin typeface="Baskerville Old Face" pitchFamily="6" charset="0"/>
              </a:rPr>
              <a:t>Jute Value Chain In India</a:t>
            </a:r>
          </a:p>
        </p:txBody>
      </p:sp>
      <p:sp>
        <p:nvSpPr>
          <p:cNvPr id="4" name="Content Placeholder 3"/>
          <p:cNvSpPr>
            <a:spLocks noGrp="1"/>
          </p:cNvSpPr>
          <p:nvPr>
            <p:ph sz="quarter" idx="1"/>
          </p:nvPr>
        </p:nvSpPr>
        <p:spPr>
          <a:xfrm>
            <a:off x="228600" y="1600200"/>
            <a:ext cx="8763000" cy="4724400"/>
          </a:xfrm>
        </p:spPr>
        <p:txBody>
          <a:bodyPr rtlCol="0">
            <a:normAutofit fontScale="85000" lnSpcReduction="20000"/>
          </a:bodyPr>
          <a:lstStyle/>
          <a:p>
            <a:pPr marL="0" indent="0" algn="just" eaLnBrk="1" fontAlgn="auto" hangingPunct="1">
              <a:spcAft>
                <a:spcPts val="0"/>
              </a:spcAft>
              <a:buFont typeface="Arial" pitchFamily="34" charset="0"/>
              <a:buNone/>
              <a:defRPr/>
            </a:pPr>
            <a:r>
              <a:rPr lang="en-US" sz="2400" dirty="0" smtClean="0">
                <a:ea typeface="+mn-ea"/>
                <a:cs typeface="+mn-cs"/>
              </a:rPr>
              <a:t>Keeping functional activities of production in mind , the Value chain has been classified into two important components:</a:t>
            </a:r>
          </a:p>
          <a:p>
            <a:pPr algn="just" eaLnBrk="1" fontAlgn="auto" hangingPunct="1">
              <a:spcAft>
                <a:spcPts val="0"/>
              </a:spcAft>
              <a:buFont typeface="Arial" pitchFamily="34" charset="0"/>
              <a:buNone/>
              <a:defRPr/>
            </a:pPr>
            <a:endParaRPr lang="en-US" sz="1050" dirty="0" smtClean="0">
              <a:ea typeface="+mn-ea"/>
              <a:cs typeface="+mn-cs"/>
            </a:endParaRPr>
          </a:p>
          <a:p>
            <a:pPr algn="just" eaLnBrk="1" fontAlgn="auto" hangingPunct="1">
              <a:spcAft>
                <a:spcPts val="0"/>
              </a:spcAft>
              <a:defRPr/>
            </a:pPr>
            <a:r>
              <a:rPr lang="en-US" sz="2400" b="1" dirty="0" smtClean="0">
                <a:ea typeface="+mn-ea"/>
                <a:cs typeface="+mn-cs"/>
              </a:rPr>
              <a:t>Stage-I : </a:t>
            </a:r>
            <a:r>
              <a:rPr lang="en-US" sz="2400" dirty="0" smtClean="0">
                <a:ea typeface="+mn-ea"/>
                <a:cs typeface="+mn-cs"/>
              </a:rPr>
              <a:t>Manufacturing of traditional goods including </a:t>
            </a:r>
            <a:r>
              <a:rPr lang="en-US" sz="2400" b="1" dirty="0" smtClean="0">
                <a:ea typeface="+mn-ea"/>
                <a:cs typeface="+mn-cs"/>
              </a:rPr>
              <a:t>Raw jute to  Fabrics/ Sacks </a:t>
            </a:r>
          </a:p>
          <a:p>
            <a:pPr algn="just" eaLnBrk="1" fontAlgn="auto" hangingPunct="1">
              <a:spcAft>
                <a:spcPts val="0"/>
              </a:spcAft>
              <a:defRPr/>
            </a:pPr>
            <a:r>
              <a:rPr lang="en-US" sz="2400" b="1" dirty="0" smtClean="0">
                <a:ea typeface="+mn-ea"/>
                <a:cs typeface="+mn-cs"/>
              </a:rPr>
              <a:t>Stage-II  : </a:t>
            </a:r>
            <a:r>
              <a:rPr lang="en-US" sz="2400" dirty="0" smtClean="0">
                <a:ea typeface="+mn-ea"/>
                <a:cs typeface="+mn-cs"/>
              </a:rPr>
              <a:t>Value Chain of </a:t>
            </a:r>
            <a:r>
              <a:rPr lang="en-US" sz="2400" b="1" dirty="0" smtClean="0">
                <a:ea typeface="+mn-ea"/>
                <a:cs typeface="+mn-cs"/>
              </a:rPr>
              <a:t>Jute Diversified Products (JDP).</a:t>
            </a:r>
          </a:p>
          <a:p>
            <a:pPr algn="just" eaLnBrk="1" fontAlgn="auto" hangingPunct="1">
              <a:spcAft>
                <a:spcPts val="0"/>
              </a:spcAft>
              <a:defRPr/>
            </a:pPr>
            <a:endParaRPr lang="en-US" sz="1100" b="1" dirty="0" smtClean="0">
              <a:ea typeface="+mn-ea"/>
              <a:cs typeface="+mn-cs"/>
            </a:endParaRPr>
          </a:p>
          <a:p>
            <a:pPr algn="just" eaLnBrk="1" fontAlgn="auto" hangingPunct="1">
              <a:spcAft>
                <a:spcPts val="0"/>
              </a:spcAft>
              <a:defRPr/>
            </a:pPr>
            <a:r>
              <a:rPr lang="en-US" sz="2400" dirty="0" smtClean="0">
                <a:ea typeface="+mn-ea"/>
                <a:cs typeface="+mn-cs"/>
              </a:rPr>
              <a:t>Key production/value chain activities of traditional goods including jute farming are as follows</a:t>
            </a:r>
            <a:r>
              <a:rPr lang="en-US" sz="2400" dirty="0" smtClean="0">
                <a:ea typeface="+mn-ea"/>
                <a:cs typeface="+mn-cs"/>
              </a:rPr>
              <a:t>:</a:t>
            </a:r>
          </a:p>
          <a:p>
            <a:pPr lvl="1" algn="just" eaLnBrk="1" fontAlgn="auto" hangingPunct="1">
              <a:spcAft>
                <a:spcPts val="0"/>
              </a:spcAft>
              <a:defRPr/>
            </a:pPr>
            <a:r>
              <a:rPr lang="en-GB" sz="2000" dirty="0" smtClean="0">
                <a:ea typeface="+mn-ea"/>
                <a:cs typeface="+mn-cs"/>
                <a:hlinkClick r:id="rId3" action="ppaction://hlinksldjump"/>
              </a:rPr>
              <a:t>Jute Crop Chain</a:t>
            </a:r>
            <a:endParaRPr lang="en-US" sz="2000" dirty="0" smtClean="0">
              <a:ea typeface="+mn-ea"/>
              <a:cs typeface="+mn-cs"/>
            </a:endParaRPr>
          </a:p>
          <a:p>
            <a:pPr lvl="2" algn="just" eaLnBrk="1" fontAlgn="auto" hangingPunct="1">
              <a:spcAft>
                <a:spcPts val="0"/>
              </a:spcAft>
              <a:defRPr/>
            </a:pPr>
            <a:r>
              <a:rPr lang="en-US" sz="1600" dirty="0" smtClean="0">
                <a:ea typeface="+mn-ea"/>
              </a:rPr>
              <a:t>Jute farming</a:t>
            </a:r>
          </a:p>
          <a:p>
            <a:pPr lvl="2" algn="just" eaLnBrk="1" fontAlgn="auto" hangingPunct="1">
              <a:spcAft>
                <a:spcPts val="0"/>
              </a:spcAft>
              <a:defRPr/>
            </a:pPr>
            <a:r>
              <a:rPr lang="en-US" sz="1600" dirty="0" smtClean="0">
                <a:ea typeface="+mn-ea"/>
              </a:rPr>
              <a:t>Baling</a:t>
            </a:r>
          </a:p>
          <a:p>
            <a:pPr lvl="1" algn="just" eaLnBrk="1" fontAlgn="auto" hangingPunct="1">
              <a:spcAft>
                <a:spcPts val="0"/>
              </a:spcAft>
              <a:defRPr/>
            </a:pPr>
            <a:r>
              <a:rPr lang="en-GB" sz="2000" dirty="0" smtClean="0">
                <a:ea typeface="+mn-ea"/>
                <a:hlinkClick r:id="rId4" action="ppaction://hlinksldjump"/>
              </a:rPr>
              <a:t>Jute Manufacturing</a:t>
            </a:r>
            <a:endParaRPr lang="en-US" sz="2000" dirty="0" smtClean="0">
              <a:ea typeface="+mn-ea"/>
            </a:endParaRPr>
          </a:p>
          <a:p>
            <a:pPr lvl="2" algn="just" eaLnBrk="1" fontAlgn="auto" hangingPunct="1">
              <a:spcAft>
                <a:spcPts val="0"/>
              </a:spcAft>
              <a:defRPr/>
            </a:pPr>
            <a:r>
              <a:rPr lang="en-US" sz="1600" dirty="0" smtClean="0">
                <a:ea typeface="+mn-ea"/>
              </a:rPr>
              <a:t>Spinning</a:t>
            </a:r>
            <a:endParaRPr lang="en-US" sz="1600" dirty="0" smtClean="0">
              <a:ea typeface="+mn-ea"/>
            </a:endParaRPr>
          </a:p>
          <a:p>
            <a:pPr lvl="2" algn="just" eaLnBrk="1" fontAlgn="auto" hangingPunct="1">
              <a:spcAft>
                <a:spcPts val="0"/>
              </a:spcAft>
              <a:defRPr/>
            </a:pPr>
            <a:r>
              <a:rPr lang="en-US" sz="1600" dirty="0" smtClean="0">
                <a:ea typeface="+mn-ea"/>
              </a:rPr>
              <a:t>Weaving and stitching of sacks.</a:t>
            </a:r>
          </a:p>
          <a:p>
            <a:pPr lvl="1" algn="just" eaLnBrk="1" fontAlgn="auto" hangingPunct="1">
              <a:spcAft>
                <a:spcPts val="0"/>
              </a:spcAft>
              <a:defRPr/>
            </a:pPr>
            <a:r>
              <a:rPr lang="en-US" sz="2000" dirty="0" smtClean="0">
                <a:ea typeface="+mn-ea"/>
              </a:rPr>
              <a:t>Trade</a:t>
            </a:r>
          </a:p>
          <a:p>
            <a:pPr algn="just" eaLnBrk="1" fontAlgn="auto" hangingPunct="1">
              <a:spcAft>
                <a:spcPts val="0"/>
              </a:spcAft>
              <a:defRPr/>
            </a:pPr>
            <a:r>
              <a:rPr lang="en-US" sz="2400" dirty="0" smtClean="0">
                <a:ea typeface="+mn-ea"/>
                <a:cs typeface="+mn-cs"/>
                <a:hlinkClick r:id="rId5" action="ppaction://hlinksldjump"/>
              </a:rPr>
              <a:t>Jute Diversified Product </a:t>
            </a:r>
            <a:r>
              <a:rPr lang="en-US" sz="2400" dirty="0" smtClean="0">
                <a:ea typeface="+mn-ea"/>
                <a:cs typeface="+mn-cs"/>
              </a:rPr>
              <a:t>activities starts with the procurement of fabrics and other raw-materials.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51202" name="Rectangle 2"/>
          <p:cNvSpPr>
            <a:spLocks noGrp="1" noChangeArrowheads="1"/>
          </p:cNvSpPr>
          <p:nvPr>
            <p:ph type="title"/>
          </p:nvPr>
        </p:nvSpPr>
        <p:spPr>
          <a:xfrm>
            <a:off x="0" y="228600"/>
            <a:ext cx="9144000" cy="868363"/>
          </a:xfrm>
        </p:spPr>
        <p:txBody>
          <a:bodyPr>
            <a:no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Jute Crop Chain :</a:t>
            </a:r>
            <a:br>
              <a:rPr lang="en-US" sz="4200" i="1" dirty="0" smtClean="0">
                <a:effectLst>
                  <a:outerShdw blurRad="38100" dist="38100" dir="2700000" algn="tl">
                    <a:srgbClr val="C0C0C0"/>
                  </a:outerShdw>
                </a:effectLst>
                <a:latin typeface="Baskerville Old Face" pitchFamily="6" charset="0"/>
              </a:rPr>
            </a:br>
            <a:r>
              <a:rPr lang="en-US" sz="3600" i="1" dirty="0" smtClean="0">
                <a:effectLst>
                  <a:outerShdw blurRad="38100" dist="38100" dir="2700000" algn="tl">
                    <a:srgbClr val="C0C0C0"/>
                  </a:outerShdw>
                </a:effectLst>
                <a:latin typeface="Baskerville Old Face" pitchFamily="6" charset="0"/>
              </a:rPr>
              <a:t> Cost of Cultivation</a:t>
            </a:r>
          </a:p>
        </p:txBody>
      </p:sp>
      <p:sp>
        <p:nvSpPr>
          <p:cNvPr id="52228" name="TextBox 8"/>
          <p:cNvSpPr txBox="1">
            <a:spLocks noChangeArrowheads="1"/>
          </p:cNvSpPr>
          <p:nvPr/>
        </p:nvSpPr>
        <p:spPr bwMode="auto">
          <a:xfrm>
            <a:off x="4799013" y="1925638"/>
            <a:ext cx="4192587" cy="4246562"/>
          </a:xfrm>
          <a:prstGeom prst="rect">
            <a:avLst/>
          </a:prstGeom>
          <a:noFill/>
          <a:ln w="9525">
            <a:noFill/>
            <a:miter lim="800000"/>
            <a:headEnd/>
            <a:tailEnd/>
          </a:ln>
        </p:spPr>
        <p:txBody>
          <a:bodyPr>
            <a:spAutoFit/>
          </a:bodyPr>
          <a:lstStyle/>
          <a:p>
            <a:pPr algn="just">
              <a:buFont typeface="Arial" pitchFamily="34" charset="0"/>
              <a:buChar char="•"/>
            </a:pPr>
            <a:r>
              <a:rPr lang="en-US"/>
              <a:t> Being labor intensive, most of the expenditure is incurred towards labor cost.</a:t>
            </a:r>
          </a:p>
          <a:p>
            <a:pPr algn="just">
              <a:buFont typeface="Arial" pitchFamily="34" charset="0"/>
              <a:buChar char="•"/>
            </a:pPr>
            <a:endParaRPr lang="en-US"/>
          </a:p>
          <a:p>
            <a:pPr algn="just">
              <a:buFont typeface="Arial" pitchFamily="34" charset="0"/>
              <a:buChar char="•"/>
            </a:pPr>
            <a:r>
              <a:rPr lang="en-US"/>
              <a:t>  Wages paid towards hiring of labor  contributes 58.97%  of expenditure but varies from state to state with highest in West Bengal and lowest in Bihar.</a:t>
            </a:r>
          </a:p>
          <a:p>
            <a:pPr algn="just">
              <a:buFont typeface="Arial" pitchFamily="34" charset="0"/>
              <a:buChar char="•"/>
            </a:pPr>
            <a:endParaRPr lang="en-US"/>
          </a:p>
          <a:p>
            <a:pPr algn="just">
              <a:buFont typeface="Arial" pitchFamily="34" charset="0"/>
              <a:buChar char="•"/>
            </a:pPr>
            <a:r>
              <a:rPr lang="en-US"/>
              <a:t>  Cost of retting  considered as  a tedious job contributes 14.92% of the total cost.</a:t>
            </a:r>
          </a:p>
          <a:p>
            <a:pPr algn="just">
              <a:buFont typeface="Arial" pitchFamily="34" charset="0"/>
              <a:buChar char="•"/>
            </a:pPr>
            <a:endParaRPr lang="en-US"/>
          </a:p>
          <a:p>
            <a:pPr algn="just">
              <a:buFont typeface="Arial" pitchFamily="34" charset="0"/>
              <a:buChar char="•"/>
            </a:pPr>
            <a:r>
              <a:rPr lang="en-US"/>
              <a:t> Inclusion of the rent of owned land cultivated for the crop may increase the cost component.</a:t>
            </a:r>
          </a:p>
          <a:p>
            <a:pPr>
              <a:buFont typeface="Arial" pitchFamily="34" charset="0"/>
              <a:buChar char="•"/>
            </a:pPr>
            <a:endParaRPr lang="en-US"/>
          </a:p>
        </p:txBody>
      </p:sp>
      <p:sp>
        <p:nvSpPr>
          <p:cNvPr id="52229" name="TextBox 7"/>
          <p:cNvSpPr txBox="1">
            <a:spLocks noChangeArrowheads="1"/>
          </p:cNvSpPr>
          <p:nvPr/>
        </p:nvSpPr>
        <p:spPr bwMode="auto">
          <a:xfrm>
            <a:off x="457200" y="6019800"/>
            <a:ext cx="7858125" cy="708025"/>
          </a:xfrm>
          <a:prstGeom prst="rect">
            <a:avLst/>
          </a:prstGeom>
          <a:noFill/>
          <a:ln w="9525">
            <a:noFill/>
            <a:miter lim="800000"/>
            <a:headEnd/>
            <a:tailEnd/>
          </a:ln>
        </p:spPr>
        <p:txBody>
          <a:bodyPr>
            <a:spAutoFit/>
          </a:bodyPr>
          <a:lstStyle/>
          <a:p>
            <a:pPr algn="ctr"/>
            <a:r>
              <a:rPr lang="en-US" sz="2000" b="1"/>
              <a:t>Labor cost is one the key attributes in the total cost of production of raw jute with a contribution of about 50 %</a:t>
            </a:r>
          </a:p>
        </p:txBody>
      </p:sp>
      <p:graphicFrame>
        <p:nvGraphicFramePr>
          <p:cNvPr id="8" name="Chart 7"/>
          <p:cNvGraphicFramePr/>
          <p:nvPr/>
        </p:nvGraphicFramePr>
        <p:xfrm>
          <a:off x="0" y="1981200"/>
          <a:ext cx="4648200" cy="388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152400"/>
            <a:ext cx="9144000" cy="1143000"/>
          </a:xfrm>
          <a:prstGeom prst="rect">
            <a:avLst/>
          </a:prstGeom>
        </p:spPr>
        <p:txBody>
          <a:bodyPr anchor="ctr">
            <a:normAutofit fontScale="92500"/>
          </a:bodyPr>
          <a:lstStyle/>
          <a:p>
            <a:pPr algn="ctr">
              <a:defRPr/>
            </a:pPr>
            <a:r>
              <a:rPr lang="en-IN" sz="5400" i="1">
                <a:effectLst>
                  <a:outerShdw blurRad="38100" dist="38100" dir="2700000" algn="tl">
                    <a:srgbClr val="C0C0C0"/>
                  </a:outerShdw>
                </a:effectLst>
                <a:latin typeface="Baskerville Old Face" pitchFamily="6" charset="0"/>
                <a:cs typeface="+mn-cs"/>
              </a:rPr>
              <a:t>Objectives &amp; ToRs Of the Study </a:t>
            </a:r>
          </a:p>
        </p:txBody>
      </p:sp>
      <p:sp>
        <p:nvSpPr>
          <p:cNvPr id="7172" name="Content Placeholder 2"/>
          <p:cNvSpPr>
            <a:spLocks noGrp="1"/>
          </p:cNvSpPr>
          <p:nvPr>
            <p:ph idx="1"/>
          </p:nvPr>
        </p:nvSpPr>
        <p:spPr>
          <a:xfrm>
            <a:off x="304800" y="1600200"/>
            <a:ext cx="8610600" cy="5105400"/>
          </a:xfrm>
        </p:spPr>
        <p:txBody>
          <a:bodyPr/>
          <a:lstStyle/>
          <a:p>
            <a:pPr marL="457200" indent="-457200" algn="just" eaLnBrk="1" hangingPunct="1">
              <a:buFont typeface="Arial" pitchFamily="34" charset="0"/>
              <a:buNone/>
            </a:pPr>
            <a:r>
              <a:rPr lang="en-IN" sz="1900" smtClean="0"/>
              <a:t>  </a:t>
            </a:r>
            <a:r>
              <a:rPr lang="en-IN" sz="1900" b="1" smtClean="0"/>
              <a:t>Main Objectives of the Study are :</a:t>
            </a:r>
          </a:p>
          <a:p>
            <a:pPr marL="457200" indent="-457200" algn="just" eaLnBrk="1" hangingPunct="1"/>
            <a:r>
              <a:rPr lang="en-IN" sz="1900" smtClean="0"/>
              <a:t>Map different players involved in the Indian Jute Industry, their roles and issues and challenges they face, using a value chain approach.</a:t>
            </a:r>
          </a:p>
          <a:p>
            <a:pPr marL="457200" indent="-457200" algn="just" eaLnBrk="1" hangingPunct="1"/>
            <a:endParaRPr lang="en-IN" sz="1000" smtClean="0"/>
          </a:p>
          <a:p>
            <a:pPr marL="457200" indent="-457200" algn="just" eaLnBrk="1" hangingPunct="1"/>
            <a:r>
              <a:rPr lang="en-IN" sz="1900" smtClean="0"/>
              <a:t>Provide an overview of  current situation and future directions of Jute natural fibre in India with special reference to  agro-textiles industry linkages.</a:t>
            </a:r>
          </a:p>
          <a:p>
            <a:pPr marL="457200" indent="-457200" algn="just" eaLnBrk="1" hangingPunct="1"/>
            <a:endParaRPr lang="en-IN" sz="1000" smtClean="0"/>
          </a:p>
          <a:p>
            <a:pPr marL="457200" indent="-457200" algn="just" eaLnBrk="1" hangingPunct="1"/>
            <a:r>
              <a:rPr lang="en-IN" sz="1900" smtClean="0"/>
              <a:t>Discuss effective participation of  Indian jute industry in Global Value Chain (GVC) and highlight challenges, constraints and barriers faced in connecting, moving up and establishing production and service value chains and analyze how these constraints are being addressed.</a:t>
            </a:r>
          </a:p>
          <a:p>
            <a:pPr marL="457200" indent="-457200" algn="just" eaLnBrk="1" hangingPunct="1"/>
            <a:endParaRPr lang="en-IN" sz="1000" smtClean="0"/>
          </a:p>
          <a:p>
            <a:pPr marL="457200" indent="-457200" algn="just" eaLnBrk="1" hangingPunct="1"/>
            <a:r>
              <a:rPr lang="en-IN" sz="1900" smtClean="0"/>
              <a:t>Identify public and private actions along value chain that can promote sustainability (economic/social/environmental) within  Jute value chain.</a:t>
            </a:r>
          </a:p>
          <a:p>
            <a:pPr marL="457200" indent="-457200" algn="just" eaLnBrk="1" hangingPunct="1"/>
            <a:endParaRPr lang="en-IN" sz="1000" smtClean="0"/>
          </a:p>
          <a:p>
            <a:pPr marL="457200" indent="-457200" algn="just" eaLnBrk="1" hangingPunct="1"/>
            <a:r>
              <a:rPr lang="en-IN" sz="1900" smtClean="0"/>
              <a:t>Make policy recommendations on the way forward to sustain product and market diversification in the industry and strengthen linkages with the GVC.</a:t>
            </a:r>
          </a:p>
          <a:p>
            <a:pPr marL="457200" indent="-457200" algn="just" eaLnBrk="1" hangingPunct="1">
              <a:buFont typeface="Arial" pitchFamily="34" charset="0"/>
              <a:buNone/>
            </a:pPr>
            <a:endParaRPr lang="en-IN" sz="1400" smtClean="0"/>
          </a:p>
          <a:p>
            <a:pPr marL="457200" indent="-457200" algn="just" eaLnBrk="1" hangingPunct="1"/>
            <a:endParaRPr lang="en-IN" sz="22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152400"/>
            <a:ext cx="8096250" cy="1143000"/>
          </a:xfrm>
        </p:spPr>
        <p:txBody>
          <a:bodyPr>
            <a:no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Value Addition in Farming</a:t>
            </a:r>
          </a:p>
        </p:txBody>
      </p:sp>
      <p:sp>
        <p:nvSpPr>
          <p:cNvPr id="53252" name="TextBox 4"/>
          <p:cNvSpPr txBox="1">
            <a:spLocks noChangeArrowheads="1"/>
          </p:cNvSpPr>
          <p:nvPr/>
        </p:nvSpPr>
        <p:spPr bwMode="auto">
          <a:xfrm>
            <a:off x="152400" y="1600200"/>
            <a:ext cx="8763000" cy="3970338"/>
          </a:xfrm>
          <a:prstGeom prst="rect">
            <a:avLst/>
          </a:prstGeom>
          <a:noFill/>
          <a:ln w="9525">
            <a:noFill/>
            <a:miter lim="800000"/>
            <a:headEnd/>
            <a:tailEnd/>
          </a:ln>
        </p:spPr>
        <p:txBody>
          <a:bodyPr>
            <a:spAutoFit/>
          </a:bodyPr>
          <a:lstStyle/>
          <a:p>
            <a:pPr marL="168275" indent="-168275" algn="just">
              <a:buFont typeface="Arial" pitchFamily="34" charset="0"/>
              <a:buChar char="•"/>
            </a:pPr>
            <a:r>
              <a:rPr lang="en-IN" sz="2800"/>
              <a:t>Average income from Jute farming has been estimated at US$ 864.15/ha.</a:t>
            </a:r>
          </a:p>
          <a:p>
            <a:pPr marL="168275" indent="-168275" algn="just">
              <a:buFont typeface="Arial" pitchFamily="34" charset="0"/>
              <a:buChar char="•"/>
            </a:pPr>
            <a:endParaRPr lang="en-IN" sz="2800"/>
          </a:p>
          <a:p>
            <a:pPr marL="168275" indent="-168275" algn="just">
              <a:buFont typeface="Arial" pitchFamily="34" charset="0"/>
              <a:buChar char="•"/>
            </a:pPr>
            <a:r>
              <a:rPr lang="en-IN" sz="2800"/>
              <a:t>The expenditure incurred per hectare is estimated at US$ 534.39/ha. </a:t>
            </a:r>
          </a:p>
          <a:p>
            <a:pPr marL="168275" indent="-168275" algn="just">
              <a:buFont typeface="Arial" pitchFamily="34" charset="0"/>
              <a:buChar char="•"/>
            </a:pPr>
            <a:endParaRPr lang="en-IN" sz="2800"/>
          </a:p>
          <a:p>
            <a:pPr marL="168275" indent="-168275" algn="just">
              <a:buFont typeface="Arial" pitchFamily="34" charset="0"/>
              <a:buChar char="•"/>
            </a:pPr>
            <a:r>
              <a:rPr lang="en-IN" sz="2800"/>
              <a:t>The average value addition at farming level is estimated at US$ 329.76/ha, excluding profit of US $ 62.91/ha, which gives the value addition at US$ 184.02/MT. </a:t>
            </a:r>
            <a:endParaRPr lang="en-US" sz="28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0" y="76200"/>
            <a:ext cx="9144000" cy="1143000"/>
          </a:xfrm>
        </p:spPr>
        <p:txBody>
          <a:bodyPr>
            <a:normAutofit fontScale="90000"/>
          </a:bodyPr>
          <a:lstStyle/>
          <a:p>
            <a:pPr eaLnBrk="1" hangingPunct="1">
              <a:defRPr/>
            </a:pPr>
            <a:r>
              <a:rPr lang="en-US" sz="3800" i="1" dirty="0" smtClean="0">
                <a:effectLst>
                  <a:outerShdw blurRad="38100" dist="38100" dir="2700000" algn="tl">
                    <a:srgbClr val="C0C0C0"/>
                  </a:outerShdw>
                </a:effectLst>
                <a:latin typeface="Baskerville Old Face" pitchFamily="6" charset="0"/>
              </a:rPr>
              <a:t>Jute Mills:</a:t>
            </a:r>
            <a:br>
              <a:rPr lang="en-US" sz="3800" i="1" dirty="0" smtClean="0">
                <a:effectLst>
                  <a:outerShdw blurRad="38100" dist="38100" dir="2700000" algn="tl">
                    <a:srgbClr val="C0C0C0"/>
                  </a:outerShdw>
                </a:effectLst>
                <a:latin typeface="Baskerville Old Face" pitchFamily="6" charset="0"/>
              </a:rPr>
            </a:br>
            <a:r>
              <a:rPr lang="en-US" sz="3800" i="1" dirty="0" smtClean="0">
                <a:effectLst>
                  <a:outerShdw blurRad="38100" dist="38100" dir="2700000" algn="tl">
                    <a:srgbClr val="C0C0C0"/>
                  </a:outerShdw>
                </a:effectLst>
                <a:latin typeface="Baskerville Old Face" pitchFamily="6" charset="0"/>
              </a:rPr>
              <a:t>Component wise Expenditure</a:t>
            </a:r>
          </a:p>
        </p:txBody>
      </p:sp>
      <p:sp>
        <p:nvSpPr>
          <p:cNvPr id="60420" name="TextBox 4"/>
          <p:cNvSpPr txBox="1">
            <a:spLocks noChangeArrowheads="1"/>
          </p:cNvSpPr>
          <p:nvPr/>
        </p:nvSpPr>
        <p:spPr bwMode="auto">
          <a:xfrm>
            <a:off x="5181600" y="1981200"/>
            <a:ext cx="3657600" cy="3446463"/>
          </a:xfrm>
          <a:prstGeom prst="rect">
            <a:avLst/>
          </a:prstGeom>
          <a:noFill/>
          <a:ln w="9525">
            <a:noFill/>
            <a:miter lim="800000"/>
            <a:headEnd/>
            <a:tailEnd/>
          </a:ln>
        </p:spPr>
        <p:txBody>
          <a:bodyPr>
            <a:spAutoFit/>
          </a:bodyPr>
          <a:lstStyle/>
          <a:p>
            <a:pPr marL="168275" indent="-168275" algn="just">
              <a:buFont typeface="Arial" pitchFamily="34" charset="0"/>
              <a:buChar char="•"/>
            </a:pPr>
            <a:r>
              <a:rPr lang="en-US" sz="2000"/>
              <a:t>Raw Material with 43.41%, is  major component of expenditure(operating costs) involved in Jute textile manufacturing.</a:t>
            </a:r>
          </a:p>
          <a:p>
            <a:pPr marL="168275" indent="-168275" algn="just"/>
            <a:endParaRPr lang="en-US"/>
          </a:p>
          <a:p>
            <a:pPr marL="168275" indent="-168275" algn="just">
              <a:buFont typeface="Arial" pitchFamily="34" charset="0"/>
              <a:buChar char="•"/>
            </a:pPr>
            <a:r>
              <a:rPr lang="en-US" sz="2000"/>
              <a:t>Average manpower cost is 14.94% followed by electricity &amp; fuel with 11.01%.</a:t>
            </a:r>
          </a:p>
          <a:p>
            <a:pPr marL="168275" indent="-168275" algn="just">
              <a:buFont typeface="Arial" pitchFamily="34" charset="0"/>
              <a:buChar char="•"/>
            </a:pPr>
            <a:endParaRPr lang="en-US" sz="2000"/>
          </a:p>
          <a:p>
            <a:pPr marL="168275" indent="-168275" algn="just">
              <a:buFont typeface="Arial" pitchFamily="34" charset="0"/>
              <a:buChar char="•"/>
            </a:pPr>
            <a:endParaRPr lang="en-US" sz="2000"/>
          </a:p>
        </p:txBody>
      </p:sp>
      <p:graphicFrame>
        <p:nvGraphicFramePr>
          <p:cNvPr id="7" name="Chart 6"/>
          <p:cNvGraphicFramePr/>
          <p:nvPr/>
        </p:nvGraphicFramePr>
        <p:xfrm>
          <a:off x="0" y="1676400"/>
          <a:ext cx="51816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0" y="76200"/>
            <a:ext cx="9144000" cy="1143000"/>
          </a:xfrm>
        </p:spPr>
        <p:txBody>
          <a:bodyPr>
            <a:no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Value Addition in Traditional Jute Sector</a:t>
            </a:r>
          </a:p>
        </p:txBody>
      </p:sp>
      <p:sp>
        <p:nvSpPr>
          <p:cNvPr id="10" name="Content Placeholder 9"/>
          <p:cNvSpPr>
            <a:spLocks noGrp="1"/>
          </p:cNvSpPr>
          <p:nvPr>
            <p:ph idx="1"/>
          </p:nvPr>
        </p:nvSpPr>
        <p:spPr>
          <a:xfrm>
            <a:off x="304800" y="1600200"/>
            <a:ext cx="8610600" cy="4525963"/>
          </a:xfrm>
        </p:spPr>
        <p:txBody>
          <a:bodyPr/>
          <a:lstStyle/>
          <a:p>
            <a:pPr marL="168275" indent="-168275" algn="just" fontAlgn="auto">
              <a:spcBef>
                <a:spcPts val="0"/>
              </a:spcBef>
              <a:spcAft>
                <a:spcPts val="0"/>
              </a:spcAft>
              <a:defRPr/>
            </a:pPr>
            <a:r>
              <a:rPr lang="en-US" sz="1800" dirty="0" smtClean="0"/>
              <a:t>On an average,  jute manufacturers procurement cost for </a:t>
            </a:r>
            <a:r>
              <a:rPr lang="en-US" sz="1800" dirty="0" err="1" smtClean="0"/>
              <a:t>fibre</a:t>
            </a:r>
            <a:r>
              <a:rPr lang="en-US" sz="1800" dirty="0" smtClean="0"/>
              <a:t>  is US $ 605.60/MT. An estimated operation cost of US $ 247.20 is incurred for production of 1 MT </a:t>
            </a:r>
          </a:p>
          <a:p>
            <a:pPr marL="168275" indent="-168275" algn="just" fontAlgn="auto">
              <a:spcBef>
                <a:spcPts val="0"/>
              </a:spcBef>
              <a:spcAft>
                <a:spcPts val="0"/>
              </a:spcAft>
              <a:defRPr/>
            </a:pPr>
            <a:r>
              <a:rPr lang="en-US" sz="1800" dirty="0" smtClean="0"/>
              <a:t>On an average,  jute manufacturers cost of yarn for production of a MT of sacking is US $ 852.80 and an estimated operation cost of US $ 181.10 is incurred for production of 1 MT . Further an additional operation cost of US $ 168.01 for production of a MT of sacking bags</a:t>
            </a:r>
          </a:p>
          <a:p>
            <a:pPr marL="168275" indent="-168275" algn="just" fontAlgn="auto">
              <a:spcBef>
                <a:spcPts val="0"/>
              </a:spcBef>
              <a:spcAft>
                <a:spcPts val="0"/>
              </a:spcAft>
              <a:defRPr/>
            </a:pPr>
            <a:r>
              <a:rPr lang="en-IN" sz="1800" dirty="0" smtClean="0"/>
              <a:t>In case of hessian, an estimated average operation cost of US $ 255.80 is incurred for production of 1 MT of hessian cloth and additional operating cost of US $ 68.64 will yield in production of a MT hessian bags.</a:t>
            </a:r>
            <a:endParaRPr lang="en-US" sz="1800" dirty="0" smtClean="0"/>
          </a:p>
          <a:p>
            <a:pPr>
              <a:defRPr/>
            </a:pPr>
            <a:endParaRPr lang="en-US" sz="1800" dirty="0"/>
          </a:p>
        </p:txBody>
      </p:sp>
      <p:graphicFrame>
        <p:nvGraphicFramePr>
          <p:cNvPr id="11" name="Content Placeholder 8"/>
          <p:cNvGraphicFramePr>
            <a:graphicFrameLocks/>
          </p:cNvGraphicFramePr>
          <p:nvPr/>
        </p:nvGraphicFramePr>
        <p:xfrm>
          <a:off x="685800" y="4191000"/>
          <a:ext cx="8153400" cy="2523744"/>
        </p:xfrm>
        <a:graphic>
          <a:graphicData uri="http://schemas.openxmlformats.org/drawingml/2006/table">
            <a:tbl>
              <a:tblPr/>
              <a:tblGrid>
                <a:gridCol w="1686197"/>
                <a:gridCol w="1342658"/>
                <a:gridCol w="2554397"/>
                <a:gridCol w="1138898"/>
                <a:gridCol w="1431250"/>
              </a:tblGrid>
              <a:tr h="256687">
                <a:tc gridSpan="5">
                  <a:txBody>
                    <a:bodyPr/>
                    <a:lstStyle/>
                    <a:p>
                      <a:pPr algn="ctr">
                        <a:lnSpc>
                          <a:spcPct val="115000"/>
                        </a:lnSpc>
                        <a:spcAft>
                          <a:spcPts val="0"/>
                        </a:spcAft>
                        <a:tabLst>
                          <a:tab pos="342900" algn="l"/>
                        </a:tabLst>
                      </a:pPr>
                      <a:r>
                        <a:rPr lang="en-IN" sz="1600" dirty="0" smtClean="0">
                          <a:latin typeface="Arial"/>
                          <a:ea typeface="Calibri"/>
                          <a:cs typeface="Times New Roman"/>
                        </a:rPr>
                        <a:t>Value </a:t>
                      </a:r>
                      <a:r>
                        <a:rPr lang="en-IN" sz="1600" dirty="0">
                          <a:latin typeface="Arial"/>
                          <a:ea typeface="Calibri"/>
                          <a:cs typeface="Times New Roman"/>
                        </a:rPr>
                        <a:t>Addition in Traditional Jute Sector (US $/MT)</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13374">
                <a:tc>
                  <a:txBody>
                    <a:bodyPr/>
                    <a:lstStyle/>
                    <a:p>
                      <a:pPr algn="ctr">
                        <a:lnSpc>
                          <a:spcPct val="115000"/>
                        </a:lnSpc>
                        <a:spcAft>
                          <a:spcPts val="0"/>
                        </a:spcAft>
                        <a:tabLst>
                          <a:tab pos="342900" algn="l"/>
                        </a:tabLst>
                      </a:pPr>
                      <a:r>
                        <a:rPr lang="en-IN" sz="1600">
                          <a:latin typeface="Arial"/>
                          <a:ea typeface="Times New Roman"/>
                          <a:cs typeface="Times New Roman"/>
                        </a:rPr>
                        <a:t>End Product</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1600" dirty="0">
                          <a:latin typeface="Arial"/>
                          <a:ea typeface="Times New Roman"/>
                          <a:cs typeface="Times New Roman"/>
                        </a:rPr>
                        <a:t>Production Cost</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1600" dirty="0">
                          <a:latin typeface="Arial"/>
                          <a:ea typeface="Times New Roman"/>
                          <a:cs typeface="Times New Roman"/>
                        </a:rPr>
                        <a:t>Raw Material &amp; other consumables cost</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1600" dirty="0">
                          <a:latin typeface="Arial"/>
                          <a:ea typeface="Times New Roman"/>
                          <a:cs typeface="Times New Roman"/>
                        </a:rPr>
                        <a:t>Operation cost</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1600" dirty="0">
                          <a:latin typeface="Arial"/>
                          <a:ea typeface="Times New Roman"/>
                          <a:cs typeface="Times New Roman"/>
                        </a:rPr>
                        <a:t>Value Addition %</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87">
                <a:tc>
                  <a:txBody>
                    <a:bodyPr/>
                    <a:lstStyle/>
                    <a:p>
                      <a:pPr>
                        <a:lnSpc>
                          <a:spcPct val="115000"/>
                        </a:lnSpc>
                        <a:spcAft>
                          <a:spcPts val="0"/>
                        </a:spcAft>
                        <a:tabLst>
                          <a:tab pos="342900" algn="l"/>
                        </a:tabLst>
                      </a:pPr>
                      <a:r>
                        <a:rPr lang="en-IN" sz="1600">
                          <a:latin typeface="Arial"/>
                          <a:ea typeface="Times New Roman"/>
                          <a:cs typeface="Times New Roman"/>
                        </a:rPr>
                        <a:t>Yarn</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605.60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247.20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852.80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dirty="0">
                          <a:latin typeface="Arial"/>
                          <a:ea typeface="Times New Roman"/>
                          <a:cs typeface="Times New Roman"/>
                        </a:rPr>
                        <a:t>28.99</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87">
                <a:tc>
                  <a:txBody>
                    <a:bodyPr/>
                    <a:lstStyle/>
                    <a:p>
                      <a:pPr>
                        <a:lnSpc>
                          <a:spcPct val="115000"/>
                        </a:lnSpc>
                        <a:spcAft>
                          <a:spcPts val="0"/>
                        </a:spcAft>
                        <a:tabLst>
                          <a:tab pos="342900" algn="l"/>
                        </a:tabLst>
                      </a:pPr>
                      <a:r>
                        <a:rPr lang="en-IN" sz="1600">
                          <a:latin typeface="Arial"/>
                          <a:ea typeface="Times New Roman"/>
                          <a:cs typeface="Times New Roman"/>
                        </a:rPr>
                        <a:t>Sacking Cloth</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852.80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181.10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1033.90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Times New Roman"/>
                          <a:cs typeface="Times New Roman"/>
                        </a:rPr>
                        <a:t>17.52</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87">
                <a:tc>
                  <a:txBody>
                    <a:bodyPr/>
                    <a:lstStyle/>
                    <a:p>
                      <a:pPr>
                        <a:lnSpc>
                          <a:spcPct val="115000"/>
                        </a:lnSpc>
                        <a:spcAft>
                          <a:spcPts val="0"/>
                        </a:spcAft>
                        <a:tabLst>
                          <a:tab pos="342900" algn="l"/>
                        </a:tabLst>
                      </a:pPr>
                      <a:r>
                        <a:rPr lang="en-IN" sz="1600">
                          <a:latin typeface="Arial"/>
                          <a:ea typeface="Times New Roman"/>
                          <a:cs typeface="Times New Roman"/>
                        </a:rPr>
                        <a:t>Sacking Bag</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1033.90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dirty="0">
                          <a:latin typeface="Arial"/>
                          <a:ea typeface="Calibri"/>
                          <a:cs typeface="Times New Roman"/>
                        </a:rPr>
                        <a:t>168.01</a:t>
                      </a:r>
                      <a:endParaRPr lang="en-US" sz="16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1201.91</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Times New Roman"/>
                          <a:cs typeface="Times New Roman"/>
                        </a:rPr>
                        <a:t>13.98</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87">
                <a:tc>
                  <a:txBody>
                    <a:bodyPr/>
                    <a:lstStyle/>
                    <a:p>
                      <a:pPr>
                        <a:lnSpc>
                          <a:spcPct val="115000"/>
                        </a:lnSpc>
                        <a:spcAft>
                          <a:spcPts val="0"/>
                        </a:spcAft>
                        <a:tabLst>
                          <a:tab pos="342900" algn="l"/>
                        </a:tabLst>
                      </a:pPr>
                      <a:r>
                        <a:rPr lang="en-IN" sz="1600">
                          <a:latin typeface="Arial"/>
                          <a:ea typeface="Times New Roman"/>
                          <a:cs typeface="Times New Roman"/>
                        </a:rPr>
                        <a:t>Hessian Cloth</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852.80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255.80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1108.60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Times New Roman"/>
                          <a:cs typeface="Times New Roman"/>
                        </a:rPr>
                        <a:t>23.07</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687">
                <a:tc>
                  <a:txBody>
                    <a:bodyPr/>
                    <a:lstStyle/>
                    <a:p>
                      <a:pPr>
                        <a:lnSpc>
                          <a:spcPct val="115000"/>
                        </a:lnSpc>
                        <a:spcAft>
                          <a:spcPts val="0"/>
                        </a:spcAft>
                        <a:tabLst>
                          <a:tab pos="342900" algn="l"/>
                        </a:tabLst>
                      </a:pPr>
                      <a:r>
                        <a:rPr lang="en-IN" sz="1600">
                          <a:latin typeface="Arial"/>
                          <a:ea typeface="Times New Roman"/>
                          <a:cs typeface="Times New Roman"/>
                        </a:rPr>
                        <a:t>Hessian Bag</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1108.60</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68.64</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Calibri"/>
                          <a:cs typeface="Times New Roman"/>
                        </a:rPr>
                        <a:t>1177.24</a:t>
                      </a:r>
                      <a:endParaRPr lang="en-US" sz="160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600">
                          <a:latin typeface="Arial"/>
                          <a:ea typeface="Times New Roman"/>
                          <a:cs typeface="Times New Roman"/>
                        </a:rPr>
                        <a:t>5.83</a:t>
                      </a:r>
                      <a:endParaRPr lang="en-US" sz="16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06">
                <a:tc gridSpan="5">
                  <a:txBody>
                    <a:bodyPr/>
                    <a:lstStyle/>
                    <a:p>
                      <a:pPr algn="just">
                        <a:lnSpc>
                          <a:spcPct val="115000"/>
                        </a:lnSpc>
                        <a:spcAft>
                          <a:spcPts val="0"/>
                        </a:spcAft>
                        <a:tabLst>
                          <a:tab pos="342900" algn="l"/>
                        </a:tabLst>
                      </a:pPr>
                      <a:r>
                        <a:rPr lang="en-US" sz="1600" dirty="0">
                          <a:latin typeface="Arial"/>
                          <a:ea typeface="Calibri"/>
                          <a:cs typeface="Times New Roman"/>
                        </a:rPr>
                        <a:t>Source: Textiles Committee</a:t>
                      </a:r>
                      <a:endParaRPr lang="en-US" sz="16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152400" y="152400"/>
            <a:ext cx="8991600" cy="1143000"/>
          </a:xfrm>
        </p:spPr>
        <p:txBody>
          <a:bodyPr>
            <a:normAutofit fontScale="90000"/>
          </a:bodyPr>
          <a:lstStyle/>
          <a:p>
            <a:pPr eaLnBrk="1" hangingPunct="1">
              <a:defRPr/>
            </a:pPr>
            <a:r>
              <a:rPr lang="en-US" sz="4200" i="1" dirty="0" smtClean="0">
                <a:effectLst>
                  <a:outerShdw blurRad="38100" dist="38100" dir="2700000" algn="tl">
                    <a:srgbClr val="C0C0C0"/>
                  </a:outerShdw>
                </a:effectLst>
                <a:latin typeface="Baskerville Old Face" pitchFamily="6" charset="0"/>
              </a:rPr>
              <a:t>Value Chain of  Traditional Jute Textiles</a:t>
            </a:r>
          </a:p>
        </p:txBody>
      </p:sp>
      <p:graphicFrame>
        <p:nvGraphicFramePr>
          <p:cNvPr id="8" name="Table 7"/>
          <p:cNvGraphicFramePr>
            <a:graphicFrameLocks noGrp="1"/>
          </p:cNvGraphicFramePr>
          <p:nvPr/>
        </p:nvGraphicFramePr>
        <p:xfrm>
          <a:off x="381000" y="1981200"/>
          <a:ext cx="8534400" cy="3785616"/>
        </p:xfrm>
        <a:graphic>
          <a:graphicData uri="http://schemas.openxmlformats.org/drawingml/2006/table">
            <a:tbl>
              <a:tblPr/>
              <a:tblGrid>
                <a:gridCol w="2667000"/>
                <a:gridCol w="2438400"/>
                <a:gridCol w="1676400"/>
                <a:gridCol w="1752600"/>
              </a:tblGrid>
              <a:tr h="315045">
                <a:tc gridSpan="4">
                  <a:txBody>
                    <a:bodyPr/>
                    <a:lstStyle/>
                    <a:p>
                      <a:pPr algn="ctr">
                        <a:lnSpc>
                          <a:spcPct val="115000"/>
                        </a:lnSpc>
                        <a:spcAft>
                          <a:spcPts val="0"/>
                        </a:spcAft>
                        <a:tabLst>
                          <a:tab pos="342900" algn="l"/>
                        </a:tabLst>
                      </a:pPr>
                      <a:r>
                        <a:rPr lang="en-US" sz="2000" dirty="0" smtClean="0">
                          <a:latin typeface="Arial"/>
                          <a:ea typeface="Times New Roman"/>
                          <a:cs typeface="Times New Roman"/>
                        </a:rPr>
                        <a:t>Value </a:t>
                      </a:r>
                      <a:r>
                        <a:rPr lang="en-US" sz="2000" dirty="0">
                          <a:latin typeface="Arial"/>
                          <a:ea typeface="Times New Roman"/>
                          <a:cs typeface="Times New Roman"/>
                        </a:rPr>
                        <a:t>Addition in Traditional Jute Textiles</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15045">
                <a:tc rowSpan="2">
                  <a:txBody>
                    <a:bodyPr/>
                    <a:lstStyle/>
                    <a:p>
                      <a:pPr algn="ctr">
                        <a:lnSpc>
                          <a:spcPct val="115000"/>
                        </a:lnSpc>
                        <a:spcAft>
                          <a:spcPts val="0"/>
                        </a:spcAft>
                        <a:tabLst>
                          <a:tab pos="342900" algn="l"/>
                        </a:tabLst>
                      </a:pPr>
                      <a:r>
                        <a:rPr lang="en-US" sz="2000">
                          <a:latin typeface="Arial"/>
                          <a:ea typeface="Times New Roman"/>
                          <a:cs typeface="Times New Roman"/>
                        </a:rPr>
                        <a:t>Stage in Value Chain </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tabLst>
                          <a:tab pos="342900" algn="l"/>
                        </a:tabLst>
                      </a:pPr>
                      <a:r>
                        <a:rPr lang="en-US" sz="2000">
                          <a:latin typeface="Arial"/>
                          <a:ea typeface="Times New Roman"/>
                          <a:cs typeface="Times New Roman"/>
                        </a:rPr>
                        <a:t>Main Products</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tabLst>
                          <a:tab pos="342900" algn="l"/>
                        </a:tabLst>
                      </a:pPr>
                      <a:r>
                        <a:rPr lang="en-US" sz="2000">
                          <a:latin typeface="Arial"/>
                          <a:ea typeface="Times New Roman"/>
                          <a:cs typeface="Times New Roman"/>
                        </a:rPr>
                        <a:t>Gross value addition (%) for</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88792">
                <a:tc vMerge="1">
                  <a:txBody>
                    <a:bodyPr/>
                    <a:lstStyle/>
                    <a:p>
                      <a:endParaRPr lang="en-US"/>
                    </a:p>
                  </a:txBody>
                  <a:tcPr/>
                </a:tc>
                <a:tc vMerge="1">
                  <a:txBody>
                    <a:bodyPr/>
                    <a:lstStyle/>
                    <a:p>
                      <a:endParaRPr lang="en-US"/>
                    </a:p>
                  </a:txBody>
                  <a:tcPr/>
                </a:tc>
                <a:tc>
                  <a:txBody>
                    <a:bodyPr/>
                    <a:lstStyle/>
                    <a:p>
                      <a:pPr algn="ctr">
                        <a:lnSpc>
                          <a:spcPct val="115000"/>
                        </a:lnSpc>
                        <a:spcAft>
                          <a:spcPts val="0"/>
                        </a:spcAft>
                        <a:tabLst>
                          <a:tab pos="342900" algn="l"/>
                        </a:tabLst>
                      </a:pPr>
                      <a:r>
                        <a:rPr lang="en-US" sz="1800" dirty="0">
                          <a:latin typeface="Arial"/>
                          <a:ea typeface="Times New Roman"/>
                          <a:cs typeface="Times New Roman"/>
                        </a:rPr>
                        <a:t>Sacking Cloth/Bag</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800" dirty="0">
                          <a:latin typeface="Arial"/>
                          <a:ea typeface="Times New Roman"/>
                          <a:cs typeface="Times New Roman"/>
                        </a:rPr>
                        <a:t>Hessian Cloth/Bag</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0090">
                <a:tc>
                  <a:txBody>
                    <a:bodyPr/>
                    <a:lstStyle/>
                    <a:p>
                      <a:pPr>
                        <a:lnSpc>
                          <a:spcPct val="115000"/>
                        </a:lnSpc>
                        <a:spcAft>
                          <a:spcPts val="0"/>
                        </a:spcAft>
                        <a:tabLst>
                          <a:tab pos="342900" algn="l"/>
                        </a:tabLst>
                      </a:pPr>
                      <a:r>
                        <a:rPr lang="en-US" sz="2000">
                          <a:latin typeface="Arial"/>
                          <a:ea typeface="Times New Roman"/>
                          <a:cs typeface="Times New Roman"/>
                        </a:rPr>
                        <a:t>Farming, harvesting, retting by farmers</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US" sz="2000">
                          <a:latin typeface="Arial"/>
                          <a:ea typeface="Times New Roman"/>
                          <a:cs typeface="Times New Roman"/>
                        </a:rPr>
                        <a:t>Jute Fibre</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2000">
                          <a:latin typeface="Arial"/>
                          <a:ea typeface="Times New Roman"/>
                          <a:cs typeface="Times New Roman"/>
                        </a:rPr>
                        <a:t>13.01%</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2000" dirty="0">
                          <a:latin typeface="Arial"/>
                          <a:ea typeface="Times New Roman"/>
                          <a:cs typeface="Times New Roman"/>
                        </a:rPr>
                        <a:t>12.86%</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45">
                <a:tc>
                  <a:txBody>
                    <a:bodyPr/>
                    <a:lstStyle/>
                    <a:p>
                      <a:pPr>
                        <a:lnSpc>
                          <a:spcPct val="115000"/>
                        </a:lnSpc>
                        <a:spcAft>
                          <a:spcPts val="0"/>
                        </a:spcAft>
                        <a:tabLst>
                          <a:tab pos="342900" algn="l"/>
                        </a:tabLst>
                      </a:pPr>
                      <a:r>
                        <a:rPr lang="en-US" sz="2000">
                          <a:latin typeface="Arial"/>
                          <a:ea typeface="Times New Roman"/>
                          <a:cs typeface="Times New Roman"/>
                        </a:rPr>
                        <a:t>Traders/Brokers</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US" sz="2000">
                          <a:latin typeface="Arial"/>
                          <a:ea typeface="Times New Roman"/>
                          <a:cs typeface="Times New Roman"/>
                        </a:rPr>
                        <a:t>Jute Fibre</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2000">
                          <a:latin typeface="Arial"/>
                          <a:ea typeface="Times New Roman"/>
                          <a:cs typeface="Times New Roman"/>
                        </a:rPr>
                        <a:t>14.26%</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2000">
                          <a:latin typeface="Arial"/>
                          <a:ea typeface="Times New Roman"/>
                          <a:cs typeface="Times New Roman"/>
                        </a:rPr>
                        <a:t>14.09%</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45">
                <a:tc rowSpan="3">
                  <a:txBody>
                    <a:bodyPr/>
                    <a:lstStyle/>
                    <a:p>
                      <a:pPr>
                        <a:lnSpc>
                          <a:spcPct val="115000"/>
                        </a:lnSpc>
                        <a:spcAft>
                          <a:spcPts val="0"/>
                        </a:spcAft>
                        <a:tabLst>
                          <a:tab pos="342900" algn="l"/>
                        </a:tabLst>
                      </a:pPr>
                      <a:r>
                        <a:rPr lang="en-US" sz="2000">
                          <a:latin typeface="Arial"/>
                          <a:ea typeface="Times New Roman"/>
                          <a:cs typeface="Times New Roman"/>
                        </a:rPr>
                        <a:t>Mills</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US" sz="2000">
                          <a:latin typeface="Arial"/>
                          <a:ea typeface="Times New Roman"/>
                          <a:cs typeface="Times New Roman"/>
                        </a:rPr>
                        <a:t>Yarn</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2000">
                          <a:latin typeface="Arial"/>
                          <a:ea typeface="Times New Roman"/>
                          <a:cs typeface="Times New Roman"/>
                        </a:rPr>
                        <a:t>20.08%</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2000">
                          <a:latin typeface="Arial"/>
                          <a:ea typeface="Times New Roman"/>
                          <a:cs typeface="Times New Roman"/>
                        </a:rPr>
                        <a:t>19.85%</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45">
                <a:tc vMerge="1">
                  <a:txBody>
                    <a:bodyPr/>
                    <a:lstStyle/>
                    <a:p>
                      <a:endParaRPr lang="en-US"/>
                    </a:p>
                  </a:txBody>
                  <a:tcPr/>
                </a:tc>
                <a:tc>
                  <a:txBody>
                    <a:bodyPr/>
                    <a:lstStyle/>
                    <a:p>
                      <a:pPr>
                        <a:lnSpc>
                          <a:spcPct val="115000"/>
                        </a:lnSpc>
                        <a:spcAft>
                          <a:spcPts val="0"/>
                        </a:spcAft>
                        <a:tabLst>
                          <a:tab pos="342900" algn="l"/>
                        </a:tabLst>
                      </a:pPr>
                      <a:r>
                        <a:rPr lang="en-US" sz="2000">
                          <a:latin typeface="Arial"/>
                          <a:ea typeface="Times New Roman"/>
                          <a:cs typeface="Times New Roman"/>
                        </a:rPr>
                        <a:t>Sacking Cloth/Bag</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2000">
                          <a:latin typeface="Arial"/>
                          <a:ea typeface="Times New Roman"/>
                          <a:cs typeface="Times New Roman"/>
                        </a:rPr>
                        <a:t>52.65%</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2000">
                          <a:latin typeface="Arial"/>
                          <a:ea typeface="Times New Roman"/>
                          <a:cs typeface="Times New Roman"/>
                        </a:rPr>
                        <a:t>-</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45">
                <a:tc vMerge="1">
                  <a:txBody>
                    <a:bodyPr/>
                    <a:lstStyle/>
                    <a:p>
                      <a:endParaRPr lang="en-US"/>
                    </a:p>
                  </a:txBody>
                  <a:tcPr/>
                </a:tc>
                <a:tc>
                  <a:txBody>
                    <a:bodyPr/>
                    <a:lstStyle/>
                    <a:p>
                      <a:pPr>
                        <a:lnSpc>
                          <a:spcPct val="115000"/>
                        </a:lnSpc>
                        <a:spcAft>
                          <a:spcPts val="0"/>
                        </a:spcAft>
                        <a:tabLst>
                          <a:tab pos="342900" algn="l"/>
                        </a:tabLst>
                      </a:pPr>
                      <a:r>
                        <a:rPr lang="en-US" sz="2000">
                          <a:latin typeface="Arial"/>
                          <a:ea typeface="Times New Roman"/>
                          <a:cs typeface="Times New Roman"/>
                        </a:rPr>
                        <a:t>Hessian Cloth/Bag</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2000">
                          <a:latin typeface="Arial"/>
                          <a:ea typeface="Times New Roman"/>
                          <a:cs typeface="Times New Roman"/>
                        </a:rPr>
                        <a:t>-</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2000">
                          <a:latin typeface="Arial"/>
                          <a:ea typeface="Times New Roman"/>
                          <a:cs typeface="Times New Roman"/>
                        </a:rPr>
                        <a:t>53.20%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45">
                <a:tc gridSpan="2">
                  <a:txBody>
                    <a:bodyPr/>
                    <a:lstStyle/>
                    <a:p>
                      <a:pPr>
                        <a:lnSpc>
                          <a:spcPct val="115000"/>
                        </a:lnSpc>
                        <a:spcAft>
                          <a:spcPts val="0"/>
                        </a:spcAft>
                        <a:tabLst>
                          <a:tab pos="342900" algn="l"/>
                        </a:tabLst>
                      </a:pPr>
                      <a:r>
                        <a:rPr lang="en-US" sz="2000">
                          <a:latin typeface="Arial"/>
                          <a:ea typeface="Times New Roman"/>
                          <a:cs typeface="Times New Roman"/>
                        </a:rPr>
                        <a:t>Total</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15000"/>
                        </a:lnSpc>
                        <a:spcAft>
                          <a:spcPts val="0"/>
                        </a:spcAft>
                        <a:tabLst>
                          <a:tab pos="342900" algn="l"/>
                        </a:tabLst>
                      </a:pPr>
                      <a:r>
                        <a:rPr lang="en-US" sz="2000">
                          <a:latin typeface="Arial"/>
                          <a:ea typeface="Times New Roman"/>
                          <a:cs typeface="Times New Roman"/>
                        </a:rPr>
                        <a:t>100%</a:t>
                      </a:r>
                      <a:endParaRPr lang="en-US" sz="18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2000" dirty="0">
                          <a:latin typeface="Arial"/>
                          <a:ea typeface="Times New Roman"/>
                          <a:cs typeface="Times New Roman"/>
                        </a:rPr>
                        <a:t>100%</a:t>
                      </a:r>
                      <a:endParaRPr lang="en-US" sz="18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711200" y="0"/>
            <a:ext cx="7467600" cy="1143000"/>
          </a:xfrm>
        </p:spPr>
        <p:txBody>
          <a:bodyPr>
            <a:no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JDP Units  - Operational Cost</a:t>
            </a:r>
          </a:p>
        </p:txBody>
      </p:sp>
      <p:graphicFrame>
        <p:nvGraphicFramePr>
          <p:cNvPr id="6" name="Chart 5"/>
          <p:cNvGraphicFramePr/>
          <p:nvPr/>
        </p:nvGraphicFramePr>
        <p:xfrm>
          <a:off x="1447800" y="1524000"/>
          <a:ext cx="6477000" cy="4572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p:txBody>
          <a:bodyPr>
            <a:normAutofit/>
          </a:bodyPr>
          <a:lstStyle/>
          <a:p>
            <a:pPr eaLnBrk="1" hangingPunct="1">
              <a:defRPr/>
            </a:pPr>
            <a:r>
              <a:rPr lang="en-US" sz="4200" i="1" smtClean="0">
                <a:effectLst>
                  <a:outerShdw blurRad="38100" dist="38100" dir="2700000" algn="tl">
                    <a:srgbClr val="C0C0C0"/>
                  </a:outerShdw>
                </a:effectLst>
                <a:latin typeface="Baskerville Old Face" pitchFamily="6" charset="0"/>
              </a:rPr>
              <a:t>Value Added in JDP</a:t>
            </a:r>
          </a:p>
        </p:txBody>
      </p:sp>
      <p:graphicFrame>
        <p:nvGraphicFramePr>
          <p:cNvPr id="7" name="Table 6"/>
          <p:cNvGraphicFramePr>
            <a:graphicFrameLocks noGrp="1"/>
          </p:cNvGraphicFramePr>
          <p:nvPr/>
        </p:nvGraphicFramePr>
        <p:xfrm>
          <a:off x="1219200" y="1752600"/>
          <a:ext cx="6858000" cy="4114800"/>
        </p:xfrm>
        <a:graphic>
          <a:graphicData uri="http://schemas.openxmlformats.org/drawingml/2006/table">
            <a:tbl>
              <a:tblPr firstRow="1" bandRow="1">
                <a:tableStyleId>{69012ECD-51FC-41F1-AA8D-1B2483CD663E}</a:tableStyleId>
              </a:tblPr>
              <a:tblGrid>
                <a:gridCol w="912560"/>
                <a:gridCol w="3443543"/>
                <a:gridCol w="2501897"/>
              </a:tblGrid>
              <a:tr h="425669">
                <a:tc>
                  <a:txBody>
                    <a:bodyPr/>
                    <a:lstStyle/>
                    <a:p>
                      <a:pPr>
                        <a:lnSpc>
                          <a:spcPct val="115000"/>
                        </a:lnSpc>
                        <a:spcAft>
                          <a:spcPts val="0"/>
                        </a:spcAft>
                        <a:tabLst>
                          <a:tab pos="342900" algn="l"/>
                        </a:tabLst>
                      </a:pPr>
                      <a:r>
                        <a:rPr lang="en-IN" sz="2400" dirty="0"/>
                        <a:t>S. No</a:t>
                      </a:r>
                      <a:endParaRPr lang="en-US" sz="2000" dirty="0">
                        <a:latin typeface="Calibri"/>
                        <a:ea typeface="Calibri"/>
                        <a:cs typeface="Times New Roman"/>
                      </a:endParaRPr>
                    </a:p>
                  </a:txBody>
                  <a:tcPr marL="68580" marR="68580" marT="0" marB="0"/>
                </a:tc>
                <a:tc>
                  <a:txBody>
                    <a:bodyPr/>
                    <a:lstStyle/>
                    <a:p>
                      <a:pPr>
                        <a:lnSpc>
                          <a:spcPct val="115000"/>
                        </a:lnSpc>
                        <a:spcAft>
                          <a:spcPts val="0"/>
                        </a:spcAft>
                        <a:tabLst>
                          <a:tab pos="342900" algn="l"/>
                        </a:tabLst>
                      </a:pPr>
                      <a:r>
                        <a:rPr lang="en-IN" sz="2400" dirty="0"/>
                        <a:t>Product</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tabLst>
                          <a:tab pos="342900" algn="l"/>
                        </a:tabLst>
                      </a:pPr>
                      <a:r>
                        <a:rPr lang="en-IN" sz="2400" dirty="0"/>
                        <a:t>% Value Addition</a:t>
                      </a:r>
                      <a:endParaRPr lang="en-US" sz="2000" dirty="0">
                        <a:latin typeface="Calibri"/>
                        <a:ea typeface="Calibri"/>
                        <a:cs typeface="Times New Roman"/>
                      </a:endParaRPr>
                    </a:p>
                  </a:txBody>
                  <a:tcPr marL="68580" marR="68580" marT="0" marB="0" anchor="b"/>
                </a:tc>
              </a:tr>
              <a:tr h="425669">
                <a:tc>
                  <a:txBody>
                    <a:bodyPr/>
                    <a:lstStyle/>
                    <a:p>
                      <a:pPr algn="ctr">
                        <a:lnSpc>
                          <a:spcPct val="115000"/>
                        </a:lnSpc>
                        <a:spcAft>
                          <a:spcPts val="0"/>
                        </a:spcAft>
                        <a:tabLst>
                          <a:tab pos="342900" algn="l"/>
                        </a:tabLst>
                      </a:pPr>
                      <a:r>
                        <a:rPr lang="en-IN" sz="2400"/>
                        <a:t>1</a:t>
                      </a:r>
                      <a:endParaRPr lang="en-US" sz="2000">
                        <a:latin typeface="Calibri"/>
                        <a:ea typeface="Calibri"/>
                        <a:cs typeface="Times New Roman"/>
                      </a:endParaRPr>
                    </a:p>
                  </a:txBody>
                  <a:tcPr marL="68580" marR="68580" marT="0" marB="0"/>
                </a:tc>
                <a:tc>
                  <a:txBody>
                    <a:bodyPr/>
                    <a:lstStyle/>
                    <a:p>
                      <a:pPr>
                        <a:lnSpc>
                          <a:spcPct val="115000"/>
                        </a:lnSpc>
                        <a:spcAft>
                          <a:spcPts val="0"/>
                        </a:spcAft>
                        <a:tabLst>
                          <a:tab pos="342900" algn="l"/>
                        </a:tabLst>
                      </a:pPr>
                      <a:r>
                        <a:rPr lang="en-IN" sz="2400" dirty="0"/>
                        <a:t>Yarn</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tabLst>
                          <a:tab pos="342900" algn="l"/>
                        </a:tabLst>
                      </a:pPr>
                      <a:r>
                        <a:rPr lang="en-IN" sz="2400"/>
                        <a:t>39.28</a:t>
                      </a:r>
                      <a:endParaRPr lang="en-US" sz="2000">
                        <a:latin typeface="Calibri"/>
                        <a:ea typeface="Calibri"/>
                        <a:cs typeface="Times New Roman"/>
                      </a:endParaRPr>
                    </a:p>
                  </a:txBody>
                  <a:tcPr marL="68580" marR="68580" marT="0" marB="0" anchor="b"/>
                </a:tc>
              </a:tr>
              <a:tr h="425669">
                <a:tc>
                  <a:txBody>
                    <a:bodyPr/>
                    <a:lstStyle/>
                    <a:p>
                      <a:pPr algn="ctr">
                        <a:lnSpc>
                          <a:spcPct val="115000"/>
                        </a:lnSpc>
                        <a:spcAft>
                          <a:spcPts val="0"/>
                        </a:spcAft>
                        <a:tabLst>
                          <a:tab pos="342900" algn="l"/>
                        </a:tabLst>
                      </a:pPr>
                      <a:r>
                        <a:rPr lang="en-IN" sz="2400"/>
                        <a:t>2</a:t>
                      </a:r>
                      <a:endParaRPr lang="en-US" sz="2000">
                        <a:latin typeface="Calibri"/>
                        <a:ea typeface="Calibri"/>
                        <a:cs typeface="Times New Roman"/>
                      </a:endParaRPr>
                    </a:p>
                  </a:txBody>
                  <a:tcPr marL="68580" marR="68580" marT="0" marB="0"/>
                </a:tc>
                <a:tc>
                  <a:txBody>
                    <a:bodyPr/>
                    <a:lstStyle/>
                    <a:p>
                      <a:pPr>
                        <a:lnSpc>
                          <a:spcPct val="115000"/>
                        </a:lnSpc>
                        <a:spcAft>
                          <a:spcPts val="0"/>
                        </a:spcAft>
                        <a:tabLst>
                          <a:tab pos="342900" algn="l"/>
                        </a:tabLst>
                      </a:pPr>
                      <a:r>
                        <a:rPr lang="en-IN" sz="2400" dirty="0"/>
                        <a:t>Jute Decorative fabrics</a:t>
                      </a:r>
                      <a:endParaRPr lang="en-US" sz="2000" dirty="0">
                        <a:latin typeface="Calibri"/>
                        <a:ea typeface="Calibri"/>
                        <a:cs typeface="Times New Roman"/>
                      </a:endParaRPr>
                    </a:p>
                  </a:txBody>
                  <a:tcPr marL="68580" marR="68580" marT="0" marB="0" anchor="b"/>
                </a:tc>
                <a:tc>
                  <a:txBody>
                    <a:bodyPr/>
                    <a:lstStyle/>
                    <a:p>
                      <a:pPr algn="r">
                        <a:lnSpc>
                          <a:spcPct val="115000"/>
                        </a:lnSpc>
                        <a:spcAft>
                          <a:spcPts val="0"/>
                        </a:spcAft>
                        <a:tabLst>
                          <a:tab pos="342900" algn="l"/>
                        </a:tabLst>
                      </a:pPr>
                      <a:r>
                        <a:rPr lang="en-IN" sz="2400"/>
                        <a:t>10.48</a:t>
                      </a:r>
                      <a:endParaRPr lang="en-US" sz="2000">
                        <a:latin typeface="Calibri"/>
                        <a:ea typeface="Calibri"/>
                        <a:cs typeface="Times New Roman"/>
                      </a:endParaRPr>
                    </a:p>
                  </a:txBody>
                  <a:tcPr marL="68580" marR="68580" marT="0" marB="0" anchor="b"/>
                </a:tc>
              </a:tr>
              <a:tr h="425669">
                <a:tc>
                  <a:txBody>
                    <a:bodyPr/>
                    <a:lstStyle/>
                    <a:p>
                      <a:pPr algn="ctr">
                        <a:lnSpc>
                          <a:spcPct val="115000"/>
                        </a:lnSpc>
                        <a:spcAft>
                          <a:spcPts val="0"/>
                        </a:spcAft>
                        <a:tabLst>
                          <a:tab pos="342900" algn="l"/>
                        </a:tabLst>
                      </a:pPr>
                      <a:r>
                        <a:rPr lang="en-IN" sz="2400"/>
                        <a:t>3</a:t>
                      </a:r>
                      <a:endParaRPr lang="en-US" sz="2000">
                        <a:latin typeface="Calibri"/>
                        <a:ea typeface="Calibri"/>
                        <a:cs typeface="Times New Roman"/>
                      </a:endParaRPr>
                    </a:p>
                  </a:txBody>
                  <a:tcPr marL="68580" marR="68580" marT="0" marB="0"/>
                </a:tc>
                <a:tc>
                  <a:txBody>
                    <a:bodyPr/>
                    <a:lstStyle/>
                    <a:p>
                      <a:pPr>
                        <a:lnSpc>
                          <a:spcPct val="115000"/>
                        </a:lnSpc>
                        <a:spcAft>
                          <a:spcPts val="0"/>
                        </a:spcAft>
                        <a:tabLst>
                          <a:tab pos="342900" algn="l"/>
                        </a:tabLst>
                      </a:pPr>
                      <a:r>
                        <a:rPr lang="en-IN" sz="2400"/>
                        <a:t>Jute Bags</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tabLst>
                          <a:tab pos="342900" algn="l"/>
                        </a:tabLst>
                      </a:pPr>
                      <a:r>
                        <a:rPr lang="en-IN" sz="2400"/>
                        <a:t>50.95</a:t>
                      </a:r>
                      <a:endParaRPr lang="en-US" sz="2000">
                        <a:latin typeface="Calibri"/>
                        <a:ea typeface="Calibri"/>
                        <a:cs typeface="Times New Roman"/>
                      </a:endParaRPr>
                    </a:p>
                  </a:txBody>
                  <a:tcPr marL="68580" marR="68580" marT="0" marB="0" anchor="b"/>
                </a:tc>
              </a:tr>
              <a:tr h="425669">
                <a:tc>
                  <a:txBody>
                    <a:bodyPr/>
                    <a:lstStyle/>
                    <a:p>
                      <a:pPr algn="ctr">
                        <a:lnSpc>
                          <a:spcPct val="115000"/>
                        </a:lnSpc>
                        <a:spcAft>
                          <a:spcPts val="0"/>
                        </a:spcAft>
                        <a:tabLst>
                          <a:tab pos="342900" algn="l"/>
                        </a:tabLst>
                      </a:pPr>
                      <a:r>
                        <a:rPr lang="en-IN" sz="2400"/>
                        <a:t>4</a:t>
                      </a:r>
                      <a:endParaRPr lang="en-US" sz="2000">
                        <a:latin typeface="Calibri"/>
                        <a:ea typeface="Calibri"/>
                        <a:cs typeface="Times New Roman"/>
                      </a:endParaRPr>
                    </a:p>
                  </a:txBody>
                  <a:tcPr marL="68580" marR="68580" marT="0" marB="0"/>
                </a:tc>
                <a:tc>
                  <a:txBody>
                    <a:bodyPr/>
                    <a:lstStyle/>
                    <a:p>
                      <a:pPr>
                        <a:lnSpc>
                          <a:spcPct val="115000"/>
                        </a:lnSpc>
                        <a:spcAft>
                          <a:spcPts val="0"/>
                        </a:spcAft>
                        <a:tabLst>
                          <a:tab pos="342900" algn="l"/>
                        </a:tabLst>
                      </a:pPr>
                      <a:r>
                        <a:rPr lang="en-IN" sz="2400"/>
                        <a:t>Jute Carpets</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tabLst>
                          <a:tab pos="342900" algn="l"/>
                        </a:tabLst>
                      </a:pPr>
                      <a:r>
                        <a:rPr lang="en-IN" sz="2400"/>
                        <a:t>60.51</a:t>
                      </a:r>
                      <a:endParaRPr lang="en-US" sz="2000">
                        <a:latin typeface="Calibri"/>
                        <a:ea typeface="Calibri"/>
                        <a:cs typeface="Times New Roman"/>
                      </a:endParaRPr>
                    </a:p>
                  </a:txBody>
                  <a:tcPr marL="68580" marR="68580" marT="0" marB="0" anchor="b"/>
                </a:tc>
              </a:tr>
              <a:tr h="425669">
                <a:tc>
                  <a:txBody>
                    <a:bodyPr/>
                    <a:lstStyle/>
                    <a:p>
                      <a:pPr algn="ctr">
                        <a:lnSpc>
                          <a:spcPct val="115000"/>
                        </a:lnSpc>
                        <a:spcAft>
                          <a:spcPts val="0"/>
                        </a:spcAft>
                        <a:tabLst>
                          <a:tab pos="342900" algn="l"/>
                        </a:tabLst>
                      </a:pPr>
                      <a:r>
                        <a:rPr lang="en-IN" sz="2400"/>
                        <a:t>5</a:t>
                      </a:r>
                      <a:endParaRPr lang="en-US" sz="2000">
                        <a:latin typeface="Calibri"/>
                        <a:ea typeface="Calibri"/>
                        <a:cs typeface="Times New Roman"/>
                      </a:endParaRPr>
                    </a:p>
                  </a:txBody>
                  <a:tcPr marL="68580" marR="68580" marT="0" marB="0"/>
                </a:tc>
                <a:tc>
                  <a:txBody>
                    <a:bodyPr/>
                    <a:lstStyle/>
                    <a:p>
                      <a:pPr>
                        <a:lnSpc>
                          <a:spcPct val="115000"/>
                        </a:lnSpc>
                        <a:spcAft>
                          <a:spcPts val="0"/>
                        </a:spcAft>
                        <a:tabLst>
                          <a:tab pos="342900" algn="l"/>
                        </a:tabLst>
                      </a:pPr>
                      <a:r>
                        <a:rPr lang="en-IN" sz="2400"/>
                        <a:t>Jute Made-ups</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tabLst>
                          <a:tab pos="342900" algn="l"/>
                        </a:tabLst>
                      </a:pPr>
                      <a:r>
                        <a:rPr lang="en-IN" sz="2400"/>
                        <a:t>80.84</a:t>
                      </a:r>
                      <a:endParaRPr lang="en-US" sz="2000">
                        <a:latin typeface="Calibri"/>
                        <a:ea typeface="Calibri"/>
                        <a:cs typeface="Times New Roman"/>
                      </a:endParaRPr>
                    </a:p>
                  </a:txBody>
                  <a:tcPr marL="68580" marR="68580" marT="0" marB="0" anchor="b"/>
                </a:tc>
              </a:tr>
              <a:tr h="425669">
                <a:tc>
                  <a:txBody>
                    <a:bodyPr/>
                    <a:lstStyle/>
                    <a:p>
                      <a:pPr algn="ctr">
                        <a:lnSpc>
                          <a:spcPct val="115000"/>
                        </a:lnSpc>
                        <a:spcAft>
                          <a:spcPts val="0"/>
                        </a:spcAft>
                        <a:tabLst>
                          <a:tab pos="342900" algn="l"/>
                        </a:tabLst>
                      </a:pPr>
                      <a:r>
                        <a:rPr lang="en-IN" sz="2400" dirty="0"/>
                        <a:t>6</a:t>
                      </a:r>
                      <a:endParaRPr lang="en-US" sz="2000" dirty="0">
                        <a:latin typeface="Calibri"/>
                        <a:ea typeface="Calibri"/>
                        <a:cs typeface="Times New Roman"/>
                      </a:endParaRPr>
                    </a:p>
                  </a:txBody>
                  <a:tcPr marL="68580" marR="68580" marT="0" marB="0"/>
                </a:tc>
                <a:tc>
                  <a:txBody>
                    <a:bodyPr/>
                    <a:lstStyle/>
                    <a:p>
                      <a:pPr>
                        <a:lnSpc>
                          <a:spcPct val="115000"/>
                        </a:lnSpc>
                        <a:spcAft>
                          <a:spcPts val="0"/>
                        </a:spcAft>
                        <a:tabLst>
                          <a:tab pos="342900" algn="l"/>
                        </a:tabLst>
                      </a:pPr>
                      <a:r>
                        <a:rPr lang="en-IN" sz="2400"/>
                        <a:t>Laminated Hessian Cloth</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tabLst>
                          <a:tab pos="342900" algn="l"/>
                        </a:tabLst>
                      </a:pPr>
                      <a:r>
                        <a:rPr lang="en-IN" sz="2400"/>
                        <a:t>78.25</a:t>
                      </a:r>
                      <a:endParaRPr lang="en-US" sz="2000">
                        <a:latin typeface="Calibri"/>
                        <a:ea typeface="Calibri"/>
                        <a:cs typeface="Times New Roman"/>
                      </a:endParaRPr>
                    </a:p>
                  </a:txBody>
                  <a:tcPr marL="68580" marR="68580" marT="0" marB="0" anchor="b"/>
                </a:tc>
              </a:tr>
              <a:tr h="425669">
                <a:tc>
                  <a:txBody>
                    <a:bodyPr/>
                    <a:lstStyle/>
                    <a:p>
                      <a:pPr algn="ctr">
                        <a:lnSpc>
                          <a:spcPct val="115000"/>
                        </a:lnSpc>
                        <a:spcAft>
                          <a:spcPts val="0"/>
                        </a:spcAft>
                        <a:tabLst>
                          <a:tab pos="342900" algn="l"/>
                        </a:tabLst>
                      </a:pPr>
                      <a:r>
                        <a:rPr lang="en-IN" sz="2400"/>
                        <a:t>7</a:t>
                      </a:r>
                      <a:endParaRPr lang="en-US" sz="2000">
                        <a:latin typeface="Calibri"/>
                        <a:ea typeface="Calibri"/>
                        <a:cs typeface="Times New Roman"/>
                      </a:endParaRPr>
                    </a:p>
                  </a:txBody>
                  <a:tcPr marL="68580" marR="68580" marT="0" marB="0"/>
                </a:tc>
                <a:tc>
                  <a:txBody>
                    <a:bodyPr/>
                    <a:lstStyle/>
                    <a:p>
                      <a:pPr>
                        <a:lnSpc>
                          <a:spcPct val="115000"/>
                        </a:lnSpc>
                        <a:spcAft>
                          <a:spcPts val="0"/>
                        </a:spcAft>
                        <a:tabLst>
                          <a:tab pos="342900" algn="l"/>
                        </a:tabLst>
                      </a:pPr>
                      <a:r>
                        <a:rPr lang="en-IN" sz="2400"/>
                        <a:t>Other Jute Products</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tabLst>
                          <a:tab pos="342900" algn="l"/>
                        </a:tabLst>
                      </a:pPr>
                      <a:r>
                        <a:rPr lang="en-IN" sz="2400"/>
                        <a:t>44.98</a:t>
                      </a:r>
                      <a:endParaRPr lang="en-US" sz="2000">
                        <a:latin typeface="Calibri"/>
                        <a:ea typeface="Calibri"/>
                        <a:cs typeface="Times New Roman"/>
                      </a:endParaRPr>
                    </a:p>
                  </a:txBody>
                  <a:tcPr marL="68580" marR="68580" marT="0" marB="0" anchor="b"/>
                </a:tc>
              </a:tr>
              <a:tr h="425669">
                <a:tc>
                  <a:txBody>
                    <a:bodyPr/>
                    <a:lstStyle/>
                    <a:p>
                      <a:pPr algn="ctr">
                        <a:lnSpc>
                          <a:spcPct val="115000"/>
                        </a:lnSpc>
                        <a:spcAft>
                          <a:spcPts val="0"/>
                        </a:spcAft>
                        <a:tabLst>
                          <a:tab pos="342900" algn="l"/>
                        </a:tabLst>
                      </a:pPr>
                      <a:r>
                        <a:rPr lang="en-IN" sz="2400"/>
                        <a:t>8</a:t>
                      </a:r>
                      <a:endParaRPr lang="en-US" sz="2000">
                        <a:latin typeface="Calibri"/>
                        <a:ea typeface="Calibri"/>
                        <a:cs typeface="Times New Roman"/>
                      </a:endParaRPr>
                    </a:p>
                  </a:txBody>
                  <a:tcPr marL="68580" marR="68580" marT="0" marB="0"/>
                </a:tc>
                <a:tc>
                  <a:txBody>
                    <a:bodyPr/>
                    <a:lstStyle/>
                    <a:p>
                      <a:pPr>
                        <a:lnSpc>
                          <a:spcPct val="115000"/>
                        </a:lnSpc>
                        <a:spcAft>
                          <a:spcPts val="0"/>
                        </a:spcAft>
                        <a:tabLst>
                          <a:tab pos="342900" algn="l"/>
                        </a:tabLst>
                      </a:pPr>
                      <a:r>
                        <a:rPr lang="en-IN" sz="2400"/>
                        <a:t>Fine Fabric</a:t>
                      </a:r>
                      <a:endParaRPr lang="en-US" sz="2000">
                        <a:latin typeface="Calibri"/>
                        <a:ea typeface="Calibri"/>
                        <a:cs typeface="Times New Roman"/>
                      </a:endParaRPr>
                    </a:p>
                  </a:txBody>
                  <a:tcPr marL="68580" marR="68580" marT="0" marB="0" anchor="b"/>
                </a:tc>
                <a:tc>
                  <a:txBody>
                    <a:bodyPr/>
                    <a:lstStyle/>
                    <a:p>
                      <a:pPr algn="r">
                        <a:lnSpc>
                          <a:spcPct val="115000"/>
                        </a:lnSpc>
                        <a:spcAft>
                          <a:spcPts val="0"/>
                        </a:spcAft>
                        <a:tabLst>
                          <a:tab pos="342900" algn="l"/>
                        </a:tabLst>
                      </a:pPr>
                      <a:r>
                        <a:rPr lang="en-IN" sz="2400"/>
                        <a:t>23.11</a:t>
                      </a:r>
                      <a:endParaRPr lang="en-US" sz="2000">
                        <a:latin typeface="Calibri"/>
                        <a:ea typeface="Calibri"/>
                        <a:cs typeface="Times New Roman"/>
                      </a:endParaRPr>
                    </a:p>
                  </a:txBody>
                  <a:tcPr marL="68580" marR="68580" marT="0" marB="0" anchor="b"/>
                </a:tc>
              </a:tr>
              <a:tr h="283779">
                <a:tc gridSpan="3">
                  <a:txBody>
                    <a:bodyPr/>
                    <a:lstStyle/>
                    <a:p>
                      <a:pPr algn="just">
                        <a:lnSpc>
                          <a:spcPct val="115000"/>
                        </a:lnSpc>
                        <a:spcAft>
                          <a:spcPts val="0"/>
                        </a:spcAft>
                        <a:tabLst>
                          <a:tab pos="342900" algn="l"/>
                        </a:tabLst>
                      </a:pPr>
                      <a:r>
                        <a:rPr lang="en-US" sz="1600" dirty="0"/>
                        <a:t>Source: Textiles Committee</a:t>
                      </a:r>
                      <a:endParaRPr lang="en-US" sz="2000" dirty="0">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1371600" y="1828800"/>
            <a:ext cx="6324600" cy="3124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lgn="ctr">
              <a:defRPr/>
            </a:pPr>
            <a:r>
              <a:rPr lang="en-IN" sz="5400" i="1" dirty="0">
                <a:solidFill>
                  <a:srgbClr val="FFFFFF"/>
                </a:solidFill>
                <a:effectLst>
                  <a:outerShdw blurRad="38100" dist="38100" dir="2700000" algn="tl">
                    <a:srgbClr val="000000"/>
                  </a:outerShdw>
                </a:effectLst>
                <a:latin typeface="Baskerville Old Face" pitchFamily="6" charset="0"/>
                <a:ea typeface="MS PGothic" pitchFamily="34" charset="-128"/>
              </a:rPr>
              <a:t>Major Findings &amp; Suggestive Measures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152400"/>
            <a:ext cx="8229600" cy="1143000"/>
          </a:xfrm>
        </p:spPr>
        <p:txBody>
          <a:bodyPr>
            <a:norm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Key Constraints</a:t>
            </a:r>
          </a:p>
        </p:txBody>
      </p:sp>
      <p:sp>
        <p:nvSpPr>
          <p:cNvPr id="68612" name="Content Placeholder 2"/>
          <p:cNvSpPr>
            <a:spLocks noGrp="1"/>
          </p:cNvSpPr>
          <p:nvPr>
            <p:ph sz="quarter" idx="1"/>
          </p:nvPr>
        </p:nvSpPr>
        <p:spPr>
          <a:xfrm>
            <a:off x="457200" y="1600200"/>
            <a:ext cx="8382000" cy="4873625"/>
          </a:xfrm>
        </p:spPr>
        <p:txBody>
          <a:bodyPr/>
          <a:lstStyle/>
          <a:p>
            <a:pPr algn="just"/>
            <a:r>
              <a:rPr lang="en-US" sz="2000" smtClean="0"/>
              <a:t>The non-availability of good quality seeds at affordable prices to cultivators affecting productivity and quality of jute fibre.</a:t>
            </a:r>
          </a:p>
          <a:p>
            <a:pPr algn="just"/>
            <a:r>
              <a:rPr lang="en-US" sz="2000" smtClean="0"/>
              <a:t>Fragmented landholding and SMEs based production activities adversely affecting in realizing scale economies. </a:t>
            </a:r>
          </a:p>
          <a:p>
            <a:pPr algn="just"/>
            <a:r>
              <a:rPr lang="en-US" sz="2000" smtClean="0"/>
              <a:t>Inability to scale up and provide consistent quality and timely supply results into loss of markets &amp; low integration to GVC. </a:t>
            </a:r>
          </a:p>
          <a:p>
            <a:pPr algn="just"/>
            <a:r>
              <a:rPr lang="en-US" sz="2000" smtClean="0"/>
              <a:t>The technological gap in cultivation of jute particularly in retting &amp; limited knowhow on technology is also creates hindrances. Adoption of modern technology by the industry is slow and hence affects productivity and quality of the product.</a:t>
            </a:r>
          </a:p>
          <a:p>
            <a:pPr algn="just"/>
            <a:r>
              <a:rPr lang="en-US" sz="2000" smtClean="0"/>
              <a:t>The Post Harvesting Management compounded with poor production practices deprives farmers/manufacturers in rural areas from effective participation in GVC. </a:t>
            </a:r>
          </a:p>
          <a:p>
            <a:pPr algn="just"/>
            <a:r>
              <a:rPr lang="en-US" sz="2000" smtClean="0"/>
              <a:t>The technology for packaging, grading is inadequate and many graders have no formal training on grading and proper handling of the produce. Hence, the post-harvest scenario creates difficulties in ensuring quality of fibre.</a:t>
            </a:r>
            <a:endParaRPr lang="en-GB" sz="2000" smtClean="0"/>
          </a:p>
          <a:p>
            <a:pPr algn="just" eaLnBrk="1" hangingPunct="1"/>
            <a:endParaRPr lang="en-US" sz="200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152400"/>
            <a:ext cx="8229600" cy="1143000"/>
          </a:xfrm>
        </p:spPr>
        <p:txBody>
          <a:bodyPr>
            <a:norm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Key Constraints </a:t>
            </a:r>
            <a:r>
              <a:rPr lang="en-US" sz="4200" i="1" dirty="0" err="1" smtClean="0">
                <a:effectLst>
                  <a:outerShdw blurRad="38100" dist="38100" dir="2700000" algn="tl">
                    <a:srgbClr val="C0C0C0"/>
                  </a:outerShdw>
                </a:effectLst>
                <a:latin typeface="Baskerville Old Face" pitchFamily="6" charset="0"/>
              </a:rPr>
              <a:t>Contd</a:t>
            </a:r>
            <a:r>
              <a:rPr lang="en-US" sz="4200" i="1" dirty="0" smtClean="0">
                <a:effectLst>
                  <a:outerShdw blurRad="38100" dist="38100" dir="2700000" algn="tl">
                    <a:srgbClr val="C0C0C0"/>
                  </a:outerShdw>
                </a:effectLst>
                <a:latin typeface="Baskerville Old Face" pitchFamily="6" charset="0"/>
              </a:rPr>
              <a:t>…</a:t>
            </a:r>
          </a:p>
        </p:txBody>
      </p:sp>
      <p:sp>
        <p:nvSpPr>
          <p:cNvPr id="69636" name="Content Placeholder 2"/>
          <p:cNvSpPr>
            <a:spLocks noGrp="1"/>
          </p:cNvSpPr>
          <p:nvPr>
            <p:ph sz="quarter" idx="1"/>
          </p:nvPr>
        </p:nvSpPr>
        <p:spPr>
          <a:xfrm>
            <a:off x="457200" y="1600200"/>
            <a:ext cx="8382000" cy="4873625"/>
          </a:xfrm>
        </p:spPr>
        <p:txBody>
          <a:bodyPr/>
          <a:lstStyle/>
          <a:p>
            <a:pPr algn="just"/>
            <a:r>
              <a:rPr lang="en-US" sz="2000" smtClean="0"/>
              <a:t>The organised industries based in Kolkata are mostly inclined towards procedures laid down in the JPM Act for marketing their products. </a:t>
            </a:r>
          </a:p>
          <a:p>
            <a:pPr algn="just"/>
            <a:r>
              <a:rPr lang="en-US" sz="2000" smtClean="0"/>
              <a:t>Industry linkage with other actors in both backward and forward linkages is limited. </a:t>
            </a:r>
          </a:p>
          <a:p>
            <a:pPr algn="just"/>
            <a:r>
              <a:rPr lang="en-US" sz="2000" smtClean="0"/>
              <a:t>As the industry plays a crucial role in value addition to jute fibre procured from farmers/producers on one hand and supplying raw material to JDP units on the other, lack of coordination among these players is severely affecting GVC of jute.</a:t>
            </a:r>
          </a:p>
          <a:p>
            <a:pPr algn="just"/>
            <a:r>
              <a:rPr lang="en-US" sz="2000" smtClean="0"/>
              <a:t>The presence of intermediaries and low price realisation for jute is also adversely affecting cultivation leading to decline in cultivable areas. </a:t>
            </a:r>
          </a:p>
          <a:p>
            <a:pPr algn="just"/>
            <a:r>
              <a:rPr lang="en-US" sz="2000" smtClean="0"/>
              <a:t>The skilling process including up-skilling and re-skilling of the existing manpower is also inadequate. </a:t>
            </a:r>
          </a:p>
          <a:p>
            <a:pPr algn="just"/>
            <a:r>
              <a:rPr lang="en-US" sz="2000" smtClean="0"/>
              <a:t>The concentration of jute mills in a specific region creates difficulties in procurement of raw material for MSMEs in other parts of the country. </a:t>
            </a:r>
          </a:p>
          <a:p>
            <a:pPr algn="just"/>
            <a:r>
              <a:rPr lang="en-US" sz="2000" smtClean="0"/>
              <a:t>The potential of geo textiles is yet to be explored appropriately.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152400"/>
            <a:ext cx="8229600" cy="1143000"/>
          </a:xfrm>
        </p:spPr>
        <p:txBody>
          <a:bodyPr>
            <a:norm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Key Constraints </a:t>
            </a:r>
            <a:r>
              <a:rPr lang="en-US" sz="4200" i="1" dirty="0" err="1" smtClean="0">
                <a:effectLst>
                  <a:outerShdw blurRad="38100" dist="38100" dir="2700000" algn="tl">
                    <a:srgbClr val="C0C0C0"/>
                  </a:outerShdw>
                </a:effectLst>
                <a:latin typeface="Baskerville Old Face" pitchFamily="6" charset="0"/>
              </a:rPr>
              <a:t>Contd</a:t>
            </a:r>
            <a:r>
              <a:rPr lang="en-US" sz="4200" i="1" dirty="0" smtClean="0">
                <a:effectLst>
                  <a:outerShdw blurRad="38100" dist="38100" dir="2700000" algn="tl">
                    <a:srgbClr val="C0C0C0"/>
                  </a:outerShdw>
                </a:effectLst>
                <a:latin typeface="Baskerville Old Face" pitchFamily="6" charset="0"/>
              </a:rPr>
              <a:t>…</a:t>
            </a:r>
          </a:p>
        </p:txBody>
      </p:sp>
      <p:sp>
        <p:nvSpPr>
          <p:cNvPr id="70660" name="Content Placeholder 2"/>
          <p:cNvSpPr>
            <a:spLocks noGrp="1"/>
          </p:cNvSpPr>
          <p:nvPr>
            <p:ph sz="quarter" idx="1"/>
          </p:nvPr>
        </p:nvSpPr>
        <p:spPr>
          <a:xfrm>
            <a:off x="457200" y="1600200"/>
            <a:ext cx="8382000" cy="4873625"/>
          </a:xfrm>
        </p:spPr>
        <p:txBody>
          <a:bodyPr/>
          <a:lstStyle/>
          <a:p>
            <a:pPr algn="just"/>
            <a:r>
              <a:rPr lang="en-US" sz="2000" smtClean="0"/>
              <a:t>Better policy initiatives with more focus on use of geo textiles for infrastructures developments, construction of roads, protection of against soil erosion and protection of coastal regions would be helpful for further strengthening jute. </a:t>
            </a:r>
          </a:p>
          <a:p>
            <a:pPr algn="just"/>
            <a:r>
              <a:rPr lang="en-US" sz="2000" smtClean="0"/>
              <a:t>The lack of integration of service providers with industry is also adversely affecting the sector.</a:t>
            </a:r>
          </a:p>
          <a:p>
            <a:pPr algn="just" eaLnBrk="1" hangingPunct="1"/>
            <a:r>
              <a:rPr lang="en-US" sz="2000" smtClean="0"/>
              <a:t>The global trade in jute and jute textiles has been experiencing key constraints in the form of Tariffs and Non-Tariff Measures (NTMs). </a:t>
            </a:r>
          </a:p>
          <a:p>
            <a:pPr algn="just" eaLnBrk="1" hangingPunct="1"/>
            <a:endParaRPr lang="en-GB" sz="2000" smtClean="0"/>
          </a:p>
          <a:p>
            <a:pPr algn="just" eaLnBrk="1" hangingPunct="1"/>
            <a:endParaRPr lang="en-US" sz="20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668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152400"/>
            <a:ext cx="9144000" cy="838200"/>
          </a:xfrm>
          <a:prstGeom prst="rect">
            <a:avLst/>
          </a:prstGeom>
        </p:spPr>
        <p:txBody>
          <a:bodyPr anchor="ctr">
            <a:normAutofit/>
          </a:bodyPr>
          <a:lstStyle/>
          <a:p>
            <a:pPr algn="ctr">
              <a:lnSpc>
                <a:spcPct val="90000"/>
              </a:lnSpc>
              <a:defRPr/>
            </a:pPr>
            <a:r>
              <a:rPr lang="en-IN" sz="5400" i="1">
                <a:effectLst>
                  <a:outerShdw blurRad="38100" dist="38100" dir="2700000" algn="tl">
                    <a:srgbClr val="C0C0C0"/>
                  </a:outerShdw>
                </a:effectLst>
                <a:latin typeface="Baskerville Old Face" pitchFamily="6" charset="0"/>
                <a:cs typeface="+mn-cs"/>
              </a:rPr>
              <a:t>Methodology</a:t>
            </a:r>
          </a:p>
        </p:txBody>
      </p:sp>
      <p:sp>
        <p:nvSpPr>
          <p:cNvPr id="8196" name="Content Placeholder 2"/>
          <p:cNvSpPr>
            <a:spLocks noGrp="1"/>
          </p:cNvSpPr>
          <p:nvPr>
            <p:ph idx="1"/>
          </p:nvPr>
        </p:nvSpPr>
        <p:spPr>
          <a:xfrm>
            <a:off x="228600" y="990600"/>
            <a:ext cx="8610600" cy="5257800"/>
          </a:xfrm>
        </p:spPr>
        <p:txBody>
          <a:bodyPr/>
          <a:lstStyle/>
          <a:p>
            <a:pPr marL="457200" indent="-457200" algn="just" eaLnBrk="1" hangingPunct="1">
              <a:lnSpc>
                <a:spcPct val="80000"/>
              </a:lnSpc>
              <a:defRPr/>
            </a:pPr>
            <a:endParaRPr lang="en-IN" sz="400" dirty="0" smtClean="0"/>
          </a:p>
          <a:p>
            <a:pPr marL="457200" indent="-457200" algn="just" eaLnBrk="1" hangingPunct="1">
              <a:lnSpc>
                <a:spcPct val="80000"/>
              </a:lnSpc>
              <a:buFont typeface="Arial" pitchFamily="34" charset="0"/>
              <a:buNone/>
              <a:defRPr/>
            </a:pPr>
            <a:r>
              <a:rPr lang="en-IN" sz="1400" b="1" dirty="0" smtClean="0"/>
              <a:t> </a:t>
            </a:r>
            <a:r>
              <a:rPr lang="en-IN" sz="2000" b="1" dirty="0" smtClean="0"/>
              <a:t>Secondary Research</a:t>
            </a:r>
            <a:endParaRPr lang="en-IN" sz="1400" b="1" dirty="0" smtClean="0"/>
          </a:p>
          <a:p>
            <a:pPr marL="457200" indent="-457200" algn="just" eaLnBrk="1" hangingPunct="1">
              <a:lnSpc>
                <a:spcPct val="80000"/>
              </a:lnSpc>
              <a:defRPr/>
            </a:pPr>
            <a:r>
              <a:rPr lang="en-US" sz="1600" dirty="0" smtClean="0"/>
              <a:t>Comprehensive database on Jute mills, JDP manufacturing units, jute traders, farmers or farmers</a:t>
            </a:r>
            <a:r>
              <a:rPr lang="en-US" altLang="en-US" sz="1600" dirty="0" smtClean="0"/>
              <a:t>’</a:t>
            </a:r>
            <a:r>
              <a:rPr lang="en-US" sz="1600" dirty="0" smtClean="0"/>
              <a:t> association, input suppliers, exporters, importers, buying agents etc of jute and jute products prepared based on secondary data. </a:t>
            </a:r>
          </a:p>
          <a:p>
            <a:pPr marL="457200" indent="-457200" algn="just" eaLnBrk="1" hangingPunct="1">
              <a:lnSpc>
                <a:spcPct val="80000"/>
              </a:lnSpc>
              <a:defRPr/>
            </a:pPr>
            <a:r>
              <a:rPr lang="en-US" sz="1600" dirty="0" smtClean="0"/>
              <a:t>Global Trade in Jute  was collected from various sources including existing data bases of WITs, ITC Trade Map, FAO, O/o Jute Commissioner, NJB, etc.</a:t>
            </a:r>
          </a:p>
          <a:p>
            <a:pPr marL="457200" indent="-457200" algn="just" eaLnBrk="1" hangingPunct="1">
              <a:lnSpc>
                <a:spcPct val="80000"/>
              </a:lnSpc>
              <a:defRPr/>
            </a:pPr>
            <a:r>
              <a:rPr lang="en-US" sz="1600" dirty="0" smtClean="0"/>
              <a:t>Appropriate econometric tools like Export Similarity Index (ESI), Revealed Comparative Advantage (RCA) and Export Potential Indicator have been used to ascertain the Competitiveness of the jute textile products at 6 digit HS line basis keeping the global trade and competing countries position in mind.</a:t>
            </a:r>
            <a:endParaRPr lang="en-IN" sz="1600" b="1" dirty="0" smtClean="0"/>
          </a:p>
          <a:p>
            <a:pPr marL="857250" lvl="1" indent="-457200" algn="just" eaLnBrk="1" hangingPunct="1">
              <a:lnSpc>
                <a:spcPct val="80000"/>
              </a:lnSpc>
              <a:defRPr/>
            </a:pPr>
            <a:r>
              <a:rPr lang="en-GB" sz="1600" dirty="0" smtClean="0"/>
              <a:t>RCA:  </a:t>
            </a:r>
            <a:r>
              <a:rPr lang="en-IN" sz="1600" dirty="0" smtClean="0"/>
              <a:t>The RCA is used in international economics for calculating the relative advantage or disadvantage of a certain country in certain class of goods or services as evidenced by trade flows. </a:t>
            </a:r>
          </a:p>
          <a:p>
            <a:pPr marL="857250" lvl="1" indent="-457200" algn="just" eaLnBrk="1" hangingPunct="1">
              <a:lnSpc>
                <a:spcPct val="80000"/>
              </a:lnSpc>
              <a:defRPr/>
            </a:pPr>
            <a:endParaRPr lang="en-IN" sz="1600" dirty="0" smtClean="0"/>
          </a:p>
          <a:p>
            <a:pPr marL="857250" lvl="1" indent="-457200" algn="just" eaLnBrk="1" hangingPunct="1">
              <a:lnSpc>
                <a:spcPct val="80000"/>
              </a:lnSpc>
              <a:defRPr/>
            </a:pPr>
            <a:endParaRPr lang="en-IN" sz="1600" dirty="0" smtClean="0"/>
          </a:p>
          <a:p>
            <a:pPr marL="857250" lvl="1" indent="-50800" algn="just" eaLnBrk="1" hangingPunct="1">
              <a:lnSpc>
                <a:spcPct val="80000"/>
              </a:lnSpc>
              <a:buFont typeface="Arial" pitchFamily="34" charset="0"/>
              <a:buNone/>
              <a:defRPr/>
            </a:pPr>
            <a:r>
              <a:rPr lang="en-IN" sz="1600" dirty="0" smtClean="0"/>
              <a:t>where X represents exports, </a:t>
            </a:r>
            <a:r>
              <a:rPr lang="en-IN" sz="1600" dirty="0" err="1" smtClean="0"/>
              <a:t>i</a:t>
            </a:r>
            <a:r>
              <a:rPr lang="en-IN" sz="1600" dirty="0" smtClean="0"/>
              <a:t> is a country, j is a commodity (or industry), t is a set of commodities (or industries), and n is a set of countries. </a:t>
            </a:r>
            <a:endParaRPr lang="en-GB" sz="1600" dirty="0" smtClean="0">
              <a:solidFill>
                <a:srgbClr val="FF0000"/>
              </a:solidFill>
            </a:endParaRPr>
          </a:p>
          <a:p>
            <a:pPr marL="857250" lvl="1" indent="-457200" algn="just" eaLnBrk="1" hangingPunct="1">
              <a:lnSpc>
                <a:spcPct val="80000"/>
              </a:lnSpc>
              <a:defRPr/>
            </a:pPr>
            <a:r>
              <a:rPr lang="en-GB" sz="1600" dirty="0" smtClean="0"/>
              <a:t>ESI :</a:t>
            </a:r>
            <a:r>
              <a:rPr lang="en-GB" sz="1600" dirty="0" smtClean="0">
                <a:solidFill>
                  <a:srgbClr val="FF0000"/>
                </a:solidFill>
              </a:rPr>
              <a:t> </a:t>
            </a:r>
            <a:r>
              <a:rPr lang="en-GB" sz="1600" dirty="0" smtClean="0"/>
              <a:t>ESI</a:t>
            </a:r>
            <a:r>
              <a:rPr lang="en-IN" sz="1600" dirty="0" smtClean="0"/>
              <a:t> is intended to measure the similarity of exports among the countries in the destination market (Finger and </a:t>
            </a:r>
            <a:r>
              <a:rPr lang="en-IN" sz="1600" dirty="0" err="1" smtClean="0"/>
              <a:t>Kreinin</a:t>
            </a:r>
            <a:r>
              <a:rPr lang="en-IN" sz="1600" dirty="0" smtClean="0"/>
              <a:t> (1979) and is given by,</a:t>
            </a:r>
            <a:endParaRPr lang="en-US" sz="1600" dirty="0" smtClean="0"/>
          </a:p>
          <a:p>
            <a:pPr marL="857250" lvl="1" indent="-457200" algn="just" eaLnBrk="1" hangingPunct="1">
              <a:lnSpc>
                <a:spcPct val="80000"/>
              </a:lnSpc>
              <a:defRPr/>
            </a:pPr>
            <a:endParaRPr lang="en-GB" sz="1600" dirty="0" smtClean="0">
              <a:solidFill>
                <a:srgbClr val="FF0000"/>
              </a:solidFill>
            </a:endParaRPr>
          </a:p>
          <a:p>
            <a:pPr marL="857250" lvl="1" indent="-457200" algn="just" eaLnBrk="1" hangingPunct="1">
              <a:lnSpc>
                <a:spcPct val="80000"/>
              </a:lnSpc>
              <a:defRPr/>
            </a:pPr>
            <a:endParaRPr lang="en-IN" sz="1600" dirty="0" smtClean="0"/>
          </a:p>
          <a:p>
            <a:pPr marL="857250" lvl="1" indent="-457200" algn="just" eaLnBrk="1" hangingPunct="1">
              <a:lnSpc>
                <a:spcPct val="80000"/>
              </a:lnSpc>
              <a:defRPr/>
            </a:pPr>
            <a:r>
              <a:rPr lang="en-IN" sz="1600" dirty="0" smtClean="0"/>
              <a:t>where ESI(</a:t>
            </a:r>
            <a:r>
              <a:rPr lang="en-IN" sz="1600" dirty="0" err="1" smtClean="0"/>
              <a:t>ab,c</a:t>
            </a:r>
            <a:r>
              <a:rPr lang="en-IN" sz="1600" dirty="0" smtClean="0"/>
              <a:t>) refers the ESI of countries a and b in the common market (c); </a:t>
            </a:r>
            <a:r>
              <a:rPr lang="en-IN" sz="1600" dirty="0" err="1" smtClean="0"/>
              <a:t>Xj</a:t>
            </a:r>
            <a:r>
              <a:rPr lang="en-IN" sz="1600" dirty="0" smtClean="0"/>
              <a:t>(</a:t>
            </a:r>
            <a:r>
              <a:rPr lang="en-IN" sz="1600" dirty="0" err="1" smtClean="0"/>
              <a:t>a,c</a:t>
            </a:r>
            <a:r>
              <a:rPr lang="en-IN" sz="1600" dirty="0" smtClean="0"/>
              <a:t>) refers the exports of product j from country a to country c, and </a:t>
            </a:r>
            <a:r>
              <a:rPr lang="en-IN" sz="1600" dirty="0" err="1" smtClean="0"/>
              <a:t>Xj</a:t>
            </a:r>
            <a:r>
              <a:rPr lang="en-IN" sz="1600" dirty="0" smtClean="0"/>
              <a:t>(</a:t>
            </a:r>
            <a:r>
              <a:rPr lang="en-IN" sz="1600" dirty="0" err="1" smtClean="0"/>
              <a:t>b,c</a:t>
            </a:r>
            <a:r>
              <a:rPr lang="en-IN" sz="1600" dirty="0" smtClean="0"/>
              <a:t>) refers the exports of product j from country b to country c. ΣX(</a:t>
            </a:r>
            <a:r>
              <a:rPr lang="en-IN" sz="1600" dirty="0" err="1" smtClean="0"/>
              <a:t>a,c</a:t>
            </a:r>
            <a:r>
              <a:rPr lang="en-IN" sz="1600" dirty="0" smtClean="0"/>
              <a:t>) and ΣX(</a:t>
            </a:r>
            <a:r>
              <a:rPr lang="en-IN" sz="1600" dirty="0" err="1" smtClean="0"/>
              <a:t>b,c</a:t>
            </a:r>
            <a:r>
              <a:rPr lang="en-IN" sz="1600" dirty="0" smtClean="0"/>
              <a:t>) are total exports of country a and b to country c, respectively. </a:t>
            </a:r>
            <a:endParaRPr lang="en-GB" sz="1600" dirty="0" smtClean="0">
              <a:solidFill>
                <a:srgbClr val="FF0000"/>
              </a:solidFill>
            </a:endParaRPr>
          </a:p>
          <a:p>
            <a:pPr marL="457200" indent="-457200" algn="just" eaLnBrk="1" hangingPunct="1">
              <a:lnSpc>
                <a:spcPct val="80000"/>
              </a:lnSpc>
              <a:buFont typeface="Arial" pitchFamily="34" charset="0"/>
              <a:buNone/>
              <a:defRPr/>
            </a:pPr>
            <a:endParaRPr lang="en-IN" sz="1500" b="1" dirty="0" smtClean="0"/>
          </a:p>
          <a:p>
            <a:pPr marL="457200" indent="-457200" algn="just" eaLnBrk="1" hangingPunct="1">
              <a:lnSpc>
                <a:spcPct val="80000"/>
              </a:lnSpc>
              <a:defRPr/>
            </a:pPr>
            <a:endParaRPr lang="en-IN" sz="1500" b="1" dirty="0" smtClean="0"/>
          </a:p>
          <a:p>
            <a:pPr marL="457200" indent="-457200" algn="just" eaLnBrk="1" hangingPunct="1">
              <a:lnSpc>
                <a:spcPct val="80000"/>
              </a:lnSpc>
              <a:buFont typeface="Calibri" pitchFamily="34" charset="0"/>
              <a:buAutoNum type="arabicParenR"/>
              <a:defRPr/>
            </a:pPr>
            <a:endParaRPr lang="en-IN" sz="900" dirty="0" smtClean="0"/>
          </a:p>
          <a:p>
            <a:pPr marL="457200" indent="-457200" algn="just" eaLnBrk="1" hangingPunct="1">
              <a:lnSpc>
                <a:spcPct val="80000"/>
              </a:lnSpc>
              <a:defRPr/>
            </a:pPr>
            <a:endParaRPr lang="en-IN" sz="1500" dirty="0" smtClean="0"/>
          </a:p>
        </p:txBody>
      </p:sp>
      <p:sp>
        <p:nvSpPr>
          <p:cNvPr id="819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8198"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505200" y="5334000"/>
            <a:ext cx="2428875" cy="457200"/>
          </a:xfrm>
          <a:prstGeom prst="rect">
            <a:avLst/>
          </a:prstGeom>
          <a:noFill/>
          <a:ln w="9525">
            <a:noFill/>
            <a:miter lim="800000"/>
            <a:headEnd/>
            <a:tailEnd/>
          </a:ln>
        </p:spPr>
      </p:pic>
      <p:pic>
        <p:nvPicPr>
          <p:cNvPr id="8199" name="Picture 5"/>
          <p:cNvPicPr>
            <a:picLocks noChangeAspect="1" noChangeArrowheads="1"/>
          </p:cNvPicPr>
          <p:nvPr/>
        </p:nvPicPr>
        <p:blipFill>
          <a:blip r:embed="rId4" cstate="print"/>
          <a:srcRect/>
          <a:stretch>
            <a:fillRect/>
          </a:stretch>
        </p:blipFill>
        <p:spPr bwMode="auto">
          <a:xfrm>
            <a:off x="2895600" y="3810000"/>
            <a:ext cx="2409825" cy="52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152400"/>
            <a:ext cx="8229600" cy="1143000"/>
          </a:xfrm>
        </p:spPr>
        <p:txBody>
          <a:bodyPr>
            <a:norm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Suggestive Measures</a:t>
            </a:r>
          </a:p>
        </p:txBody>
      </p:sp>
      <p:sp>
        <p:nvSpPr>
          <p:cNvPr id="71684" name="Content Placeholder 2"/>
          <p:cNvSpPr>
            <a:spLocks noGrp="1"/>
          </p:cNvSpPr>
          <p:nvPr>
            <p:ph sz="quarter" idx="1"/>
          </p:nvPr>
        </p:nvSpPr>
        <p:spPr>
          <a:xfrm>
            <a:off x="457200" y="1600200"/>
            <a:ext cx="8382000" cy="4873625"/>
          </a:xfrm>
        </p:spPr>
        <p:txBody>
          <a:bodyPr/>
          <a:lstStyle/>
          <a:p>
            <a:pPr algn="just"/>
            <a:r>
              <a:rPr lang="en-US" sz="2000" dirty="0" smtClean="0"/>
              <a:t>Creating mechanism for strengthening linkage with GVC by addressing issues on </a:t>
            </a:r>
            <a:r>
              <a:rPr lang="en-US" sz="2000" dirty="0" smtClean="0">
                <a:hlinkClick r:id="rId3" action="ppaction://hlinksldjump"/>
              </a:rPr>
              <a:t>Tariffs</a:t>
            </a:r>
            <a:r>
              <a:rPr lang="en-US" sz="2000" dirty="0" smtClean="0"/>
              <a:t> and </a:t>
            </a:r>
            <a:r>
              <a:rPr lang="en-US" sz="2000" dirty="0" smtClean="0">
                <a:hlinkClick r:id="rId4" action="ppaction://hlinksldjump"/>
              </a:rPr>
              <a:t>NTMs</a:t>
            </a:r>
            <a:r>
              <a:rPr lang="en-US" sz="2000" dirty="0" smtClean="0"/>
              <a:t>.</a:t>
            </a:r>
            <a:endParaRPr lang="en-US" sz="2000" dirty="0" smtClean="0"/>
          </a:p>
          <a:p>
            <a:pPr algn="just"/>
            <a:r>
              <a:rPr lang="en-US" sz="2000" dirty="0" smtClean="0"/>
              <a:t>Cooperation on product development, technology and quality between India and Bangladesh and collaborative effort with countries like the Netherland, UK, Belgium, France would be helpful in development and transfer of existing technology for product development and quality improvement. </a:t>
            </a:r>
          </a:p>
          <a:p>
            <a:pPr algn="just"/>
            <a:r>
              <a:rPr lang="en-US" sz="2000" dirty="0" smtClean="0"/>
              <a:t>India should also try to explore the potential market identified under the study for enhancing export of jute.</a:t>
            </a:r>
          </a:p>
          <a:p>
            <a:pPr algn="just"/>
            <a:r>
              <a:rPr lang="en-US" sz="2000" dirty="0" smtClean="0"/>
              <a:t>Strengthening input supply mechanism for farmers and facilitating adoption of modern technology in the cultivation including better retting technology is need of the hour. </a:t>
            </a:r>
          </a:p>
          <a:p>
            <a:pPr algn="just"/>
            <a:r>
              <a:rPr lang="en-IN" sz="2000" dirty="0" smtClean="0"/>
              <a:t>Rationalisation of tax structure including increased duty drawbacks to the exporters of this eco-friendly product, focus on market and product development for JDPs would be helpful. </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152400"/>
            <a:ext cx="8229600" cy="1143000"/>
          </a:xfrm>
        </p:spPr>
        <p:txBody>
          <a:bodyPr>
            <a:norm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Suggestive Measures </a:t>
            </a:r>
            <a:r>
              <a:rPr lang="en-US" sz="4200" i="1" dirty="0" err="1" smtClean="0">
                <a:effectLst>
                  <a:outerShdw blurRad="38100" dist="38100" dir="2700000" algn="tl">
                    <a:srgbClr val="C0C0C0"/>
                  </a:outerShdw>
                </a:effectLst>
                <a:latin typeface="Baskerville Old Face" pitchFamily="6" charset="0"/>
              </a:rPr>
              <a:t>Contd</a:t>
            </a:r>
            <a:r>
              <a:rPr lang="en-US" sz="4200" i="1" dirty="0" smtClean="0">
                <a:effectLst>
                  <a:outerShdw blurRad="38100" dist="38100" dir="2700000" algn="tl">
                    <a:srgbClr val="C0C0C0"/>
                  </a:outerShdw>
                </a:effectLst>
                <a:latin typeface="Baskerville Old Face" pitchFamily="6" charset="0"/>
              </a:rPr>
              <a:t>…</a:t>
            </a:r>
          </a:p>
        </p:txBody>
      </p:sp>
      <p:sp>
        <p:nvSpPr>
          <p:cNvPr id="72708" name="Content Placeholder 2"/>
          <p:cNvSpPr>
            <a:spLocks noGrp="1"/>
          </p:cNvSpPr>
          <p:nvPr>
            <p:ph sz="quarter" idx="1"/>
          </p:nvPr>
        </p:nvSpPr>
        <p:spPr>
          <a:xfrm>
            <a:off x="457200" y="1600200"/>
            <a:ext cx="8382000" cy="4873625"/>
          </a:xfrm>
        </p:spPr>
        <p:txBody>
          <a:bodyPr/>
          <a:lstStyle/>
          <a:p>
            <a:pPr algn="just"/>
            <a:r>
              <a:rPr lang="en-IN" sz="2000" smtClean="0"/>
              <a:t>Strengthening of Jute Product Development and Export Promotion Council with a focus on export from SMEs including JDPs would help in export promotion initiatives.</a:t>
            </a:r>
            <a:endParaRPr lang="en-US" sz="2000" smtClean="0"/>
          </a:p>
          <a:p>
            <a:pPr algn="just"/>
            <a:r>
              <a:rPr lang="en-US" sz="2000" smtClean="0"/>
              <a:t>Modernisation &amp; product diversification in organised jute mills would be helpful to increase the product basket for jute. The participation of organised jute mills in the skill development process and ensuring the quality of the products would be helpful. The models being adopted by cotton spinning mills in India for supporting the farmers could be helpful for the purpose.</a:t>
            </a:r>
          </a:p>
          <a:p>
            <a:pPr algn="just"/>
            <a:r>
              <a:rPr lang="en-US" sz="2000" smtClean="0"/>
              <a:t>Institutionalising quality assurance of products including grading would help in realising better price for key actors in GVC and inculcating quality culture.</a:t>
            </a:r>
          </a:p>
          <a:p>
            <a:pPr algn="just"/>
            <a:r>
              <a:rPr lang="en-US" sz="2000" smtClean="0"/>
              <a:t>Skill development need to be addressed systematically for enhancing quality and productivity.</a:t>
            </a:r>
          </a:p>
          <a:p>
            <a:pPr algn="just"/>
            <a:r>
              <a:rPr lang="en-IN" sz="2000" smtClean="0"/>
              <a:t>A</a:t>
            </a:r>
            <a:r>
              <a:rPr lang="en-US" sz="2000" smtClean="0"/>
              <a:t> dedicated policy for the development of Jute Diversified Products (JDPs) with focus on product and market development would be helpful for strengthening GVC.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152400"/>
            <a:ext cx="8229600" cy="1143000"/>
          </a:xfrm>
        </p:spPr>
        <p:txBody>
          <a:bodyPr>
            <a:norm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Suggestive Measures </a:t>
            </a:r>
            <a:r>
              <a:rPr lang="en-US" sz="4200" i="1" dirty="0" err="1" smtClean="0">
                <a:effectLst>
                  <a:outerShdw blurRad="38100" dist="38100" dir="2700000" algn="tl">
                    <a:srgbClr val="C0C0C0"/>
                  </a:outerShdw>
                </a:effectLst>
                <a:latin typeface="Baskerville Old Face" pitchFamily="6" charset="0"/>
              </a:rPr>
              <a:t>Contd</a:t>
            </a:r>
            <a:r>
              <a:rPr lang="en-US" sz="4200" i="1" dirty="0" smtClean="0">
                <a:effectLst>
                  <a:outerShdw blurRad="38100" dist="38100" dir="2700000" algn="tl">
                    <a:srgbClr val="C0C0C0"/>
                  </a:outerShdw>
                </a:effectLst>
                <a:latin typeface="Baskerville Old Face" pitchFamily="6" charset="0"/>
              </a:rPr>
              <a:t>…</a:t>
            </a:r>
          </a:p>
        </p:txBody>
      </p:sp>
      <p:sp>
        <p:nvSpPr>
          <p:cNvPr id="73732" name="Content Placeholder 2"/>
          <p:cNvSpPr>
            <a:spLocks noGrp="1"/>
          </p:cNvSpPr>
          <p:nvPr>
            <p:ph sz="quarter" idx="1"/>
          </p:nvPr>
        </p:nvSpPr>
        <p:spPr>
          <a:xfrm>
            <a:off x="457200" y="1600200"/>
            <a:ext cx="8382000" cy="4873625"/>
          </a:xfrm>
        </p:spPr>
        <p:txBody>
          <a:bodyPr/>
          <a:lstStyle/>
          <a:p>
            <a:pPr algn="just"/>
            <a:r>
              <a:rPr lang="en-US" sz="2000" smtClean="0"/>
              <a:t>Dedicated government policy for popularising use of geotextiles can enhance market size of jute geotextiles. The linking geotex to flagship scheme of government Pradhan Mantri Gram Sadak Yojana, construction of highways, Schemes for Development of North Eastern States would be helpful for strengthening GVC.</a:t>
            </a:r>
          </a:p>
          <a:p>
            <a:pPr algn="just"/>
            <a:r>
              <a:rPr lang="en-US" sz="2000" smtClean="0"/>
              <a:t>Specific mechanism for promotion </a:t>
            </a:r>
            <a:r>
              <a:rPr lang="en-IN" sz="2000" smtClean="0"/>
              <a:t>of eco-friendly jute goods for packaging would help industry as most of the states in India have banned use of plastics. </a:t>
            </a:r>
            <a:endParaRPr lang="en-US" sz="2000" smtClean="0"/>
          </a:p>
          <a:p>
            <a:pPr algn="just"/>
            <a:r>
              <a:rPr lang="en-IN" sz="2000" smtClean="0"/>
              <a:t>The cluster approach for JDPs development should be adopted for strengthening manufacturing base of JDPs</a:t>
            </a:r>
            <a:endParaRPr lang="en-US" sz="200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1420813" y="815975"/>
            <a:ext cx="7723187" cy="5738813"/>
          </a:xfrm>
          <a:prstGeom prst="rect">
            <a:avLst/>
          </a:prstGeom>
          <a:noFill/>
          <a:ln w="9525">
            <a:noFill/>
            <a:miter lim="800000"/>
            <a:headEnd/>
            <a:tailEnd/>
          </a:ln>
          <a:effectLst/>
        </p:spPr>
        <p:txBody>
          <a:bodyPr anchor="b"/>
          <a:lstStyle/>
          <a:p>
            <a:pPr marL="342900" indent="-342900" algn="ctr" fontAlgn="auto">
              <a:spcBef>
                <a:spcPct val="20000"/>
              </a:spcBef>
              <a:spcAft>
                <a:spcPts val="0"/>
              </a:spcAft>
              <a:buClr>
                <a:schemeClr val="tx1"/>
              </a:buClr>
              <a:defRPr/>
            </a:pPr>
            <a:endParaRPr lang="en-US" sz="500" b="1" kern="0" dirty="0">
              <a:latin typeface="+mj-lt"/>
              <a:ea typeface="+mj-ea"/>
              <a:cs typeface="+mj-cs"/>
            </a:endParaRPr>
          </a:p>
        </p:txBody>
      </p:sp>
      <p:sp>
        <p:nvSpPr>
          <p:cNvPr id="9" name="Rectangle 2"/>
          <p:cNvSpPr txBox="1">
            <a:spLocks noChangeArrowheads="1"/>
          </p:cNvSpPr>
          <p:nvPr/>
        </p:nvSpPr>
        <p:spPr bwMode="auto">
          <a:xfrm>
            <a:off x="1420813" y="771525"/>
            <a:ext cx="7723187" cy="5832475"/>
          </a:xfrm>
          <a:prstGeom prst="rect">
            <a:avLst/>
          </a:prstGeom>
          <a:noFill/>
          <a:ln w="9525">
            <a:noFill/>
            <a:miter lim="800000"/>
            <a:headEnd/>
            <a:tailEnd/>
          </a:ln>
          <a:effectLst/>
        </p:spPr>
        <p:txBody>
          <a:bodyPr anchor="b"/>
          <a:lstStyle/>
          <a:p>
            <a:pPr marL="342900" indent="-342900" algn="ctr" fontAlgn="auto">
              <a:spcBef>
                <a:spcPct val="20000"/>
              </a:spcBef>
              <a:spcAft>
                <a:spcPts val="0"/>
              </a:spcAft>
              <a:buClr>
                <a:schemeClr val="tx1"/>
              </a:buClr>
              <a:defRPr/>
            </a:pPr>
            <a:endParaRPr lang="en-US" b="1" kern="0" dirty="0">
              <a:latin typeface="+mj-lt"/>
              <a:ea typeface="+mj-ea"/>
              <a:cs typeface="+mj-cs"/>
            </a:endParaRPr>
          </a:p>
        </p:txBody>
      </p:sp>
      <p:sp>
        <p:nvSpPr>
          <p:cNvPr id="10" name="Rectangle 2"/>
          <p:cNvSpPr txBox="1">
            <a:spLocks noChangeArrowheads="1"/>
          </p:cNvSpPr>
          <p:nvPr/>
        </p:nvSpPr>
        <p:spPr bwMode="auto">
          <a:xfrm>
            <a:off x="1420813" y="930275"/>
            <a:ext cx="7723187" cy="5915025"/>
          </a:xfrm>
          <a:prstGeom prst="rect">
            <a:avLst/>
          </a:prstGeom>
          <a:noFill/>
          <a:ln w="9525">
            <a:noFill/>
            <a:miter lim="800000"/>
            <a:headEnd/>
            <a:tailEnd/>
          </a:ln>
          <a:effectLst/>
        </p:spPr>
        <p:txBody>
          <a:bodyPr anchor="b"/>
          <a:lstStyle/>
          <a:p>
            <a:pPr marL="342900" indent="-342900" algn="ctr" fontAlgn="auto">
              <a:spcBef>
                <a:spcPct val="20000"/>
              </a:spcBef>
              <a:spcAft>
                <a:spcPts val="0"/>
              </a:spcAft>
              <a:buClr>
                <a:schemeClr val="tx1"/>
              </a:buClr>
              <a:defRPr/>
            </a:pPr>
            <a:endParaRPr lang="en-US" b="1" kern="0" dirty="0">
              <a:latin typeface="+mj-lt"/>
              <a:ea typeface="+mj-ea"/>
              <a:cs typeface="+mj-cs"/>
            </a:endParaRPr>
          </a:p>
          <a:p>
            <a:pPr marL="342900" indent="-342900" algn="ctr" fontAlgn="auto">
              <a:spcBef>
                <a:spcPct val="20000"/>
              </a:spcBef>
              <a:spcAft>
                <a:spcPts val="0"/>
              </a:spcAft>
              <a:buClr>
                <a:schemeClr val="tx1"/>
              </a:buClr>
              <a:defRPr/>
            </a:pPr>
            <a:endParaRPr lang="en-US" b="1" kern="0" dirty="0">
              <a:latin typeface="+mj-lt"/>
              <a:ea typeface="+mj-ea"/>
              <a:cs typeface="+mj-cs"/>
            </a:endParaRPr>
          </a:p>
          <a:p>
            <a:pPr marL="342900" indent="-342900" algn="ctr" fontAlgn="auto">
              <a:spcBef>
                <a:spcPct val="20000"/>
              </a:spcBef>
              <a:spcAft>
                <a:spcPts val="0"/>
              </a:spcAft>
              <a:buClr>
                <a:schemeClr val="tx1"/>
              </a:buClr>
              <a:defRPr/>
            </a:pPr>
            <a:endParaRPr lang="en-US" b="1" kern="0" dirty="0">
              <a:latin typeface="+mj-lt"/>
              <a:ea typeface="+mj-ea"/>
              <a:cs typeface="+mj-cs"/>
            </a:endParaRPr>
          </a:p>
          <a:p>
            <a:pPr marL="342900" indent="-342900" algn="ctr" fontAlgn="auto">
              <a:spcBef>
                <a:spcPct val="20000"/>
              </a:spcBef>
              <a:spcAft>
                <a:spcPts val="0"/>
              </a:spcAft>
              <a:buClr>
                <a:schemeClr val="tx1"/>
              </a:buClr>
              <a:defRPr/>
            </a:pPr>
            <a:endParaRPr lang="en-US" b="1" kern="0" dirty="0">
              <a:latin typeface="+mj-lt"/>
              <a:ea typeface="+mj-ea"/>
              <a:cs typeface="+mj-cs"/>
            </a:endParaRPr>
          </a:p>
          <a:p>
            <a:pPr marL="342900" indent="-342900" algn="ctr" fontAlgn="auto">
              <a:spcBef>
                <a:spcPct val="20000"/>
              </a:spcBef>
              <a:spcAft>
                <a:spcPts val="0"/>
              </a:spcAft>
              <a:buClr>
                <a:schemeClr val="tx1"/>
              </a:buClr>
              <a:defRPr/>
            </a:pPr>
            <a:endParaRPr lang="en-US" b="1" kern="0" dirty="0">
              <a:latin typeface="+mj-lt"/>
              <a:ea typeface="+mj-ea"/>
              <a:cs typeface="+mj-cs"/>
            </a:endParaRPr>
          </a:p>
        </p:txBody>
      </p:sp>
      <p:sp>
        <p:nvSpPr>
          <p:cNvPr id="8" name="Rectangle 7"/>
          <p:cNvSpPr/>
          <p:nvPr/>
        </p:nvSpPr>
        <p:spPr>
          <a:xfrm>
            <a:off x="0" y="0"/>
            <a:ext cx="9144000" cy="68580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2" name="Title 1"/>
          <p:cNvSpPr txBox="1">
            <a:spLocks/>
          </p:cNvSpPr>
          <p:nvPr/>
        </p:nvSpPr>
        <p:spPr>
          <a:xfrm>
            <a:off x="2209800" y="2590800"/>
            <a:ext cx="4724400" cy="14478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normAutofit/>
          </a:bodyPr>
          <a:lstStyle/>
          <a:p>
            <a:pPr algn="ctr">
              <a:defRPr/>
            </a:pPr>
            <a:r>
              <a:rPr lang="en-IN" sz="5400" i="1" dirty="0" smtClean="0">
                <a:solidFill>
                  <a:srgbClr val="FFFFFF"/>
                </a:solidFill>
                <a:effectLst>
                  <a:outerShdw blurRad="38100" dist="38100" dir="2700000" algn="tl">
                    <a:srgbClr val="000000"/>
                  </a:outerShdw>
                </a:effectLst>
                <a:latin typeface="Baskerville Old Face" pitchFamily="6" charset="0"/>
                <a:ea typeface="MS PGothic" pitchFamily="34" charset="-128"/>
              </a:rPr>
              <a:t>Thank You</a:t>
            </a:r>
            <a:endParaRPr lang="en-IN" sz="5400" i="1" dirty="0">
              <a:solidFill>
                <a:srgbClr val="FFFFFF"/>
              </a:solidFill>
              <a:effectLst>
                <a:outerShdw blurRad="38100" dist="38100" dir="2700000" algn="tl">
                  <a:srgbClr val="000000"/>
                </a:outerShdw>
              </a:effectLst>
              <a:latin typeface="Baskerville Old Face" pitchFamily="6" charset="0"/>
              <a:ea typeface="MS PGothic" pitchFamily="34" charset="-128"/>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600200"/>
          <a:ext cx="7848599" cy="3048002"/>
        </p:xfrm>
        <a:graphic>
          <a:graphicData uri="http://schemas.openxmlformats.org/drawingml/2006/table">
            <a:tbl>
              <a:tblPr/>
              <a:tblGrid>
                <a:gridCol w="1686565"/>
                <a:gridCol w="1556496"/>
                <a:gridCol w="1536986"/>
                <a:gridCol w="1532650"/>
                <a:gridCol w="1535902"/>
              </a:tblGrid>
              <a:tr h="870857">
                <a:tc gridSpan="5">
                  <a:txBody>
                    <a:bodyPr/>
                    <a:lstStyle/>
                    <a:p>
                      <a:pPr algn="ctr">
                        <a:lnSpc>
                          <a:spcPct val="115000"/>
                        </a:lnSpc>
                        <a:spcAft>
                          <a:spcPts val="0"/>
                        </a:spcAft>
                        <a:tabLst>
                          <a:tab pos="342900" algn="l"/>
                        </a:tabLst>
                      </a:pPr>
                      <a:r>
                        <a:rPr lang="en-IN" sz="2000" dirty="0" smtClean="0">
                          <a:latin typeface="Arial"/>
                          <a:ea typeface="Calibri"/>
                          <a:cs typeface="Times New Roman"/>
                        </a:rPr>
                        <a:t>Estimates </a:t>
                      </a:r>
                      <a:r>
                        <a:rPr lang="en-IN" sz="2000" dirty="0">
                          <a:latin typeface="Arial"/>
                          <a:ea typeface="Calibri"/>
                          <a:cs typeface="Times New Roman"/>
                        </a:rPr>
                        <a:t>of the production of Jute Goods in India                                                                                    </a:t>
                      </a:r>
                      <a:r>
                        <a:rPr lang="en-IN" sz="2000" dirty="0" smtClean="0">
                          <a:latin typeface="Arial"/>
                          <a:ea typeface="Calibri"/>
                          <a:cs typeface="Times New Roman"/>
                        </a:rPr>
                        <a:t>                   </a:t>
                      </a:r>
                    </a:p>
                    <a:p>
                      <a:pPr algn="ctr">
                        <a:lnSpc>
                          <a:spcPct val="115000"/>
                        </a:lnSpc>
                        <a:spcAft>
                          <a:spcPts val="0"/>
                        </a:spcAft>
                        <a:tabLst>
                          <a:tab pos="342900" algn="l"/>
                        </a:tabLst>
                      </a:pPr>
                      <a:r>
                        <a:rPr lang="en-IN" sz="2000" dirty="0" smtClean="0">
                          <a:latin typeface="Arial"/>
                          <a:ea typeface="Calibri"/>
                          <a:cs typeface="Times New Roman"/>
                        </a:rPr>
                        <a:t>                                                                      (</a:t>
                      </a:r>
                      <a:r>
                        <a:rPr lang="en-IN" sz="2000" dirty="0">
                          <a:latin typeface="Arial"/>
                          <a:ea typeface="Calibri"/>
                          <a:cs typeface="Times New Roman"/>
                        </a:rPr>
                        <a:t>Value in million US$)</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5429">
                <a:tc>
                  <a:txBody>
                    <a:bodyPr/>
                    <a:lstStyle/>
                    <a:p>
                      <a:pPr algn="ctr">
                        <a:lnSpc>
                          <a:spcPct val="115000"/>
                        </a:lnSpc>
                        <a:spcAft>
                          <a:spcPts val="0"/>
                        </a:spcAft>
                        <a:tabLst>
                          <a:tab pos="342900" algn="l"/>
                        </a:tabLst>
                      </a:pPr>
                      <a:r>
                        <a:rPr lang="en-IN" sz="2000" dirty="0">
                          <a:latin typeface="Arial"/>
                          <a:ea typeface="Times New Roman"/>
                          <a:cs typeface="Times New Roman"/>
                        </a:rPr>
                        <a:t>Product</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dirty="0">
                          <a:latin typeface="Arial"/>
                          <a:ea typeface="Times New Roman"/>
                          <a:cs typeface="Times New Roman"/>
                        </a:rPr>
                        <a:t>2017-18</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Arial"/>
                          <a:ea typeface="Times New Roman"/>
                          <a:cs typeface="Times New Roman"/>
                        </a:rPr>
                        <a:t>2024-25</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Arial"/>
                          <a:ea typeface="Times New Roman"/>
                          <a:cs typeface="Times New Roman"/>
                        </a:rPr>
                        <a:t>2029-30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Arial"/>
                          <a:ea typeface="Times New Roman"/>
                          <a:cs typeface="Times New Roman"/>
                        </a:rPr>
                        <a:t>2034-35</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a:lnSpc>
                          <a:spcPct val="115000"/>
                        </a:lnSpc>
                        <a:spcAft>
                          <a:spcPts val="0"/>
                        </a:spcAft>
                        <a:tabLst>
                          <a:tab pos="342900" algn="l"/>
                        </a:tabLst>
                      </a:pPr>
                      <a:r>
                        <a:rPr lang="en-IN" sz="2000" dirty="0">
                          <a:latin typeface="Arial"/>
                          <a:ea typeface="Times New Roman"/>
                          <a:cs typeface="Times New Roman"/>
                        </a:rPr>
                        <a:t>Hessian</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dirty="0">
                          <a:latin typeface="Arial"/>
                          <a:ea typeface="Times New Roman"/>
                          <a:cs typeface="Times New Roman"/>
                        </a:rPr>
                        <a:t>240.28</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dirty="0">
                          <a:latin typeface="Arial"/>
                          <a:ea typeface="Times New Roman"/>
                          <a:cs typeface="Times New Roman"/>
                        </a:rPr>
                        <a:t>258.20</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Arial"/>
                          <a:ea typeface="Times New Roman"/>
                          <a:cs typeface="Times New Roman"/>
                        </a:rPr>
                        <a:t>280.10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Arial"/>
                          <a:ea typeface="Times New Roman"/>
                          <a:cs typeface="Times New Roman"/>
                        </a:rPr>
                        <a:t>303.85</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a:lnSpc>
                          <a:spcPct val="115000"/>
                        </a:lnSpc>
                        <a:spcAft>
                          <a:spcPts val="0"/>
                        </a:spcAft>
                        <a:tabLst>
                          <a:tab pos="342900" algn="l"/>
                        </a:tabLst>
                      </a:pPr>
                      <a:r>
                        <a:rPr lang="en-IN" sz="2000" dirty="0">
                          <a:latin typeface="Arial"/>
                          <a:ea typeface="Times New Roman"/>
                          <a:cs typeface="Times New Roman"/>
                        </a:rPr>
                        <a:t>Sacking</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dirty="0">
                          <a:latin typeface="Arial"/>
                          <a:ea typeface="Times New Roman"/>
                          <a:cs typeface="Times New Roman"/>
                        </a:rPr>
                        <a:t>965.21</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dirty="0">
                          <a:latin typeface="Arial"/>
                          <a:ea typeface="Times New Roman"/>
                          <a:cs typeface="Times New Roman"/>
                        </a:rPr>
                        <a:t>1381.29</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dirty="0">
                          <a:latin typeface="Arial"/>
                          <a:ea typeface="Times New Roman"/>
                          <a:cs typeface="Times New Roman"/>
                        </a:rPr>
                        <a:t>1838.71</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dirty="0">
                          <a:latin typeface="Arial"/>
                          <a:ea typeface="Times New Roman"/>
                          <a:cs typeface="Times New Roman"/>
                        </a:rPr>
                        <a:t>2447.61</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a:lnSpc>
                          <a:spcPct val="115000"/>
                        </a:lnSpc>
                        <a:spcAft>
                          <a:spcPts val="0"/>
                        </a:spcAft>
                        <a:tabLst>
                          <a:tab pos="342900" algn="l"/>
                        </a:tabLst>
                      </a:pPr>
                      <a:r>
                        <a:rPr lang="en-IN" sz="2000">
                          <a:latin typeface="Arial"/>
                          <a:ea typeface="Times New Roman"/>
                          <a:cs typeface="Times New Roman"/>
                        </a:rPr>
                        <a:t>Others</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Arial"/>
                          <a:ea typeface="Times New Roman"/>
                          <a:cs typeface="Times New Roman"/>
                        </a:rPr>
                        <a:t>125.49</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Arial"/>
                          <a:ea typeface="Times New Roman"/>
                          <a:cs typeface="Times New Roman"/>
                        </a:rPr>
                        <a:t>128.57</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Arial"/>
                          <a:ea typeface="Times New Roman"/>
                          <a:cs typeface="Times New Roman"/>
                        </a:rPr>
                        <a:t>134.80</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dirty="0">
                          <a:latin typeface="Arial"/>
                          <a:ea typeface="Times New Roman"/>
                          <a:cs typeface="Times New Roman"/>
                        </a:rPr>
                        <a:t>141.34</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429">
                <a:tc>
                  <a:txBody>
                    <a:bodyPr/>
                    <a:lstStyle/>
                    <a:p>
                      <a:pPr>
                        <a:lnSpc>
                          <a:spcPct val="115000"/>
                        </a:lnSpc>
                        <a:spcAft>
                          <a:spcPts val="0"/>
                        </a:spcAft>
                        <a:tabLst>
                          <a:tab pos="342900" algn="l"/>
                        </a:tabLst>
                      </a:pPr>
                      <a:r>
                        <a:rPr lang="en-IN" sz="2000">
                          <a:latin typeface="Arial"/>
                          <a:ea typeface="Times New Roman"/>
                          <a:cs typeface="Times New Roman"/>
                        </a:rPr>
                        <a:t>Total</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Arial"/>
                          <a:ea typeface="Times New Roman"/>
                          <a:cs typeface="Times New Roman"/>
                        </a:rPr>
                        <a:t>1330.98</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Arial"/>
                          <a:ea typeface="Times New Roman"/>
                          <a:cs typeface="Times New Roman"/>
                        </a:rPr>
                        <a:t>1768.06</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a:latin typeface="Arial"/>
                          <a:ea typeface="Times New Roman"/>
                          <a:cs typeface="Times New Roman"/>
                        </a:rPr>
                        <a:t>2253.61</a:t>
                      </a:r>
                      <a:endParaRPr lang="en-US" sz="2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2000" dirty="0">
                          <a:latin typeface="Arial"/>
                          <a:ea typeface="Times New Roman"/>
                          <a:cs typeface="Times New Roman"/>
                        </a:rPr>
                        <a:t>2892.80</a:t>
                      </a:r>
                      <a:endParaRPr lang="en-US" sz="2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 name="Action Button: Back or Previous 6">
            <a:hlinkClick r:id="rId3" action="ppaction://hlinksldjump" highlightClick="1"/>
          </p:cNvPr>
          <p:cNvSpPr/>
          <p:nvPr/>
        </p:nvSpPr>
        <p:spPr>
          <a:xfrm>
            <a:off x="8305800" y="5943600"/>
            <a:ext cx="3810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itle 1"/>
          <p:cNvSpPr>
            <a:spLocks noGrp="1"/>
          </p:cNvSpPr>
          <p:nvPr>
            <p:ph type="title"/>
          </p:nvPr>
        </p:nvSpPr>
        <p:spPr/>
        <p:txBody>
          <a:bodyPr/>
          <a:lstStyle/>
          <a:p>
            <a:r>
              <a:rPr lang="en-GB" dirty="0" smtClean="0"/>
              <a:t>Traditional Jute Products</a:t>
            </a:r>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95400"/>
          <a:ext cx="8077200" cy="5433060"/>
        </p:xfrm>
        <a:graphic>
          <a:graphicData uri="http://schemas.openxmlformats.org/drawingml/2006/table">
            <a:tbl>
              <a:tblPr/>
              <a:tblGrid>
                <a:gridCol w="3734101"/>
                <a:gridCol w="1063809"/>
                <a:gridCol w="1079314"/>
                <a:gridCol w="1079314"/>
                <a:gridCol w="1120662"/>
              </a:tblGrid>
              <a:tr h="301914">
                <a:tc gridSpan="5">
                  <a:txBody>
                    <a:bodyPr/>
                    <a:lstStyle/>
                    <a:p>
                      <a:pPr algn="ctr">
                        <a:lnSpc>
                          <a:spcPct val="115000"/>
                        </a:lnSpc>
                        <a:spcAft>
                          <a:spcPts val="0"/>
                        </a:spcAft>
                        <a:tabLst>
                          <a:tab pos="342900" algn="l"/>
                        </a:tabLst>
                      </a:pPr>
                      <a:r>
                        <a:rPr lang="en-IN" sz="2000" dirty="0" smtClean="0">
                          <a:latin typeface="Arial"/>
                          <a:ea typeface="Calibri"/>
                          <a:cs typeface="Times New Roman"/>
                        </a:rPr>
                        <a:t>Estimates of the production of Jute Goods in India                                                                                                       </a:t>
                      </a:r>
                    </a:p>
                    <a:p>
                      <a:pPr algn="ctr">
                        <a:lnSpc>
                          <a:spcPct val="115000"/>
                        </a:lnSpc>
                        <a:spcAft>
                          <a:spcPts val="0"/>
                        </a:spcAft>
                        <a:tabLst>
                          <a:tab pos="342900" algn="l"/>
                        </a:tabLst>
                      </a:pPr>
                      <a:r>
                        <a:rPr lang="en-IN" sz="2000" dirty="0" smtClean="0">
                          <a:latin typeface="Arial"/>
                          <a:ea typeface="Calibri"/>
                          <a:cs typeface="Times New Roman"/>
                        </a:rPr>
                        <a:t>                                                                      (Value in million US$)</a:t>
                      </a:r>
                      <a:endParaRPr lang="en-US" sz="2000" dirty="0">
                        <a:latin typeface="+mn-lt"/>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tabLst>
                          <a:tab pos="342900" algn="l"/>
                        </a:tabLst>
                      </a:pPr>
                      <a:endParaRPr lang="en-US" sz="13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tabLst>
                          <a:tab pos="342900" algn="l"/>
                        </a:tabLst>
                      </a:pPr>
                      <a:endParaRPr lang="en-US" sz="13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tabLst>
                          <a:tab pos="342900" algn="l"/>
                        </a:tabLst>
                      </a:pPr>
                      <a:endParaRPr lang="en-US" sz="13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15000"/>
                        </a:lnSpc>
                        <a:spcAft>
                          <a:spcPts val="0"/>
                        </a:spcAft>
                        <a:tabLst>
                          <a:tab pos="342900" algn="l"/>
                        </a:tabLst>
                      </a:pPr>
                      <a:endParaRPr lang="en-US" sz="13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1914">
                <a:tc>
                  <a:txBody>
                    <a:bodyPr/>
                    <a:lstStyle/>
                    <a:p>
                      <a:pPr algn="ctr">
                        <a:lnSpc>
                          <a:spcPct val="115000"/>
                        </a:lnSpc>
                        <a:spcAft>
                          <a:spcPts val="0"/>
                        </a:spcAft>
                        <a:tabLst>
                          <a:tab pos="342900" algn="l"/>
                        </a:tabLst>
                      </a:pPr>
                      <a:r>
                        <a:rPr lang="en-IN" sz="1800" dirty="0">
                          <a:latin typeface="Arial"/>
                          <a:ea typeface="Times New Roman"/>
                          <a:cs typeface="Times New Roman"/>
                        </a:rPr>
                        <a:t>Product Group</a:t>
                      </a:r>
                      <a:endParaRPr lang="en-US" sz="18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1800">
                          <a:latin typeface="Arial"/>
                          <a:ea typeface="Times New Roman"/>
                          <a:cs typeface="Times New Roman"/>
                        </a:rPr>
                        <a:t>2017-18</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1800">
                          <a:latin typeface="Arial"/>
                          <a:ea typeface="Times New Roman"/>
                          <a:cs typeface="Times New Roman"/>
                        </a:rPr>
                        <a:t>2024-25</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1800">
                          <a:latin typeface="Arial"/>
                          <a:ea typeface="Times New Roman"/>
                          <a:cs typeface="Times New Roman"/>
                        </a:rPr>
                        <a:t>2029-30</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IN" sz="1800" dirty="0">
                          <a:latin typeface="Arial"/>
                          <a:ea typeface="Times New Roman"/>
                          <a:cs typeface="Times New Roman"/>
                        </a:rPr>
                        <a:t>2034-35</a:t>
                      </a:r>
                      <a:endParaRPr lang="en-US" sz="18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dirty="0">
                          <a:latin typeface="Arial"/>
                          <a:ea typeface="Times New Roman"/>
                          <a:cs typeface="Times New Roman"/>
                        </a:rPr>
                        <a:t>Shopping &amp; Carry Bags</a:t>
                      </a:r>
                      <a:endParaRPr lang="en-US" sz="18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36.85</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60.33</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88.40</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129.52</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dirty="0">
                          <a:latin typeface="Arial"/>
                          <a:ea typeface="Times New Roman"/>
                          <a:cs typeface="Times New Roman"/>
                        </a:rPr>
                        <a:t>Handicrafts &amp; gift Items</a:t>
                      </a:r>
                      <a:endParaRPr lang="en-US" sz="18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34.45</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56.39</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82.62</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121.06</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a:latin typeface="Arial"/>
                          <a:ea typeface="Times New Roman"/>
                          <a:cs typeface="Times New Roman"/>
                        </a:rPr>
                        <a:t>Wall Hangings</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2.16</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3.53</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5.18</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7.59</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a:latin typeface="Arial"/>
                          <a:ea typeface="Times New Roman"/>
                          <a:cs typeface="Times New Roman"/>
                        </a:rPr>
                        <a:t>Floor Covering</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22.65</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37.08</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54.33</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79.60</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dirty="0">
                          <a:latin typeface="Arial"/>
                          <a:ea typeface="Times New Roman"/>
                          <a:cs typeface="Times New Roman"/>
                        </a:rPr>
                        <a:t>Decorative Fabrics</a:t>
                      </a:r>
                      <a:endParaRPr lang="en-US" sz="18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223.19</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365.34</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535.31</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784.37</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a:latin typeface="Arial"/>
                          <a:ea typeface="Times New Roman"/>
                          <a:cs typeface="Times New Roman"/>
                        </a:rPr>
                        <a:t>Yarn</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147.13</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240.84</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352.89</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517.07</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a:latin typeface="Arial"/>
                          <a:ea typeface="Times New Roman"/>
                          <a:cs typeface="Times New Roman"/>
                        </a:rPr>
                        <a:t>Food and Food Grade Jute Products</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63.13</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103.34</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151.41</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221.86</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a:latin typeface="Arial"/>
                          <a:ea typeface="Times New Roman"/>
                          <a:cs typeface="Times New Roman"/>
                        </a:rPr>
                        <a:t>Fashion &amp; Garment Accessories</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2.68</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4.39</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6.43</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9.42</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a:latin typeface="Arial"/>
                          <a:ea typeface="Times New Roman"/>
                          <a:cs typeface="Times New Roman"/>
                        </a:rPr>
                        <a:t>Shoe Slipper</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0.48</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0.79</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1.16</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1.70</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a:latin typeface="Arial"/>
                          <a:ea typeface="Times New Roman"/>
                          <a:cs typeface="Times New Roman"/>
                        </a:rPr>
                        <a:t>Composite Board</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0.53</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0.87</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1.27</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1.86</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a:latin typeface="Arial"/>
                          <a:ea typeface="Times New Roman"/>
                          <a:cs typeface="Times New Roman"/>
                        </a:rPr>
                        <a:t>Soft Luggage</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0.23</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0.38</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0.55</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0.81</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a:latin typeface="Arial"/>
                          <a:ea typeface="Times New Roman"/>
                          <a:cs typeface="Times New Roman"/>
                        </a:rPr>
                        <a:t>Others</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60.22</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98.57</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144.43</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211.63</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437">
                <a:tc>
                  <a:txBody>
                    <a:bodyPr/>
                    <a:lstStyle/>
                    <a:p>
                      <a:pPr>
                        <a:lnSpc>
                          <a:spcPct val="115000"/>
                        </a:lnSpc>
                        <a:spcAft>
                          <a:spcPts val="0"/>
                        </a:spcAft>
                        <a:tabLst>
                          <a:tab pos="342900" algn="l"/>
                        </a:tabLst>
                      </a:pPr>
                      <a:r>
                        <a:rPr lang="en-IN" sz="1800" dirty="0" smtClean="0">
                          <a:latin typeface="Arial"/>
                          <a:ea typeface="Times New Roman"/>
                          <a:cs typeface="Times New Roman"/>
                        </a:rPr>
                        <a:t>Total</a:t>
                      </a:r>
                      <a:endParaRPr lang="en-US" sz="18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593.71</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971.83</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a:latin typeface="Arial"/>
                          <a:ea typeface="Times New Roman"/>
                          <a:cs typeface="Times New Roman"/>
                        </a:rPr>
                        <a:t>1423.98</a:t>
                      </a:r>
                      <a:endParaRPr lang="en-US" sz="180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tabLst>
                          <a:tab pos="342900" algn="l"/>
                        </a:tabLst>
                      </a:pPr>
                      <a:r>
                        <a:rPr lang="en-IN" sz="1800" dirty="0">
                          <a:latin typeface="Arial"/>
                          <a:ea typeface="Times New Roman"/>
                          <a:cs typeface="Times New Roman"/>
                        </a:rPr>
                        <a:t>2086.48</a:t>
                      </a:r>
                      <a:endParaRPr lang="en-US" sz="1800" dirty="0">
                        <a:latin typeface="Calibri"/>
                        <a:ea typeface="Calibri"/>
                        <a:cs typeface="Times New Roman"/>
                      </a:endParaRPr>
                    </a:p>
                  </a:txBody>
                  <a:tcPr marL="66234" marR="662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Action Button: Back or Previous 5">
            <a:hlinkClick r:id="rId2" action="ppaction://hlinksldjump" highlightClick="1"/>
          </p:cNvPr>
          <p:cNvSpPr/>
          <p:nvPr/>
        </p:nvSpPr>
        <p:spPr>
          <a:xfrm>
            <a:off x="8686800" y="6248400"/>
            <a:ext cx="3810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0" y="0"/>
            <a:ext cx="9144000" cy="1371600"/>
          </a:xfrm>
          <a:prstGeom prst="rect">
            <a:avLst/>
          </a:prstGeom>
          <a:blipFill>
            <a:blip r:embed="rId3"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7" name="Title 6"/>
          <p:cNvSpPr>
            <a:spLocks noGrp="1"/>
          </p:cNvSpPr>
          <p:nvPr>
            <p:ph type="title"/>
          </p:nvPr>
        </p:nvSpPr>
        <p:spPr>
          <a:xfrm>
            <a:off x="609600" y="152400"/>
            <a:ext cx="8229600" cy="1143000"/>
          </a:xfrm>
        </p:spPr>
        <p:txBody>
          <a:bodyPr/>
          <a:lstStyle/>
          <a:p>
            <a:r>
              <a:rPr lang="en-GB" dirty="0" smtClean="0"/>
              <a:t>JDP Products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Back or Previous 4">
            <a:hlinkClick r:id="rId2" action="ppaction://hlinksldjump" highlightClick="1"/>
          </p:cNvPr>
          <p:cNvSpPr/>
          <p:nvPr/>
        </p:nvSpPr>
        <p:spPr>
          <a:xfrm>
            <a:off x="8686800" y="6324600"/>
            <a:ext cx="3810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7" name="Content Placeholder 6"/>
          <p:cNvGraphicFramePr>
            <a:graphicFrameLocks noGrp="1"/>
          </p:cNvGraphicFramePr>
          <p:nvPr>
            <p:ph idx="1"/>
          </p:nvPr>
        </p:nvGraphicFramePr>
        <p:xfrm>
          <a:off x="838200" y="939778"/>
          <a:ext cx="7315202" cy="5765822"/>
        </p:xfrm>
        <a:graphic>
          <a:graphicData uri="http://schemas.openxmlformats.org/drawingml/2006/table">
            <a:tbl>
              <a:tblPr/>
              <a:tblGrid>
                <a:gridCol w="1185337"/>
                <a:gridCol w="1304996"/>
                <a:gridCol w="1107440"/>
                <a:gridCol w="1804507"/>
                <a:gridCol w="805482"/>
                <a:gridCol w="1107440"/>
              </a:tblGrid>
              <a:tr h="306589">
                <a:tc>
                  <a:txBody>
                    <a:bodyPr/>
                    <a:lstStyle/>
                    <a:p>
                      <a:pPr>
                        <a:lnSpc>
                          <a:spcPct val="115000"/>
                        </a:lnSpc>
                        <a:spcAft>
                          <a:spcPts val="0"/>
                        </a:spcAft>
                        <a:tabLst>
                          <a:tab pos="342900" algn="l"/>
                        </a:tabLst>
                      </a:pPr>
                      <a:r>
                        <a:rPr lang="en-US" sz="1400" dirty="0">
                          <a:solidFill>
                            <a:srgbClr val="000000"/>
                          </a:solidFill>
                          <a:latin typeface="Arial"/>
                          <a:ea typeface="Times New Roman"/>
                          <a:cs typeface="Times New Roman"/>
                        </a:rPr>
                        <a:t>Country</a:t>
                      </a:r>
                      <a:endParaRPr lang="en-US" sz="1200" dirty="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US" sz="1400">
                          <a:solidFill>
                            <a:srgbClr val="000000"/>
                          </a:solidFill>
                          <a:latin typeface="Arial"/>
                          <a:ea typeface="Times New Roman"/>
                          <a:cs typeface="Times New Roman"/>
                        </a:rPr>
                        <a:t>India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US" sz="1400">
                          <a:solidFill>
                            <a:srgbClr val="000000"/>
                          </a:solidFill>
                          <a:latin typeface="Arial"/>
                          <a:ea typeface="Times New Roman"/>
                          <a:cs typeface="Times New Roman"/>
                        </a:rPr>
                        <a:t>Bangladesh</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US" sz="1400">
                          <a:solidFill>
                            <a:srgbClr val="000000"/>
                          </a:solidFill>
                          <a:latin typeface="Arial"/>
                          <a:ea typeface="Times New Roman"/>
                          <a:cs typeface="Times New Roman"/>
                        </a:rPr>
                        <a:t>Country</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US" sz="1400">
                          <a:solidFill>
                            <a:srgbClr val="000000"/>
                          </a:solidFill>
                          <a:latin typeface="Arial"/>
                          <a:ea typeface="Times New Roman"/>
                          <a:cs typeface="Times New Roman"/>
                        </a:rPr>
                        <a:t>India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US" sz="1400">
                          <a:solidFill>
                            <a:srgbClr val="000000"/>
                          </a:solidFill>
                          <a:latin typeface="Arial"/>
                          <a:ea typeface="Times New Roman"/>
                          <a:cs typeface="Times New Roman"/>
                        </a:rPr>
                        <a:t>Bangladesh</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Indonesia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0-10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Spain</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Viet Nam</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Guinea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0-20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China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0-10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Greece</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687">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Tanzania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0-25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dirty="0">
                          <a:solidFill>
                            <a:srgbClr val="000000"/>
                          </a:solidFill>
                          <a:latin typeface="Arial"/>
                          <a:ea typeface="Times New Roman"/>
                          <a:cs typeface="Times New Roman"/>
                        </a:rPr>
                        <a:t>Russian Federation</a:t>
                      </a:r>
                      <a:endParaRPr lang="en-US" sz="1200" dirty="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Turkey</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0-3</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Malawi</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0-3</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Thailand</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0-6</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0-10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United Kingdom</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Belgium</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dirty="0">
                          <a:solidFill>
                            <a:srgbClr val="000000"/>
                          </a:solidFill>
                          <a:latin typeface="Arial"/>
                          <a:ea typeface="Times New Roman"/>
                          <a:cs typeface="Times New Roman"/>
                        </a:rPr>
                        <a:t>0</a:t>
                      </a:r>
                      <a:endParaRPr lang="en-US" sz="1200" dirty="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Jordan</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0-13</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75">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Saudi Arabia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5-5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Hungary</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UAE</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5-5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Kazakhstan</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France</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Togo</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Zimbabwe</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0-15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New Zealand</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0-2</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Malaysia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0-10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Austria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Nigeria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0-20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Belarus</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357">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Bangladesh</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Poland</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Germany</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Canada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Guatemala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0-15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0-10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Chile</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0-6</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Zambia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0-25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0-15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Moldova, Rep.</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0-8</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709">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Mozambique</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0-8</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Colombia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Italy</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Niger</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0-5</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6589">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Madagascar</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0-20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Philippines</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0-1</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0-3</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Botswana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0-10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Sweden</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4">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Gambia</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0-20</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a:t>
                      </a:r>
                      <a:endParaRPr lang="en-US" sz="120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342900" algn="l"/>
                        </a:tabLst>
                      </a:pPr>
                      <a:r>
                        <a:rPr lang="en-IN" sz="1400">
                          <a:solidFill>
                            <a:srgbClr val="000000"/>
                          </a:solidFill>
                          <a:latin typeface="Arial"/>
                          <a:ea typeface="Times New Roman"/>
                          <a:cs typeface="Times New Roman"/>
                        </a:rPr>
                        <a:t>Netherlands</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a:solidFill>
                            <a:srgbClr val="000000"/>
                          </a:solidFill>
                          <a:latin typeface="Arial"/>
                          <a:ea typeface="Times New Roman"/>
                          <a:cs typeface="Times New Roman"/>
                        </a:rPr>
                        <a:t>0-4</a:t>
                      </a:r>
                      <a:endParaRPr lang="en-US" sz="1200">
                        <a:latin typeface="Calibri"/>
                        <a:ea typeface="Calibri"/>
                        <a:cs typeface="Times New Roman"/>
                      </a:endParaRPr>
                    </a:p>
                  </a:txBody>
                  <a:tcPr marL="50892" marR="5089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US" sz="1400" dirty="0">
                          <a:solidFill>
                            <a:srgbClr val="000000"/>
                          </a:solidFill>
                          <a:latin typeface="Arial"/>
                          <a:ea typeface="Times New Roman"/>
                          <a:cs typeface="Times New Roman"/>
                        </a:rPr>
                        <a:t>0</a:t>
                      </a:r>
                      <a:endParaRPr lang="en-US" sz="1200" dirty="0">
                        <a:latin typeface="Calibri"/>
                        <a:ea typeface="Calibri"/>
                        <a:cs typeface="Times New Roman"/>
                      </a:endParaRPr>
                    </a:p>
                  </a:txBody>
                  <a:tcPr marL="50892" marR="508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0" y="0"/>
            <a:ext cx="9144000" cy="838200"/>
          </a:xfrm>
          <a:prstGeom prst="rect">
            <a:avLst/>
          </a:prstGeom>
          <a:blipFill>
            <a:blip r:embed="rId3"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9" name="Title 1"/>
          <p:cNvSpPr>
            <a:spLocks noGrp="1"/>
          </p:cNvSpPr>
          <p:nvPr>
            <p:ph type="title"/>
          </p:nvPr>
        </p:nvSpPr>
        <p:spPr>
          <a:xfrm>
            <a:off x="457200" y="-152400"/>
            <a:ext cx="8229600" cy="1143000"/>
          </a:xfrm>
        </p:spPr>
        <p:txBody>
          <a:bodyPr/>
          <a:lstStyle/>
          <a:p>
            <a:r>
              <a:rPr lang="en-GB" dirty="0" smtClean="0"/>
              <a:t>Tariffs for India &amp; Bangladesh</a:t>
            </a:r>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8382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graphicFrame>
        <p:nvGraphicFramePr>
          <p:cNvPr id="8" name="Content Placeholder 7"/>
          <p:cNvGraphicFramePr>
            <a:graphicFrameLocks noGrp="1"/>
          </p:cNvGraphicFramePr>
          <p:nvPr>
            <p:ph idx="1"/>
          </p:nvPr>
        </p:nvGraphicFramePr>
        <p:xfrm>
          <a:off x="838200" y="914400"/>
          <a:ext cx="7543800" cy="5847994"/>
        </p:xfrm>
        <a:graphic>
          <a:graphicData uri="http://schemas.openxmlformats.org/drawingml/2006/table">
            <a:tbl>
              <a:tblPr/>
              <a:tblGrid>
                <a:gridCol w="1733030"/>
                <a:gridCol w="5810770"/>
              </a:tblGrid>
              <a:tr h="232086">
                <a:tc>
                  <a:txBody>
                    <a:bodyPr/>
                    <a:lstStyle/>
                    <a:p>
                      <a:pPr algn="ctr">
                        <a:lnSpc>
                          <a:spcPct val="115000"/>
                        </a:lnSpc>
                        <a:spcAft>
                          <a:spcPts val="0"/>
                        </a:spcAft>
                        <a:tabLst>
                          <a:tab pos="342900" algn="l"/>
                        </a:tabLst>
                      </a:pPr>
                      <a:r>
                        <a:rPr lang="en-IN" sz="1000" dirty="0">
                          <a:latin typeface="Arial"/>
                          <a:ea typeface="Times New Roman"/>
                          <a:cs typeface="Times New Roman"/>
                        </a:rPr>
                        <a:t>Country</a:t>
                      </a:r>
                      <a:endParaRPr lang="en-US" sz="1000" dirty="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342900" algn="l"/>
                        </a:tabLst>
                      </a:pPr>
                      <a:r>
                        <a:rPr lang="en-GB" sz="1000">
                          <a:latin typeface="Arial"/>
                          <a:ea typeface="Times New Roman"/>
                          <a:cs typeface="Times New Roman"/>
                        </a:rPr>
                        <a:t>NTMs</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151">
                <a:tc>
                  <a:txBody>
                    <a:bodyPr/>
                    <a:lstStyle/>
                    <a:p>
                      <a:pPr algn="just">
                        <a:lnSpc>
                          <a:spcPct val="115000"/>
                        </a:lnSpc>
                        <a:spcAft>
                          <a:spcPts val="0"/>
                        </a:spcAft>
                        <a:tabLst>
                          <a:tab pos="342900" algn="l"/>
                        </a:tabLst>
                      </a:pPr>
                      <a:r>
                        <a:rPr lang="en-IN" sz="1000">
                          <a:latin typeface="Arial"/>
                          <a:ea typeface="Times New Roman"/>
                          <a:cs typeface="Times New Roman"/>
                        </a:rPr>
                        <a:t>China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 Human Health and Safety, Regulating Market and Trade Facilitation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Ghana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dirty="0">
                          <a:latin typeface="Arial"/>
                          <a:ea typeface="Times New Roman"/>
                          <a:cs typeface="Times New Roman"/>
                        </a:rPr>
                        <a:t>Human Health &amp; Safety, Environmental Protection</a:t>
                      </a:r>
                      <a:endParaRPr lang="en-US" sz="1000" dirty="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Indonesia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Safety</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Kenya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Quality Standards, Consumer Safety and Environmental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Tanzania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Human Health &amp; Safety, Consumer &amp; Environmental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dirty="0">
                          <a:latin typeface="Arial"/>
                          <a:ea typeface="Times New Roman"/>
                          <a:cs typeface="Times New Roman"/>
                        </a:rPr>
                        <a:t>United States</a:t>
                      </a:r>
                      <a:endParaRPr lang="en-US" sz="1000" dirty="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Viet Nam</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Human Safety and Environmental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Armenia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Technical Regulations/Standards</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Australia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Brazil</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dirty="0">
                          <a:latin typeface="Arial"/>
                          <a:ea typeface="Times New Roman"/>
                          <a:cs typeface="Times New Roman"/>
                        </a:rPr>
                        <a:t>Labelling and Consumer Protection</a:t>
                      </a:r>
                      <a:endParaRPr lang="en-US" sz="1000" dirty="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Canada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dirty="0">
                          <a:latin typeface="Arial"/>
                          <a:ea typeface="Times New Roman"/>
                          <a:cs typeface="Times New Roman"/>
                        </a:rPr>
                        <a:t>Consumer Protection</a:t>
                      </a:r>
                      <a:endParaRPr lang="en-US" sz="1000" dirty="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Costa Rica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Dominica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 and Safety</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145">
                <a:tc>
                  <a:txBody>
                    <a:bodyPr/>
                    <a:lstStyle/>
                    <a:p>
                      <a:pPr algn="just">
                        <a:lnSpc>
                          <a:spcPct val="115000"/>
                        </a:lnSpc>
                        <a:spcAft>
                          <a:spcPts val="0"/>
                        </a:spcAft>
                        <a:tabLst>
                          <a:tab pos="342900" algn="l"/>
                        </a:tabLst>
                      </a:pPr>
                      <a:r>
                        <a:rPr lang="en-IN" sz="1000">
                          <a:latin typeface="Arial"/>
                          <a:ea typeface="Times New Roman"/>
                          <a:cs typeface="Times New Roman"/>
                        </a:rPr>
                        <a:t>Dominican Republic</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Labelling</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Egypt</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Harmonisation and Consumer Protection Labelling</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El Salvador</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 Technical Regulations/standards</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139">
                <a:tc>
                  <a:txBody>
                    <a:bodyPr/>
                    <a:lstStyle/>
                    <a:p>
                      <a:pPr algn="just">
                        <a:lnSpc>
                          <a:spcPct val="115000"/>
                        </a:lnSpc>
                        <a:spcAft>
                          <a:spcPts val="0"/>
                        </a:spcAft>
                        <a:tabLst>
                          <a:tab pos="342900" algn="l"/>
                        </a:tabLst>
                      </a:pPr>
                      <a:r>
                        <a:rPr lang="en-IN" sz="1000">
                          <a:latin typeface="Arial"/>
                          <a:ea typeface="Times New Roman"/>
                          <a:cs typeface="Times New Roman"/>
                        </a:rPr>
                        <a:t>European Communities</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Calibri"/>
                          <a:cs typeface="Times New Roman"/>
                        </a:rPr>
                        <a:t>Consumer safety &amp; protection, conformity assessment procedures</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Guyana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Labelling</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Honduras</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Italy</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Jamaica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914400" algn="l"/>
                          <a:tab pos="-457200" algn="l"/>
                          <a:tab pos="342900" algn="l"/>
                        </a:tabLst>
                      </a:pPr>
                      <a:r>
                        <a:rPr lang="en-IN" sz="1000">
                          <a:latin typeface="Arial"/>
                          <a:ea typeface="Times New Roman"/>
                          <a:cs typeface="Times New Roman"/>
                        </a:rPr>
                        <a:t>Labelling</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Japan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Harmonisation with International Standards and Labelling</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Kyrgyz Republic</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 Human Health &amp; Safety</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323">
                <a:tc>
                  <a:txBody>
                    <a:bodyPr/>
                    <a:lstStyle/>
                    <a:p>
                      <a:pPr algn="just">
                        <a:lnSpc>
                          <a:spcPct val="115000"/>
                        </a:lnSpc>
                        <a:spcAft>
                          <a:spcPts val="0"/>
                        </a:spcAft>
                        <a:tabLst>
                          <a:tab pos="342900" algn="l"/>
                        </a:tabLst>
                      </a:pPr>
                      <a:r>
                        <a:rPr lang="en-IN" sz="1000">
                          <a:latin typeface="Arial"/>
                          <a:ea typeface="Times New Roman"/>
                          <a:cs typeface="Times New Roman"/>
                        </a:rPr>
                        <a:t>Latvia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Human Health and Safety</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Mexico</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 and Labelling</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Netherlands</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Human health, safety and environmental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Nicaragua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Panama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Romania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Health and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Slovak Republic</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health and certification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Slovenia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 and Trade facilitation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South Africa</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Consumer Protection</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Switzerland</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a:latin typeface="Arial"/>
                          <a:ea typeface="Times New Roman"/>
                          <a:cs typeface="Times New Roman"/>
                        </a:rPr>
                        <a:t>Human Health &amp; Harmonisation with Regional Standards</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043">
                <a:tc>
                  <a:txBody>
                    <a:bodyPr/>
                    <a:lstStyle/>
                    <a:p>
                      <a:pPr algn="just">
                        <a:lnSpc>
                          <a:spcPct val="115000"/>
                        </a:lnSpc>
                        <a:spcAft>
                          <a:spcPts val="0"/>
                        </a:spcAft>
                        <a:tabLst>
                          <a:tab pos="342900" algn="l"/>
                        </a:tabLst>
                      </a:pPr>
                      <a:r>
                        <a:rPr lang="en-IN" sz="1000">
                          <a:latin typeface="Arial"/>
                          <a:ea typeface="Times New Roman"/>
                          <a:cs typeface="Times New Roman"/>
                        </a:rPr>
                        <a:t>Thailand</a:t>
                      </a:r>
                      <a:endParaRPr lang="en-US" sz="100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tabLst>
                          <a:tab pos="342900" algn="l"/>
                        </a:tabLst>
                      </a:pPr>
                      <a:r>
                        <a:rPr lang="en-IN" sz="1000" dirty="0">
                          <a:latin typeface="Arial"/>
                          <a:ea typeface="Times New Roman"/>
                          <a:cs typeface="Times New Roman"/>
                        </a:rPr>
                        <a:t>Consumer Protection</a:t>
                      </a:r>
                      <a:endParaRPr lang="en-US" sz="1000" dirty="0">
                        <a:latin typeface="Calibri"/>
                        <a:ea typeface="Calibri"/>
                        <a:cs typeface="Times New Roman"/>
                      </a:endParaRPr>
                    </a:p>
                  </a:txBody>
                  <a:tcPr marL="37840" marR="37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402" name="Title 1"/>
          <p:cNvSpPr>
            <a:spLocks noGrp="1"/>
          </p:cNvSpPr>
          <p:nvPr>
            <p:ph type="title"/>
          </p:nvPr>
        </p:nvSpPr>
        <p:spPr>
          <a:xfrm>
            <a:off x="381000" y="-152400"/>
            <a:ext cx="8229600" cy="1143000"/>
          </a:xfrm>
        </p:spPr>
        <p:txBody>
          <a:bodyPr/>
          <a:lstStyle/>
          <a:p>
            <a:r>
              <a:rPr lang="en-GB" dirty="0" smtClean="0"/>
              <a:t>Non Tariff Measures</a:t>
            </a:r>
            <a:endParaRPr lang="en-US" dirty="0" smtClean="0"/>
          </a:p>
        </p:txBody>
      </p:sp>
      <p:sp>
        <p:nvSpPr>
          <p:cNvPr id="6" name="Action Button: Back or Previous 5">
            <a:hlinkClick r:id="rId3" action="ppaction://hlinksldjump" highlightClick="1"/>
          </p:cNvPr>
          <p:cNvSpPr/>
          <p:nvPr/>
        </p:nvSpPr>
        <p:spPr>
          <a:xfrm>
            <a:off x="8686800" y="6324600"/>
            <a:ext cx="3810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760660" y="519673"/>
            <a:ext cx="7588070" cy="536395"/>
          </a:xfrm>
          <a:prstGeom prst="rect">
            <a:avLst/>
          </a:prstGeom>
          <a:pattFill prst="horzBrick">
            <a:fgClr>
              <a:schemeClr val="accent5">
                <a:lumMod val="60000"/>
                <a:lumOff val="40000"/>
              </a:schemeClr>
            </a:fgClr>
            <a:bgClr>
              <a:schemeClr val="accent5">
                <a:lumMod val="40000"/>
                <a:lumOff val="60000"/>
              </a:schemeClr>
            </a:bgClr>
          </a:pattFill>
          <a:ln w="92075">
            <a:gradFill flip="none" rotWithShape="1">
              <a:gsLst>
                <a:gs pos="0">
                  <a:schemeClr val="accent4">
                    <a:lumMod val="0"/>
                    <a:lumOff val="100000"/>
                    <a:alpha val="98000"/>
                  </a:schemeClr>
                </a:gs>
                <a:gs pos="35000">
                  <a:schemeClr val="accent4">
                    <a:lumMod val="0"/>
                    <a:lumOff val="100000"/>
                  </a:schemeClr>
                </a:gs>
                <a:gs pos="100000">
                  <a:schemeClr val="accent4">
                    <a:lumMod val="100000"/>
                  </a:schemeClr>
                </a:gs>
              </a:gsLst>
              <a:path path="circle">
                <a:fillToRect l="50000" t="-80000" r="50000" b="180000"/>
              </a:path>
              <a:tileRect/>
            </a:gradFill>
            <a:bevel/>
          </a:ln>
        </p:spPr>
        <p:txBody>
          <a:bodyPr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en-IN" sz="4800" dirty="0" smtClean="0"/>
              <a:t> </a:t>
            </a:r>
            <a:r>
              <a:rPr lang="en-IN" sz="3400" dirty="0" smtClean="0"/>
              <a:t>Application</a:t>
            </a:r>
            <a:r>
              <a:rPr lang="en-IN" sz="2900" dirty="0" smtClean="0"/>
              <a:t> area </a:t>
            </a:r>
            <a:r>
              <a:rPr lang="en-IN" sz="2900" dirty="0"/>
              <a:t>of </a:t>
            </a:r>
            <a:r>
              <a:rPr lang="en-IN" sz="2900" dirty="0" smtClean="0"/>
              <a:t>AGRO </a:t>
            </a:r>
            <a:r>
              <a:rPr lang="en-IN" sz="2900" dirty="0"/>
              <a:t>textiles</a:t>
            </a:r>
          </a:p>
        </p:txBody>
      </p:sp>
      <p:sp>
        <p:nvSpPr>
          <p:cNvPr id="6" name="Rectangle 5"/>
          <p:cNvSpPr/>
          <p:nvPr/>
        </p:nvSpPr>
        <p:spPr>
          <a:xfrm>
            <a:off x="7734300" y="1506538"/>
            <a:ext cx="735013" cy="592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pic>
        <p:nvPicPr>
          <p:cNvPr id="5" name="Picture 9" descr="Agrotech&#10;application&#10;Agriculture Aquaculture Horticulture Forestry&#10;► Belts of polyester&#10;and nylon material&#10;for animals&#10;ide..."/>
          <p:cNvPicPr>
            <a:picLocks noChangeAspect="1" noChangeArrowheads="1"/>
          </p:cNvPicPr>
          <p:nvPr/>
        </p:nvPicPr>
        <p:blipFill>
          <a:blip r:embed="rId2" cstate="print"/>
          <a:srcRect/>
          <a:stretch>
            <a:fillRect/>
          </a:stretch>
        </p:blipFill>
        <p:spPr bwMode="auto">
          <a:xfrm>
            <a:off x="152400" y="1179513"/>
            <a:ext cx="8839200" cy="4078287"/>
          </a:xfrm>
          <a:prstGeom prst="rect">
            <a:avLst/>
          </a:prstGeom>
          <a:ln>
            <a:solidFill>
              <a:srgbClr val="FFFF00"/>
            </a:solidFill>
            <a:prstDash val="solid"/>
          </a:ln>
        </p:spPr>
        <p:style>
          <a:lnRef idx="2">
            <a:schemeClr val="accent2">
              <a:shade val="50000"/>
            </a:schemeClr>
          </a:lnRef>
          <a:fillRef idx="1">
            <a:schemeClr val="accent2"/>
          </a:fillRef>
          <a:effectRef idx="0">
            <a:schemeClr val="accent2"/>
          </a:effectRef>
          <a:fontRef idx="minor">
            <a:schemeClr val="lt1"/>
          </a:fontRef>
        </p:style>
      </p:pic>
      <p:sp>
        <p:nvSpPr>
          <p:cNvPr id="7" name="Rectangle 6"/>
          <p:cNvSpPr/>
          <p:nvPr/>
        </p:nvSpPr>
        <p:spPr>
          <a:xfrm>
            <a:off x="0" y="-23813"/>
            <a:ext cx="9144000" cy="1371601"/>
          </a:xfrm>
          <a:prstGeom prst="rect">
            <a:avLst/>
          </a:prstGeom>
          <a:blipFill>
            <a:blip r:embed="rId3"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4200" i="1">
                <a:solidFill>
                  <a:schemeClr val="tx1"/>
                </a:solidFill>
                <a:effectLst>
                  <a:outerShdw blurRad="38100" dist="38100" dir="2700000" algn="tl">
                    <a:srgbClr val="C0C0C0"/>
                  </a:outerShdw>
                </a:effectLst>
                <a:latin typeface="Baskerville Old Face" pitchFamily="6" charset="0"/>
                <a:ea typeface="MS PGothic" pitchFamily="34" charset="-128"/>
              </a:rPr>
              <a:t>Application Agro-textiles</a:t>
            </a:r>
          </a:p>
        </p:txBody>
      </p:sp>
      <p:sp>
        <p:nvSpPr>
          <p:cNvPr id="41992" name="TextBox 1"/>
          <p:cNvSpPr txBox="1">
            <a:spLocks noChangeArrowheads="1"/>
          </p:cNvSpPr>
          <p:nvPr/>
        </p:nvSpPr>
        <p:spPr bwMode="auto">
          <a:xfrm>
            <a:off x="228600" y="5410200"/>
            <a:ext cx="8915400" cy="923925"/>
          </a:xfrm>
          <a:prstGeom prst="rect">
            <a:avLst/>
          </a:prstGeom>
          <a:noFill/>
          <a:ln w="9525">
            <a:noFill/>
            <a:miter lim="800000"/>
            <a:headEnd/>
            <a:tailEnd/>
          </a:ln>
        </p:spPr>
        <p:txBody>
          <a:bodyPr>
            <a:spAutoFit/>
          </a:bodyPr>
          <a:lstStyle/>
          <a:p>
            <a:pPr marL="174625" indent="-174625" algn="just">
              <a:buFont typeface="Arial" pitchFamily="34" charset="0"/>
              <a:buChar char="•"/>
              <a:defRPr/>
            </a:pPr>
            <a:r>
              <a:rPr lang="en-US" dirty="0">
                <a:cs typeface="+mn-cs"/>
              </a:rPr>
              <a:t>Even if most of the Agro textiles are Man Made </a:t>
            </a:r>
            <a:r>
              <a:rPr lang="en-US" dirty="0" err="1">
                <a:cs typeface="+mn-cs"/>
              </a:rPr>
              <a:t>Fibre</a:t>
            </a:r>
            <a:r>
              <a:rPr lang="en-US" dirty="0">
                <a:cs typeface="+mn-cs"/>
              </a:rPr>
              <a:t> (MMF) based , the demand for natural </a:t>
            </a:r>
            <a:r>
              <a:rPr lang="en-US" dirty="0" err="1">
                <a:cs typeface="+mn-cs"/>
              </a:rPr>
              <a:t>fibre</a:t>
            </a:r>
            <a:r>
              <a:rPr lang="en-US" dirty="0">
                <a:cs typeface="+mn-cs"/>
              </a:rPr>
              <a:t> based products  like jute, Coir, would have a robust growth in future in lieu of the </a:t>
            </a:r>
          </a:p>
          <a:p>
            <a:pPr marL="174625" algn="just">
              <a:defRPr/>
            </a:pPr>
            <a:r>
              <a:rPr lang="en-US" dirty="0">
                <a:cs typeface="+mn-cs"/>
              </a:rPr>
              <a:t>environmental concerns and high performance parameters for some specific products.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1219200"/>
          <a:ext cx="8763000" cy="5386516"/>
        </p:xfrm>
        <a:graphic>
          <a:graphicData uri="http://schemas.openxmlformats.org/drawingml/2006/table">
            <a:tbl>
              <a:tblPr/>
              <a:tblGrid>
                <a:gridCol w="1798638"/>
                <a:gridCol w="2333625"/>
                <a:gridCol w="1908175"/>
                <a:gridCol w="2722562"/>
              </a:tblGrid>
              <a:tr h="258763">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Calibri" charset="0"/>
                          <a:ea typeface="ＭＳ Ｐゴシック" charset="0"/>
                          <a:cs typeface="ＭＳ Ｐゴシック" charset="0"/>
                        </a:rPr>
                        <a:t>Products </a:t>
                      </a:r>
                      <a:endParaRPr kumimoji="0" lang="en-US" sz="1600" b="1"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cs typeface="ＭＳ Ｐゴシック" charset="0"/>
                        </a:rPr>
                        <a:t>Fiber type </a:t>
                      </a:r>
                      <a:endParaRPr kumimoji="0" lang="en-US" sz="16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rgbClr val="FFFFFF"/>
                          </a:solidFill>
                          <a:effectLst/>
                          <a:latin typeface="Calibri" charset="0"/>
                          <a:ea typeface="ＭＳ Ｐゴシック" charset="0"/>
                          <a:cs typeface="ＭＳ Ｐゴシック" charset="0"/>
                        </a:rPr>
                        <a:t>Products </a:t>
                      </a:r>
                      <a:endParaRPr kumimoji="0" lang="en-US" sz="12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Calibri" charset="0"/>
                          <a:ea typeface="ＭＳ Ｐゴシック" charset="0"/>
                          <a:cs typeface="ＭＳ Ｐゴシック" charset="0"/>
                        </a:rPr>
                        <a:t>Fiber type </a:t>
                      </a:r>
                      <a:endParaRPr kumimoji="0" lang="en-US" sz="16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9694"/>
                    </a:solidFill>
                  </a:tcPr>
                </a:tc>
              </a:tr>
              <a:tr h="238125">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Sunscreen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Polyethylene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Root ball net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Cotton, Polyester,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Cotton polyester </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blend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328613">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Packing material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98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Jute, plastic, </a:t>
                      </a:r>
                    </a:p>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polypropylene FIBC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Soil protection fabric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Polypropylene,  Jute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355600">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Insect meshes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4763" marR="0" lvl="0" indent="-4763"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Polyethylene mono filament &amp; multi filament, Nylon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Nets for covering pallets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Polyethylene,  Nylon, Polyester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55600">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Cold and frost control fabrics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Polypropylene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Anti fouling nets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Nylon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258763">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Weed control fabric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Polyethylene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Mosquito protection nets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Nylon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3675">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Tape nets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Polypropylene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Monofil nets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Nylon, HDPE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5600">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Mulch mat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HDPE, LDPE,  Polypropylene, Wool,jute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17463"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                       Filter for milking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Cellulose, viscose, cotton,  polyester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193675">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Anti hailstone nets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Polyethylene mono filament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Plant net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Polyolefin type fiber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81013">
                <a:tc>
                  <a:txBody>
                    <a:bodyPr/>
                    <a:lstStyle/>
                    <a:p>
                      <a:pPr marL="31750"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                   Harvesting nets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1587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                        HDPE, Nylon, Cotton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Bird protection net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98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Co-polymer nylon, </a:t>
                      </a:r>
                    </a:p>
                    <a:p>
                      <a:pPr marL="276225" marR="0" lvl="0" indent="-6350" algn="ctr" defTabSz="914400" rtl="0" eaLnBrk="1" fontAlgn="base" latinLnBrk="0" hangingPunct="1">
                        <a:lnSpc>
                          <a:spcPct val="98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Polyethylene, </a:t>
                      </a:r>
                    </a:p>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Polypropylene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3675">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Support nets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Nylon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Shade cloth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Polyethylene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93675">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Baler twine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100% Polypropylene, Sisal fiber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Udder protection nets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1587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Cotton, Cotton-poly blend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355600">
                <a:tc>
                  <a:txBody>
                    <a:bodyPr/>
                    <a:lstStyle/>
                    <a:p>
                      <a:pPr marL="12700"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Aquaculture nets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Nylon mono filament, multi filament, HDPE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Fishing nets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Nylon mono filament, multi filament, HDPE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28613">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Ground cover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100% Polypropylene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Fishing line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11113" marR="0" lvl="0" indent="-6350" algn="ctr" defTabSz="914400" rtl="0" eaLnBrk="1" fontAlgn="base" latinLnBrk="0" hangingPunct="1">
                        <a:lnSpc>
                          <a:spcPct val="98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HMPE (e.g. </a:t>
                      </a:r>
                      <a:r>
                        <a:rPr kumimoji="0" lang="en-US" sz="1100" b="0" i="0" u="none" strike="noStrike" cap="none" normalizeH="0" baseline="0" dirty="0" err="1">
                          <a:ln>
                            <a:noFill/>
                          </a:ln>
                          <a:solidFill>
                            <a:srgbClr val="000000"/>
                          </a:solidFill>
                          <a:effectLst/>
                          <a:latin typeface="Calibri" charset="0"/>
                          <a:ea typeface="ＭＳ Ｐゴシック" charset="0"/>
                          <a:cs typeface="ＭＳ Ｐゴシック" charset="0"/>
                        </a:rPr>
                        <a:t>Dyneema</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and </a:t>
                      </a: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 Spectra</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a:t>
                      </a:r>
                      <a:endPar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endParaRPr>
                    </a:p>
                    <a:p>
                      <a:pPr marL="11113" marR="0" lvl="0" indent="-6350" algn="ctr" defTabSz="914400" rtl="0" eaLnBrk="1" fontAlgn="base" latinLnBrk="0" hangingPunct="1">
                        <a:lnSpc>
                          <a:spcPct val="98000"/>
                        </a:lnSpc>
                        <a:spcBef>
                          <a:spcPct val="0"/>
                        </a:spcBef>
                        <a:spcAft>
                          <a:spcPct val="0"/>
                        </a:spcAft>
                        <a:buClrTx/>
                        <a:buSzTx/>
                        <a:buFontTx/>
                        <a:buNone/>
                        <a:tabLst/>
                      </a:pPr>
                      <a:r>
                        <a:rPr kumimoji="0" lang="en-US" sz="1100" b="0" i="0" u="none" strike="noStrike" cap="none" normalizeH="0" baseline="0" dirty="0" smtClean="0">
                          <a:ln>
                            <a:noFill/>
                          </a:ln>
                          <a:solidFill>
                            <a:srgbClr val="000000"/>
                          </a:solidFill>
                          <a:effectLst/>
                          <a:latin typeface="Calibri" charset="0"/>
                          <a:ea typeface="ＭＳ Ｐゴシック" charset="0"/>
                          <a:cs typeface="ＭＳ Ｐゴシック" charset="0"/>
                        </a:rPr>
                        <a:t>HDPE</a:t>
                      </a: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 PP, Nylon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93675">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Cherry cover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Polypropylene, Polyethylene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Belt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Nylon, Polyester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57188">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Rain protection fabric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Polyethylene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276225" marR="0" lvl="0" indent="-6350" algn="ctr" defTabSz="914400" rtl="0" eaLnBrk="1" fontAlgn="base" latinLnBrk="0" hangingPunct="1">
                        <a:lnSpc>
                          <a:spcPct val="97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Ultraviolet radiation </a:t>
                      </a:r>
                    </a:p>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protection sheets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Cotton, Cotton-poly blend, Polypropylene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2D050"/>
                    </a:solidFill>
                  </a:tcPr>
                </a:tc>
              </a:tr>
              <a:tr h="387350">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1" i="0" u="none" strike="noStrike" cap="none" normalizeH="0" baseline="0">
                          <a:ln>
                            <a:noFill/>
                          </a:ln>
                          <a:solidFill>
                            <a:srgbClr val="FFFFFF"/>
                          </a:solidFill>
                          <a:effectLst/>
                          <a:latin typeface="Calibri" charset="0"/>
                          <a:ea typeface="ＭＳ Ｐゴシック" charset="0"/>
                          <a:cs typeface="ＭＳ Ｐゴシック" charset="0"/>
                        </a:rPr>
                        <a:t>Greenhouse cover </a:t>
                      </a:r>
                      <a:endParaRPr kumimoji="0" lang="en-US" sz="1100" b="1"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a:ln>
                            <a:noFill/>
                          </a:ln>
                          <a:solidFill>
                            <a:srgbClr val="000000"/>
                          </a:solidFill>
                          <a:effectLst/>
                          <a:latin typeface="Calibri" charset="0"/>
                          <a:ea typeface="ＭＳ Ｐゴシック" charset="0"/>
                          <a:cs typeface="ＭＳ Ｐゴシック" charset="0"/>
                        </a:rPr>
                        <a:t>Polyethylene  </a:t>
                      </a:r>
                      <a:endParaRPr kumimoji="0" lang="en-US" sz="11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12700" marR="0" lvl="0" indent="-1270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0000"/>
                          </a:solidFill>
                          <a:effectLst/>
                          <a:latin typeface="Calibri" charset="0"/>
                          <a:ea typeface="ＭＳ Ｐゴシック" charset="0"/>
                          <a:cs typeface="ＭＳ Ｐゴシック" charset="0"/>
                        </a:rPr>
                        <a:t>Porous tube for localized irrigation </a:t>
                      </a:r>
                      <a:endParaRPr kumimoji="0" lang="en-US" sz="1200" b="0" i="0" u="none" strike="noStrike" cap="none" normalizeH="0" baseline="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95B3D7"/>
                    </a:solidFill>
                  </a:tcPr>
                </a:tc>
                <a:tc>
                  <a:txBody>
                    <a:bodyPr/>
                    <a:lstStyle/>
                    <a:p>
                      <a:pPr marL="276225" marR="0" lvl="0" indent="-6350" algn="ctr" defTabSz="914400" rtl="0" eaLnBrk="1" fontAlgn="base" latinLnBrk="0" hangingPunct="1">
                        <a:lnSpc>
                          <a:spcPct val="115000"/>
                        </a:lnSpc>
                        <a:spcBef>
                          <a:spcPct val="0"/>
                        </a:spcBef>
                        <a:spcAft>
                          <a:spcPct val="0"/>
                        </a:spcAft>
                        <a:buClrTx/>
                        <a:buSzTx/>
                        <a:buFontTx/>
                        <a:buNone/>
                        <a:tabLst/>
                      </a:pPr>
                      <a:r>
                        <a:rPr kumimoji="0" lang="en-US" sz="1100" b="0" i="0" u="none" strike="noStrike" cap="none" normalizeH="0" baseline="0" dirty="0">
                          <a:ln>
                            <a:noFill/>
                          </a:ln>
                          <a:solidFill>
                            <a:srgbClr val="000000"/>
                          </a:solidFill>
                          <a:effectLst/>
                          <a:latin typeface="Calibri" charset="0"/>
                          <a:ea typeface="ＭＳ Ｐゴシック" charset="0"/>
                          <a:cs typeface="ＭＳ Ｐゴシック" charset="0"/>
                        </a:rPr>
                        <a:t>Recycled vehicle tire  </a:t>
                      </a:r>
                      <a:endParaRPr kumimoji="0" lang="en-US" sz="1100" b="0" i="0" u="none" strike="noStrike" cap="none" normalizeH="0" baseline="0" dirty="0">
                        <a:ln>
                          <a:noFill/>
                        </a:ln>
                        <a:solidFill>
                          <a:srgbClr val="000000"/>
                        </a:solidFill>
                        <a:effectLst/>
                        <a:latin typeface="Times New Roman" charset="0"/>
                        <a:ea typeface="ＭＳ Ｐゴシック" charset="0"/>
                        <a:cs typeface="Times New Roman" charset="0"/>
                      </a:endParaRPr>
                    </a:p>
                  </a:txBody>
                  <a:tcPr marL="29873" marR="679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7" name="Rounded Rectangle 6"/>
          <p:cNvSpPr/>
          <p:nvPr/>
        </p:nvSpPr>
        <p:spPr>
          <a:xfrm>
            <a:off x="1492250" y="6589713"/>
            <a:ext cx="604838" cy="2682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8" name="Right Arrow 7"/>
          <p:cNvSpPr/>
          <p:nvPr/>
        </p:nvSpPr>
        <p:spPr>
          <a:xfrm>
            <a:off x="2209800" y="6589713"/>
            <a:ext cx="201613" cy="2682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10" name="Rectangle 9"/>
          <p:cNvSpPr/>
          <p:nvPr/>
        </p:nvSpPr>
        <p:spPr>
          <a:xfrm>
            <a:off x="2362200" y="6589713"/>
            <a:ext cx="3352800" cy="26828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dirty="0">
                <a:solidFill>
                  <a:schemeClr val="tx1">
                    <a:lumMod val="95000"/>
                    <a:lumOff val="5000"/>
                  </a:schemeClr>
                </a:solidFill>
              </a:rPr>
              <a:t>Usage of natural fibres</a:t>
            </a:r>
          </a:p>
        </p:txBody>
      </p:sp>
      <p:sp>
        <p:nvSpPr>
          <p:cNvPr id="9" name="Rectangle 8"/>
          <p:cNvSpPr/>
          <p:nvPr/>
        </p:nvSpPr>
        <p:spPr>
          <a:xfrm>
            <a:off x="0" y="0"/>
            <a:ext cx="9144000" cy="11430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4200" i="1" dirty="0">
                <a:solidFill>
                  <a:schemeClr val="tx1"/>
                </a:solidFill>
                <a:effectLst>
                  <a:outerShdw blurRad="38100" dist="38100" dir="2700000" algn="tl">
                    <a:srgbClr val="C0C0C0"/>
                  </a:outerShdw>
                </a:effectLst>
                <a:latin typeface="Baskerville Old Face" pitchFamily="6" charset="0"/>
                <a:ea typeface="MS PGothic" pitchFamily="34" charset="-128"/>
              </a:rPr>
              <a:t>Pattern of Raw-material Use in Agro-Textiles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152400"/>
            <a:ext cx="9144000" cy="1143000"/>
          </a:xfrm>
          <a:prstGeom prst="rect">
            <a:avLst/>
          </a:prstGeom>
        </p:spPr>
        <p:txBody>
          <a:bodyPr anchor="ctr">
            <a:normAutofit/>
          </a:bodyPr>
          <a:lstStyle/>
          <a:p>
            <a:pPr algn="ctr">
              <a:defRPr/>
            </a:pPr>
            <a:r>
              <a:rPr lang="en-IN" sz="5400" i="1">
                <a:effectLst>
                  <a:outerShdw blurRad="38100" dist="38100" dir="2700000" algn="tl">
                    <a:srgbClr val="C0C0C0"/>
                  </a:outerShdw>
                </a:effectLst>
                <a:latin typeface="Baskerville Old Face" pitchFamily="6" charset="0"/>
                <a:cs typeface="+mn-cs"/>
              </a:rPr>
              <a:t>Methodology</a:t>
            </a:r>
          </a:p>
        </p:txBody>
      </p:sp>
      <p:sp>
        <p:nvSpPr>
          <p:cNvPr id="9" name="Content Placeholder 2"/>
          <p:cNvSpPr>
            <a:spLocks noGrp="1"/>
          </p:cNvSpPr>
          <p:nvPr>
            <p:ph idx="1"/>
          </p:nvPr>
        </p:nvSpPr>
        <p:spPr>
          <a:xfrm>
            <a:off x="381000" y="1874838"/>
            <a:ext cx="8305800" cy="4754562"/>
          </a:xfrm>
        </p:spPr>
        <p:txBody>
          <a:bodyPr rtlCol="0">
            <a:normAutofit/>
          </a:bodyPr>
          <a:lstStyle/>
          <a:p>
            <a:pPr marL="457200" indent="-457200" algn="just" eaLnBrk="1" fontAlgn="auto" hangingPunct="1">
              <a:spcAft>
                <a:spcPts val="0"/>
              </a:spcAft>
              <a:buFont typeface="+mj-lt"/>
              <a:buAutoNum type="arabicParenR"/>
              <a:defRPr/>
            </a:pPr>
            <a:endParaRPr lang="en-IN" sz="1500" dirty="0" smtClean="0">
              <a:ea typeface="+mn-ea"/>
              <a:cs typeface="+mn-cs"/>
            </a:endParaRPr>
          </a:p>
          <a:p>
            <a:pPr algn="just" eaLnBrk="1" fontAlgn="auto" hangingPunct="1">
              <a:spcAft>
                <a:spcPts val="0"/>
              </a:spcAft>
              <a:defRPr/>
            </a:pPr>
            <a:endParaRPr lang="en-IN" sz="2400" dirty="0">
              <a:ea typeface="+mn-ea"/>
              <a:cs typeface="+mn-cs"/>
            </a:endParaRPr>
          </a:p>
        </p:txBody>
      </p:sp>
      <p:sp>
        <p:nvSpPr>
          <p:cNvPr id="7" name="Content Placeholder 2"/>
          <p:cNvSpPr txBox="1">
            <a:spLocks/>
          </p:cNvSpPr>
          <p:nvPr/>
        </p:nvSpPr>
        <p:spPr>
          <a:xfrm>
            <a:off x="152400" y="1524000"/>
            <a:ext cx="8839200" cy="5083175"/>
          </a:xfrm>
          <a:prstGeom prst="rect">
            <a:avLst/>
          </a:prstGeom>
        </p:spPr>
        <p:txBody>
          <a:bodyPr/>
          <a:lstStyle/>
          <a:p>
            <a:pPr marL="342900" indent="-342900" algn="just" fontAlgn="auto">
              <a:spcBef>
                <a:spcPct val="20000"/>
              </a:spcBef>
              <a:spcAft>
                <a:spcPts val="0"/>
              </a:spcAft>
              <a:defRPr/>
            </a:pPr>
            <a:r>
              <a:rPr lang="en-US" sz="2800" b="1" dirty="0">
                <a:latin typeface="+mn-lt"/>
                <a:ea typeface="+mn-ea"/>
                <a:cs typeface="+mn-cs"/>
              </a:rPr>
              <a:t>Primary Survey:</a:t>
            </a:r>
          </a:p>
          <a:p>
            <a:pPr marL="342900" indent="-342900" algn="just" fontAlgn="auto">
              <a:spcBef>
                <a:spcPct val="20000"/>
              </a:spcBef>
              <a:spcAft>
                <a:spcPts val="0"/>
              </a:spcAft>
              <a:defRPr/>
            </a:pPr>
            <a:endParaRPr lang="en-US" sz="800" dirty="0">
              <a:latin typeface="+mn-lt"/>
              <a:ea typeface="+mn-ea"/>
              <a:cs typeface="+mn-cs"/>
            </a:endParaRPr>
          </a:p>
          <a:p>
            <a:pPr fontAlgn="auto">
              <a:spcBef>
                <a:spcPts val="0"/>
              </a:spcBef>
              <a:spcAft>
                <a:spcPts val="0"/>
              </a:spcAft>
              <a:buFont typeface="Arial" pitchFamily="34" charset="0"/>
              <a:buChar char="•"/>
              <a:defRPr/>
            </a:pPr>
            <a:r>
              <a:rPr lang="en-US" sz="2000" b="1" dirty="0">
                <a:latin typeface="+mn-lt"/>
                <a:ea typeface="+mn-ea"/>
                <a:cs typeface="+mn-cs"/>
              </a:rPr>
              <a:t>Development of Study Instruments: </a:t>
            </a:r>
            <a:r>
              <a:rPr lang="en-US" sz="2000" dirty="0">
                <a:latin typeface="+mn-lt"/>
                <a:ea typeface="+mn-ea"/>
                <a:cs typeface="+mn-cs"/>
              </a:rPr>
              <a:t>Taking cue from desk research the  structured questionnaires, in-depth discussion guides, etc. were developed in consultation of the National Jute Board and other  key actors of the sector.  </a:t>
            </a:r>
          </a:p>
          <a:p>
            <a:pPr fontAlgn="auto">
              <a:spcBef>
                <a:spcPts val="0"/>
              </a:spcBef>
              <a:spcAft>
                <a:spcPts val="0"/>
              </a:spcAft>
              <a:defRPr/>
            </a:pPr>
            <a:endParaRPr lang="en-US" sz="1000" dirty="0">
              <a:latin typeface="+mn-lt"/>
              <a:ea typeface="+mn-ea"/>
              <a:cs typeface="+mn-cs"/>
            </a:endParaRPr>
          </a:p>
          <a:p>
            <a:pPr fontAlgn="auto">
              <a:spcBef>
                <a:spcPts val="0"/>
              </a:spcBef>
              <a:spcAft>
                <a:spcPts val="0"/>
              </a:spcAft>
              <a:buFont typeface="Arial" pitchFamily="34" charset="0"/>
              <a:buChar char="•"/>
              <a:defRPr/>
            </a:pPr>
            <a:r>
              <a:rPr lang="en-US" sz="2000" dirty="0">
                <a:latin typeface="+mn-lt"/>
                <a:ea typeface="+mn-ea"/>
                <a:cs typeface="+mn-cs"/>
              </a:rPr>
              <a:t>Different Questionnaires are developed for collection of data from :</a:t>
            </a:r>
          </a:p>
          <a:p>
            <a:pPr fontAlgn="auto">
              <a:spcBef>
                <a:spcPts val="0"/>
              </a:spcBef>
              <a:spcAft>
                <a:spcPts val="0"/>
              </a:spcAft>
              <a:defRPr/>
            </a:pPr>
            <a:endParaRPr lang="en-US" sz="500" dirty="0">
              <a:latin typeface="+mn-lt"/>
              <a:ea typeface="+mn-ea"/>
              <a:cs typeface="+mn-cs"/>
            </a:endParaRPr>
          </a:p>
          <a:p>
            <a:pPr lvl="1" fontAlgn="auto">
              <a:spcBef>
                <a:spcPts val="0"/>
              </a:spcBef>
              <a:spcAft>
                <a:spcPts val="0"/>
              </a:spcAft>
              <a:buFont typeface="Arial" pitchFamily="34" charset="0"/>
              <a:buChar char="•"/>
              <a:defRPr/>
            </a:pPr>
            <a:r>
              <a:rPr lang="en-US" sz="2000" dirty="0">
                <a:latin typeface="+mn-lt"/>
                <a:ea typeface="+mn-ea"/>
                <a:cs typeface="+mn-cs"/>
              </a:rPr>
              <a:t> Input suppliers and Farmers.</a:t>
            </a:r>
          </a:p>
          <a:p>
            <a:pPr lvl="1" fontAlgn="auto">
              <a:spcBef>
                <a:spcPts val="0"/>
              </a:spcBef>
              <a:spcAft>
                <a:spcPts val="0"/>
              </a:spcAft>
              <a:buFont typeface="Arial" pitchFamily="34" charset="0"/>
              <a:buChar char="•"/>
              <a:defRPr/>
            </a:pPr>
            <a:r>
              <a:rPr lang="en-US" sz="2000" dirty="0">
                <a:latin typeface="+mn-lt"/>
                <a:ea typeface="+mn-ea"/>
                <a:cs typeface="+mn-cs"/>
              </a:rPr>
              <a:t> Traders  and intermediaries of Jute </a:t>
            </a:r>
            <a:r>
              <a:rPr lang="en-US" sz="2000" dirty="0" err="1">
                <a:latin typeface="+mn-lt"/>
                <a:ea typeface="+mn-ea"/>
                <a:cs typeface="+mn-cs"/>
              </a:rPr>
              <a:t>Fibres</a:t>
            </a:r>
            <a:endParaRPr lang="en-US" sz="2000" dirty="0">
              <a:latin typeface="+mn-lt"/>
              <a:ea typeface="+mn-ea"/>
              <a:cs typeface="+mn-cs"/>
            </a:endParaRPr>
          </a:p>
          <a:p>
            <a:pPr lvl="1" fontAlgn="auto">
              <a:spcBef>
                <a:spcPts val="0"/>
              </a:spcBef>
              <a:spcAft>
                <a:spcPts val="0"/>
              </a:spcAft>
              <a:buFont typeface="Arial" pitchFamily="34" charset="0"/>
              <a:buChar char="•"/>
              <a:defRPr/>
            </a:pPr>
            <a:r>
              <a:rPr lang="en-US" sz="2000" dirty="0">
                <a:latin typeface="+mn-lt"/>
                <a:ea typeface="+mn-ea"/>
                <a:cs typeface="+mn-cs"/>
              </a:rPr>
              <a:t> Jute manufacturers like Yarns, Hessian  Cloths, etc</a:t>
            </a:r>
          </a:p>
          <a:p>
            <a:pPr lvl="1" fontAlgn="auto">
              <a:spcBef>
                <a:spcPts val="0"/>
              </a:spcBef>
              <a:spcAft>
                <a:spcPts val="0"/>
              </a:spcAft>
              <a:buFont typeface="Arial" pitchFamily="34" charset="0"/>
              <a:buChar char="•"/>
              <a:defRPr/>
            </a:pPr>
            <a:r>
              <a:rPr lang="en-US" sz="2000" dirty="0">
                <a:latin typeface="+mn-lt"/>
                <a:ea typeface="+mn-ea"/>
                <a:cs typeface="+mn-cs"/>
              </a:rPr>
              <a:t>Trades of Jute products</a:t>
            </a:r>
          </a:p>
          <a:p>
            <a:pPr lvl="1" fontAlgn="auto">
              <a:spcBef>
                <a:spcPts val="0"/>
              </a:spcBef>
              <a:spcAft>
                <a:spcPts val="0"/>
              </a:spcAft>
              <a:buFont typeface="Arial" pitchFamily="34" charset="0"/>
              <a:buChar char="•"/>
              <a:defRPr/>
            </a:pPr>
            <a:r>
              <a:rPr lang="en-US" sz="2000" dirty="0">
                <a:latin typeface="+mn-lt"/>
                <a:ea typeface="+mn-ea"/>
                <a:cs typeface="+mn-cs"/>
              </a:rPr>
              <a:t>Manufacturers of Jute diversified products including Agro Textiles</a:t>
            </a:r>
          </a:p>
          <a:p>
            <a:pPr lvl="1" fontAlgn="auto">
              <a:spcBef>
                <a:spcPts val="0"/>
              </a:spcBef>
              <a:spcAft>
                <a:spcPts val="0"/>
              </a:spcAft>
              <a:buFont typeface="Arial" pitchFamily="34" charset="0"/>
              <a:buChar char="•"/>
              <a:defRPr/>
            </a:pPr>
            <a:endParaRPr lang="en-US" sz="2000" dirty="0">
              <a:latin typeface="+mn-lt"/>
              <a:ea typeface="+mn-ea"/>
              <a:cs typeface="+mn-cs"/>
            </a:endParaRPr>
          </a:p>
          <a:p>
            <a:pPr fontAlgn="auto">
              <a:spcBef>
                <a:spcPts val="0"/>
              </a:spcBef>
              <a:spcAft>
                <a:spcPts val="0"/>
              </a:spcAft>
              <a:buFont typeface="Arial" pitchFamily="34" charset="0"/>
              <a:buChar char="•"/>
              <a:defRPr/>
            </a:pPr>
            <a:r>
              <a:rPr lang="en-IN" sz="2000" dirty="0">
                <a:latin typeface="+mn-lt"/>
                <a:ea typeface="+mn-ea"/>
                <a:cs typeface="+mn-cs"/>
              </a:rPr>
              <a:t> The questionnaires were also pretested  at unit level and appropriate modification were also made keeping the objectives in mind.</a:t>
            </a:r>
          </a:p>
          <a:p>
            <a:pPr marL="457200" indent="-457200" algn="just" fontAlgn="auto">
              <a:spcBef>
                <a:spcPct val="20000"/>
              </a:spcBef>
              <a:spcAft>
                <a:spcPts val="0"/>
              </a:spcAft>
              <a:buFont typeface="+mj-lt"/>
              <a:buAutoNum type="arabicParenR"/>
              <a:defRPr/>
            </a:pPr>
            <a:endParaRPr lang="en-IN" sz="2100" dirty="0">
              <a:latin typeface="+mn-lt"/>
              <a:ea typeface="+mn-ea"/>
              <a:cs typeface="+mn-cs"/>
            </a:endParaRPr>
          </a:p>
          <a:p>
            <a:pPr marL="342900" indent="-342900" algn="just" fontAlgn="auto">
              <a:spcBef>
                <a:spcPct val="20000"/>
              </a:spcBef>
              <a:spcAft>
                <a:spcPts val="0"/>
              </a:spcAft>
              <a:buFont typeface="Arial" pitchFamily="34" charset="0"/>
              <a:buChar char="•"/>
              <a:defRPr/>
            </a:pPr>
            <a:endParaRPr lang="en-IN" sz="2100" dirty="0">
              <a:latin typeface="+mn-lt"/>
              <a:ea typeface="+mn-ea"/>
              <a:cs typeface="+mn-cs"/>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Content Placeholder 6"/>
          <p:cNvGraphicFramePr>
            <a:graphicFrameLocks noGrp="1"/>
          </p:cNvGraphicFramePr>
          <p:nvPr>
            <p:ph sz="half" idx="1"/>
          </p:nvPr>
        </p:nvGraphicFramePr>
        <p:xfrm>
          <a:off x="58738" y="2074863"/>
          <a:ext cx="4826000" cy="4452937"/>
        </p:xfrm>
        <a:graphic>
          <a:graphicData uri="http://schemas.openxmlformats.org/presentationml/2006/ole">
            <p:oleObj spid="_x0000_s123906" r:id="rId3" imgW="4822354" imgH="4456562" progId="Excel.Sheet.8">
              <p:embed/>
            </p:oleObj>
          </a:graphicData>
        </a:graphic>
      </p:graphicFrame>
      <p:sp>
        <p:nvSpPr>
          <p:cNvPr id="4" name="Content Placeholder 3"/>
          <p:cNvSpPr>
            <a:spLocks noGrp="1"/>
          </p:cNvSpPr>
          <p:nvPr>
            <p:ph sz="half" idx="2"/>
          </p:nvPr>
        </p:nvSpPr>
        <p:spPr>
          <a:xfrm>
            <a:off x="4953000" y="1600200"/>
            <a:ext cx="4038600" cy="4800600"/>
          </a:xfrm>
          <a:ln>
            <a:noFill/>
          </a:ln>
        </p:spPr>
        <p:style>
          <a:lnRef idx="2">
            <a:schemeClr val="accent1"/>
          </a:lnRef>
          <a:fillRef idx="1">
            <a:schemeClr val="lt1"/>
          </a:fillRef>
          <a:effectRef idx="0">
            <a:schemeClr val="accent1"/>
          </a:effectRef>
          <a:fontRef idx="minor">
            <a:schemeClr val="dk1"/>
          </a:fontRef>
        </p:style>
        <p:txBody>
          <a:bodyPr>
            <a:noAutofit/>
          </a:bodyPr>
          <a:lstStyle/>
          <a:p>
            <a:pPr algn="just">
              <a:defRPr/>
            </a:pPr>
            <a:r>
              <a:rPr lang="en-US" sz="1500" dirty="0"/>
              <a:t>The global</a:t>
            </a:r>
            <a:r>
              <a:rPr lang="en-US" sz="1500" u="sng" dirty="0"/>
              <a:t> </a:t>
            </a:r>
            <a:r>
              <a:rPr lang="en-US" sz="1500" dirty="0"/>
              <a:t>agro textiles market is expected to reach USD 12.77 billion by 2025</a:t>
            </a:r>
            <a:r>
              <a:rPr lang="en-US" sz="1500" dirty="0" smtClean="0"/>
              <a:t>, (Grand </a:t>
            </a:r>
            <a:r>
              <a:rPr lang="en-US" sz="1500" dirty="0"/>
              <a:t>View Research, </a:t>
            </a:r>
            <a:r>
              <a:rPr lang="en-US" sz="1500" dirty="0" smtClean="0"/>
              <a:t>Inc). </a:t>
            </a:r>
            <a:r>
              <a:rPr lang="en-US" sz="1500" dirty="0"/>
              <a:t>Increasing demand for food with growing population has put a lot of pressure on agricultural productivity. Limited availability of land coupled with various natural disasters further reduces the total yield. </a:t>
            </a:r>
          </a:p>
          <a:p>
            <a:pPr marL="285750" indent="-285750" algn="just">
              <a:defRPr/>
            </a:pPr>
            <a:r>
              <a:rPr lang="en-US" sz="1500" dirty="0"/>
              <a:t>The global agro textiles demand was 1,489.9 kilo tons in 2016 and is estimated to     grow at a CAGR of 4.4% from 2017 to 2025</a:t>
            </a:r>
          </a:p>
          <a:p>
            <a:pPr marL="285750" indent="-285750" algn="just">
              <a:defRPr/>
            </a:pPr>
            <a:r>
              <a:rPr lang="en-US" sz="1500" dirty="0"/>
              <a:t>The global mulch mats demand was over 185 kilo tons in 2016 and is projected to witness moderate growth over the next eight years</a:t>
            </a:r>
          </a:p>
          <a:p>
            <a:pPr marL="285750" indent="-285750" algn="just">
              <a:defRPr/>
            </a:pPr>
            <a:r>
              <a:rPr lang="en-US" sz="1500" dirty="0"/>
              <a:t>The fishing nets segment in India is anticipated to reach net worth exceeding USD 1.54 billion by 2025</a:t>
            </a:r>
          </a:p>
          <a:p>
            <a:pPr marL="285750" indent="-285750" algn="just">
              <a:defRPr/>
            </a:pPr>
            <a:r>
              <a:rPr lang="en-US" sz="1500" dirty="0"/>
              <a:t>Agriculture application segment in China accounted for 15% in 2016 and is expected to witness the same trend over the forecast period</a:t>
            </a:r>
          </a:p>
          <a:p>
            <a:pPr algn="just">
              <a:defRPr/>
            </a:pPr>
            <a:endParaRPr lang="en-IN" sz="1500" dirty="0"/>
          </a:p>
          <a:p>
            <a:pPr algn="just">
              <a:defRPr/>
            </a:pPr>
            <a:endParaRPr lang="en-IN" sz="1500" dirty="0"/>
          </a:p>
        </p:txBody>
      </p:sp>
      <p:sp>
        <p:nvSpPr>
          <p:cNvPr id="5" name="Rectangle 4"/>
          <p:cNvSpPr/>
          <p:nvPr/>
        </p:nvSpPr>
        <p:spPr>
          <a:xfrm>
            <a:off x="0" y="-23813"/>
            <a:ext cx="9144000" cy="1471613"/>
          </a:xfrm>
          <a:prstGeom prst="rect">
            <a:avLst/>
          </a:prstGeom>
          <a:blipFill>
            <a:blip r:embed="rId4"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4200" i="1" dirty="0">
                <a:solidFill>
                  <a:schemeClr val="tx1"/>
                </a:solidFill>
                <a:effectLst>
                  <a:outerShdw blurRad="38100" dist="38100" dir="2700000" algn="tl">
                    <a:srgbClr val="C0C0C0"/>
                  </a:outerShdw>
                </a:effectLst>
                <a:latin typeface="Baskerville Old Face" pitchFamily="6" charset="0"/>
                <a:ea typeface="MS PGothic" pitchFamily="34" charset="-128"/>
              </a:rPr>
              <a:t>Global Market Size of Agro-textiles and Future Direction</a:t>
            </a:r>
          </a:p>
        </p:txBody>
      </p:sp>
      <p:sp>
        <p:nvSpPr>
          <p:cNvPr id="1029" name="TextBox 9"/>
          <p:cNvSpPr txBox="1">
            <a:spLocks noChangeArrowheads="1"/>
          </p:cNvSpPr>
          <p:nvPr/>
        </p:nvSpPr>
        <p:spPr bwMode="auto">
          <a:xfrm>
            <a:off x="0" y="1676400"/>
            <a:ext cx="4818063" cy="354013"/>
          </a:xfrm>
          <a:prstGeom prst="rect">
            <a:avLst/>
          </a:prstGeom>
          <a:noFill/>
          <a:ln w="9525">
            <a:noFill/>
            <a:miter lim="800000"/>
            <a:headEnd/>
            <a:tailEnd/>
          </a:ln>
        </p:spPr>
        <p:txBody>
          <a:bodyPr>
            <a:spAutoFit/>
          </a:bodyPr>
          <a:lstStyle/>
          <a:p>
            <a:r>
              <a:rPr lang="en-US" sz="1700" b="1"/>
              <a:t>Global Agro Textile Market, 2015-2025 (US$ Mn)</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4" descr="2222&#10;PACKING MATERIAL FOR AGRI GOODSPACKING MATERIAL FOR AGRI GOODS&#10;Nets can be used in the form of sacks, bags and tubesN..."/>
          <p:cNvPicPr>
            <a:picLocks noGrp="1" noChangeAspect="1" noChangeArrowheads="1"/>
          </p:cNvPicPr>
          <p:nvPr>
            <p:ph idx="1"/>
          </p:nvPr>
        </p:nvPicPr>
        <p:blipFill>
          <a:blip r:embed="rId2" cstate="print"/>
          <a:srcRect/>
          <a:stretch>
            <a:fillRect/>
          </a:stretch>
        </p:blipFill>
        <p:spPr>
          <a:xfrm>
            <a:off x="4724400" y="1600200"/>
            <a:ext cx="3946525" cy="3902075"/>
          </a:xfrm>
        </p:spPr>
      </p:pic>
      <p:pic>
        <p:nvPicPr>
          <p:cNvPr id="41987" name="Picture 17" descr="1515&#10;Mats are put over the grassy areas on riverMats are put over the grassy areas on river&#10;banks, dykes, etc, so that lum..."/>
          <p:cNvPicPr>
            <a:picLocks noChangeAspect="1" noChangeArrowheads="1"/>
          </p:cNvPicPr>
          <p:nvPr/>
        </p:nvPicPr>
        <p:blipFill>
          <a:blip r:embed="rId3" cstate="print"/>
          <a:srcRect/>
          <a:stretch>
            <a:fillRect/>
          </a:stretch>
        </p:blipFill>
        <p:spPr bwMode="auto">
          <a:xfrm>
            <a:off x="304800" y="1600200"/>
            <a:ext cx="4206875" cy="4008438"/>
          </a:xfrm>
          <a:prstGeom prst="rect">
            <a:avLst/>
          </a:prstGeom>
          <a:noFill/>
          <a:ln w="9525">
            <a:noFill/>
            <a:miter lim="800000"/>
            <a:headEnd/>
            <a:tailEnd/>
          </a:ln>
        </p:spPr>
      </p:pic>
      <p:sp>
        <p:nvSpPr>
          <p:cNvPr id="5" name="Rectangle 4"/>
          <p:cNvSpPr/>
          <p:nvPr/>
        </p:nvSpPr>
        <p:spPr>
          <a:xfrm>
            <a:off x="0" y="-23813"/>
            <a:ext cx="9144000" cy="1371601"/>
          </a:xfrm>
          <a:prstGeom prst="rect">
            <a:avLst/>
          </a:prstGeom>
          <a:blipFill>
            <a:blip r:embed="rId4"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4200" i="1" dirty="0">
                <a:solidFill>
                  <a:schemeClr val="tx1"/>
                </a:solidFill>
                <a:effectLst>
                  <a:outerShdw blurRad="38100" dist="38100" dir="2700000" algn="tl">
                    <a:srgbClr val="C0C0C0"/>
                  </a:outerShdw>
                </a:effectLst>
                <a:latin typeface="Baskerville Old Face" pitchFamily="6" charset="0"/>
                <a:ea typeface="MS PGothic" pitchFamily="34" charset="-128"/>
              </a:rPr>
              <a:t>Application of Jute  </a:t>
            </a:r>
            <a:r>
              <a:rPr lang="en-IN" sz="4200" i="1" dirty="0" err="1">
                <a:solidFill>
                  <a:schemeClr val="tx1"/>
                </a:solidFill>
                <a:effectLst>
                  <a:outerShdw blurRad="38100" dist="38100" dir="2700000" algn="tl">
                    <a:srgbClr val="C0C0C0"/>
                  </a:outerShdw>
                </a:effectLst>
                <a:latin typeface="Baskerville Old Face" pitchFamily="6" charset="0"/>
                <a:ea typeface="MS PGothic" pitchFamily="34" charset="-128"/>
              </a:rPr>
              <a:t>Geotextiles</a:t>
            </a:r>
            <a:endParaRPr lang="en-IN" sz="4200" i="1" dirty="0">
              <a:solidFill>
                <a:schemeClr val="tx1"/>
              </a:solidFill>
              <a:effectLst>
                <a:outerShdw blurRad="38100" dist="38100" dir="2700000" algn="tl">
                  <a:srgbClr val="C0C0C0"/>
                </a:outerShdw>
              </a:effectLst>
              <a:latin typeface="Baskerville Old Face" pitchFamily="6" charset="0"/>
              <a:ea typeface="MS PGothic" pitchFamily="34" charset="-128"/>
            </a:endParaRPr>
          </a:p>
        </p:txBody>
      </p:sp>
      <p:sp>
        <p:nvSpPr>
          <p:cNvPr id="6" name="Action Button: Back or Previous 5">
            <a:hlinkClick r:id="rId5" action="ppaction://hlinksldjump" highlightClick="1"/>
          </p:cNvPr>
          <p:cNvSpPr/>
          <p:nvPr/>
        </p:nvSpPr>
        <p:spPr>
          <a:xfrm>
            <a:off x="8686800" y="6324600"/>
            <a:ext cx="3810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954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76200"/>
            <a:ext cx="8229600" cy="1143000"/>
          </a:xfrm>
        </p:spPr>
        <p:txBody>
          <a:bodyPr>
            <a:norm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Jute Crop Chain</a:t>
            </a:r>
          </a:p>
        </p:txBody>
      </p:sp>
      <p:graphicFrame>
        <p:nvGraphicFramePr>
          <p:cNvPr id="8" name="Diagram 7"/>
          <p:cNvGraphicFramePr/>
          <p:nvPr/>
        </p:nvGraphicFramePr>
        <p:xfrm>
          <a:off x="0" y="1905000"/>
          <a:ext cx="5181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3"/>
          <p:cNvSpPr>
            <a:spLocks noGrp="1"/>
          </p:cNvSpPr>
          <p:nvPr>
            <p:ph sz="quarter" idx="1"/>
          </p:nvPr>
        </p:nvSpPr>
        <p:spPr>
          <a:xfrm>
            <a:off x="5105400" y="1295400"/>
            <a:ext cx="3886200" cy="4876800"/>
          </a:xfrm>
        </p:spPr>
        <p:txBody>
          <a:bodyPr rtlCol="0">
            <a:noAutofit/>
          </a:bodyPr>
          <a:lstStyle/>
          <a:p>
            <a:pPr algn="just" eaLnBrk="1" fontAlgn="auto" hangingPunct="1">
              <a:spcAft>
                <a:spcPts val="0"/>
              </a:spcAft>
              <a:defRPr/>
            </a:pPr>
            <a:r>
              <a:rPr lang="en-US" sz="1500" dirty="0" smtClean="0">
                <a:ea typeface="+mn-ea"/>
                <a:cs typeface="+mn-cs"/>
              </a:rPr>
              <a:t>Jute is a rainy season crop, sown from March to May according to rainfall and type of land and is harvested from June to September. </a:t>
            </a:r>
          </a:p>
          <a:p>
            <a:pPr algn="just" eaLnBrk="1" fontAlgn="auto" hangingPunct="1">
              <a:spcAft>
                <a:spcPts val="0"/>
              </a:spcAft>
              <a:defRPr/>
            </a:pPr>
            <a:r>
              <a:rPr lang="en-US" sz="1500" dirty="0" smtClean="0">
                <a:ea typeface="+mn-ea"/>
                <a:cs typeface="+mn-cs"/>
              </a:rPr>
              <a:t>These plants take nearly 3 months, to grow to an height of 12 to 15 ft, during season. </a:t>
            </a:r>
          </a:p>
          <a:p>
            <a:pPr algn="just" eaLnBrk="1" fontAlgn="auto" hangingPunct="1">
              <a:spcAft>
                <a:spcPts val="0"/>
              </a:spcAft>
              <a:defRPr/>
            </a:pPr>
            <a:r>
              <a:rPr lang="en-US" sz="1500" dirty="0" smtClean="0">
                <a:ea typeface="+mn-ea"/>
                <a:cs typeface="+mn-cs"/>
              </a:rPr>
              <a:t>Jute is harvested any time between 120 days to 150 days when the flowers have been shed, early harvesting gives good healthy fibers.</a:t>
            </a:r>
          </a:p>
          <a:p>
            <a:pPr algn="just" eaLnBrk="1" fontAlgn="auto" hangingPunct="1">
              <a:spcAft>
                <a:spcPts val="0"/>
              </a:spcAft>
              <a:defRPr/>
            </a:pPr>
            <a:r>
              <a:rPr lang="en-US" sz="1500" dirty="0" smtClean="0">
                <a:ea typeface="+mn-ea"/>
                <a:cs typeface="+mn-cs"/>
              </a:rPr>
              <a:t>The plant from 8 to 12 feet high are cut with stickles at or close  to the ground level.  </a:t>
            </a:r>
          </a:p>
          <a:p>
            <a:pPr algn="just" eaLnBrk="1" fontAlgn="auto" hangingPunct="1">
              <a:spcAft>
                <a:spcPts val="0"/>
              </a:spcAft>
              <a:defRPr/>
            </a:pPr>
            <a:r>
              <a:rPr lang="en-US" sz="1500" dirty="0" smtClean="0">
                <a:ea typeface="+mn-ea"/>
                <a:cs typeface="+mn-cs"/>
              </a:rPr>
              <a:t>In flooded land, plants are up rooted.  The harvested plants are left in field for 3 days for the leaves to shed. </a:t>
            </a:r>
          </a:p>
          <a:p>
            <a:pPr algn="just" eaLnBrk="1" fontAlgn="auto" hangingPunct="1">
              <a:spcAft>
                <a:spcPts val="0"/>
              </a:spcAft>
              <a:defRPr/>
            </a:pPr>
            <a:r>
              <a:rPr lang="en-US" sz="1500" dirty="0" smtClean="0">
                <a:ea typeface="+mn-ea"/>
                <a:cs typeface="+mn-cs"/>
              </a:rPr>
              <a:t>The stems are then made up into bundles for steeping in water.  Steeping is carried out immediately after harvest.</a:t>
            </a:r>
          </a:p>
          <a:p>
            <a:pPr algn="just" eaLnBrk="1" fontAlgn="auto" hangingPunct="1">
              <a:spcAft>
                <a:spcPts val="0"/>
              </a:spcAft>
              <a:defRPr/>
            </a:pPr>
            <a:r>
              <a:rPr lang="en-US" sz="1500" dirty="0" smtClean="0">
                <a:ea typeface="+mn-ea"/>
                <a:cs typeface="+mn-cs"/>
              </a:rPr>
              <a:t>The jute plant's fibers lie beneath the bark and surrounded the woody central part of the stem.</a:t>
            </a:r>
            <a:endParaRPr lang="en-US" sz="1500" dirty="0">
              <a:ea typeface="+mn-ea"/>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954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76200"/>
            <a:ext cx="8229600" cy="1143000"/>
          </a:xfrm>
        </p:spPr>
        <p:txBody>
          <a:bodyPr>
            <a:norm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Jute Crop Chain</a:t>
            </a:r>
          </a:p>
        </p:txBody>
      </p:sp>
      <p:sp>
        <p:nvSpPr>
          <p:cNvPr id="51204" name="Content Placeholder 3"/>
          <p:cNvSpPr>
            <a:spLocks noGrp="1"/>
          </p:cNvSpPr>
          <p:nvPr>
            <p:ph sz="quarter" idx="1"/>
          </p:nvPr>
        </p:nvSpPr>
        <p:spPr>
          <a:xfrm>
            <a:off x="457200" y="1447800"/>
            <a:ext cx="8229600" cy="4525963"/>
          </a:xfrm>
        </p:spPr>
        <p:txBody>
          <a:bodyPr/>
          <a:lstStyle/>
          <a:p>
            <a:pPr algn="just" eaLnBrk="1" hangingPunct="1">
              <a:buFont typeface="Arial" pitchFamily="34" charset="0"/>
              <a:buNone/>
            </a:pPr>
            <a:r>
              <a:rPr lang="en-US" sz="1600" b="1" smtClean="0"/>
              <a:t>Retting </a:t>
            </a:r>
          </a:p>
          <a:p>
            <a:pPr algn="just" eaLnBrk="1" hangingPunct="1"/>
            <a:r>
              <a:rPr lang="en-US" sz="1600" smtClean="0"/>
              <a:t>Retting is a process in which the tied bundles of jute stalks are steeped in water at least 60 cm to 100 cm depth through which fibres get loosened and separated from the woody stalk and the process is completed in 8 to 30 days. </a:t>
            </a:r>
          </a:p>
          <a:p>
            <a:pPr eaLnBrk="1" hangingPunct="1">
              <a:buFont typeface="Arial" pitchFamily="34" charset="0"/>
              <a:buNone/>
            </a:pPr>
            <a:r>
              <a:rPr lang="en-US" sz="1600" b="1" smtClean="0"/>
              <a:t>Stripping:</a:t>
            </a:r>
            <a:endParaRPr lang="en-US" sz="1600" smtClean="0"/>
          </a:p>
          <a:p>
            <a:pPr eaLnBrk="1" hangingPunct="1"/>
            <a:r>
              <a:rPr lang="en-US" sz="1600" smtClean="0"/>
              <a:t>Stripping is the process of removing the fibres from the stalk after the completion of retting. </a:t>
            </a:r>
          </a:p>
          <a:p>
            <a:pPr eaLnBrk="1" hangingPunct="1">
              <a:buFont typeface="Arial" pitchFamily="34" charset="0"/>
              <a:buNone/>
            </a:pPr>
            <a:r>
              <a:rPr lang="en-US" sz="1600" b="1" smtClean="0"/>
              <a:t>Washing and Drying:</a:t>
            </a:r>
            <a:endParaRPr lang="en-US" sz="1600" smtClean="0"/>
          </a:p>
          <a:p>
            <a:pPr eaLnBrk="1" hangingPunct="1"/>
            <a:r>
              <a:rPr lang="en-US" sz="1600" smtClean="0"/>
              <a:t>Extracted fibres are washed in clean water. </a:t>
            </a:r>
          </a:p>
          <a:p>
            <a:pPr eaLnBrk="1" hangingPunct="1"/>
            <a:r>
              <a:rPr lang="en-US" sz="1600" smtClean="0"/>
              <a:t>The dark colour of fibres can be removed by dipping them in tamarind water for 15 to 20 minutes and again washed in clean water. </a:t>
            </a:r>
          </a:p>
          <a:p>
            <a:pPr eaLnBrk="1" hangingPunct="1"/>
            <a:r>
              <a:rPr lang="en-US" sz="1600" smtClean="0"/>
              <a:t>After squeezing excess water, the fibres are hung on bamboo railing for sun drying for 2-3 days.</a:t>
            </a:r>
          </a:p>
          <a:p>
            <a:pPr eaLnBrk="1" hangingPunct="1">
              <a:buFont typeface="Arial" pitchFamily="34" charset="0"/>
              <a:buNone/>
            </a:pPr>
            <a:r>
              <a:rPr lang="en-US" sz="1600" b="1" smtClean="0"/>
              <a:t>Bailing and Packing:</a:t>
            </a:r>
            <a:endParaRPr lang="en-US" sz="1600" smtClean="0"/>
          </a:p>
          <a:p>
            <a:pPr eaLnBrk="1" hangingPunct="1"/>
            <a:r>
              <a:rPr lang="en-US" sz="1600" smtClean="0"/>
              <a:t>Jute fibers after extraction are graded by Kutcha Balers into tops, middles, B, C and X-bottoms:</a:t>
            </a:r>
          </a:p>
          <a:p>
            <a:pPr algn="just" eaLnBrk="1" hangingPunct="1"/>
            <a:r>
              <a:rPr lang="en-US" sz="1600" smtClean="0"/>
              <a:t>After grading Packing into Kutcha bales about 250 pounds for use in the home trade.  They are transported to jute market or direct to jute mills, for getting converted to Jute yarn and Hessian /Sacking Fabrics/ bags.</a:t>
            </a:r>
          </a:p>
          <a:p>
            <a:pPr eaLnBrk="1" hangingPunct="1"/>
            <a:endParaRPr lang="en-US" sz="1800" smtClean="0"/>
          </a:p>
        </p:txBody>
      </p:sp>
      <p:sp>
        <p:nvSpPr>
          <p:cNvPr id="5" name="Action Button: Back or Previous 4">
            <a:hlinkClick r:id="rId3" action="ppaction://hlinksldjump" highlightClick="1"/>
          </p:cNvPr>
          <p:cNvSpPr/>
          <p:nvPr/>
        </p:nvSpPr>
        <p:spPr>
          <a:xfrm>
            <a:off x="8686800" y="6324600"/>
            <a:ext cx="3810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5240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0" y="76200"/>
            <a:ext cx="9144000" cy="1143000"/>
          </a:xfrm>
        </p:spPr>
        <p:txBody>
          <a:bodyPr>
            <a:normAutofit fontScale="90000"/>
          </a:bodyPr>
          <a:lstStyle/>
          <a:p>
            <a:pPr eaLnBrk="1" hangingPunct="1">
              <a:defRPr/>
            </a:pPr>
            <a:r>
              <a:rPr lang="en-US" sz="3800" i="1" smtClean="0">
                <a:effectLst>
                  <a:outerShdw blurRad="38100" dist="38100" dir="2700000" algn="tl">
                    <a:srgbClr val="C0C0C0"/>
                  </a:outerShdw>
                </a:effectLst>
                <a:latin typeface="Baskerville Old Face" pitchFamily="6" charset="0"/>
              </a:rPr>
              <a:t> Value Chain for Jute Textile Manufacturers</a:t>
            </a:r>
          </a:p>
        </p:txBody>
      </p:sp>
      <p:sp>
        <p:nvSpPr>
          <p:cNvPr id="54276" name="Text Box 40"/>
          <p:cNvSpPr txBox="1">
            <a:spLocks noChangeArrowheads="1"/>
          </p:cNvSpPr>
          <p:nvPr/>
        </p:nvSpPr>
        <p:spPr bwMode="auto">
          <a:xfrm>
            <a:off x="1765300" y="1676400"/>
            <a:ext cx="1203325" cy="349250"/>
          </a:xfrm>
          <a:prstGeom prst="rect">
            <a:avLst/>
          </a:prstGeom>
          <a:solidFill>
            <a:srgbClr val="FFFFFF"/>
          </a:solidFill>
          <a:ln w="9525">
            <a:solidFill>
              <a:srgbClr val="000000"/>
            </a:solidFill>
            <a:miter lim="800000"/>
            <a:headEnd/>
            <a:tailEnd/>
          </a:ln>
        </p:spPr>
        <p:txBody>
          <a:bodyPr/>
          <a:lstStyle/>
          <a:p>
            <a:pPr algn="ctr" eaLnBrk="0" hangingPunct="0"/>
            <a:r>
              <a:rPr lang="en-US" sz="1300">
                <a:latin typeface="Arial" pitchFamily="34" charset="0"/>
              </a:rPr>
              <a:t>Jute Issue</a:t>
            </a:r>
          </a:p>
        </p:txBody>
      </p:sp>
      <p:cxnSp>
        <p:nvCxnSpPr>
          <p:cNvPr id="54277" name="AutoShape 39"/>
          <p:cNvCxnSpPr>
            <a:cxnSpLocks noChangeShapeType="1"/>
          </p:cNvCxnSpPr>
          <p:nvPr/>
        </p:nvCxnSpPr>
        <p:spPr bwMode="auto">
          <a:xfrm>
            <a:off x="2335213" y="2049463"/>
            <a:ext cx="0" cy="238125"/>
          </a:xfrm>
          <a:prstGeom prst="straightConnector1">
            <a:avLst/>
          </a:prstGeom>
          <a:noFill/>
          <a:ln w="9525">
            <a:solidFill>
              <a:srgbClr val="000000"/>
            </a:solidFill>
            <a:round/>
            <a:headEnd/>
            <a:tailEnd type="triangle" w="med" len="med"/>
          </a:ln>
        </p:spPr>
      </p:cxnSp>
      <p:sp>
        <p:nvSpPr>
          <p:cNvPr id="54278" name="Text Box 38"/>
          <p:cNvSpPr txBox="1">
            <a:spLocks noChangeArrowheads="1"/>
          </p:cNvSpPr>
          <p:nvPr/>
        </p:nvSpPr>
        <p:spPr bwMode="auto">
          <a:xfrm>
            <a:off x="1311275" y="2309813"/>
            <a:ext cx="2165350" cy="277812"/>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Selection Department </a:t>
            </a:r>
          </a:p>
        </p:txBody>
      </p:sp>
      <p:cxnSp>
        <p:nvCxnSpPr>
          <p:cNvPr id="54279" name="AutoShape 36"/>
          <p:cNvCxnSpPr>
            <a:cxnSpLocks noChangeShapeType="1"/>
          </p:cNvCxnSpPr>
          <p:nvPr/>
        </p:nvCxnSpPr>
        <p:spPr bwMode="auto">
          <a:xfrm>
            <a:off x="2335213" y="2609850"/>
            <a:ext cx="0" cy="228600"/>
          </a:xfrm>
          <a:prstGeom prst="straightConnector1">
            <a:avLst/>
          </a:prstGeom>
          <a:noFill/>
          <a:ln w="9525">
            <a:solidFill>
              <a:srgbClr val="000000"/>
            </a:solidFill>
            <a:round/>
            <a:headEnd/>
            <a:tailEnd type="triangle" w="med" len="med"/>
          </a:ln>
        </p:spPr>
      </p:cxnSp>
      <p:sp>
        <p:nvSpPr>
          <p:cNvPr id="54280" name="Text Box 35"/>
          <p:cNvSpPr txBox="1">
            <a:spLocks noChangeArrowheads="1"/>
          </p:cNvSpPr>
          <p:nvPr/>
        </p:nvSpPr>
        <p:spPr bwMode="auto">
          <a:xfrm>
            <a:off x="1306513" y="2857500"/>
            <a:ext cx="1816100" cy="29527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Batching Department</a:t>
            </a:r>
          </a:p>
        </p:txBody>
      </p:sp>
      <p:cxnSp>
        <p:nvCxnSpPr>
          <p:cNvPr id="54281" name="AutoShape 33"/>
          <p:cNvCxnSpPr>
            <a:cxnSpLocks noChangeShapeType="1"/>
          </p:cNvCxnSpPr>
          <p:nvPr/>
        </p:nvCxnSpPr>
        <p:spPr bwMode="auto">
          <a:xfrm>
            <a:off x="2236788" y="3171825"/>
            <a:ext cx="0" cy="238125"/>
          </a:xfrm>
          <a:prstGeom prst="straightConnector1">
            <a:avLst/>
          </a:prstGeom>
          <a:noFill/>
          <a:ln w="9525">
            <a:solidFill>
              <a:srgbClr val="000000"/>
            </a:solidFill>
            <a:round/>
            <a:headEnd/>
            <a:tailEnd type="triangle" w="med" len="med"/>
          </a:ln>
        </p:spPr>
      </p:cxnSp>
      <p:sp>
        <p:nvSpPr>
          <p:cNvPr id="54282" name="Text Box 32"/>
          <p:cNvSpPr txBox="1">
            <a:spLocks noChangeArrowheads="1"/>
          </p:cNvSpPr>
          <p:nvPr/>
        </p:nvSpPr>
        <p:spPr bwMode="auto">
          <a:xfrm>
            <a:off x="1087438" y="3940175"/>
            <a:ext cx="2552700" cy="31432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Softner Processing &amp; Jute Piles</a:t>
            </a:r>
          </a:p>
        </p:txBody>
      </p:sp>
      <p:cxnSp>
        <p:nvCxnSpPr>
          <p:cNvPr id="54283" name="AutoShape 31"/>
          <p:cNvCxnSpPr>
            <a:cxnSpLocks noChangeShapeType="1"/>
          </p:cNvCxnSpPr>
          <p:nvPr/>
        </p:nvCxnSpPr>
        <p:spPr bwMode="auto">
          <a:xfrm>
            <a:off x="2308225" y="3684588"/>
            <a:ext cx="0" cy="228600"/>
          </a:xfrm>
          <a:prstGeom prst="straightConnector1">
            <a:avLst/>
          </a:prstGeom>
          <a:noFill/>
          <a:ln w="9525">
            <a:solidFill>
              <a:srgbClr val="000000"/>
            </a:solidFill>
            <a:round/>
            <a:headEnd/>
            <a:tailEnd type="triangle" w="med" len="med"/>
          </a:ln>
        </p:spPr>
      </p:cxnSp>
      <p:sp>
        <p:nvSpPr>
          <p:cNvPr id="54284" name="Text Box 30"/>
          <p:cNvSpPr txBox="1">
            <a:spLocks noChangeArrowheads="1"/>
          </p:cNvSpPr>
          <p:nvPr/>
        </p:nvSpPr>
        <p:spPr bwMode="auto">
          <a:xfrm>
            <a:off x="896938" y="3387725"/>
            <a:ext cx="2589212" cy="29527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Preparing Carding, Silver Rolls </a:t>
            </a:r>
          </a:p>
        </p:txBody>
      </p:sp>
      <p:cxnSp>
        <p:nvCxnSpPr>
          <p:cNvPr id="54285" name="AutoShape 28"/>
          <p:cNvCxnSpPr>
            <a:cxnSpLocks noChangeShapeType="1"/>
          </p:cNvCxnSpPr>
          <p:nvPr/>
        </p:nvCxnSpPr>
        <p:spPr bwMode="auto">
          <a:xfrm>
            <a:off x="2378075" y="4283075"/>
            <a:ext cx="0" cy="238125"/>
          </a:xfrm>
          <a:prstGeom prst="straightConnector1">
            <a:avLst/>
          </a:prstGeom>
          <a:noFill/>
          <a:ln w="9525">
            <a:solidFill>
              <a:srgbClr val="000000"/>
            </a:solidFill>
            <a:round/>
            <a:headEnd/>
            <a:tailEnd type="triangle" w="med" len="med"/>
          </a:ln>
        </p:spPr>
      </p:cxnSp>
      <p:sp>
        <p:nvSpPr>
          <p:cNvPr id="54286" name="Text Box 27"/>
          <p:cNvSpPr txBox="1">
            <a:spLocks noChangeArrowheads="1"/>
          </p:cNvSpPr>
          <p:nvPr/>
        </p:nvSpPr>
        <p:spPr bwMode="auto">
          <a:xfrm>
            <a:off x="1765300" y="4495800"/>
            <a:ext cx="1152525" cy="30162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Drawing</a:t>
            </a:r>
          </a:p>
        </p:txBody>
      </p:sp>
      <p:cxnSp>
        <p:nvCxnSpPr>
          <p:cNvPr id="54287" name="AutoShape 26"/>
          <p:cNvCxnSpPr>
            <a:cxnSpLocks noChangeShapeType="1"/>
          </p:cNvCxnSpPr>
          <p:nvPr/>
        </p:nvCxnSpPr>
        <p:spPr bwMode="auto">
          <a:xfrm>
            <a:off x="2363788" y="4816475"/>
            <a:ext cx="0" cy="228600"/>
          </a:xfrm>
          <a:prstGeom prst="straightConnector1">
            <a:avLst/>
          </a:prstGeom>
          <a:noFill/>
          <a:ln w="9525">
            <a:solidFill>
              <a:srgbClr val="000000"/>
            </a:solidFill>
            <a:round/>
            <a:headEnd/>
            <a:tailEnd type="triangle" w="med" len="med"/>
          </a:ln>
        </p:spPr>
      </p:cxnSp>
      <p:sp>
        <p:nvSpPr>
          <p:cNvPr id="54288" name="Text Box 25"/>
          <p:cNvSpPr txBox="1">
            <a:spLocks noChangeArrowheads="1"/>
          </p:cNvSpPr>
          <p:nvPr/>
        </p:nvSpPr>
        <p:spPr bwMode="auto">
          <a:xfrm>
            <a:off x="1011238" y="5078413"/>
            <a:ext cx="2755900" cy="477837"/>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1</a:t>
            </a:r>
            <a:r>
              <a:rPr lang="en-US" sz="1300" baseline="30000">
                <a:latin typeface="Arial" pitchFamily="34" charset="0"/>
              </a:rPr>
              <a:t>st</a:t>
            </a:r>
            <a:r>
              <a:rPr lang="en-US" sz="1300">
                <a:latin typeface="Arial" pitchFamily="34" charset="0"/>
              </a:rPr>
              <a:t> Drawing, 2</a:t>
            </a:r>
            <a:r>
              <a:rPr lang="en-US" sz="1300" baseline="30000">
                <a:latin typeface="Arial" pitchFamily="34" charset="0"/>
              </a:rPr>
              <a:t>nd</a:t>
            </a:r>
            <a:r>
              <a:rPr lang="en-US" sz="1300">
                <a:latin typeface="Arial" pitchFamily="34" charset="0"/>
              </a:rPr>
              <a:t> Drawing &amp; 3</a:t>
            </a:r>
            <a:r>
              <a:rPr lang="en-US" sz="1300" baseline="30000">
                <a:latin typeface="Arial" pitchFamily="34" charset="0"/>
              </a:rPr>
              <a:t>rd</a:t>
            </a:r>
            <a:r>
              <a:rPr lang="en-US" sz="1300">
                <a:latin typeface="Arial" pitchFamily="34" charset="0"/>
              </a:rPr>
              <a:t> Drawing</a:t>
            </a:r>
          </a:p>
        </p:txBody>
      </p:sp>
      <p:cxnSp>
        <p:nvCxnSpPr>
          <p:cNvPr id="54289" name="AutoShape 23"/>
          <p:cNvCxnSpPr>
            <a:cxnSpLocks noChangeShapeType="1"/>
          </p:cNvCxnSpPr>
          <p:nvPr/>
        </p:nvCxnSpPr>
        <p:spPr bwMode="auto">
          <a:xfrm>
            <a:off x="2406650" y="5486400"/>
            <a:ext cx="0" cy="238125"/>
          </a:xfrm>
          <a:prstGeom prst="straightConnector1">
            <a:avLst/>
          </a:prstGeom>
          <a:noFill/>
          <a:ln w="9525">
            <a:solidFill>
              <a:srgbClr val="000000"/>
            </a:solidFill>
            <a:round/>
            <a:headEnd/>
            <a:tailEnd type="triangle" w="med" len="med"/>
          </a:ln>
        </p:spPr>
      </p:cxnSp>
      <p:sp>
        <p:nvSpPr>
          <p:cNvPr id="54290" name="Text Box 22"/>
          <p:cNvSpPr txBox="1">
            <a:spLocks noChangeArrowheads="1"/>
          </p:cNvSpPr>
          <p:nvPr/>
        </p:nvSpPr>
        <p:spPr bwMode="auto">
          <a:xfrm>
            <a:off x="1765300" y="5740400"/>
            <a:ext cx="1152525" cy="30162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Spinning</a:t>
            </a:r>
          </a:p>
        </p:txBody>
      </p:sp>
      <p:cxnSp>
        <p:nvCxnSpPr>
          <p:cNvPr id="54291" name="AutoShape 21"/>
          <p:cNvCxnSpPr>
            <a:cxnSpLocks noChangeShapeType="1"/>
          </p:cNvCxnSpPr>
          <p:nvPr/>
        </p:nvCxnSpPr>
        <p:spPr bwMode="auto">
          <a:xfrm>
            <a:off x="2363788" y="6034088"/>
            <a:ext cx="0" cy="228600"/>
          </a:xfrm>
          <a:prstGeom prst="straightConnector1">
            <a:avLst/>
          </a:prstGeom>
          <a:noFill/>
          <a:ln w="9525">
            <a:solidFill>
              <a:srgbClr val="000000"/>
            </a:solidFill>
            <a:round/>
            <a:headEnd/>
            <a:tailEnd type="triangle" w="med" len="med"/>
          </a:ln>
        </p:spPr>
      </p:cxnSp>
      <p:sp>
        <p:nvSpPr>
          <p:cNvPr id="54292" name="Text Box 20"/>
          <p:cNvSpPr txBox="1">
            <a:spLocks noChangeArrowheads="1"/>
          </p:cNvSpPr>
          <p:nvPr/>
        </p:nvSpPr>
        <p:spPr bwMode="auto">
          <a:xfrm>
            <a:off x="884238" y="6243638"/>
            <a:ext cx="2933700" cy="29527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Warp Spools &amp; Weft Cop Bundles</a:t>
            </a:r>
          </a:p>
        </p:txBody>
      </p:sp>
      <p:cxnSp>
        <p:nvCxnSpPr>
          <p:cNvPr id="54293" name="AutoShape 18"/>
          <p:cNvCxnSpPr>
            <a:cxnSpLocks noChangeShapeType="1"/>
          </p:cNvCxnSpPr>
          <p:nvPr/>
        </p:nvCxnSpPr>
        <p:spPr bwMode="auto">
          <a:xfrm>
            <a:off x="6429375" y="1933575"/>
            <a:ext cx="0" cy="238125"/>
          </a:xfrm>
          <a:prstGeom prst="straightConnector1">
            <a:avLst/>
          </a:prstGeom>
          <a:noFill/>
          <a:ln w="9525">
            <a:solidFill>
              <a:srgbClr val="000000"/>
            </a:solidFill>
            <a:round/>
            <a:headEnd/>
            <a:tailEnd type="triangle" w="med" len="med"/>
          </a:ln>
        </p:spPr>
      </p:cxnSp>
      <p:sp>
        <p:nvSpPr>
          <p:cNvPr id="54294" name="Text Box 17"/>
          <p:cNvSpPr txBox="1">
            <a:spLocks noChangeArrowheads="1"/>
          </p:cNvSpPr>
          <p:nvPr/>
        </p:nvSpPr>
        <p:spPr bwMode="auto">
          <a:xfrm>
            <a:off x="5788025" y="1639888"/>
            <a:ext cx="1152525" cy="30162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Beaming</a:t>
            </a:r>
          </a:p>
        </p:txBody>
      </p:sp>
      <p:sp>
        <p:nvSpPr>
          <p:cNvPr id="54295" name="Text Box 15"/>
          <p:cNvSpPr txBox="1">
            <a:spLocks noChangeArrowheads="1"/>
          </p:cNvSpPr>
          <p:nvPr/>
        </p:nvSpPr>
        <p:spPr bwMode="auto">
          <a:xfrm>
            <a:off x="5410200" y="2198688"/>
            <a:ext cx="2101850" cy="29527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Warp Put On Beams</a:t>
            </a:r>
          </a:p>
        </p:txBody>
      </p:sp>
      <p:sp>
        <p:nvSpPr>
          <p:cNvPr id="54296" name="Text Box 13"/>
          <p:cNvSpPr txBox="1">
            <a:spLocks noChangeArrowheads="1"/>
          </p:cNvSpPr>
          <p:nvPr/>
        </p:nvSpPr>
        <p:spPr bwMode="auto">
          <a:xfrm>
            <a:off x="5872163" y="2705100"/>
            <a:ext cx="1152525" cy="29527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Weaving</a:t>
            </a:r>
          </a:p>
        </p:txBody>
      </p:sp>
      <p:cxnSp>
        <p:nvCxnSpPr>
          <p:cNvPr id="54297" name="AutoShape 14"/>
          <p:cNvCxnSpPr>
            <a:cxnSpLocks noChangeShapeType="1"/>
          </p:cNvCxnSpPr>
          <p:nvPr/>
        </p:nvCxnSpPr>
        <p:spPr bwMode="auto">
          <a:xfrm>
            <a:off x="6457950" y="2473325"/>
            <a:ext cx="0" cy="228600"/>
          </a:xfrm>
          <a:prstGeom prst="straightConnector1">
            <a:avLst/>
          </a:prstGeom>
          <a:noFill/>
          <a:ln w="9525">
            <a:solidFill>
              <a:srgbClr val="000000"/>
            </a:solidFill>
            <a:round/>
            <a:headEnd/>
            <a:tailEnd type="triangle" w="med" len="med"/>
          </a:ln>
        </p:spPr>
      </p:cxnSp>
      <p:cxnSp>
        <p:nvCxnSpPr>
          <p:cNvPr id="54298" name="AutoShape 12"/>
          <p:cNvCxnSpPr>
            <a:cxnSpLocks noChangeShapeType="1"/>
          </p:cNvCxnSpPr>
          <p:nvPr/>
        </p:nvCxnSpPr>
        <p:spPr bwMode="auto">
          <a:xfrm>
            <a:off x="6484938" y="3001963"/>
            <a:ext cx="0" cy="228600"/>
          </a:xfrm>
          <a:prstGeom prst="straightConnector1">
            <a:avLst/>
          </a:prstGeom>
          <a:noFill/>
          <a:ln w="9525">
            <a:solidFill>
              <a:srgbClr val="000000"/>
            </a:solidFill>
            <a:round/>
            <a:headEnd/>
            <a:tailEnd type="triangle" w="med" len="med"/>
          </a:ln>
        </p:spPr>
      </p:cxnSp>
      <p:sp>
        <p:nvSpPr>
          <p:cNvPr id="54299" name="Text Box 11"/>
          <p:cNvSpPr txBox="1">
            <a:spLocks noChangeArrowheads="1"/>
          </p:cNvSpPr>
          <p:nvPr/>
        </p:nvSpPr>
        <p:spPr bwMode="auto">
          <a:xfrm>
            <a:off x="5502275" y="3240088"/>
            <a:ext cx="2022475" cy="29527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Cloth Woven on Looms</a:t>
            </a:r>
          </a:p>
        </p:txBody>
      </p:sp>
      <p:sp>
        <p:nvSpPr>
          <p:cNvPr id="54300" name="Text Box 9"/>
          <p:cNvSpPr txBox="1">
            <a:spLocks noChangeArrowheads="1"/>
          </p:cNvSpPr>
          <p:nvPr/>
        </p:nvSpPr>
        <p:spPr bwMode="auto">
          <a:xfrm>
            <a:off x="5621338" y="3789363"/>
            <a:ext cx="1773237" cy="29527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Finishing &amp; Dumping</a:t>
            </a:r>
          </a:p>
        </p:txBody>
      </p:sp>
      <p:cxnSp>
        <p:nvCxnSpPr>
          <p:cNvPr id="54301" name="AutoShape 10"/>
          <p:cNvCxnSpPr>
            <a:cxnSpLocks noChangeShapeType="1"/>
          </p:cNvCxnSpPr>
          <p:nvPr/>
        </p:nvCxnSpPr>
        <p:spPr bwMode="auto">
          <a:xfrm>
            <a:off x="6499225" y="3543300"/>
            <a:ext cx="0" cy="228600"/>
          </a:xfrm>
          <a:prstGeom prst="straightConnector1">
            <a:avLst/>
          </a:prstGeom>
          <a:noFill/>
          <a:ln w="9525">
            <a:solidFill>
              <a:srgbClr val="000000"/>
            </a:solidFill>
            <a:round/>
            <a:headEnd/>
            <a:tailEnd type="triangle" w="med" len="med"/>
          </a:ln>
        </p:spPr>
      </p:cxnSp>
      <p:cxnSp>
        <p:nvCxnSpPr>
          <p:cNvPr id="54302" name="AutoShape 8"/>
          <p:cNvCxnSpPr>
            <a:cxnSpLocks noChangeShapeType="1"/>
          </p:cNvCxnSpPr>
          <p:nvPr/>
        </p:nvCxnSpPr>
        <p:spPr bwMode="auto">
          <a:xfrm>
            <a:off x="6499225" y="4086225"/>
            <a:ext cx="0" cy="228600"/>
          </a:xfrm>
          <a:prstGeom prst="straightConnector1">
            <a:avLst/>
          </a:prstGeom>
          <a:noFill/>
          <a:ln w="9525">
            <a:solidFill>
              <a:srgbClr val="000000"/>
            </a:solidFill>
            <a:round/>
            <a:headEnd/>
            <a:tailEnd type="triangle" w="med" len="med"/>
          </a:ln>
        </p:spPr>
      </p:cxnSp>
      <p:sp>
        <p:nvSpPr>
          <p:cNvPr id="54303" name="Text Box 7"/>
          <p:cNvSpPr txBox="1">
            <a:spLocks noChangeArrowheads="1"/>
          </p:cNvSpPr>
          <p:nvPr/>
        </p:nvSpPr>
        <p:spPr bwMode="auto">
          <a:xfrm>
            <a:off x="5067300" y="4322763"/>
            <a:ext cx="2925763" cy="58737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Bag Sewing &amp; Cloth Calendaring &amp; Lapping</a:t>
            </a:r>
          </a:p>
        </p:txBody>
      </p:sp>
      <p:sp>
        <p:nvSpPr>
          <p:cNvPr id="54304" name="Text Box 5"/>
          <p:cNvSpPr txBox="1">
            <a:spLocks noChangeArrowheads="1"/>
          </p:cNvSpPr>
          <p:nvPr/>
        </p:nvSpPr>
        <p:spPr bwMode="auto">
          <a:xfrm>
            <a:off x="5915025" y="5210175"/>
            <a:ext cx="1152525" cy="29527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Press</a:t>
            </a:r>
          </a:p>
          <a:p>
            <a:pPr eaLnBrk="0" hangingPunct="0"/>
            <a:endParaRPr lang="en-US" sz="1300">
              <a:latin typeface="Arial" pitchFamily="34" charset="0"/>
            </a:endParaRPr>
          </a:p>
        </p:txBody>
      </p:sp>
      <p:cxnSp>
        <p:nvCxnSpPr>
          <p:cNvPr id="54305" name="AutoShape 6"/>
          <p:cNvCxnSpPr>
            <a:cxnSpLocks noChangeShapeType="1"/>
          </p:cNvCxnSpPr>
          <p:nvPr/>
        </p:nvCxnSpPr>
        <p:spPr bwMode="auto">
          <a:xfrm>
            <a:off x="6499225" y="4908550"/>
            <a:ext cx="0" cy="228600"/>
          </a:xfrm>
          <a:prstGeom prst="straightConnector1">
            <a:avLst/>
          </a:prstGeom>
          <a:noFill/>
          <a:ln w="9525">
            <a:solidFill>
              <a:srgbClr val="000000"/>
            </a:solidFill>
            <a:round/>
            <a:headEnd/>
            <a:tailEnd type="triangle" w="med" len="med"/>
          </a:ln>
        </p:spPr>
      </p:cxnSp>
      <p:cxnSp>
        <p:nvCxnSpPr>
          <p:cNvPr id="54306" name="AutoShape 4"/>
          <p:cNvCxnSpPr>
            <a:cxnSpLocks noChangeShapeType="1"/>
          </p:cNvCxnSpPr>
          <p:nvPr/>
        </p:nvCxnSpPr>
        <p:spPr bwMode="auto">
          <a:xfrm>
            <a:off x="6484938" y="5534025"/>
            <a:ext cx="0" cy="228600"/>
          </a:xfrm>
          <a:prstGeom prst="straightConnector1">
            <a:avLst/>
          </a:prstGeom>
          <a:noFill/>
          <a:ln w="9525">
            <a:solidFill>
              <a:srgbClr val="000000"/>
            </a:solidFill>
            <a:round/>
            <a:headEnd/>
            <a:tailEnd type="triangle" w="med" len="med"/>
          </a:ln>
        </p:spPr>
      </p:cxnSp>
      <p:sp>
        <p:nvSpPr>
          <p:cNvPr id="54307" name="Text Box 3"/>
          <p:cNvSpPr txBox="1">
            <a:spLocks noChangeArrowheads="1"/>
          </p:cNvSpPr>
          <p:nvPr/>
        </p:nvSpPr>
        <p:spPr bwMode="auto">
          <a:xfrm>
            <a:off x="5011738" y="5751513"/>
            <a:ext cx="2925762" cy="29527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Packing of Bags &amp; Cloth into Bales</a:t>
            </a:r>
          </a:p>
        </p:txBody>
      </p:sp>
      <p:sp>
        <p:nvSpPr>
          <p:cNvPr id="54308" name="Text Box 1"/>
          <p:cNvSpPr txBox="1">
            <a:spLocks noChangeArrowheads="1"/>
          </p:cNvSpPr>
          <p:nvPr/>
        </p:nvSpPr>
        <p:spPr bwMode="auto">
          <a:xfrm>
            <a:off x="5456238" y="6292850"/>
            <a:ext cx="2244725" cy="295275"/>
          </a:xfrm>
          <a:prstGeom prst="rect">
            <a:avLst/>
          </a:prstGeom>
          <a:solidFill>
            <a:srgbClr val="FFFFFF"/>
          </a:solidFill>
          <a:ln w="9525">
            <a:solidFill>
              <a:srgbClr val="000000"/>
            </a:solidFill>
            <a:miter lim="800000"/>
            <a:headEnd/>
            <a:tailEnd/>
          </a:ln>
        </p:spPr>
        <p:txBody>
          <a:bodyPr/>
          <a:lstStyle/>
          <a:p>
            <a:pPr algn="ctr"/>
            <a:r>
              <a:rPr lang="en-US" sz="1300">
                <a:latin typeface="Arial" pitchFamily="34" charset="0"/>
              </a:rPr>
              <a:t>Shipment</a:t>
            </a:r>
          </a:p>
        </p:txBody>
      </p:sp>
      <p:cxnSp>
        <p:nvCxnSpPr>
          <p:cNvPr id="54309" name="AutoShape 2"/>
          <p:cNvCxnSpPr>
            <a:cxnSpLocks noChangeShapeType="1"/>
          </p:cNvCxnSpPr>
          <p:nvPr/>
        </p:nvCxnSpPr>
        <p:spPr bwMode="auto">
          <a:xfrm>
            <a:off x="6499225" y="6061075"/>
            <a:ext cx="0" cy="228600"/>
          </a:xfrm>
          <a:prstGeom prst="straightConnector1">
            <a:avLst/>
          </a:prstGeom>
          <a:noFill/>
          <a:ln w="9525">
            <a:solidFill>
              <a:srgbClr val="000000"/>
            </a:solidFill>
            <a:round/>
            <a:headEnd/>
            <a:tailEnd type="triangle" w="med" len="med"/>
          </a:ln>
        </p:spPr>
      </p:cxnSp>
      <p:cxnSp>
        <p:nvCxnSpPr>
          <p:cNvPr id="98" name="Shape 97"/>
          <p:cNvCxnSpPr>
            <a:stCxn id="54292" idx="3"/>
            <a:endCxn id="54294" idx="1"/>
          </p:cNvCxnSpPr>
          <p:nvPr/>
        </p:nvCxnSpPr>
        <p:spPr>
          <a:xfrm flipV="1">
            <a:off x="3817938" y="1790700"/>
            <a:ext cx="1970087" cy="460057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152400"/>
            <a:ext cx="8229600" cy="1143000"/>
          </a:xfrm>
        </p:spPr>
        <p:txBody>
          <a:bodyPr>
            <a:normAutofit fontScale="90000"/>
          </a:bodyPr>
          <a:lstStyle/>
          <a:p>
            <a:pPr eaLnBrk="1" hangingPunct="1">
              <a:defRPr/>
            </a:pPr>
            <a:r>
              <a:rPr lang="en-US" sz="3800" i="1" dirty="0" smtClean="0">
                <a:effectLst>
                  <a:outerShdw blurRad="38100" dist="38100" dir="2700000" algn="tl">
                    <a:srgbClr val="C0C0C0"/>
                  </a:outerShdw>
                </a:effectLst>
                <a:latin typeface="Baskerville Old Face" pitchFamily="6" charset="0"/>
              </a:rPr>
              <a:t>Value Chain for Jute Textile Manufacturers</a:t>
            </a:r>
          </a:p>
        </p:txBody>
      </p:sp>
      <p:sp>
        <p:nvSpPr>
          <p:cNvPr id="55300" name="Content Placeholder 2"/>
          <p:cNvSpPr>
            <a:spLocks noGrp="1"/>
          </p:cNvSpPr>
          <p:nvPr>
            <p:ph sz="quarter" idx="1"/>
          </p:nvPr>
        </p:nvSpPr>
        <p:spPr/>
        <p:txBody>
          <a:bodyPr/>
          <a:lstStyle/>
          <a:p>
            <a:pPr algn="just" eaLnBrk="1" hangingPunct="1">
              <a:buFont typeface="Arial" pitchFamily="34" charset="0"/>
              <a:buNone/>
            </a:pPr>
            <a:r>
              <a:rPr lang="en-US" sz="1800" b="1" smtClean="0"/>
              <a:t>Selection of Raw Jute:</a:t>
            </a:r>
            <a:endParaRPr lang="en-US" sz="1800" smtClean="0"/>
          </a:p>
          <a:p>
            <a:pPr algn="just" eaLnBrk="1" hangingPunct="1"/>
            <a:r>
              <a:rPr lang="en-US" sz="1800" smtClean="0"/>
              <a:t>Raw jute bales are opened to find out any defect and to remove the defective portion from the morah by experienced workers. The bales are assorted according to spin like Hessian weft, Sacking wrap, Sacking weft etc. </a:t>
            </a:r>
          </a:p>
          <a:p>
            <a:pPr algn="just" eaLnBrk="1" hangingPunct="1">
              <a:buFont typeface="Arial" pitchFamily="34" charset="0"/>
              <a:buNone/>
            </a:pPr>
            <a:endParaRPr lang="en-US" sz="1800" smtClean="0"/>
          </a:p>
          <a:p>
            <a:pPr algn="just" eaLnBrk="1" hangingPunct="1">
              <a:buFont typeface="Arial" pitchFamily="34" charset="0"/>
              <a:buNone/>
            </a:pPr>
            <a:r>
              <a:rPr lang="en-US" sz="1800" b="1" smtClean="0"/>
              <a:t>Softening/Batching &amp; Piling:</a:t>
            </a:r>
            <a:endParaRPr lang="en-US" sz="1800" smtClean="0"/>
          </a:p>
          <a:p>
            <a:pPr algn="just" eaLnBrk="1" hangingPunct="1"/>
            <a:r>
              <a:rPr lang="en-US" sz="1800" smtClean="0"/>
              <a:t>Process of adding oil and water emulsion on jute batches is called as batching. The stack of fibre blends from jute fibres for a particular class of yarn is called a batch. </a:t>
            </a:r>
          </a:p>
          <a:p>
            <a:pPr algn="just" eaLnBrk="1" hangingPunct="1"/>
            <a:r>
              <a:rPr lang="en-US" sz="1800" smtClean="0"/>
              <a:t>During its passage through softener or spreader machines, oil and water emulsion is applied on jute for its moistening or lubrication. </a:t>
            </a:r>
          </a:p>
          <a:p>
            <a:pPr algn="just" eaLnBrk="1" hangingPunct="1"/>
            <a:r>
              <a:rPr lang="en-US" sz="1800" smtClean="0"/>
              <a:t>In this softening process jute becomes soft and pile-able and suitable for carding.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152400"/>
            <a:ext cx="8229600" cy="1143000"/>
          </a:xfrm>
        </p:spPr>
        <p:txBody>
          <a:bodyPr>
            <a:normAutofit fontScale="90000"/>
          </a:bodyPr>
          <a:lstStyle/>
          <a:p>
            <a:pPr eaLnBrk="1" hangingPunct="1">
              <a:defRPr/>
            </a:pPr>
            <a:r>
              <a:rPr lang="en-US" sz="3800" i="1" dirty="0" smtClean="0">
                <a:effectLst>
                  <a:outerShdw blurRad="38100" dist="38100" dir="2700000" algn="tl">
                    <a:srgbClr val="C0C0C0"/>
                  </a:outerShdw>
                </a:effectLst>
                <a:latin typeface="Baskerville Old Face" pitchFamily="6" charset="0"/>
              </a:rPr>
              <a:t>Value Chain for Jute Textile Manufacturers</a:t>
            </a:r>
          </a:p>
        </p:txBody>
      </p:sp>
      <p:sp>
        <p:nvSpPr>
          <p:cNvPr id="3" name="Content Placeholder 2"/>
          <p:cNvSpPr>
            <a:spLocks noGrp="1"/>
          </p:cNvSpPr>
          <p:nvPr>
            <p:ph sz="quarter" idx="1"/>
          </p:nvPr>
        </p:nvSpPr>
        <p:spPr>
          <a:xfrm>
            <a:off x="457200" y="1600200"/>
            <a:ext cx="7913688" cy="4873625"/>
          </a:xfrm>
        </p:spPr>
        <p:txBody>
          <a:bodyPr rtlCol="0">
            <a:normAutofit lnSpcReduction="10000"/>
          </a:bodyPr>
          <a:lstStyle/>
          <a:p>
            <a:pPr algn="just" eaLnBrk="1" fontAlgn="auto" hangingPunct="1">
              <a:spcAft>
                <a:spcPts val="0"/>
              </a:spcAft>
              <a:buFont typeface="Arial" pitchFamily="34" charset="0"/>
              <a:buNone/>
              <a:defRPr/>
            </a:pPr>
            <a:r>
              <a:rPr lang="en-US" sz="1800" b="1" dirty="0" smtClean="0">
                <a:ea typeface="+mn-ea"/>
                <a:cs typeface="+mn-cs"/>
              </a:rPr>
              <a:t>Carding:</a:t>
            </a:r>
            <a:endParaRPr lang="en-US" sz="1800" dirty="0" smtClean="0">
              <a:ea typeface="+mn-ea"/>
              <a:cs typeface="+mn-cs"/>
            </a:endParaRPr>
          </a:p>
          <a:p>
            <a:pPr algn="just" eaLnBrk="1" fontAlgn="auto" hangingPunct="1">
              <a:spcAft>
                <a:spcPts val="0"/>
              </a:spcAft>
              <a:defRPr/>
            </a:pPr>
            <a:r>
              <a:rPr lang="en-US" sz="1800" dirty="0" smtClean="0">
                <a:ea typeface="+mn-ea"/>
                <a:cs typeface="+mn-cs"/>
              </a:rPr>
              <a:t>Carding is a combining operation where jute reeds are split and extraneous matters are removed. Jute </a:t>
            </a:r>
            <a:r>
              <a:rPr lang="en-US" sz="1800" dirty="0" err="1" smtClean="0">
                <a:ea typeface="+mn-ea"/>
                <a:cs typeface="+mn-cs"/>
              </a:rPr>
              <a:t>fibres</a:t>
            </a:r>
            <a:r>
              <a:rPr lang="en-US" sz="1800" dirty="0" smtClean="0">
                <a:ea typeface="+mn-ea"/>
                <a:cs typeface="+mn-cs"/>
              </a:rPr>
              <a:t> are formed into ribbon called "sliver". There are three different carding sections:</a:t>
            </a:r>
          </a:p>
          <a:p>
            <a:pPr lvl="1" algn="just" eaLnBrk="1" fontAlgn="auto" hangingPunct="1">
              <a:spcAft>
                <a:spcPts val="0"/>
              </a:spcAft>
              <a:defRPr/>
            </a:pPr>
            <a:r>
              <a:rPr lang="en-US" sz="1500" dirty="0" smtClean="0">
                <a:ea typeface="+mn-ea"/>
              </a:rPr>
              <a:t>Breaker carding: </a:t>
            </a:r>
            <a:r>
              <a:rPr lang="en-US" sz="1600" dirty="0" smtClean="0">
                <a:ea typeface="+mn-ea"/>
              </a:rPr>
              <a:t>The Rolls made in Breaker Carding are of different qualities. </a:t>
            </a:r>
          </a:p>
          <a:p>
            <a:pPr lvl="1" algn="just" eaLnBrk="1" fontAlgn="auto" hangingPunct="1">
              <a:spcAft>
                <a:spcPts val="0"/>
              </a:spcAft>
              <a:defRPr/>
            </a:pPr>
            <a:r>
              <a:rPr lang="en-US" sz="1500" dirty="0" smtClean="0">
                <a:ea typeface="+mn-ea"/>
              </a:rPr>
              <a:t>Inter carding: </a:t>
            </a:r>
            <a:r>
              <a:rPr lang="en-US" sz="1600" dirty="0" smtClean="0">
                <a:ea typeface="+mn-ea"/>
              </a:rPr>
              <a:t>These rolls are brought together to inter carding machine for re-processing. This will also enhance the regularity.</a:t>
            </a:r>
            <a:endParaRPr lang="en-US" sz="1500" dirty="0" smtClean="0">
              <a:ea typeface="+mn-ea"/>
            </a:endParaRPr>
          </a:p>
          <a:p>
            <a:pPr lvl="1" algn="just" eaLnBrk="1" fontAlgn="auto" hangingPunct="1">
              <a:spcAft>
                <a:spcPts val="0"/>
              </a:spcAft>
              <a:defRPr/>
            </a:pPr>
            <a:r>
              <a:rPr lang="en-US" sz="1500" dirty="0" smtClean="0">
                <a:ea typeface="+mn-ea"/>
              </a:rPr>
              <a:t>Finisher carding: </a:t>
            </a:r>
            <a:r>
              <a:rPr lang="en-US" sz="1600" dirty="0" smtClean="0">
                <a:ea typeface="+mn-ea"/>
              </a:rPr>
              <a:t>Finisher carding machine make the sliver more uniform and regular in length and weight obtained from the Breaker carding machine.</a:t>
            </a:r>
          </a:p>
          <a:p>
            <a:pPr lvl="1" algn="just" eaLnBrk="1" fontAlgn="auto" hangingPunct="1">
              <a:spcAft>
                <a:spcPts val="0"/>
              </a:spcAft>
              <a:buFont typeface="Arial" pitchFamily="34" charset="0"/>
              <a:buNone/>
              <a:defRPr/>
            </a:pPr>
            <a:endParaRPr lang="en-US" sz="1500" dirty="0" smtClean="0">
              <a:ea typeface="+mn-ea"/>
            </a:endParaRPr>
          </a:p>
          <a:p>
            <a:pPr algn="just" eaLnBrk="1" fontAlgn="auto" hangingPunct="1">
              <a:spcAft>
                <a:spcPts val="0"/>
              </a:spcAft>
              <a:buFont typeface="Arial" pitchFamily="34" charset="0"/>
              <a:buNone/>
              <a:defRPr/>
            </a:pPr>
            <a:r>
              <a:rPr lang="en-US" sz="1800" b="1" dirty="0" smtClean="0">
                <a:ea typeface="+mn-ea"/>
                <a:cs typeface="+mn-cs"/>
              </a:rPr>
              <a:t>Drawing (1st, 2nd &amp; 3rd):</a:t>
            </a:r>
            <a:endParaRPr lang="en-US" sz="1800" dirty="0" smtClean="0">
              <a:ea typeface="+mn-ea"/>
              <a:cs typeface="+mn-cs"/>
            </a:endParaRPr>
          </a:p>
          <a:p>
            <a:pPr algn="just" eaLnBrk="1" fontAlgn="auto" hangingPunct="1">
              <a:spcAft>
                <a:spcPts val="0"/>
              </a:spcAft>
              <a:defRPr/>
            </a:pPr>
            <a:r>
              <a:rPr lang="en-US" sz="1800" dirty="0" smtClean="0">
                <a:ea typeface="+mn-ea"/>
                <a:cs typeface="+mn-cs"/>
              </a:rPr>
              <a:t>The first drawing machines makes blending, </a:t>
            </a:r>
            <a:r>
              <a:rPr lang="en-US" sz="1800" dirty="0" err="1" smtClean="0">
                <a:ea typeface="+mn-ea"/>
                <a:cs typeface="+mn-cs"/>
              </a:rPr>
              <a:t>equalising</a:t>
            </a:r>
            <a:r>
              <a:rPr lang="en-US" sz="1800" dirty="0" smtClean="0">
                <a:ea typeface="+mn-ea"/>
                <a:cs typeface="+mn-cs"/>
              </a:rPr>
              <a:t> the sliver and doubling two or more slivers, level and provide quality and </a:t>
            </a:r>
            <a:r>
              <a:rPr lang="en-US" sz="1800" dirty="0" err="1" smtClean="0">
                <a:ea typeface="+mn-ea"/>
                <a:cs typeface="+mn-cs"/>
              </a:rPr>
              <a:t>colour</a:t>
            </a:r>
            <a:r>
              <a:rPr lang="en-US" sz="1800" dirty="0" smtClean="0">
                <a:ea typeface="+mn-ea"/>
                <a:cs typeface="+mn-cs"/>
              </a:rPr>
              <a:t>. </a:t>
            </a:r>
          </a:p>
          <a:p>
            <a:pPr algn="just" eaLnBrk="1" fontAlgn="auto" hangingPunct="1">
              <a:spcAft>
                <a:spcPts val="0"/>
              </a:spcAft>
              <a:defRPr/>
            </a:pPr>
            <a:r>
              <a:rPr lang="en-US" sz="1800" dirty="0" smtClean="0">
                <a:ea typeface="+mn-ea"/>
                <a:cs typeface="+mn-cs"/>
              </a:rPr>
              <a:t>The Second Drawing machine makes more uniform sliver and reduce the jute into a suitable size for third drawing. </a:t>
            </a:r>
          </a:p>
          <a:p>
            <a:pPr algn="just" eaLnBrk="1" fontAlgn="auto" hangingPunct="1">
              <a:spcAft>
                <a:spcPts val="0"/>
              </a:spcAft>
              <a:defRPr/>
            </a:pPr>
            <a:r>
              <a:rPr lang="en-US" sz="1800" dirty="0" smtClean="0">
                <a:ea typeface="+mn-ea"/>
                <a:cs typeface="+mn-cs"/>
              </a:rPr>
              <a:t>The Third Drawing machine is of high speed makes the sliver more crimpled and suitable for spinning.</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152400"/>
            <a:ext cx="8229600" cy="1143000"/>
          </a:xfrm>
        </p:spPr>
        <p:txBody>
          <a:bodyPr>
            <a:normAutofit fontScale="90000"/>
          </a:bodyPr>
          <a:lstStyle/>
          <a:p>
            <a:pPr eaLnBrk="1" hangingPunct="1">
              <a:defRPr/>
            </a:pPr>
            <a:r>
              <a:rPr lang="en-US" sz="3800" i="1" dirty="0" smtClean="0">
                <a:effectLst>
                  <a:outerShdw blurRad="38100" dist="38100" dir="2700000" algn="tl">
                    <a:srgbClr val="C0C0C0"/>
                  </a:outerShdw>
                </a:effectLst>
                <a:latin typeface="Baskerville Old Face" pitchFamily="6" charset="0"/>
              </a:rPr>
              <a:t>Value Chain for Jute Textile Manufacturers </a:t>
            </a:r>
          </a:p>
        </p:txBody>
      </p:sp>
      <p:sp>
        <p:nvSpPr>
          <p:cNvPr id="57348" name="Content Placeholder 2"/>
          <p:cNvSpPr>
            <a:spLocks noGrp="1"/>
          </p:cNvSpPr>
          <p:nvPr>
            <p:ph sz="quarter" idx="1"/>
          </p:nvPr>
        </p:nvSpPr>
        <p:spPr>
          <a:xfrm>
            <a:off x="457200" y="1600200"/>
            <a:ext cx="7913688" cy="4873625"/>
          </a:xfrm>
        </p:spPr>
        <p:txBody>
          <a:bodyPr/>
          <a:lstStyle/>
          <a:p>
            <a:pPr algn="just" eaLnBrk="1" hangingPunct="1">
              <a:buFont typeface="Arial" pitchFamily="34" charset="0"/>
              <a:buNone/>
            </a:pPr>
            <a:r>
              <a:rPr lang="en-US" sz="1800" b="1" smtClean="0"/>
              <a:t>Spinning:</a:t>
            </a:r>
            <a:endParaRPr lang="en-US" sz="1800" smtClean="0"/>
          </a:p>
          <a:p>
            <a:pPr algn="just" eaLnBrk="1" hangingPunct="1"/>
            <a:r>
              <a:rPr lang="en-US" sz="1800" smtClean="0"/>
              <a:t>In the spinning process slivers are elongated and fibres are twisted into yarn to impart strength. </a:t>
            </a:r>
          </a:p>
          <a:p>
            <a:pPr algn="just" eaLnBrk="1" hangingPunct="1"/>
            <a:r>
              <a:rPr lang="en-US" sz="1800" smtClean="0"/>
              <a:t>Spun yarns in the spinning process are wound onto Bobbins.</a:t>
            </a:r>
          </a:p>
          <a:p>
            <a:pPr algn="just" eaLnBrk="1" hangingPunct="1">
              <a:buFont typeface="Arial" pitchFamily="34" charset="0"/>
              <a:buNone/>
            </a:pPr>
            <a:r>
              <a:rPr lang="en-US" sz="1800" b="1" smtClean="0"/>
              <a:t>Winding:</a:t>
            </a:r>
            <a:endParaRPr lang="en-US" sz="1800" smtClean="0"/>
          </a:p>
          <a:p>
            <a:pPr algn="just" eaLnBrk="1" hangingPunct="1"/>
            <a:r>
              <a:rPr lang="en-US" sz="1800" smtClean="0"/>
              <a:t>Winding is a process which provides yarn as spools and cops for the requirement of beaming and weaving operations. There are two types of winding </a:t>
            </a:r>
          </a:p>
          <a:p>
            <a:pPr lvl="1" algn="just" eaLnBrk="1" hangingPunct="1"/>
            <a:r>
              <a:rPr lang="en-US" sz="1500" smtClean="0"/>
              <a:t>Spool Winding and </a:t>
            </a:r>
          </a:p>
          <a:p>
            <a:pPr lvl="1" algn="just" eaLnBrk="1" hangingPunct="1"/>
            <a:r>
              <a:rPr lang="en-US" sz="1500" smtClean="0"/>
              <a:t>Cop Winding</a:t>
            </a:r>
          </a:p>
          <a:p>
            <a:pPr algn="just" eaLnBrk="1" hangingPunct="1">
              <a:buFont typeface="Arial" pitchFamily="34" charset="0"/>
              <a:buNone/>
            </a:pPr>
            <a:r>
              <a:rPr lang="en-US" sz="1800" b="1" smtClean="0"/>
              <a:t>Beaming:</a:t>
            </a:r>
            <a:endParaRPr lang="en-US" sz="1800" smtClean="0"/>
          </a:p>
          <a:p>
            <a:pPr algn="just" eaLnBrk="1" hangingPunct="1"/>
            <a:r>
              <a:rPr lang="en-US" sz="1800" smtClean="0"/>
              <a:t>Beaming process follows after spool winding. In Beaming operation yarn from spool is wounded over a beam of proper width and correct number of ends to weave jute cloth.</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152400"/>
            <a:ext cx="8229600" cy="1143000"/>
          </a:xfrm>
        </p:spPr>
        <p:txBody>
          <a:bodyPr>
            <a:normAutofit fontScale="90000"/>
          </a:bodyPr>
          <a:lstStyle/>
          <a:p>
            <a:pPr eaLnBrk="1" hangingPunct="1">
              <a:defRPr/>
            </a:pPr>
            <a:r>
              <a:rPr lang="en-US" sz="3800" i="1" dirty="0" smtClean="0">
                <a:effectLst>
                  <a:outerShdw blurRad="38100" dist="38100" dir="2700000" algn="tl">
                    <a:srgbClr val="C0C0C0"/>
                  </a:outerShdw>
                </a:effectLst>
                <a:latin typeface="Baskerville Old Face" pitchFamily="6" charset="0"/>
              </a:rPr>
              <a:t>Value Chain for Jute Textile Manufacturers</a:t>
            </a:r>
          </a:p>
        </p:txBody>
      </p:sp>
      <p:sp>
        <p:nvSpPr>
          <p:cNvPr id="58372" name="Content Placeholder 2"/>
          <p:cNvSpPr>
            <a:spLocks noGrp="1"/>
          </p:cNvSpPr>
          <p:nvPr>
            <p:ph sz="quarter" idx="1"/>
          </p:nvPr>
        </p:nvSpPr>
        <p:spPr>
          <a:xfrm>
            <a:off x="457200" y="1600200"/>
            <a:ext cx="7913688" cy="4873625"/>
          </a:xfrm>
        </p:spPr>
        <p:txBody>
          <a:bodyPr/>
          <a:lstStyle/>
          <a:p>
            <a:pPr algn="just" eaLnBrk="1" hangingPunct="1">
              <a:buFont typeface="Arial" pitchFamily="34" charset="0"/>
              <a:buNone/>
            </a:pPr>
            <a:r>
              <a:rPr lang="en-US" sz="1800" b="1" smtClean="0"/>
              <a:t>Weaving:</a:t>
            </a:r>
            <a:endParaRPr lang="en-US" sz="1800" smtClean="0"/>
          </a:p>
          <a:p>
            <a:pPr algn="just" eaLnBrk="1" hangingPunct="1"/>
            <a:r>
              <a:rPr lang="en-US" sz="1800" smtClean="0"/>
              <a:t>Weaving is a process of interlacement of two series of threads called "wrap" and "weft" yarns to produce the fabric of desired quality. There are separate looms for hessian and sacking in weaving section. </a:t>
            </a:r>
          </a:p>
          <a:p>
            <a:pPr algn="just" eaLnBrk="1" hangingPunct="1"/>
            <a:r>
              <a:rPr lang="en-US" sz="1800" smtClean="0"/>
              <a:t>The Hessian looms, shuttle which contents cops (weft yarn) is manually/ automatically changed. The sacking looms are equipped with eco-loader to load a cop automatically into the shuttle.</a:t>
            </a:r>
          </a:p>
          <a:p>
            <a:pPr algn="just" eaLnBrk="1" hangingPunct="1">
              <a:buFont typeface="Arial" pitchFamily="34" charset="0"/>
              <a:buNone/>
            </a:pPr>
            <a:r>
              <a:rPr lang="en-US" sz="1800" b="1" smtClean="0"/>
              <a:t>Damping &amp; Calendaring:</a:t>
            </a:r>
            <a:endParaRPr lang="en-US" sz="1800" smtClean="0"/>
          </a:p>
          <a:p>
            <a:pPr algn="just" eaLnBrk="1" hangingPunct="1"/>
            <a:r>
              <a:rPr lang="en-US" sz="1800" smtClean="0"/>
              <a:t>Damping is the process in which the rolled woven cloth is unrolled and water is sprinkled on it continuously to provide desired moisture.</a:t>
            </a:r>
          </a:p>
          <a:p>
            <a:pPr algn="just" eaLnBrk="1" hangingPunct="1"/>
            <a:r>
              <a:rPr lang="en-US" sz="1800" smtClean="0"/>
              <a:t>Calendaring is a process similar to ironing of fabric. After damping the damped fabric passes through pairs of heavy rollers rendering threads in fabric flattened and improve the quality and appearance.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274638"/>
            <a:ext cx="7467600" cy="920750"/>
          </a:xfrm>
        </p:spPr>
        <p:txBody>
          <a:bodyPr>
            <a:no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Value Chain of Jute Textile Manufacturers(</a:t>
            </a:r>
            <a:r>
              <a:rPr lang="en-US" sz="4200" i="1" dirty="0" err="1" smtClean="0">
                <a:effectLst>
                  <a:outerShdw blurRad="38100" dist="38100" dir="2700000" algn="tl">
                    <a:srgbClr val="C0C0C0"/>
                  </a:outerShdw>
                </a:effectLst>
                <a:latin typeface="Baskerville Old Face" pitchFamily="6" charset="0"/>
              </a:rPr>
              <a:t>Contd</a:t>
            </a:r>
            <a:r>
              <a:rPr lang="en-US" sz="4200" i="1" dirty="0" smtClean="0">
                <a:effectLst>
                  <a:outerShdw blurRad="38100" dist="38100" dir="2700000" algn="tl">
                    <a:srgbClr val="C0C0C0"/>
                  </a:outerShdw>
                </a:effectLst>
                <a:latin typeface="Baskerville Old Face" pitchFamily="6" charset="0"/>
              </a:rPr>
              <a:t>…)</a:t>
            </a:r>
          </a:p>
        </p:txBody>
      </p:sp>
      <p:sp>
        <p:nvSpPr>
          <p:cNvPr id="3" name="Content Placeholder 2"/>
          <p:cNvSpPr>
            <a:spLocks noGrp="1"/>
          </p:cNvSpPr>
          <p:nvPr>
            <p:ph sz="quarter" idx="1"/>
          </p:nvPr>
        </p:nvSpPr>
        <p:spPr>
          <a:xfrm>
            <a:off x="457200" y="1477963"/>
            <a:ext cx="8124825" cy="5151437"/>
          </a:xfrm>
        </p:spPr>
        <p:txBody>
          <a:bodyPr rtlCol="0">
            <a:normAutofit lnSpcReduction="10000"/>
          </a:bodyPr>
          <a:lstStyle/>
          <a:p>
            <a:pPr algn="just" eaLnBrk="1" fontAlgn="auto" hangingPunct="1">
              <a:spcAft>
                <a:spcPts val="0"/>
              </a:spcAft>
              <a:buFont typeface="Arial" pitchFamily="34" charset="0"/>
              <a:buNone/>
              <a:defRPr/>
            </a:pPr>
            <a:r>
              <a:rPr lang="en-US" sz="1800" b="1" dirty="0" smtClean="0">
                <a:ea typeface="+mn-ea"/>
                <a:cs typeface="+mn-cs"/>
              </a:rPr>
              <a:t>Lapping and Cutting:</a:t>
            </a:r>
            <a:endParaRPr lang="en-US" sz="1800" dirty="0" smtClean="0">
              <a:ea typeface="+mn-ea"/>
              <a:cs typeface="+mn-cs"/>
            </a:endParaRPr>
          </a:p>
          <a:p>
            <a:pPr algn="just" eaLnBrk="1" fontAlgn="auto" hangingPunct="1">
              <a:spcAft>
                <a:spcPts val="0"/>
              </a:spcAft>
              <a:defRPr/>
            </a:pPr>
            <a:r>
              <a:rPr lang="en-US" sz="1800" dirty="0" smtClean="0">
                <a:ea typeface="+mn-ea"/>
                <a:cs typeface="+mn-cs"/>
              </a:rPr>
              <a:t>Lapping is the process in which Hessian fabrics are folded into the required size used in "Bale press" operation on the lapping machine.</a:t>
            </a:r>
          </a:p>
          <a:p>
            <a:pPr algn="just" eaLnBrk="1" fontAlgn="auto" hangingPunct="1">
              <a:spcAft>
                <a:spcPts val="0"/>
              </a:spcAft>
              <a:defRPr/>
            </a:pPr>
            <a:r>
              <a:rPr lang="en-US" sz="1800" dirty="0" smtClean="0">
                <a:ea typeface="+mn-ea"/>
                <a:cs typeface="+mn-cs"/>
              </a:rPr>
              <a:t>Cutting is the process where the sacking cloth is cut to the required length for making bags for different size such as A-Twill bags ,B-twill bags ,etc</a:t>
            </a:r>
          </a:p>
          <a:p>
            <a:pPr algn="just" eaLnBrk="1" fontAlgn="auto" hangingPunct="1">
              <a:spcAft>
                <a:spcPts val="0"/>
              </a:spcAft>
              <a:buFont typeface="Arial" pitchFamily="34" charset="0"/>
              <a:buNone/>
              <a:defRPr/>
            </a:pPr>
            <a:endParaRPr lang="en-US" sz="1100" dirty="0" smtClean="0">
              <a:ea typeface="+mn-ea"/>
              <a:cs typeface="+mn-cs"/>
            </a:endParaRPr>
          </a:p>
          <a:p>
            <a:pPr algn="just" eaLnBrk="1" fontAlgn="auto" hangingPunct="1">
              <a:spcAft>
                <a:spcPts val="0"/>
              </a:spcAft>
              <a:buFont typeface="Arial" pitchFamily="34" charset="0"/>
              <a:buNone/>
              <a:defRPr/>
            </a:pPr>
            <a:r>
              <a:rPr lang="en-US" sz="1800" b="1" dirty="0" smtClean="0">
                <a:ea typeface="+mn-ea"/>
                <a:cs typeface="+mn-cs"/>
              </a:rPr>
              <a:t>Hemming, </a:t>
            </a:r>
            <a:r>
              <a:rPr lang="en-US" sz="1800" b="1" dirty="0" err="1" smtClean="0">
                <a:ea typeface="+mn-ea"/>
                <a:cs typeface="+mn-cs"/>
              </a:rPr>
              <a:t>Herackle</a:t>
            </a:r>
            <a:r>
              <a:rPr lang="en-US" sz="1800" b="1" dirty="0" smtClean="0">
                <a:ea typeface="+mn-ea"/>
                <a:cs typeface="+mn-cs"/>
              </a:rPr>
              <a:t> Sewing &amp; Safety Sewing: </a:t>
            </a:r>
            <a:endParaRPr lang="en-US" sz="1800" dirty="0" smtClean="0">
              <a:ea typeface="+mn-ea"/>
              <a:cs typeface="+mn-cs"/>
            </a:endParaRPr>
          </a:p>
          <a:p>
            <a:pPr algn="just" eaLnBrk="1" fontAlgn="auto" hangingPunct="1">
              <a:spcAft>
                <a:spcPts val="0"/>
              </a:spcAft>
              <a:defRPr/>
            </a:pPr>
            <a:r>
              <a:rPr lang="en-US" sz="1800" dirty="0" smtClean="0">
                <a:ea typeface="+mn-ea"/>
                <a:cs typeface="+mn-cs"/>
              </a:rPr>
              <a:t>In Hemming process, the raw edges of sacking cloth cut pieces are sown by folding it with sewing machine. </a:t>
            </a:r>
          </a:p>
          <a:p>
            <a:pPr algn="just" eaLnBrk="1" fontAlgn="auto" hangingPunct="1">
              <a:spcAft>
                <a:spcPts val="0"/>
              </a:spcAft>
              <a:defRPr/>
            </a:pPr>
            <a:r>
              <a:rPr lang="en-US" sz="1800" dirty="0" smtClean="0">
                <a:ea typeface="+mn-ea"/>
                <a:cs typeface="+mn-cs"/>
              </a:rPr>
              <a:t>In </a:t>
            </a:r>
            <a:r>
              <a:rPr lang="en-US" sz="1800" dirty="0" err="1" smtClean="0">
                <a:ea typeface="+mn-ea"/>
                <a:cs typeface="+mn-cs"/>
              </a:rPr>
              <a:t>Herackele</a:t>
            </a:r>
            <a:r>
              <a:rPr lang="en-US" sz="1800" dirty="0" smtClean="0">
                <a:ea typeface="+mn-ea"/>
                <a:cs typeface="+mn-cs"/>
              </a:rPr>
              <a:t> sewing the sides of sacking cloth cut pieces are sown to make a complete bag. </a:t>
            </a:r>
          </a:p>
          <a:p>
            <a:pPr algn="just" eaLnBrk="1" fontAlgn="auto" hangingPunct="1">
              <a:spcAft>
                <a:spcPts val="0"/>
              </a:spcAft>
              <a:defRPr/>
            </a:pPr>
            <a:r>
              <a:rPr lang="en-US" sz="1800" dirty="0" smtClean="0">
                <a:ea typeface="+mn-ea"/>
                <a:cs typeface="+mn-cs"/>
              </a:rPr>
              <a:t>In Safety sewing, the sides of sacking which was sown at the time of </a:t>
            </a:r>
            <a:r>
              <a:rPr lang="en-US" sz="1800" dirty="0" err="1" smtClean="0">
                <a:ea typeface="+mn-ea"/>
                <a:cs typeface="+mn-cs"/>
              </a:rPr>
              <a:t>Herackle</a:t>
            </a:r>
            <a:r>
              <a:rPr lang="en-US" sz="1800" dirty="0" smtClean="0">
                <a:ea typeface="+mn-ea"/>
                <a:cs typeface="+mn-cs"/>
              </a:rPr>
              <a:t> Sewing is again stitched to enhance the strength of the Bags edge. This kind of stitching is generally done on FCI bags.</a:t>
            </a:r>
          </a:p>
          <a:p>
            <a:pPr algn="just" eaLnBrk="1" fontAlgn="auto" hangingPunct="1">
              <a:spcAft>
                <a:spcPts val="0"/>
              </a:spcAft>
              <a:buFont typeface="Arial" pitchFamily="34" charset="0"/>
              <a:buNone/>
              <a:defRPr/>
            </a:pPr>
            <a:endParaRPr lang="en-US" sz="1200" b="1" dirty="0" smtClean="0">
              <a:ea typeface="+mn-ea"/>
              <a:cs typeface="+mn-cs"/>
            </a:endParaRPr>
          </a:p>
          <a:p>
            <a:pPr algn="just" eaLnBrk="1" fontAlgn="auto" hangingPunct="1">
              <a:spcAft>
                <a:spcPts val="0"/>
              </a:spcAft>
              <a:buFont typeface="Arial" pitchFamily="34" charset="0"/>
              <a:buNone/>
              <a:defRPr/>
            </a:pPr>
            <a:r>
              <a:rPr lang="en-US" sz="1800" b="1" dirty="0" smtClean="0">
                <a:ea typeface="+mn-ea"/>
                <a:cs typeface="+mn-cs"/>
              </a:rPr>
              <a:t>Bailing:</a:t>
            </a:r>
            <a:endParaRPr lang="en-US" sz="1800" dirty="0" smtClean="0">
              <a:ea typeface="+mn-ea"/>
              <a:cs typeface="+mn-cs"/>
            </a:endParaRPr>
          </a:p>
          <a:p>
            <a:pPr algn="just" eaLnBrk="1" fontAlgn="auto" hangingPunct="1">
              <a:spcAft>
                <a:spcPts val="0"/>
              </a:spcAft>
              <a:defRPr/>
            </a:pPr>
            <a:r>
              <a:rPr lang="en-US" sz="1800" dirty="0" smtClean="0">
                <a:ea typeface="+mn-ea"/>
                <a:cs typeface="+mn-cs"/>
              </a:rPr>
              <a:t>Bags or Bale processing cloths are pressed compactly according to buyers need.  After this Sacking bags in bale form and Hessian cloth in bale form are ready for use/export. </a:t>
            </a:r>
          </a:p>
          <a:p>
            <a:pPr algn="just" eaLnBrk="1" fontAlgn="auto" hangingPunct="1">
              <a:spcAft>
                <a:spcPts val="0"/>
              </a:spcAft>
              <a:defRPr/>
            </a:pPr>
            <a:endParaRPr lang="en-US" sz="1800" dirty="0">
              <a:ea typeface="+mn-ea"/>
              <a:cs typeface="+mn-cs"/>
            </a:endParaRPr>
          </a:p>
        </p:txBody>
      </p:sp>
      <p:sp>
        <p:nvSpPr>
          <p:cNvPr id="5" name="Action Button: Back or Previous 4">
            <a:hlinkClick r:id="rId3" action="ppaction://hlinksldjump" highlightClick="1"/>
          </p:cNvPr>
          <p:cNvSpPr/>
          <p:nvPr/>
        </p:nvSpPr>
        <p:spPr>
          <a:xfrm>
            <a:off x="8686800" y="6324600"/>
            <a:ext cx="3810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152400"/>
            <a:ext cx="9144000" cy="990600"/>
          </a:xfrm>
          <a:prstGeom prst="rect">
            <a:avLst/>
          </a:prstGeom>
        </p:spPr>
        <p:txBody>
          <a:bodyPr anchor="ctr">
            <a:normAutofit/>
          </a:bodyPr>
          <a:lstStyle/>
          <a:p>
            <a:pPr algn="ctr">
              <a:defRPr/>
            </a:pPr>
            <a:r>
              <a:rPr lang="en-IN" sz="5400" i="1">
                <a:effectLst>
                  <a:outerShdw blurRad="38100" dist="38100" dir="2700000" algn="tl">
                    <a:srgbClr val="C0C0C0"/>
                  </a:outerShdw>
                </a:effectLst>
                <a:latin typeface="Baskerville Old Face" pitchFamily="6" charset="0"/>
                <a:cs typeface="+mn-cs"/>
              </a:rPr>
              <a:t>Methodology</a:t>
            </a:r>
          </a:p>
        </p:txBody>
      </p:sp>
      <p:sp>
        <p:nvSpPr>
          <p:cNvPr id="10244" name="Content Placeholder 2"/>
          <p:cNvSpPr>
            <a:spLocks noGrp="1"/>
          </p:cNvSpPr>
          <p:nvPr>
            <p:ph idx="1"/>
          </p:nvPr>
        </p:nvSpPr>
        <p:spPr>
          <a:xfrm>
            <a:off x="0" y="1447800"/>
            <a:ext cx="9144000" cy="5181600"/>
          </a:xfrm>
        </p:spPr>
        <p:txBody>
          <a:bodyPr/>
          <a:lstStyle/>
          <a:p>
            <a:pPr algn="just" eaLnBrk="1" hangingPunct="1">
              <a:buFont typeface="Arial" pitchFamily="34" charset="0"/>
              <a:buNone/>
            </a:pPr>
            <a:r>
              <a:rPr lang="en-US" sz="2400" b="1" smtClean="0"/>
              <a:t>Primary Survey: Sample size enumerated for the purpose</a:t>
            </a:r>
          </a:p>
        </p:txBody>
      </p:sp>
      <p:sp>
        <p:nvSpPr>
          <p:cNvPr id="10245" name="Content Placeholder 2"/>
          <p:cNvSpPr txBox="1">
            <a:spLocks/>
          </p:cNvSpPr>
          <p:nvPr/>
        </p:nvSpPr>
        <p:spPr bwMode="auto">
          <a:xfrm>
            <a:off x="609600" y="1752600"/>
            <a:ext cx="8839200" cy="4343400"/>
          </a:xfrm>
          <a:prstGeom prst="rect">
            <a:avLst/>
          </a:prstGeom>
          <a:noFill/>
          <a:ln w="9525">
            <a:noFill/>
            <a:miter lim="800000"/>
            <a:headEnd/>
            <a:tailEnd/>
          </a:ln>
        </p:spPr>
        <p:txBody>
          <a:bodyPr/>
          <a:lstStyle/>
          <a:p>
            <a:pPr marL="342900" indent="-342900" algn="just">
              <a:spcBef>
                <a:spcPct val="20000"/>
              </a:spcBef>
            </a:pPr>
            <a:endParaRPr lang="en-US" sz="2000" b="1"/>
          </a:p>
          <a:p>
            <a:pPr marL="342900" indent="-342900" algn="just">
              <a:spcBef>
                <a:spcPct val="20000"/>
              </a:spcBef>
            </a:pPr>
            <a:endParaRPr lang="en-US" sz="2100"/>
          </a:p>
          <a:p>
            <a:pPr marL="342900" indent="-342900" algn="just">
              <a:spcBef>
                <a:spcPct val="20000"/>
              </a:spcBef>
            </a:pPr>
            <a:endParaRPr lang="en-US" sz="2100"/>
          </a:p>
        </p:txBody>
      </p:sp>
      <p:sp>
        <p:nvSpPr>
          <p:cNvPr id="14" name="TextBox 13"/>
          <p:cNvSpPr txBox="1"/>
          <p:nvPr/>
        </p:nvSpPr>
        <p:spPr>
          <a:xfrm>
            <a:off x="381000" y="4800600"/>
            <a:ext cx="8382000" cy="1477963"/>
          </a:xfrm>
          <a:prstGeom prst="rect">
            <a:avLst/>
          </a:prstGeom>
          <a:noFill/>
        </p:spPr>
        <p:txBody>
          <a:bodyPr>
            <a:spAutoFit/>
          </a:bodyPr>
          <a:lstStyle/>
          <a:p>
            <a:pPr fontAlgn="auto">
              <a:spcBef>
                <a:spcPts val="0"/>
              </a:spcBef>
              <a:spcAft>
                <a:spcPts val="0"/>
              </a:spcAft>
              <a:defRPr/>
            </a:pPr>
            <a:r>
              <a:rPr lang="en-US" dirty="0">
                <a:latin typeface="+mn-lt"/>
                <a:ea typeface="+mn-ea"/>
                <a:cs typeface="+mn-cs"/>
              </a:rPr>
              <a:t>Jute textile producing states covered for the purpose are</a:t>
            </a:r>
          </a:p>
          <a:p>
            <a:pPr marL="342900" indent="-342900" fontAlgn="auto">
              <a:spcBef>
                <a:spcPts val="0"/>
              </a:spcBef>
              <a:spcAft>
                <a:spcPts val="0"/>
              </a:spcAft>
              <a:buFontTx/>
              <a:buAutoNum type="arabicPeriod"/>
              <a:defRPr/>
            </a:pPr>
            <a:r>
              <a:rPr lang="en-US" dirty="0">
                <a:latin typeface="+mn-lt"/>
                <a:ea typeface="+mn-ea"/>
                <a:cs typeface="+mn-cs"/>
              </a:rPr>
              <a:t>East Zone: West Bengal, Assam,  </a:t>
            </a:r>
            <a:r>
              <a:rPr lang="en-US" dirty="0" err="1">
                <a:latin typeface="+mn-lt"/>
                <a:ea typeface="+mn-ea"/>
                <a:cs typeface="+mn-cs"/>
              </a:rPr>
              <a:t>Odisha</a:t>
            </a:r>
            <a:r>
              <a:rPr lang="en-US" dirty="0">
                <a:latin typeface="+mn-lt"/>
                <a:ea typeface="+mn-ea"/>
                <a:cs typeface="+mn-cs"/>
              </a:rPr>
              <a:t> </a:t>
            </a:r>
          </a:p>
          <a:p>
            <a:pPr marL="342900" indent="-342900" fontAlgn="auto">
              <a:spcBef>
                <a:spcPts val="0"/>
              </a:spcBef>
              <a:spcAft>
                <a:spcPts val="0"/>
              </a:spcAft>
              <a:buFontTx/>
              <a:buAutoNum type="arabicPeriod"/>
              <a:defRPr/>
            </a:pPr>
            <a:r>
              <a:rPr lang="en-US" dirty="0">
                <a:latin typeface="+mn-lt"/>
                <a:ea typeface="+mn-ea"/>
                <a:cs typeface="+mn-cs"/>
              </a:rPr>
              <a:t>South Zone: Andhra Pradesh, Telengana, Tamil Nadu, Kerala, Pondicherry, Karnataka.</a:t>
            </a:r>
          </a:p>
          <a:p>
            <a:pPr marL="342900" indent="-342900" fontAlgn="auto">
              <a:spcBef>
                <a:spcPts val="0"/>
              </a:spcBef>
              <a:spcAft>
                <a:spcPts val="0"/>
              </a:spcAft>
              <a:buFontTx/>
              <a:buAutoNum type="arabicPeriod"/>
              <a:defRPr/>
            </a:pPr>
            <a:r>
              <a:rPr lang="en-US" dirty="0">
                <a:latin typeface="+mn-lt"/>
                <a:ea typeface="+mn-ea"/>
                <a:cs typeface="+mn-cs"/>
              </a:rPr>
              <a:t>North Zone: Haryana, Rajasthan, New Delhi, Uttar Pradesh</a:t>
            </a:r>
          </a:p>
          <a:p>
            <a:pPr marL="342900" indent="-342900" fontAlgn="auto">
              <a:spcBef>
                <a:spcPts val="0"/>
              </a:spcBef>
              <a:spcAft>
                <a:spcPts val="0"/>
              </a:spcAft>
              <a:buFontTx/>
              <a:buAutoNum type="arabicPeriod"/>
              <a:defRPr/>
            </a:pPr>
            <a:r>
              <a:rPr lang="en-US" dirty="0">
                <a:latin typeface="+mn-lt"/>
                <a:ea typeface="+mn-ea"/>
                <a:cs typeface="+mn-cs"/>
              </a:rPr>
              <a:t>West Zone: Gujarat and Maharashtra   </a:t>
            </a:r>
          </a:p>
        </p:txBody>
      </p:sp>
      <p:graphicFrame>
        <p:nvGraphicFramePr>
          <p:cNvPr id="9" name="Table 8"/>
          <p:cNvGraphicFramePr>
            <a:graphicFrameLocks noGrp="1"/>
          </p:cNvGraphicFramePr>
          <p:nvPr/>
        </p:nvGraphicFramePr>
        <p:xfrm>
          <a:off x="1524000" y="2057400"/>
          <a:ext cx="5638332" cy="2546604"/>
        </p:xfrm>
        <a:graphic>
          <a:graphicData uri="http://schemas.openxmlformats.org/drawingml/2006/table">
            <a:tbl>
              <a:tblPr firstRow="1" bandRow="1">
                <a:tableStyleId>{69012ECD-51FC-41F1-AA8D-1B2483CD663E}</a:tableStyleId>
              </a:tblPr>
              <a:tblGrid>
                <a:gridCol w="4484497"/>
                <a:gridCol w="1153835"/>
              </a:tblGrid>
              <a:tr h="565912">
                <a:tc>
                  <a:txBody>
                    <a:bodyPr/>
                    <a:lstStyle/>
                    <a:p>
                      <a:pPr algn="ctr">
                        <a:lnSpc>
                          <a:spcPct val="115000"/>
                        </a:lnSpc>
                        <a:spcAft>
                          <a:spcPts val="0"/>
                        </a:spcAft>
                        <a:tabLst>
                          <a:tab pos="342900" algn="l"/>
                        </a:tabLst>
                      </a:pPr>
                      <a:r>
                        <a:rPr lang="en-US" sz="1600" kern="1200" dirty="0"/>
                        <a:t>Stakeholders in Value Chain</a:t>
                      </a:r>
                      <a:endParaRPr lang="en-US" sz="1400" dirty="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US" sz="1600" kern="1200" dirty="0"/>
                        <a:t>Units Covered</a:t>
                      </a:r>
                      <a:endParaRPr lang="en-US" sz="1400" dirty="0">
                        <a:latin typeface="Calibri"/>
                        <a:ea typeface="Calibri"/>
                        <a:cs typeface="Times New Roman"/>
                      </a:endParaRPr>
                    </a:p>
                  </a:txBody>
                  <a:tcPr marL="68580" marR="68580" marT="0" marB="0" anchor="ctr"/>
                </a:tc>
              </a:tr>
              <a:tr h="282956">
                <a:tc>
                  <a:txBody>
                    <a:bodyPr/>
                    <a:lstStyle/>
                    <a:p>
                      <a:pPr>
                        <a:lnSpc>
                          <a:spcPct val="115000"/>
                        </a:lnSpc>
                        <a:spcAft>
                          <a:spcPts val="0"/>
                        </a:spcAft>
                        <a:tabLst>
                          <a:tab pos="342900" algn="l"/>
                        </a:tabLst>
                      </a:pPr>
                      <a:r>
                        <a:rPr lang="en-US" sz="1600" kern="1200"/>
                        <a:t>Input Suppliers/farmers </a:t>
                      </a:r>
                      <a:endParaRPr lang="en-US" sz="14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US" sz="1600" kern="1200" dirty="0"/>
                        <a:t>72</a:t>
                      </a:r>
                      <a:endParaRPr lang="en-US" sz="1400" dirty="0">
                        <a:latin typeface="Calibri"/>
                        <a:ea typeface="Calibri"/>
                        <a:cs typeface="Times New Roman"/>
                      </a:endParaRPr>
                    </a:p>
                  </a:txBody>
                  <a:tcPr marL="68580" marR="68580" marT="0" marB="0" anchor="ctr"/>
                </a:tc>
              </a:tr>
              <a:tr h="282956">
                <a:tc>
                  <a:txBody>
                    <a:bodyPr/>
                    <a:lstStyle/>
                    <a:p>
                      <a:pPr>
                        <a:lnSpc>
                          <a:spcPct val="115000"/>
                        </a:lnSpc>
                        <a:spcAft>
                          <a:spcPts val="0"/>
                        </a:spcAft>
                        <a:tabLst>
                          <a:tab pos="342900" algn="l"/>
                        </a:tabLst>
                      </a:pPr>
                      <a:r>
                        <a:rPr lang="en-US" sz="1600" kern="1200" dirty="0"/>
                        <a:t>Jute Textiles manufacturers in </a:t>
                      </a:r>
                      <a:r>
                        <a:rPr lang="en-US" sz="1600" kern="1200" dirty="0" err="1"/>
                        <a:t>organised</a:t>
                      </a:r>
                      <a:r>
                        <a:rPr lang="en-US" sz="1600" kern="1200" dirty="0"/>
                        <a:t> sector </a:t>
                      </a:r>
                      <a:endParaRPr lang="en-US" sz="1400" dirty="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US" sz="1600" kern="1200" dirty="0"/>
                        <a:t>25</a:t>
                      </a:r>
                      <a:endParaRPr lang="en-US" sz="1400" dirty="0">
                        <a:latin typeface="Calibri"/>
                        <a:ea typeface="Calibri"/>
                        <a:cs typeface="Times New Roman"/>
                      </a:endParaRPr>
                    </a:p>
                  </a:txBody>
                  <a:tcPr marL="68580" marR="68580" marT="0" marB="0" anchor="ctr"/>
                </a:tc>
              </a:tr>
              <a:tr h="282956">
                <a:tc>
                  <a:txBody>
                    <a:bodyPr/>
                    <a:lstStyle/>
                    <a:p>
                      <a:pPr>
                        <a:lnSpc>
                          <a:spcPct val="115000"/>
                        </a:lnSpc>
                        <a:spcAft>
                          <a:spcPts val="0"/>
                        </a:spcAft>
                        <a:tabLst>
                          <a:tab pos="342900" algn="l"/>
                        </a:tabLst>
                      </a:pPr>
                      <a:r>
                        <a:rPr lang="en-US" sz="1600" kern="1200"/>
                        <a:t>Grading &amp; Trading </a:t>
                      </a:r>
                      <a:endParaRPr lang="en-US" sz="14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US" sz="1600" kern="1200"/>
                        <a:t>47</a:t>
                      </a:r>
                      <a:endParaRPr lang="en-US" sz="1400">
                        <a:latin typeface="Calibri"/>
                        <a:ea typeface="Calibri"/>
                        <a:cs typeface="Times New Roman"/>
                      </a:endParaRPr>
                    </a:p>
                  </a:txBody>
                  <a:tcPr marL="68580" marR="68580" marT="0" marB="0" anchor="ctr"/>
                </a:tc>
              </a:tr>
              <a:tr h="282956">
                <a:tc>
                  <a:txBody>
                    <a:bodyPr/>
                    <a:lstStyle/>
                    <a:p>
                      <a:pPr>
                        <a:lnSpc>
                          <a:spcPct val="115000"/>
                        </a:lnSpc>
                        <a:spcAft>
                          <a:spcPts val="0"/>
                        </a:spcAft>
                        <a:tabLst>
                          <a:tab pos="342900" algn="l"/>
                        </a:tabLst>
                      </a:pPr>
                      <a:r>
                        <a:rPr lang="en-US" sz="1600" kern="1200" dirty="0"/>
                        <a:t>Jute Diversified Product (JDP) manufacturers</a:t>
                      </a:r>
                      <a:endParaRPr lang="en-US" sz="1400" dirty="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US" sz="1600" kern="1200"/>
                        <a:t>51</a:t>
                      </a:r>
                      <a:endParaRPr lang="en-US" sz="1400">
                        <a:latin typeface="Calibri"/>
                        <a:ea typeface="Calibri"/>
                        <a:cs typeface="Times New Roman"/>
                      </a:endParaRPr>
                    </a:p>
                  </a:txBody>
                  <a:tcPr marL="68580" marR="68580" marT="0" marB="0" anchor="ctr"/>
                </a:tc>
              </a:tr>
              <a:tr h="282956">
                <a:tc>
                  <a:txBody>
                    <a:bodyPr/>
                    <a:lstStyle/>
                    <a:p>
                      <a:pPr>
                        <a:lnSpc>
                          <a:spcPct val="115000"/>
                        </a:lnSpc>
                        <a:spcAft>
                          <a:spcPts val="0"/>
                        </a:spcAft>
                        <a:tabLst>
                          <a:tab pos="342900" algn="l"/>
                        </a:tabLst>
                      </a:pPr>
                      <a:r>
                        <a:rPr lang="en-US" sz="1600" kern="1200"/>
                        <a:t>Buying Agents </a:t>
                      </a:r>
                      <a:endParaRPr lang="en-US" sz="14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US" sz="1600" kern="1200"/>
                        <a:t>04</a:t>
                      </a:r>
                      <a:endParaRPr lang="en-US" sz="1400">
                        <a:latin typeface="Calibri"/>
                        <a:ea typeface="Calibri"/>
                        <a:cs typeface="Times New Roman"/>
                      </a:endParaRPr>
                    </a:p>
                  </a:txBody>
                  <a:tcPr marL="68580" marR="68580" marT="0" marB="0" anchor="ctr"/>
                </a:tc>
              </a:tr>
              <a:tr h="282956">
                <a:tc>
                  <a:txBody>
                    <a:bodyPr/>
                    <a:lstStyle/>
                    <a:p>
                      <a:pPr>
                        <a:lnSpc>
                          <a:spcPct val="115000"/>
                        </a:lnSpc>
                        <a:spcAft>
                          <a:spcPts val="0"/>
                        </a:spcAft>
                        <a:tabLst>
                          <a:tab pos="342900" algn="l"/>
                        </a:tabLst>
                      </a:pPr>
                      <a:r>
                        <a:rPr lang="en-US" sz="1600" kern="1200"/>
                        <a:t>Retailers/ Wholesalers </a:t>
                      </a:r>
                      <a:endParaRPr lang="en-US" sz="14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US" sz="1600" kern="1200"/>
                        <a:t>18</a:t>
                      </a:r>
                      <a:endParaRPr lang="en-US" sz="1400">
                        <a:latin typeface="Calibri"/>
                        <a:ea typeface="Calibri"/>
                        <a:cs typeface="Times New Roman"/>
                      </a:endParaRPr>
                    </a:p>
                  </a:txBody>
                  <a:tcPr marL="68580" marR="68580" marT="0" marB="0" anchor="ctr"/>
                </a:tc>
              </a:tr>
              <a:tr h="282956">
                <a:tc>
                  <a:txBody>
                    <a:bodyPr/>
                    <a:lstStyle/>
                    <a:p>
                      <a:pPr>
                        <a:lnSpc>
                          <a:spcPct val="115000"/>
                        </a:lnSpc>
                        <a:spcAft>
                          <a:spcPts val="0"/>
                        </a:spcAft>
                        <a:tabLst>
                          <a:tab pos="342900" algn="l"/>
                        </a:tabLst>
                      </a:pPr>
                      <a:r>
                        <a:rPr lang="en-US" sz="1600" kern="1200"/>
                        <a:t>Jute Textile Exporters/Importers</a:t>
                      </a:r>
                      <a:endParaRPr lang="en-US" sz="1400">
                        <a:latin typeface="Calibri"/>
                        <a:ea typeface="Calibri"/>
                        <a:cs typeface="Times New Roman"/>
                      </a:endParaRPr>
                    </a:p>
                  </a:txBody>
                  <a:tcPr marL="68580" marR="68580" marT="0" marB="0" anchor="ctr"/>
                </a:tc>
                <a:tc>
                  <a:txBody>
                    <a:bodyPr/>
                    <a:lstStyle/>
                    <a:p>
                      <a:pPr algn="ctr">
                        <a:lnSpc>
                          <a:spcPct val="115000"/>
                        </a:lnSpc>
                        <a:spcAft>
                          <a:spcPts val="0"/>
                        </a:spcAft>
                        <a:tabLst>
                          <a:tab pos="342900" algn="l"/>
                        </a:tabLst>
                      </a:pPr>
                      <a:r>
                        <a:rPr lang="en-US" sz="1600" kern="1200" dirty="0"/>
                        <a:t>06</a:t>
                      </a:r>
                      <a:endParaRPr lang="en-US" sz="1400" dirty="0">
                        <a:latin typeface="Calibri"/>
                        <a:ea typeface="Calibri"/>
                        <a:cs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954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2" name="Title 1"/>
          <p:cNvSpPr>
            <a:spLocks noGrp="1"/>
          </p:cNvSpPr>
          <p:nvPr>
            <p:ph type="title"/>
          </p:nvPr>
        </p:nvSpPr>
        <p:spPr>
          <a:xfrm>
            <a:off x="457200" y="76200"/>
            <a:ext cx="8229600" cy="1143000"/>
          </a:xfrm>
        </p:spPr>
        <p:txBody>
          <a:bodyPr>
            <a:normAutofit/>
          </a:bodyPr>
          <a:lstStyle/>
          <a:p>
            <a:pPr eaLnBrk="1" hangingPunct="1">
              <a:defRPr/>
            </a:pPr>
            <a:r>
              <a:rPr lang="en-US" sz="4200" i="1" dirty="0" smtClean="0">
                <a:effectLst>
                  <a:outerShdw blurRad="38100" dist="38100" dir="2700000" algn="tl">
                    <a:srgbClr val="C0C0C0"/>
                  </a:outerShdw>
                </a:effectLst>
                <a:latin typeface="Baskerville Old Face" pitchFamily="6" charset="0"/>
              </a:rPr>
              <a:t>JDP Value Chain</a:t>
            </a:r>
          </a:p>
        </p:txBody>
      </p:sp>
      <p:graphicFrame>
        <p:nvGraphicFramePr>
          <p:cNvPr id="8" name="Diagram 7"/>
          <p:cNvGraphicFramePr/>
          <p:nvPr/>
        </p:nvGraphicFramePr>
        <p:xfrm>
          <a:off x="0" y="1905000"/>
          <a:ext cx="35814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3"/>
          <p:cNvSpPr>
            <a:spLocks noGrp="1"/>
          </p:cNvSpPr>
          <p:nvPr>
            <p:ph sz="quarter" idx="1"/>
          </p:nvPr>
        </p:nvSpPr>
        <p:spPr>
          <a:xfrm>
            <a:off x="3657600" y="1219200"/>
            <a:ext cx="5334000" cy="5257800"/>
          </a:xfrm>
        </p:spPr>
        <p:txBody>
          <a:bodyPr rtlCol="0">
            <a:noAutofit/>
          </a:bodyPr>
          <a:lstStyle/>
          <a:p>
            <a:pPr algn="just" eaLnBrk="1" fontAlgn="auto" hangingPunct="1">
              <a:spcAft>
                <a:spcPts val="0"/>
              </a:spcAft>
              <a:buFont typeface="Arial" pitchFamily="34" charset="0"/>
              <a:buNone/>
              <a:defRPr/>
            </a:pPr>
            <a:r>
              <a:rPr lang="en-US" sz="1600" b="1" dirty="0" smtClean="0">
                <a:ea typeface="+mn-ea"/>
                <a:cs typeface="+mn-cs"/>
              </a:rPr>
              <a:t>Input Suppliers</a:t>
            </a:r>
          </a:p>
          <a:p>
            <a:pPr algn="just" eaLnBrk="1" fontAlgn="auto" hangingPunct="1">
              <a:spcAft>
                <a:spcPts val="0"/>
              </a:spcAft>
              <a:defRPr/>
            </a:pPr>
            <a:r>
              <a:rPr lang="en-US" sz="1500" b="1" dirty="0" smtClean="0">
                <a:ea typeface="+mn-ea"/>
                <a:cs typeface="+mn-cs"/>
              </a:rPr>
              <a:t>The primary input suppliers are composite and spinning mills, local accessories suppliers.</a:t>
            </a:r>
          </a:p>
          <a:p>
            <a:pPr algn="just" eaLnBrk="1" fontAlgn="auto" hangingPunct="1">
              <a:spcAft>
                <a:spcPts val="0"/>
              </a:spcAft>
              <a:defRPr/>
            </a:pPr>
            <a:r>
              <a:rPr lang="en-US" sz="1500" b="1" dirty="0" smtClean="0">
                <a:ea typeface="+mn-ea"/>
                <a:cs typeface="+mn-cs"/>
              </a:rPr>
              <a:t>Most of the fabrics and yarn  suppliers are based in West Bengal, while the accessories suppliers are spread across the country.</a:t>
            </a:r>
          </a:p>
          <a:p>
            <a:pPr algn="just" eaLnBrk="1" fontAlgn="auto" hangingPunct="1">
              <a:spcAft>
                <a:spcPts val="0"/>
              </a:spcAft>
              <a:defRPr/>
            </a:pPr>
            <a:r>
              <a:rPr lang="en-US" sz="1500" b="1" dirty="0" smtClean="0">
                <a:ea typeface="+mn-ea"/>
                <a:cs typeface="+mn-cs"/>
              </a:rPr>
              <a:t>The product design and defining specifications are generally carried by JDP units of their own.</a:t>
            </a:r>
          </a:p>
          <a:p>
            <a:pPr algn="just" eaLnBrk="1" fontAlgn="auto" hangingPunct="1">
              <a:spcAft>
                <a:spcPts val="0"/>
              </a:spcAft>
              <a:buFont typeface="Arial" pitchFamily="34" charset="0"/>
              <a:buNone/>
              <a:defRPr/>
            </a:pPr>
            <a:r>
              <a:rPr lang="en-US" sz="1600" b="1" dirty="0" smtClean="0">
                <a:ea typeface="+mn-ea"/>
                <a:cs typeface="+mn-cs"/>
              </a:rPr>
              <a:t>JDP Enterprises</a:t>
            </a:r>
          </a:p>
          <a:p>
            <a:pPr algn="just" eaLnBrk="1" fontAlgn="auto" hangingPunct="1">
              <a:spcAft>
                <a:spcPts val="0"/>
              </a:spcAft>
              <a:defRPr/>
            </a:pPr>
            <a:r>
              <a:rPr lang="en-US" sz="1600" b="1" dirty="0" smtClean="0">
                <a:ea typeface="+mn-ea"/>
                <a:cs typeface="+mn-cs"/>
              </a:rPr>
              <a:t>JDP enterprise owners are the actors, who convert the fabrics, yarns and other related products to Jute Diversified Products.</a:t>
            </a:r>
          </a:p>
          <a:p>
            <a:pPr algn="just" eaLnBrk="1" fontAlgn="auto" hangingPunct="1">
              <a:spcAft>
                <a:spcPts val="0"/>
              </a:spcAft>
              <a:defRPr/>
            </a:pPr>
            <a:r>
              <a:rPr lang="en-US" sz="1600" b="1" dirty="0" smtClean="0">
                <a:ea typeface="+mn-ea"/>
                <a:cs typeface="+mn-cs"/>
              </a:rPr>
              <a:t>In JDP value chain, the enterprises  makes maximum value addition.</a:t>
            </a:r>
          </a:p>
          <a:p>
            <a:pPr algn="just" eaLnBrk="1" fontAlgn="auto" hangingPunct="1">
              <a:spcAft>
                <a:spcPts val="0"/>
              </a:spcAft>
              <a:defRPr/>
            </a:pPr>
            <a:r>
              <a:rPr lang="en-US" sz="1600" b="1" dirty="0" smtClean="0">
                <a:ea typeface="+mn-ea"/>
                <a:cs typeface="+mn-cs"/>
              </a:rPr>
              <a:t>The entire processing includes designing, pattern making, cutting, sewing, quality assurance, packaging and marketing of the product..</a:t>
            </a:r>
          </a:p>
          <a:p>
            <a:pPr algn="just" eaLnBrk="1" fontAlgn="auto" hangingPunct="1">
              <a:spcAft>
                <a:spcPts val="0"/>
              </a:spcAft>
              <a:buFont typeface="Arial" pitchFamily="34" charset="0"/>
              <a:buNone/>
              <a:defRPr/>
            </a:pPr>
            <a:r>
              <a:rPr lang="en-US" sz="1600" b="1" dirty="0" smtClean="0">
                <a:ea typeface="+mn-ea"/>
                <a:cs typeface="+mn-cs"/>
              </a:rPr>
              <a:t>Buyers/Traders/Exporters</a:t>
            </a:r>
          </a:p>
          <a:p>
            <a:pPr algn="just" eaLnBrk="1" fontAlgn="auto" hangingPunct="1">
              <a:spcAft>
                <a:spcPts val="0"/>
              </a:spcAft>
              <a:defRPr/>
            </a:pPr>
            <a:r>
              <a:rPr lang="en-US" sz="1600" b="1" dirty="0" smtClean="0">
                <a:ea typeface="+mn-ea"/>
                <a:cs typeface="+mn-cs"/>
              </a:rPr>
              <a:t>Domestic individual and institutional buyers  plays a crucial role for domestic market and exporters and foreign buyers for international market.</a:t>
            </a:r>
          </a:p>
          <a:p>
            <a:pPr algn="just" eaLnBrk="1" fontAlgn="auto" hangingPunct="1">
              <a:spcAft>
                <a:spcPts val="0"/>
              </a:spcAft>
              <a:buFont typeface="Arial" pitchFamily="34" charset="0"/>
              <a:buNone/>
              <a:defRPr/>
            </a:pPr>
            <a:r>
              <a:rPr lang="en-US" sz="1600" b="1" dirty="0" smtClean="0">
                <a:ea typeface="+mn-ea"/>
                <a:cs typeface="+mn-cs"/>
              </a:rPr>
              <a:t> </a:t>
            </a:r>
            <a:endParaRPr lang="en-US" sz="1600" dirty="0" smtClean="0">
              <a:ea typeface="+mn-ea"/>
              <a:cs typeface="+mn-cs"/>
            </a:endParaRPr>
          </a:p>
        </p:txBody>
      </p:sp>
      <p:sp>
        <p:nvSpPr>
          <p:cNvPr id="64518" name="TextBox 6"/>
          <p:cNvSpPr txBox="1">
            <a:spLocks noChangeArrowheads="1"/>
          </p:cNvSpPr>
          <p:nvPr/>
        </p:nvSpPr>
        <p:spPr bwMode="auto">
          <a:xfrm>
            <a:off x="228600" y="5181600"/>
            <a:ext cx="3200400" cy="1477963"/>
          </a:xfrm>
          <a:prstGeom prst="rect">
            <a:avLst/>
          </a:prstGeom>
          <a:noFill/>
          <a:ln w="9525">
            <a:noFill/>
            <a:miter lim="800000"/>
            <a:headEnd/>
            <a:tailEnd/>
          </a:ln>
        </p:spPr>
        <p:txBody>
          <a:bodyPr>
            <a:spAutoFit/>
          </a:bodyPr>
          <a:lstStyle/>
          <a:p>
            <a:pPr algn="just"/>
            <a:r>
              <a:rPr lang="en-US" b="1"/>
              <a:t>The NGOs, MNCs and large industries are also supporting the JDP units in setting up of enterprise and also marketing the products</a:t>
            </a:r>
          </a:p>
        </p:txBody>
      </p:sp>
      <p:sp>
        <p:nvSpPr>
          <p:cNvPr id="7" name="Action Button: Back or Previous 6">
            <a:hlinkClick r:id="rId8" action="ppaction://hlinksldjump" highlightClick="1"/>
          </p:cNvPr>
          <p:cNvSpPr/>
          <p:nvPr/>
        </p:nvSpPr>
        <p:spPr>
          <a:xfrm>
            <a:off x="8763000" y="6553200"/>
            <a:ext cx="381000" cy="3048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2954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152400"/>
            <a:ext cx="9144000" cy="914400"/>
          </a:xfrm>
          <a:prstGeom prst="rect">
            <a:avLst/>
          </a:prstGeom>
        </p:spPr>
        <p:txBody>
          <a:bodyPr anchor="ctr">
            <a:normAutofit/>
          </a:bodyPr>
          <a:lstStyle/>
          <a:p>
            <a:pPr algn="ctr">
              <a:lnSpc>
                <a:spcPct val="90000"/>
              </a:lnSpc>
              <a:defRPr/>
            </a:pPr>
            <a:r>
              <a:rPr lang="en-IN" sz="5400" i="1" dirty="0">
                <a:effectLst>
                  <a:outerShdw blurRad="38100" dist="38100" dir="2700000" algn="tl">
                    <a:srgbClr val="C0C0C0"/>
                  </a:outerShdw>
                </a:effectLst>
                <a:latin typeface="Baskerville Old Face" pitchFamily="6" charset="0"/>
                <a:cs typeface="+mn-cs"/>
              </a:rPr>
              <a:t> </a:t>
            </a:r>
            <a:r>
              <a:rPr lang="en-IN" sz="5400" i="1" dirty="0" smtClean="0">
                <a:effectLst>
                  <a:outerShdw blurRad="38100" dist="38100" dir="2700000" algn="tl">
                    <a:srgbClr val="C0C0C0"/>
                  </a:outerShdw>
                </a:effectLst>
                <a:latin typeface="Baskerville Old Face" pitchFamily="6" charset="0"/>
                <a:cs typeface="+mn-cs"/>
              </a:rPr>
              <a:t>Key </a:t>
            </a:r>
            <a:r>
              <a:rPr lang="en-IN" sz="5400" i="1" dirty="0">
                <a:effectLst>
                  <a:outerShdw blurRad="38100" dist="38100" dir="2700000" algn="tl">
                    <a:srgbClr val="C0C0C0"/>
                  </a:outerShdw>
                </a:effectLst>
                <a:latin typeface="Baskerville Old Face" pitchFamily="6" charset="0"/>
                <a:cs typeface="+mn-cs"/>
              </a:rPr>
              <a:t>Stakeholders </a:t>
            </a:r>
            <a:r>
              <a:rPr lang="en-IN" sz="5400" i="1" dirty="0">
                <a:effectLst>
                  <a:outerShdw blurRad="38100" dist="38100" dir="2700000" algn="tl">
                    <a:srgbClr val="C0C0C0"/>
                  </a:outerShdw>
                </a:effectLst>
                <a:latin typeface="Baskerville Old Face" pitchFamily="6" charset="0"/>
                <a:cs typeface="+mn-cs"/>
              </a:rPr>
              <a:t>Covered</a:t>
            </a:r>
            <a:endParaRPr lang="en-IN" sz="5400" i="1" dirty="0">
              <a:effectLst>
                <a:outerShdw blurRad="38100" dist="38100" dir="2700000" algn="tl">
                  <a:srgbClr val="C0C0C0"/>
                </a:outerShdw>
              </a:effectLst>
              <a:latin typeface="Baskerville Old Face" pitchFamily="6" charset="0"/>
              <a:cs typeface="+mn-cs"/>
            </a:endParaRPr>
          </a:p>
        </p:txBody>
      </p:sp>
      <p:sp>
        <p:nvSpPr>
          <p:cNvPr id="7" name="Content Placeholder 2"/>
          <p:cNvSpPr>
            <a:spLocks noGrp="1"/>
          </p:cNvSpPr>
          <p:nvPr>
            <p:ph idx="1"/>
          </p:nvPr>
        </p:nvSpPr>
        <p:spPr/>
        <p:txBody>
          <a:bodyPr rtlCol="0">
            <a:noAutofit/>
          </a:bodyPr>
          <a:lstStyle/>
          <a:p>
            <a:pPr algn="just" eaLnBrk="1" fontAlgn="auto" hangingPunct="1">
              <a:spcAft>
                <a:spcPts val="0"/>
              </a:spcAft>
              <a:defRPr/>
            </a:pPr>
            <a:r>
              <a:rPr lang="en-IN" sz="2200" dirty="0" smtClean="0">
                <a:ea typeface="+mn-ea"/>
                <a:cs typeface="+mn-cs"/>
              </a:rPr>
              <a:t>Input Suppliers &amp; farmers</a:t>
            </a:r>
          </a:p>
          <a:p>
            <a:pPr algn="just" eaLnBrk="1" fontAlgn="auto" hangingPunct="1">
              <a:spcAft>
                <a:spcPts val="0"/>
              </a:spcAft>
              <a:defRPr/>
            </a:pPr>
            <a:endParaRPr lang="en-IN" sz="800" dirty="0" smtClean="0">
              <a:ea typeface="+mn-ea"/>
              <a:cs typeface="+mn-cs"/>
            </a:endParaRPr>
          </a:p>
          <a:p>
            <a:pPr algn="just" eaLnBrk="1" fontAlgn="auto" hangingPunct="1">
              <a:spcAft>
                <a:spcPts val="0"/>
              </a:spcAft>
              <a:defRPr/>
            </a:pPr>
            <a:r>
              <a:rPr lang="en-IN" sz="2200" dirty="0" smtClean="0">
                <a:ea typeface="+mn-ea"/>
                <a:cs typeface="+mn-cs"/>
              </a:rPr>
              <a:t>Jute textile manufacturers including spinning, weaving, processing, manufacturers of the diversified products, etc</a:t>
            </a:r>
          </a:p>
          <a:p>
            <a:pPr algn="just" eaLnBrk="1" fontAlgn="auto" hangingPunct="1">
              <a:spcAft>
                <a:spcPts val="0"/>
              </a:spcAft>
              <a:defRPr/>
            </a:pPr>
            <a:endParaRPr lang="en-IN" sz="800" dirty="0" smtClean="0">
              <a:ea typeface="+mn-ea"/>
              <a:cs typeface="+mn-cs"/>
            </a:endParaRPr>
          </a:p>
          <a:p>
            <a:pPr algn="just" eaLnBrk="1" fontAlgn="auto" hangingPunct="1">
              <a:spcAft>
                <a:spcPts val="0"/>
              </a:spcAft>
              <a:defRPr/>
            </a:pPr>
            <a:r>
              <a:rPr lang="en-IN" sz="2200" dirty="0" smtClean="0">
                <a:ea typeface="+mn-ea"/>
                <a:cs typeface="+mn-cs"/>
              </a:rPr>
              <a:t>Grading &amp; Trading Mechanism</a:t>
            </a:r>
          </a:p>
          <a:p>
            <a:pPr algn="just" eaLnBrk="1" fontAlgn="auto" hangingPunct="1">
              <a:spcAft>
                <a:spcPts val="0"/>
              </a:spcAft>
              <a:defRPr/>
            </a:pPr>
            <a:endParaRPr lang="en-IN" sz="800" dirty="0" smtClean="0">
              <a:ea typeface="+mn-ea"/>
              <a:cs typeface="+mn-cs"/>
            </a:endParaRPr>
          </a:p>
          <a:p>
            <a:pPr algn="just" eaLnBrk="1" fontAlgn="auto" hangingPunct="1">
              <a:spcAft>
                <a:spcPts val="0"/>
              </a:spcAft>
              <a:defRPr/>
            </a:pPr>
            <a:r>
              <a:rPr lang="en-IN" sz="2200" dirty="0" smtClean="0">
                <a:ea typeface="+mn-ea"/>
                <a:cs typeface="+mn-cs"/>
              </a:rPr>
              <a:t>Jute Textile Exporters/importers</a:t>
            </a:r>
          </a:p>
          <a:p>
            <a:pPr algn="just" eaLnBrk="1" fontAlgn="auto" hangingPunct="1">
              <a:spcAft>
                <a:spcPts val="0"/>
              </a:spcAft>
              <a:defRPr/>
            </a:pPr>
            <a:endParaRPr lang="en-IN" sz="800" dirty="0" smtClean="0">
              <a:ea typeface="+mn-ea"/>
              <a:cs typeface="+mn-cs"/>
            </a:endParaRPr>
          </a:p>
          <a:p>
            <a:pPr algn="just" eaLnBrk="1" fontAlgn="auto" hangingPunct="1">
              <a:spcAft>
                <a:spcPts val="0"/>
              </a:spcAft>
              <a:defRPr/>
            </a:pPr>
            <a:r>
              <a:rPr lang="en-IN" sz="2200" dirty="0" smtClean="0">
                <a:ea typeface="+mn-ea"/>
                <a:cs typeface="+mn-cs"/>
              </a:rPr>
              <a:t>Buying Agents/retailers</a:t>
            </a:r>
          </a:p>
          <a:p>
            <a:pPr algn="just" eaLnBrk="1" fontAlgn="auto" hangingPunct="1">
              <a:spcAft>
                <a:spcPts val="0"/>
              </a:spcAft>
              <a:defRPr/>
            </a:pPr>
            <a:endParaRPr lang="en-IN" sz="800" dirty="0" smtClean="0">
              <a:ea typeface="+mn-ea"/>
              <a:cs typeface="+mn-cs"/>
            </a:endParaRPr>
          </a:p>
          <a:p>
            <a:pPr algn="just" eaLnBrk="1" fontAlgn="auto" hangingPunct="1">
              <a:spcAft>
                <a:spcPts val="0"/>
              </a:spcAft>
              <a:defRPr/>
            </a:pPr>
            <a:r>
              <a:rPr lang="en-IN" sz="2200" dirty="0" smtClean="0">
                <a:ea typeface="+mn-ea"/>
                <a:cs typeface="+mn-cs"/>
              </a:rPr>
              <a:t>Developmental agencies including state and central govt. organisations working for the development of the sector.</a:t>
            </a:r>
          </a:p>
          <a:p>
            <a:pPr algn="just" eaLnBrk="1" fontAlgn="auto" hangingPunct="1">
              <a:spcAft>
                <a:spcPts val="0"/>
              </a:spcAft>
              <a:defRPr/>
            </a:pPr>
            <a:endParaRPr lang="en-IN" sz="800" dirty="0" smtClean="0">
              <a:ea typeface="+mn-ea"/>
              <a:cs typeface="+mn-cs"/>
            </a:endParaRPr>
          </a:p>
          <a:p>
            <a:pPr algn="just" eaLnBrk="1" fontAlgn="auto" hangingPunct="1">
              <a:spcAft>
                <a:spcPts val="0"/>
              </a:spcAft>
              <a:defRPr/>
            </a:pPr>
            <a:r>
              <a:rPr lang="en-IN" sz="2200" dirty="0" smtClean="0">
                <a:ea typeface="+mn-ea"/>
                <a:cs typeface="+mn-cs"/>
              </a:rPr>
              <a:t>The Centre of Excellence  of the Govt. for  Agro-textiles and Geo-textiles.</a:t>
            </a:r>
          </a:p>
          <a:p>
            <a:pPr algn="just" eaLnBrk="1" fontAlgn="auto" hangingPunct="1">
              <a:spcAft>
                <a:spcPts val="0"/>
              </a:spcAft>
              <a:buFont typeface="Arial" pitchFamily="34" charset="0"/>
              <a:buNone/>
              <a:defRPr/>
            </a:pPr>
            <a:endParaRPr lang="en-IN" sz="1200" dirty="0" smtClean="0">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71600"/>
          </a:xfrm>
          <a:prstGeom prst="rect">
            <a:avLst/>
          </a:prstGeom>
          <a:blipFill>
            <a:blip r:embed="rId2" cstate="print"/>
            <a:stretch>
              <a:fillRect/>
            </a:stretch>
          </a:blip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a:p>
        </p:txBody>
      </p:sp>
      <p:sp>
        <p:nvSpPr>
          <p:cNvPr id="6" name="Title 1"/>
          <p:cNvSpPr txBox="1">
            <a:spLocks/>
          </p:cNvSpPr>
          <p:nvPr/>
        </p:nvSpPr>
        <p:spPr>
          <a:xfrm>
            <a:off x="0" y="152400"/>
            <a:ext cx="9144000" cy="1143000"/>
          </a:xfrm>
          <a:prstGeom prst="rect">
            <a:avLst/>
          </a:prstGeom>
        </p:spPr>
        <p:txBody>
          <a:bodyPr anchor="ctr">
            <a:normAutofit fontScale="92500"/>
          </a:bodyPr>
          <a:lstStyle/>
          <a:p>
            <a:pPr algn="ctr">
              <a:defRPr/>
            </a:pPr>
            <a:r>
              <a:rPr lang="en-IN" sz="5400" i="1" dirty="0">
                <a:effectLst>
                  <a:outerShdw blurRad="38100" dist="38100" dir="2700000" algn="tl">
                    <a:srgbClr val="C0C0C0"/>
                  </a:outerShdw>
                </a:effectLst>
                <a:latin typeface="Baskerville Old Face" pitchFamily="6" charset="0"/>
                <a:cs typeface="+mn-cs"/>
              </a:rPr>
              <a:t>Value Chain </a:t>
            </a:r>
            <a:r>
              <a:rPr lang="en-IN" sz="5400" i="1" dirty="0">
                <a:effectLst>
                  <a:outerShdw blurRad="38100" dist="38100" dir="2700000" algn="tl">
                    <a:srgbClr val="C0C0C0"/>
                  </a:outerShdw>
                </a:effectLst>
                <a:latin typeface="Baskerville Old Face" pitchFamily="6" charset="0"/>
                <a:cs typeface="+mn-cs"/>
              </a:rPr>
              <a:t>Approach for GVC</a:t>
            </a:r>
            <a:endParaRPr lang="en-IN" sz="5400" i="1" dirty="0">
              <a:effectLst>
                <a:outerShdw blurRad="38100" dist="38100" dir="2700000" algn="tl">
                  <a:srgbClr val="C0C0C0"/>
                </a:outerShdw>
              </a:effectLst>
              <a:latin typeface="Baskerville Old Face" pitchFamily="6" charset="0"/>
              <a:cs typeface="+mn-cs"/>
            </a:endParaRPr>
          </a:p>
        </p:txBody>
      </p:sp>
      <p:sp>
        <p:nvSpPr>
          <p:cNvPr id="7" name="Content Placeholder 2"/>
          <p:cNvSpPr>
            <a:spLocks noGrp="1"/>
          </p:cNvSpPr>
          <p:nvPr>
            <p:ph idx="1"/>
          </p:nvPr>
        </p:nvSpPr>
        <p:spPr>
          <a:xfrm>
            <a:off x="152400" y="1524000"/>
            <a:ext cx="8839200" cy="5083175"/>
          </a:xfrm>
        </p:spPr>
        <p:txBody>
          <a:bodyPr rtlCol="0">
            <a:noAutofit/>
          </a:bodyPr>
          <a:lstStyle/>
          <a:p>
            <a:pPr algn="just" eaLnBrk="1" fontAlgn="auto" hangingPunct="1">
              <a:spcAft>
                <a:spcPts val="0"/>
              </a:spcAft>
              <a:defRPr/>
            </a:pPr>
            <a:r>
              <a:rPr lang="en-IN" sz="2800" dirty="0" smtClean="0">
                <a:ea typeface="+mn-ea"/>
                <a:cs typeface="+mn-cs"/>
              </a:rPr>
              <a:t>Value Chain Analyses (VCA) Consists of two inter-linked components</a:t>
            </a:r>
          </a:p>
          <a:p>
            <a:pPr algn="just" eaLnBrk="1" fontAlgn="auto" hangingPunct="1">
              <a:spcAft>
                <a:spcPts val="0"/>
              </a:spcAft>
              <a:defRPr/>
            </a:pPr>
            <a:endParaRPr lang="en-IN" sz="1100" dirty="0" smtClean="0">
              <a:ea typeface="+mn-ea"/>
              <a:cs typeface="+mn-cs"/>
            </a:endParaRPr>
          </a:p>
          <a:p>
            <a:pPr lvl="1" algn="just" eaLnBrk="1" fontAlgn="auto" hangingPunct="1">
              <a:spcAft>
                <a:spcPts val="0"/>
              </a:spcAft>
              <a:buFont typeface="Courier New" pitchFamily="49" charset="0"/>
              <a:buChar char="o"/>
              <a:defRPr/>
            </a:pPr>
            <a:r>
              <a:rPr lang="en-IN" sz="2400" dirty="0" smtClean="0">
                <a:ea typeface="+mn-ea"/>
              </a:rPr>
              <a:t>Chain Analyses (Use information from key actors and firm-level data to map the value-chain and analyse systematic constraints in the chain to competing in high potential market)</a:t>
            </a:r>
          </a:p>
          <a:p>
            <a:pPr lvl="1" algn="just" eaLnBrk="1" fontAlgn="auto" hangingPunct="1">
              <a:spcAft>
                <a:spcPts val="0"/>
              </a:spcAft>
              <a:buFont typeface="Arial" pitchFamily="34" charset="0"/>
              <a:buNone/>
              <a:defRPr/>
            </a:pPr>
            <a:endParaRPr lang="en-IN" sz="800" dirty="0" smtClean="0">
              <a:ea typeface="+mn-ea"/>
            </a:endParaRPr>
          </a:p>
          <a:p>
            <a:pPr lvl="2" algn="just" eaLnBrk="1" fontAlgn="auto" hangingPunct="1">
              <a:spcAft>
                <a:spcPts val="0"/>
              </a:spcAft>
              <a:buFont typeface="Courier New" pitchFamily="49" charset="0"/>
              <a:buChar char="o"/>
              <a:defRPr/>
            </a:pPr>
            <a:r>
              <a:rPr lang="en-IN" sz="2000" dirty="0" smtClean="0">
                <a:ea typeface="+mn-ea"/>
              </a:rPr>
              <a:t>The analyses has been carried out for the key actors in the jute textile value chain starting from input suppliers &amp; farmers to the domestic and international market.</a:t>
            </a:r>
          </a:p>
          <a:p>
            <a:pPr lvl="2" algn="just" eaLnBrk="1" fontAlgn="auto" hangingPunct="1">
              <a:spcAft>
                <a:spcPts val="0"/>
              </a:spcAft>
              <a:buFont typeface="Courier New" pitchFamily="49" charset="0"/>
              <a:buChar char="o"/>
              <a:defRPr/>
            </a:pPr>
            <a:r>
              <a:rPr lang="en-IN" sz="2000" dirty="0" smtClean="0">
                <a:ea typeface="+mn-ea"/>
              </a:rPr>
              <a:t> The existing and potential  international Market for the jute textiles have taken into consideration.</a:t>
            </a:r>
          </a:p>
          <a:p>
            <a:pPr algn="just" eaLnBrk="1" fontAlgn="auto" hangingPunct="1">
              <a:spcAft>
                <a:spcPts val="0"/>
              </a:spcAft>
              <a:defRPr/>
            </a:pPr>
            <a:endParaRPr lang="en-IN" sz="2200" dirty="0" smtClean="0">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4167</TotalTime>
  <Words>8082</Words>
  <Application>Microsoft Office PowerPoint</Application>
  <PresentationFormat>On-screen Show (4:3)</PresentationFormat>
  <Paragraphs>1731</Paragraphs>
  <Slides>70</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0" baseType="lpstr">
      <vt:lpstr>Calibri</vt:lpstr>
      <vt:lpstr>MS PGothic</vt:lpstr>
      <vt:lpstr>Arial</vt:lpstr>
      <vt:lpstr>Baskerville Old Face</vt:lpstr>
      <vt:lpstr>Times New Roman</vt:lpstr>
      <vt:lpstr>Courier New</vt:lpstr>
      <vt:lpstr>Mangal</vt:lpstr>
      <vt:lpstr>Wingdings</vt:lpstr>
      <vt:lpstr>Office Theme</vt:lpstr>
      <vt:lpstr>Microsoft Office Excel 97-2003 Worksheet</vt:lpstr>
      <vt:lpstr>Study  Assessment of  Indian Jute Industry &amp; its linkages with  Global Value Chain</vt:lpstr>
      <vt:lpstr>Structure </vt:lpstr>
      <vt:lpstr>Introduction</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 .DOMESTIC MARKET SIZE &amp; PROJECTION SEGMENT WISE.</vt:lpstr>
      <vt:lpstr>Slide 35</vt:lpstr>
      <vt:lpstr>Slide 36</vt:lpstr>
      <vt:lpstr>Mapping of Jute Value Chain</vt:lpstr>
      <vt:lpstr>Jute Value Chain In India</vt:lpstr>
      <vt:lpstr>Jute Crop Chain :  Cost of Cultivation</vt:lpstr>
      <vt:lpstr>Value Addition in Farming</vt:lpstr>
      <vt:lpstr>Jute Mills: Component wise Expenditure</vt:lpstr>
      <vt:lpstr>Value Addition in Traditional Jute Sector</vt:lpstr>
      <vt:lpstr>Value Chain of  Traditional Jute Textiles</vt:lpstr>
      <vt:lpstr>JDP Units  - Operational Cost</vt:lpstr>
      <vt:lpstr>Value Added in JDP</vt:lpstr>
      <vt:lpstr>Slide 46</vt:lpstr>
      <vt:lpstr>Key Constraints</vt:lpstr>
      <vt:lpstr>Key Constraints Contd…</vt:lpstr>
      <vt:lpstr>Key Constraints Contd…</vt:lpstr>
      <vt:lpstr>Suggestive Measures</vt:lpstr>
      <vt:lpstr>Suggestive Measures Contd…</vt:lpstr>
      <vt:lpstr>Suggestive Measures Contd…</vt:lpstr>
      <vt:lpstr>Slide 53</vt:lpstr>
      <vt:lpstr>Traditional Jute Products</vt:lpstr>
      <vt:lpstr>JDP Products</vt:lpstr>
      <vt:lpstr>Tariffs for India &amp; Bangladesh</vt:lpstr>
      <vt:lpstr>Non Tariff Measures</vt:lpstr>
      <vt:lpstr>Slide 58</vt:lpstr>
      <vt:lpstr>Slide 59</vt:lpstr>
      <vt:lpstr>Slide 60</vt:lpstr>
      <vt:lpstr>Slide 61</vt:lpstr>
      <vt:lpstr>Jute Crop Chain</vt:lpstr>
      <vt:lpstr>Jute Crop Chain</vt:lpstr>
      <vt:lpstr> Value Chain for Jute Textile Manufacturers</vt:lpstr>
      <vt:lpstr>Value Chain for Jute Textile Manufacturers</vt:lpstr>
      <vt:lpstr>Value Chain for Jute Textile Manufacturers</vt:lpstr>
      <vt:lpstr>Value Chain for Jute Textile Manufacturers </vt:lpstr>
      <vt:lpstr>Value Chain for Jute Textile Manufacturers</vt:lpstr>
      <vt:lpstr>Value Chain of Jute Textile Manufacturers(Contd…)</vt:lpstr>
      <vt:lpstr>JDP Value Chain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Amrita Singh</dc:creator>
  <cp:lastModifiedBy>HP</cp:lastModifiedBy>
  <cp:revision>482</cp:revision>
  <dcterms:created xsi:type="dcterms:W3CDTF">2006-08-16T00:00:00Z</dcterms:created>
  <dcterms:modified xsi:type="dcterms:W3CDTF">2019-10-18T13:25:28Z</dcterms:modified>
</cp:coreProperties>
</file>