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339" r:id="rId2"/>
    <p:sldId id="286" r:id="rId3"/>
    <p:sldId id="385" r:id="rId4"/>
    <p:sldId id="386" r:id="rId5"/>
    <p:sldId id="387" r:id="rId6"/>
    <p:sldId id="388" r:id="rId7"/>
    <p:sldId id="383" r:id="rId8"/>
    <p:sldId id="354" r:id="rId9"/>
    <p:sldId id="364" r:id="rId10"/>
    <p:sldId id="363" r:id="rId11"/>
    <p:sldId id="365" r:id="rId12"/>
    <p:sldId id="366" r:id="rId13"/>
    <p:sldId id="367" r:id="rId14"/>
    <p:sldId id="368" r:id="rId15"/>
    <p:sldId id="370" r:id="rId16"/>
    <p:sldId id="371" r:id="rId17"/>
    <p:sldId id="372" r:id="rId18"/>
  </p:sldIdLst>
  <p:sldSz cx="9144000" cy="6858000" type="screen4x3"/>
  <p:notesSz cx="6934200" cy="9220200"/>
  <p:defaultTextStyle>
    <a:defPPr>
      <a:defRPr lang="en-GB"/>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4D4D4D"/>
    <a:srgbClr val="0BB52B"/>
    <a:srgbClr val="F1750F"/>
    <a:srgbClr val="CC3300"/>
    <a:srgbClr val="993366"/>
    <a:srgbClr val="FFFFFF"/>
    <a:srgbClr val="EAEAEA"/>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5" autoAdjust="0"/>
    <p:restoredTop sz="91718" autoAdjust="0"/>
  </p:normalViewPr>
  <p:slideViewPr>
    <p:cSldViewPr snapToGrid="0">
      <p:cViewPr>
        <p:scale>
          <a:sx n="70" d="100"/>
          <a:sy n="70" d="100"/>
        </p:scale>
        <p:origin x="-342" y="4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6" d="100"/>
          <a:sy n="76" d="100"/>
        </p:scale>
        <p:origin x="-2130" y="-114"/>
      </p:cViewPr>
      <p:guideLst>
        <p:guide orient="horz" pos="2904"/>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361" cy="4613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220" y="0"/>
            <a:ext cx="3005361" cy="461305"/>
          </a:xfrm>
          <a:prstGeom prst="rect">
            <a:avLst/>
          </a:prstGeom>
        </p:spPr>
        <p:txBody>
          <a:bodyPr vert="horz" lIns="91440" tIns="45720" rIns="91440" bIns="45720" rtlCol="0"/>
          <a:lstStyle>
            <a:lvl1pPr algn="r">
              <a:defRPr sz="1200"/>
            </a:lvl1pPr>
          </a:lstStyle>
          <a:p>
            <a:fld id="{E4A33303-026F-412C-91DC-36C02F503D0A}" type="datetimeFigureOut">
              <a:rPr lang="en-US" smtClean="0"/>
              <a:pPr/>
              <a:t>1/29/2012</a:t>
            </a:fld>
            <a:endParaRPr lang="en-US"/>
          </a:p>
        </p:txBody>
      </p:sp>
      <p:sp>
        <p:nvSpPr>
          <p:cNvPr id="4" name="Footer Placeholder 3"/>
          <p:cNvSpPr>
            <a:spLocks noGrp="1"/>
          </p:cNvSpPr>
          <p:nvPr>
            <p:ph type="ftr" sz="quarter" idx="2"/>
          </p:nvPr>
        </p:nvSpPr>
        <p:spPr>
          <a:xfrm>
            <a:off x="0" y="8757422"/>
            <a:ext cx="3005361" cy="46130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220" y="8757422"/>
            <a:ext cx="3005361" cy="461305"/>
          </a:xfrm>
          <a:prstGeom prst="rect">
            <a:avLst/>
          </a:prstGeom>
        </p:spPr>
        <p:txBody>
          <a:bodyPr vert="horz" lIns="91440" tIns="45720" rIns="91440" bIns="45720" rtlCol="0" anchor="b"/>
          <a:lstStyle>
            <a:lvl1pPr algn="r">
              <a:defRPr sz="1200"/>
            </a:lvl1pPr>
          </a:lstStyle>
          <a:p>
            <a:fld id="{C2A21362-7327-436C-8E21-79BE70EFA6FC}" type="slidenum">
              <a:rPr lang="en-US" smtClean="0"/>
              <a:pPr/>
              <a:t>‹#›</a:t>
            </a:fld>
            <a:endParaRPr lang="en-US"/>
          </a:p>
        </p:txBody>
      </p:sp>
    </p:spTree>
    <p:extLst>
      <p:ext uri="{BB962C8B-B14F-4D97-AF65-F5344CB8AC3E}">
        <p14:creationId xmlns:p14="http://schemas.microsoft.com/office/powerpoint/2010/main" val="347062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5123" name="Rectangle 3"/>
          <p:cNvSpPr>
            <a:spLocks noGrp="1" noChangeArrowheads="1"/>
          </p:cNvSpPr>
          <p:nvPr>
            <p:ph type="dt" idx="1"/>
          </p:nvPr>
        </p:nvSpPr>
        <p:spPr bwMode="auto">
          <a:xfrm>
            <a:off x="3927776" y="0"/>
            <a:ext cx="3004820" cy="4610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5124" name="Rectangle 4"/>
          <p:cNvSpPr>
            <a:spLocks noGrp="1" noRot="1" noChangeAspect="1" noChangeArrowheads="1" noTextEdit="1"/>
          </p:cNvSpPr>
          <p:nvPr>
            <p:ph type="sldImg" idx="2"/>
          </p:nvPr>
        </p:nvSpPr>
        <p:spPr bwMode="auto">
          <a:xfrm>
            <a:off x="1162050" y="690563"/>
            <a:ext cx="4610100" cy="345757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6" name="Rectangle 6"/>
          <p:cNvSpPr>
            <a:spLocks noGrp="1" noChangeArrowheads="1"/>
          </p:cNvSpPr>
          <p:nvPr>
            <p:ph type="ftr" sz="quarter" idx="4"/>
          </p:nvPr>
        </p:nvSpPr>
        <p:spPr bwMode="auto">
          <a:xfrm>
            <a:off x="0" y="8757589"/>
            <a:ext cx="3004820"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5127" name="Rectangle 7"/>
          <p:cNvSpPr>
            <a:spLocks noGrp="1" noChangeArrowheads="1"/>
          </p:cNvSpPr>
          <p:nvPr>
            <p:ph type="sldNum" sz="quarter" idx="5"/>
          </p:nvPr>
        </p:nvSpPr>
        <p:spPr bwMode="auto">
          <a:xfrm>
            <a:off x="3927776" y="8757589"/>
            <a:ext cx="3004820"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B9420F5-F2A0-4B65-B1AE-20B6B9D98AD1}" type="slidenum">
              <a:rPr lang="en-GB"/>
              <a:pPr/>
              <a:t>‹#›</a:t>
            </a:fld>
            <a:endParaRPr lang="en-GB"/>
          </a:p>
        </p:txBody>
      </p:sp>
    </p:spTree>
    <p:extLst>
      <p:ext uri="{BB962C8B-B14F-4D97-AF65-F5344CB8AC3E}">
        <p14:creationId xmlns:p14="http://schemas.microsoft.com/office/powerpoint/2010/main" val="19190618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9420F5-F2A0-4B65-B1AE-20B6B9D98AD1}"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10</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11</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12</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13</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14</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15</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16</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2</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 typeface="+mj-lt"/>
              <a:buNone/>
              <a:tabLst/>
              <a:defRPr/>
            </a:pP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3</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4</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5</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6</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7</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8</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9</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76600" y="2130425"/>
            <a:ext cx="5181600" cy="2811463"/>
          </a:xfrm>
        </p:spPr>
        <p:txBody>
          <a:bodyPr/>
          <a:lstStyle>
            <a:lvl1pPr>
              <a:defRPr/>
            </a:lvl1pPr>
          </a:lstStyle>
          <a:p>
            <a:r>
              <a:rPr lang="en-GB"/>
              <a:t>OECD-FAO AGRICULTURAL OUTLOOK </a:t>
            </a:r>
            <a:br>
              <a:rPr lang="en-GB"/>
            </a:br>
            <a:r>
              <a:rPr lang="en-GB"/>
              <a:t>2009-2018</a:t>
            </a:r>
          </a:p>
        </p:txBody>
      </p:sp>
      <p:sp>
        <p:nvSpPr>
          <p:cNvPr id="3075" name="Rectangle 3"/>
          <p:cNvSpPr>
            <a:spLocks noGrp="1" noChangeArrowheads="1"/>
          </p:cNvSpPr>
          <p:nvPr>
            <p:ph type="subTitle" idx="1"/>
          </p:nvPr>
        </p:nvSpPr>
        <p:spPr>
          <a:xfrm>
            <a:off x="0" y="5661025"/>
            <a:ext cx="9144000" cy="841375"/>
          </a:xfrm>
        </p:spPr>
        <p:txBody>
          <a:bodyPr/>
          <a:lstStyle>
            <a:lvl1pPr marL="0" indent="0" algn="ctr">
              <a:buFontTx/>
              <a:buNone/>
              <a:defRPr>
                <a:solidFill>
                  <a:srgbClr val="4D4D4D"/>
                </a:solidFill>
              </a:defRPr>
            </a:lvl1pPr>
          </a:lstStyle>
          <a:p>
            <a:r>
              <a:rPr lang="en-GB"/>
              <a:t>Holger Matthey, Trade and Markets Division</a:t>
            </a:r>
          </a:p>
        </p:txBody>
      </p:sp>
      <p:sp>
        <p:nvSpPr>
          <p:cNvPr id="3078" name="Rectangle 6"/>
          <p:cNvSpPr>
            <a:spLocks noGrp="1" noChangeArrowheads="1"/>
          </p:cNvSpPr>
          <p:nvPr>
            <p:ph type="sldNum" sz="quarter" idx="4"/>
          </p:nvPr>
        </p:nvSpPr>
        <p:spPr>
          <a:xfrm>
            <a:off x="6553200" y="6408738"/>
            <a:ext cx="2133600" cy="476250"/>
          </a:xfrm>
        </p:spPr>
        <p:txBody>
          <a:bodyPr/>
          <a:lstStyle>
            <a:lvl1pPr>
              <a:defRPr/>
            </a:lvl1pPr>
          </a:lstStyle>
          <a:p>
            <a:fld id="{D847A693-FAD9-4520-AFE1-A83C9EC12235}" type="slidenum">
              <a:rPr lang="en-GB"/>
              <a:pPr/>
              <a:t>‹#›</a:t>
            </a:fld>
            <a:endParaRPr lang="en-GB"/>
          </a:p>
        </p:txBody>
      </p:sp>
      <p:pic>
        <p:nvPicPr>
          <p:cNvPr id="3085" name="Picture 13" descr="Meat"/>
          <p:cNvPicPr>
            <a:picLocks noChangeAspect="1" noChangeArrowheads="1"/>
          </p:cNvPicPr>
          <p:nvPr userDrawn="1"/>
        </p:nvPicPr>
        <p:blipFill>
          <a:blip r:embed="rId2" cstate="print"/>
          <a:srcRect/>
          <a:stretch>
            <a:fillRect/>
          </a:stretch>
        </p:blipFill>
        <p:spPr bwMode="auto">
          <a:xfrm>
            <a:off x="0" y="0"/>
            <a:ext cx="9144000" cy="1881188"/>
          </a:xfrm>
          <a:prstGeom prst="rect">
            <a:avLst/>
          </a:prstGeom>
          <a:noFill/>
        </p:spPr>
      </p:pic>
      <p:pic>
        <p:nvPicPr>
          <p:cNvPr id="3087" name="Picture 15" descr="logo-FAO"/>
          <p:cNvPicPr>
            <a:picLocks noChangeAspect="1" noChangeArrowheads="1"/>
          </p:cNvPicPr>
          <p:nvPr userDrawn="1"/>
        </p:nvPicPr>
        <p:blipFill>
          <a:blip r:embed="rId3" cstate="print"/>
          <a:srcRect/>
          <a:stretch>
            <a:fillRect/>
          </a:stretch>
        </p:blipFill>
        <p:spPr bwMode="auto">
          <a:xfrm>
            <a:off x="468313" y="2647950"/>
            <a:ext cx="2303462" cy="229393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9AFB582-9788-4FE7-9C54-7ABC5C325AAB}"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8913" y="-26988"/>
            <a:ext cx="2147887" cy="61531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663" y="-26988"/>
            <a:ext cx="6292850" cy="61531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ED36026-9F4C-4D33-B519-D1B8017487B3}"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663" y="-26988"/>
            <a:ext cx="7718425" cy="1143001"/>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41438"/>
            <a:ext cx="4038600"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975475" y="6224588"/>
            <a:ext cx="2133600" cy="476250"/>
          </a:xfrm>
        </p:spPr>
        <p:txBody>
          <a:bodyPr/>
          <a:lstStyle>
            <a:lvl1pPr>
              <a:defRPr/>
            </a:lvl1pPr>
          </a:lstStyle>
          <a:p>
            <a:fld id="{68C1E1E9-6E73-4575-B67E-8A63D08E22B4}"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3663" y="-26988"/>
            <a:ext cx="7718425" cy="1143001"/>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341438"/>
            <a:ext cx="8229600" cy="4784725"/>
          </a:xfrm>
        </p:spPr>
        <p:txBody>
          <a:bodyPr/>
          <a:lstStyle/>
          <a:p>
            <a:endParaRPr lang="en-US"/>
          </a:p>
        </p:txBody>
      </p:sp>
      <p:sp>
        <p:nvSpPr>
          <p:cNvPr id="4" name="Slide Number Placeholder 3"/>
          <p:cNvSpPr>
            <a:spLocks noGrp="1"/>
          </p:cNvSpPr>
          <p:nvPr>
            <p:ph type="sldNum" sz="quarter" idx="10"/>
          </p:nvPr>
        </p:nvSpPr>
        <p:spPr>
          <a:xfrm>
            <a:off x="6975475" y="6224588"/>
            <a:ext cx="2133600" cy="476250"/>
          </a:xfrm>
        </p:spPr>
        <p:txBody>
          <a:bodyPr/>
          <a:lstStyle>
            <a:lvl1pPr>
              <a:defRPr/>
            </a:lvl1pPr>
          </a:lstStyle>
          <a:p>
            <a:fld id="{17CD883F-BF1C-4722-AF01-A937939580E8}"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3663" y="-26988"/>
            <a:ext cx="7718425" cy="1143001"/>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41438"/>
            <a:ext cx="4038600"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41438"/>
            <a:ext cx="4038600" cy="2316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0000"/>
            <a:ext cx="4038600" cy="2316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975475" y="6224588"/>
            <a:ext cx="2133600" cy="476250"/>
          </a:xfrm>
        </p:spPr>
        <p:txBody>
          <a:bodyPr/>
          <a:lstStyle>
            <a:lvl1pPr>
              <a:defRPr/>
            </a:lvl1pPr>
          </a:lstStyle>
          <a:p>
            <a:fld id="{6690B1F6-B800-4AEE-9265-AF1062DCF5AE}"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28732F4-3BC8-42E1-BF87-A6174121E35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C5DC7847-7591-4DF1-A6DE-006BD2B4CD09}"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D1AAB85-291E-4F34-A248-47C85DE36A91}"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A5CFF15-4D73-46F4-B4A5-56AA75CA6285}"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92AFA8F1-EE5C-454C-B89F-3A4C597F8BF3}"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2593A48-87A7-4C39-BDEA-08A2DCA3D885}"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D24AD07-440C-4306-9B3B-D9173F7AF9EF}"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B3D72A3-CC09-4E1A-9E83-C4B483A7FBF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FFEFD1"/>
            </a:gs>
            <a:gs pos="64999">
              <a:srgbClr val="F0EBD5"/>
            </a:gs>
            <a:gs pos="100000">
              <a:srgbClr val="D1C39F"/>
            </a:gs>
          </a:gsLst>
          <a:lin ang="189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3663" y="-26988"/>
            <a:ext cx="7718425" cy="11430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341438"/>
            <a:ext cx="8229600" cy="4784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sldNum" sz="quarter" idx="4"/>
          </p:nvPr>
        </p:nvSpPr>
        <p:spPr bwMode="auto">
          <a:xfrm>
            <a:off x="6975475" y="62245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A3A97C6-B177-4776-B683-C0C65E490B19}" type="slidenum">
              <a:rPr lang="en-GB"/>
              <a:pPr/>
              <a:t>‹#›</a:t>
            </a:fld>
            <a:endParaRPr lang="en-GB"/>
          </a:p>
        </p:txBody>
      </p:sp>
      <p:pic>
        <p:nvPicPr>
          <p:cNvPr id="1034" name="Picture 10" descr="logo-FAO"/>
          <p:cNvPicPr>
            <a:picLocks noChangeAspect="1" noChangeArrowheads="1"/>
          </p:cNvPicPr>
          <p:nvPr/>
        </p:nvPicPr>
        <p:blipFill>
          <a:blip r:embed="rId16" cstate="print"/>
          <a:srcRect/>
          <a:stretch>
            <a:fillRect/>
          </a:stretch>
        </p:blipFill>
        <p:spPr bwMode="auto">
          <a:xfrm>
            <a:off x="7956550" y="44450"/>
            <a:ext cx="1116013" cy="1112838"/>
          </a:xfrm>
          <a:prstGeom prst="rect">
            <a:avLst/>
          </a:prstGeom>
          <a:noFill/>
        </p:spPr>
      </p:pic>
      <p:pic>
        <p:nvPicPr>
          <p:cNvPr id="1035" name="Picture 11" descr="banner"/>
          <p:cNvPicPr>
            <a:picLocks noChangeAspect="1" noChangeArrowheads="1"/>
          </p:cNvPicPr>
          <p:nvPr/>
        </p:nvPicPr>
        <p:blipFill>
          <a:blip r:embed="rId17" cstate="print"/>
          <a:srcRect/>
          <a:stretch>
            <a:fillRect/>
          </a:stretch>
        </p:blipFill>
        <p:spPr bwMode="auto">
          <a:xfrm>
            <a:off x="0" y="6597650"/>
            <a:ext cx="9144000" cy="260350"/>
          </a:xfrm>
          <a:prstGeom prst="rect">
            <a:avLst/>
          </a:prstGeom>
          <a:noFill/>
        </p:spPr>
      </p:pic>
      <p:sp>
        <p:nvSpPr>
          <p:cNvPr id="1038" name="Text Box 14"/>
          <p:cNvSpPr txBox="1">
            <a:spLocks noChangeArrowheads="1"/>
          </p:cNvSpPr>
          <p:nvPr/>
        </p:nvSpPr>
        <p:spPr bwMode="auto">
          <a:xfrm>
            <a:off x="395288" y="6580188"/>
            <a:ext cx="1728787" cy="304800"/>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rPr>
              <a:t>Trade</a:t>
            </a:r>
            <a:endParaRPr lang="en-GB" sz="1400" b="1">
              <a:solidFill>
                <a:schemeClr val="bg1"/>
              </a:solidFill>
            </a:endParaRPr>
          </a:p>
        </p:txBody>
      </p:sp>
      <p:sp>
        <p:nvSpPr>
          <p:cNvPr id="1039" name="Text Box 15"/>
          <p:cNvSpPr txBox="1">
            <a:spLocks noChangeArrowheads="1"/>
          </p:cNvSpPr>
          <p:nvPr/>
        </p:nvSpPr>
        <p:spPr bwMode="auto">
          <a:xfrm>
            <a:off x="2627313" y="6591300"/>
            <a:ext cx="1728787" cy="304800"/>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rPr>
              <a:t>and</a:t>
            </a:r>
            <a:endParaRPr lang="en-GB" sz="1400" b="1">
              <a:solidFill>
                <a:schemeClr val="bg1"/>
              </a:solidFill>
            </a:endParaRPr>
          </a:p>
        </p:txBody>
      </p:sp>
      <p:sp>
        <p:nvSpPr>
          <p:cNvPr id="1040" name="Text Box 16"/>
          <p:cNvSpPr txBox="1">
            <a:spLocks noChangeArrowheads="1"/>
          </p:cNvSpPr>
          <p:nvPr/>
        </p:nvSpPr>
        <p:spPr bwMode="auto">
          <a:xfrm>
            <a:off x="4800600" y="6580188"/>
            <a:ext cx="1728788" cy="304800"/>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rPr>
              <a:t>Markets</a:t>
            </a:r>
            <a:endParaRPr lang="en-GB" sz="1400" b="1">
              <a:solidFill>
                <a:schemeClr val="bg1"/>
              </a:solidFill>
            </a:endParaRPr>
          </a:p>
        </p:txBody>
      </p:sp>
      <p:sp>
        <p:nvSpPr>
          <p:cNvPr id="1041" name="Text Box 17"/>
          <p:cNvSpPr txBox="1">
            <a:spLocks noChangeArrowheads="1"/>
          </p:cNvSpPr>
          <p:nvPr/>
        </p:nvSpPr>
        <p:spPr bwMode="auto">
          <a:xfrm>
            <a:off x="6994525" y="6584950"/>
            <a:ext cx="1728788" cy="304800"/>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rPr>
              <a:t>Division</a:t>
            </a:r>
            <a:endParaRPr lang="en-GB" sz="1400" b="1">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fontAlgn="base">
        <a:spcBef>
          <a:spcPct val="0"/>
        </a:spcBef>
        <a:spcAft>
          <a:spcPct val="0"/>
        </a:spcAft>
        <a:defRPr sz="3400" b="1">
          <a:solidFill>
            <a:srgbClr val="4D4D4D"/>
          </a:solidFill>
          <a:latin typeface="+mj-lt"/>
          <a:ea typeface="+mj-ea"/>
          <a:cs typeface="+mj-cs"/>
        </a:defRPr>
      </a:lvl1pPr>
      <a:lvl2pPr algn="ctr" rtl="0" fontAlgn="base">
        <a:spcBef>
          <a:spcPct val="0"/>
        </a:spcBef>
        <a:spcAft>
          <a:spcPct val="0"/>
        </a:spcAft>
        <a:defRPr sz="3400" b="1">
          <a:solidFill>
            <a:srgbClr val="4D4D4D"/>
          </a:solidFill>
          <a:latin typeface="Arial" charset="0"/>
        </a:defRPr>
      </a:lvl2pPr>
      <a:lvl3pPr algn="ctr" rtl="0" fontAlgn="base">
        <a:spcBef>
          <a:spcPct val="0"/>
        </a:spcBef>
        <a:spcAft>
          <a:spcPct val="0"/>
        </a:spcAft>
        <a:defRPr sz="3400" b="1">
          <a:solidFill>
            <a:srgbClr val="4D4D4D"/>
          </a:solidFill>
          <a:latin typeface="Arial" charset="0"/>
        </a:defRPr>
      </a:lvl3pPr>
      <a:lvl4pPr algn="ctr" rtl="0" fontAlgn="base">
        <a:spcBef>
          <a:spcPct val="0"/>
        </a:spcBef>
        <a:spcAft>
          <a:spcPct val="0"/>
        </a:spcAft>
        <a:defRPr sz="3400" b="1">
          <a:solidFill>
            <a:srgbClr val="4D4D4D"/>
          </a:solidFill>
          <a:latin typeface="Arial" charset="0"/>
        </a:defRPr>
      </a:lvl4pPr>
      <a:lvl5pPr algn="ctr" rtl="0" fontAlgn="base">
        <a:spcBef>
          <a:spcPct val="0"/>
        </a:spcBef>
        <a:spcAft>
          <a:spcPct val="0"/>
        </a:spcAft>
        <a:defRPr sz="3400" b="1">
          <a:solidFill>
            <a:srgbClr val="4D4D4D"/>
          </a:solidFill>
          <a:latin typeface="Arial" charset="0"/>
        </a:defRPr>
      </a:lvl5pPr>
      <a:lvl6pPr marL="457200" algn="ctr" rtl="0" fontAlgn="base">
        <a:spcBef>
          <a:spcPct val="0"/>
        </a:spcBef>
        <a:spcAft>
          <a:spcPct val="0"/>
        </a:spcAft>
        <a:defRPr sz="3400" b="1">
          <a:solidFill>
            <a:srgbClr val="4D4D4D"/>
          </a:solidFill>
          <a:latin typeface="Arial" charset="0"/>
        </a:defRPr>
      </a:lvl6pPr>
      <a:lvl7pPr marL="914400" algn="ctr" rtl="0" fontAlgn="base">
        <a:spcBef>
          <a:spcPct val="0"/>
        </a:spcBef>
        <a:spcAft>
          <a:spcPct val="0"/>
        </a:spcAft>
        <a:defRPr sz="3400" b="1">
          <a:solidFill>
            <a:srgbClr val="4D4D4D"/>
          </a:solidFill>
          <a:latin typeface="Arial" charset="0"/>
        </a:defRPr>
      </a:lvl7pPr>
      <a:lvl8pPr marL="1371600" algn="ctr" rtl="0" fontAlgn="base">
        <a:spcBef>
          <a:spcPct val="0"/>
        </a:spcBef>
        <a:spcAft>
          <a:spcPct val="0"/>
        </a:spcAft>
        <a:defRPr sz="3400" b="1">
          <a:solidFill>
            <a:srgbClr val="4D4D4D"/>
          </a:solidFill>
          <a:latin typeface="Arial" charset="0"/>
        </a:defRPr>
      </a:lvl8pPr>
      <a:lvl9pPr marL="1828800" algn="ctr" rtl="0" fontAlgn="base">
        <a:spcBef>
          <a:spcPct val="0"/>
        </a:spcBef>
        <a:spcAft>
          <a:spcPct val="0"/>
        </a:spcAft>
        <a:defRPr sz="3400" b="1">
          <a:solidFill>
            <a:srgbClr val="4D4D4D"/>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package" Target="../embeddings/Microsoft_Word_Document3.docx"/></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package" Target="../embeddings/Microsoft_Word_Document4.doc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package" Target="../embeddings/Microsoft_Word_Document5.docx"/></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package" Target="../embeddings/Microsoft_Word_Document6.docx"/></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package" Target="../embeddings/Microsoft_Excel_Worksheet7.xlsx"/></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Word_Document2.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51379" y="5396636"/>
            <a:ext cx="5650173" cy="923330"/>
          </a:xfrm>
          <a:prstGeom prst="rect">
            <a:avLst/>
          </a:prstGeom>
        </p:spPr>
        <p:txBody>
          <a:bodyPr wrap="square">
            <a:spAutoFit/>
          </a:bodyPr>
          <a:lstStyle/>
          <a:p>
            <a:r>
              <a:rPr lang="en-US" dirty="0" smtClean="0">
                <a:solidFill>
                  <a:srgbClr val="002060"/>
                </a:solidFill>
              </a:rPr>
              <a:t>Colombo, Sri Lanka, 30 January – 1 February 2012 INTERGOVERNMENTAL GROUP ON TEA</a:t>
            </a:r>
            <a:br>
              <a:rPr lang="en-US" dirty="0" smtClean="0">
                <a:solidFill>
                  <a:srgbClr val="002060"/>
                </a:solidFill>
              </a:rPr>
            </a:br>
            <a:endParaRPr lang="en-US" dirty="0">
              <a:solidFill>
                <a:srgbClr val="002060"/>
              </a:solidFill>
            </a:endParaRPr>
          </a:p>
        </p:txBody>
      </p:sp>
      <p:sp>
        <p:nvSpPr>
          <p:cNvPr id="8" name="Rectangle 2"/>
          <p:cNvSpPr txBox="1">
            <a:spLocks noChangeArrowheads="1"/>
          </p:cNvSpPr>
          <p:nvPr/>
        </p:nvSpPr>
        <p:spPr bwMode="auto">
          <a:xfrm>
            <a:off x="286603" y="996287"/>
            <a:ext cx="8229600" cy="3548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defRPr/>
            </a:pPr>
            <a:r>
              <a:rPr kumimoji="0" lang="en-US" sz="3400" b="1" i="0" u="none" strike="noStrike" kern="0" cap="none" spc="0" normalizeH="0" baseline="0" noProof="0" dirty="0" smtClean="0">
                <a:ln>
                  <a:noFill/>
                </a:ln>
                <a:solidFill>
                  <a:srgbClr val="4D4D4D"/>
                </a:solidFill>
                <a:effectLst/>
                <a:uLnTx/>
                <a:uFillTx/>
                <a:latin typeface="+mj-lt"/>
                <a:ea typeface="+mj-ea"/>
                <a:cs typeface="+mj-cs"/>
              </a:rPr>
              <a:t/>
            </a:r>
            <a:br>
              <a:rPr kumimoji="0" lang="en-US" sz="3400" b="1" i="0" u="none" strike="noStrike" kern="0" cap="none" spc="0" normalizeH="0" baseline="0" noProof="0" dirty="0" smtClean="0">
                <a:ln>
                  <a:noFill/>
                </a:ln>
                <a:solidFill>
                  <a:srgbClr val="4D4D4D"/>
                </a:solidFill>
                <a:effectLst/>
                <a:uLnTx/>
                <a:uFillTx/>
                <a:latin typeface="+mj-lt"/>
                <a:ea typeface="+mj-ea"/>
                <a:cs typeface="+mj-cs"/>
              </a:rPr>
            </a:br>
            <a:r>
              <a:rPr kumimoji="0" lang="en-US" sz="4400" b="1" i="0" u="none" strike="noStrike" kern="0" cap="none" spc="0" normalizeH="0" baseline="0" noProof="0" dirty="0" smtClean="0">
                <a:ln>
                  <a:noFill/>
                </a:ln>
                <a:solidFill>
                  <a:srgbClr val="002060"/>
                </a:solidFill>
                <a:effectLst/>
                <a:uLnTx/>
                <a:uFillTx/>
                <a:latin typeface="+mj-lt"/>
                <a:ea typeface="+mj-ea"/>
                <a:cs typeface="+mj-cs"/>
              </a:rPr>
              <a:t> </a:t>
            </a:r>
            <a:r>
              <a:rPr lang="en-US" sz="4400" b="1" kern="0" noProof="0" dirty="0" smtClean="0">
                <a:solidFill>
                  <a:srgbClr val="002060"/>
                </a:solidFill>
                <a:latin typeface="+mj-lt"/>
                <a:ea typeface="+mj-ea"/>
                <a:cs typeface="+mj-cs"/>
              </a:rPr>
              <a:t>A </a:t>
            </a:r>
            <a:r>
              <a:rPr lang="en-US" sz="4400" b="1" kern="0" dirty="0" smtClean="0">
                <a:solidFill>
                  <a:srgbClr val="002060"/>
                </a:solidFill>
                <a:latin typeface="+mj-lt"/>
                <a:ea typeface="+mj-ea"/>
                <a:cs typeface="+mj-cs"/>
              </a:rPr>
              <a:t>Demand Analysis for the Tea Market</a:t>
            </a:r>
            <a:endParaRPr kumimoji="0" lang="en-GB" sz="4400" b="1" i="0" u="none" strike="noStrike" kern="0" cap="none" spc="0" normalizeH="0" baseline="0" noProof="0" dirty="0">
              <a:ln>
                <a:noFill/>
              </a:ln>
              <a:solidFill>
                <a:srgbClr val="002060"/>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191376"/>
            <a:ext cx="7063332" cy="1143001"/>
          </a:xfrm>
        </p:spPr>
        <p:txBody>
          <a:bodyPr/>
          <a:lstStyle/>
          <a:p>
            <a:r>
              <a:rPr lang="en-US" sz="2800" dirty="0" smtClean="0"/>
              <a:t>Key results…..</a:t>
            </a:r>
            <a:r>
              <a:rPr lang="en-US" sz="2800" dirty="0"/>
              <a:t/>
            </a:r>
            <a:br>
              <a:rPr lang="en-US" sz="2800" dirty="0"/>
            </a:br>
            <a:r>
              <a:rPr lang="en-US" sz="2800" dirty="0" smtClean="0">
                <a:solidFill>
                  <a:srgbClr val="FF0000"/>
                </a:solidFill>
              </a:rPr>
              <a:t>Japan</a:t>
            </a:r>
          </a:p>
        </p:txBody>
      </p:sp>
      <p:sp>
        <p:nvSpPr>
          <p:cNvPr id="5" name="Slide Number Placeholder 4"/>
          <p:cNvSpPr>
            <a:spLocks noGrp="1"/>
          </p:cNvSpPr>
          <p:nvPr>
            <p:ph type="sldNum" sz="quarter" idx="10"/>
          </p:nvPr>
        </p:nvSpPr>
        <p:spPr/>
        <p:txBody>
          <a:bodyPr/>
          <a:lstStyle/>
          <a:p>
            <a:fld id="{DE72EA88-3C0A-43E3-8317-41D5831AB4B0}" type="slidenum">
              <a:rPr lang="en-GB"/>
              <a:pPr/>
              <a:t>10</a:t>
            </a:fld>
            <a:endParaRPr lang="en-GB" dirty="0"/>
          </a:p>
        </p:txBody>
      </p:sp>
      <p:sp>
        <p:nvSpPr>
          <p:cNvPr id="13" name="Rectangle 2"/>
          <p:cNvSpPr txBox="1">
            <a:spLocks noChangeArrowheads="1"/>
          </p:cNvSpPr>
          <p:nvPr/>
        </p:nvSpPr>
        <p:spPr bwMode="auto">
          <a:xfrm>
            <a:off x="398061" y="1673606"/>
            <a:ext cx="7872482" cy="571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400" b="1">
                <a:solidFill>
                  <a:srgbClr val="4D4D4D"/>
                </a:solidFill>
                <a:latin typeface="+mj-lt"/>
                <a:ea typeface="+mj-ea"/>
                <a:cs typeface="+mj-cs"/>
              </a:defRPr>
            </a:lvl1pPr>
            <a:lvl2pPr algn="ctr" rtl="0" fontAlgn="base">
              <a:spcBef>
                <a:spcPct val="0"/>
              </a:spcBef>
              <a:spcAft>
                <a:spcPct val="0"/>
              </a:spcAft>
              <a:defRPr sz="3400" b="1">
                <a:solidFill>
                  <a:srgbClr val="4D4D4D"/>
                </a:solidFill>
                <a:latin typeface="Arial" charset="0"/>
              </a:defRPr>
            </a:lvl2pPr>
            <a:lvl3pPr algn="ctr" rtl="0" fontAlgn="base">
              <a:spcBef>
                <a:spcPct val="0"/>
              </a:spcBef>
              <a:spcAft>
                <a:spcPct val="0"/>
              </a:spcAft>
              <a:defRPr sz="3400" b="1">
                <a:solidFill>
                  <a:srgbClr val="4D4D4D"/>
                </a:solidFill>
                <a:latin typeface="Arial" charset="0"/>
              </a:defRPr>
            </a:lvl3pPr>
            <a:lvl4pPr algn="ctr" rtl="0" fontAlgn="base">
              <a:spcBef>
                <a:spcPct val="0"/>
              </a:spcBef>
              <a:spcAft>
                <a:spcPct val="0"/>
              </a:spcAft>
              <a:defRPr sz="3400" b="1">
                <a:solidFill>
                  <a:srgbClr val="4D4D4D"/>
                </a:solidFill>
                <a:latin typeface="Arial" charset="0"/>
              </a:defRPr>
            </a:lvl4pPr>
            <a:lvl5pPr algn="ctr" rtl="0" fontAlgn="base">
              <a:spcBef>
                <a:spcPct val="0"/>
              </a:spcBef>
              <a:spcAft>
                <a:spcPct val="0"/>
              </a:spcAft>
              <a:defRPr sz="3400" b="1">
                <a:solidFill>
                  <a:srgbClr val="4D4D4D"/>
                </a:solidFill>
                <a:latin typeface="Arial" charset="0"/>
              </a:defRPr>
            </a:lvl5pPr>
            <a:lvl6pPr marL="457200" algn="ctr" rtl="0" fontAlgn="base">
              <a:spcBef>
                <a:spcPct val="0"/>
              </a:spcBef>
              <a:spcAft>
                <a:spcPct val="0"/>
              </a:spcAft>
              <a:defRPr sz="3400" b="1">
                <a:solidFill>
                  <a:srgbClr val="4D4D4D"/>
                </a:solidFill>
                <a:latin typeface="Arial" charset="0"/>
              </a:defRPr>
            </a:lvl6pPr>
            <a:lvl7pPr marL="914400" algn="ctr" rtl="0" fontAlgn="base">
              <a:spcBef>
                <a:spcPct val="0"/>
              </a:spcBef>
              <a:spcAft>
                <a:spcPct val="0"/>
              </a:spcAft>
              <a:defRPr sz="3400" b="1">
                <a:solidFill>
                  <a:srgbClr val="4D4D4D"/>
                </a:solidFill>
                <a:latin typeface="Arial" charset="0"/>
              </a:defRPr>
            </a:lvl7pPr>
            <a:lvl8pPr marL="1371600" algn="ctr" rtl="0" fontAlgn="base">
              <a:spcBef>
                <a:spcPct val="0"/>
              </a:spcBef>
              <a:spcAft>
                <a:spcPct val="0"/>
              </a:spcAft>
              <a:defRPr sz="3400" b="1">
                <a:solidFill>
                  <a:srgbClr val="4D4D4D"/>
                </a:solidFill>
                <a:latin typeface="Arial" charset="0"/>
              </a:defRPr>
            </a:lvl8pPr>
            <a:lvl9pPr marL="1828800" algn="ctr" rtl="0" fontAlgn="base">
              <a:spcBef>
                <a:spcPct val="0"/>
              </a:spcBef>
              <a:spcAft>
                <a:spcPct val="0"/>
              </a:spcAft>
              <a:defRPr sz="3400" b="1">
                <a:solidFill>
                  <a:srgbClr val="4D4D4D"/>
                </a:solidFill>
                <a:latin typeface="Arial" charset="0"/>
              </a:defRPr>
            </a:lvl9pPr>
          </a:lstStyle>
          <a:p>
            <a:pPr algn="l"/>
            <a:r>
              <a:rPr lang="en-US" sz="2000" dirty="0" smtClean="0"/>
              <a:t>Coffee and black tea were found to be substitutes.</a:t>
            </a:r>
          </a:p>
          <a:p>
            <a:pPr algn="l"/>
            <a:endParaRPr lang="en-US" sz="2000" dirty="0" smtClean="0"/>
          </a:p>
          <a:p>
            <a:pPr algn="l"/>
            <a:endParaRPr lang="en-US" sz="2000" dirty="0"/>
          </a:p>
          <a:p>
            <a:pPr algn="l"/>
            <a:r>
              <a:rPr lang="en-US" sz="2000" dirty="0" err="1" smtClean="0"/>
              <a:t>Hicksian</a:t>
            </a:r>
            <a:r>
              <a:rPr lang="en-US" sz="2000" dirty="0" smtClean="0"/>
              <a:t> elasticities:</a:t>
            </a:r>
          </a:p>
        </p:txBody>
      </p:sp>
      <p:graphicFrame>
        <p:nvGraphicFramePr>
          <p:cNvPr id="2" name="Object 1"/>
          <p:cNvGraphicFramePr>
            <a:graphicFrameLocks noChangeAspect="1"/>
          </p:cNvGraphicFramePr>
          <p:nvPr>
            <p:extLst>
              <p:ext uri="{D42A27DB-BD31-4B8C-83A1-F6EECF244321}">
                <p14:modId xmlns:p14="http://schemas.microsoft.com/office/powerpoint/2010/main" val="1175196320"/>
              </p:ext>
            </p:extLst>
          </p:nvPr>
        </p:nvGraphicFramePr>
        <p:xfrm>
          <a:off x="398061" y="2683490"/>
          <a:ext cx="8487023" cy="3280581"/>
        </p:xfrm>
        <a:graphic>
          <a:graphicData uri="http://schemas.openxmlformats.org/presentationml/2006/ole">
            <mc:AlternateContent xmlns:mc="http://schemas.openxmlformats.org/markup-compatibility/2006">
              <mc:Choice xmlns:v="urn:schemas-microsoft-com:vml" Requires="v">
                <p:oleObj spid="_x0000_s6164" name="Document" r:id="rId4" imgW="5641234" imgH="1599868" progId="Word.Document.12">
                  <p:embed/>
                </p:oleObj>
              </mc:Choice>
              <mc:Fallback>
                <p:oleObj name="Document" r:id="rId4" imgW="5641234" imgH="1599868" progId="Word.Document.12">
                  <p:embed/>
                  <p:pic>
                    <p:nvPicPr>
                      <p:cNvPr id="0" name=""/>
                      <p:cNvPicPr/>
                      <p:nvPr/>
                    </p:nvPicPr>
                    <p:blipFill>
                      <a:blip r:embed="rId5"/>
                      <a:stretch>
                        <a:fillRect/>
                      </a:stretch>
                    </p:blipFill>
                    <p:spPr>
                      <a:xfrm>
                        <a:off x="398061" y="2683490"/>
                        <a:ext cx="8487023" cy="3280581"/>
                      </a:xfrm>
                      <a:prstGeom prst="rect">
                        <a:avLst/>
                      </a:prstGeom>
                    </p:spPr>
                  </p:pic>
                </p:oleObj>
              </mc:Fallback>
            </mc:AlternateContent>
          </a:graphicData>
        </a:graphic>
      </p:graphicFrame>
    </p:spTree>
    <p:extLst>
      <p:ext uri="{BB962C8B-B14F-4D97-AF65-F5344CB8AC3E}">
        <p14:creationId xmlns:p14="http://schemas.microsoft.com/office/powerpoint/2010/main" val="3652027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191376"/>
            <a:ext cx="7063332" cy="1143001"/>
          </a:xfrm>
        </p:spPr>
        <p:txBody>
          <a:bodyPr/>
          <a:lstStyle/>
          <a:p>
            <a:r>
              <a:rPr lang="en-US" sz="2800" dirty="0" smtClean="0"/>
              <a:t>Key results…..</a:t>
            </a:r>
            <a:r>
              <a:rPr lang="en-US" sz="2800" dirty="0"/>
              <a:t/>
            </a:r>
            <a:br>
              <a:rPr lang="en-US" sz="2800" dirty="0"/>
            </a:br>
            <a:r>
              <a:rPr lang="en-US" sz="2800" dirty="0" smtClean="0">
                <a:solidFill>
                  <a:srgbClr val="FF0000"/>
                </a:solidFill>
              </a:rPr>
              <a:t>UK</a:t>
            </a:r>
          </a:p>
        </p:txBody>
      </p:sp>
      <p:sp>
        <p:nvSpPr>
          <p:cNvPr id="5" name="Slide Number Placeholder 4"/>
          <p:cNvSpPr>
            <a:spLocks noGrp="1"/>
          </p:cNvSpPr>
          <p:nvPr>
            <p:ph type="sldNum" sz="quarter" idx="10"/>
          </p:nvPr>
        </p:nvSpPr>
        <p:spPr/>
        <p:txBody>
          <a:bodyPr/>
          <a:lstStyle/>
          <a:p>
            <a:fld id="{DE72EA88-3C0A-43E3-8317-41D5831AB4B0}" type="slidenum">
              <a:rPr lang="en-GB"/>
              <a:pPr/>
              <a:t>11</a:t>
            </a:fld>
            <a:endParaRPr lang="en-GB" dirty="0"/>
          </a:p>
        </p:txBody>
      </p:sp>
      <p:sp>
        <p:nvSpPr>
          <p:cNvPr id="13" name="Rectangle 2"/>
          <p:cNvSpPr txBox="1">
            <a:spLocks noChangeArrowheads="1"/>
          </p:cNvSpPr>
          <p:nvPr/>
        </p:nvSpPr>
        <p:spPr bwMode="auto">
          <a:xfrm>
            <a:off x="398061" y="1845105"/>
            <a:ext cx="7872482" cy="571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400" b="1">
                <a:solidFill>
                  <a:srgbClr val="4D4D4D"/>
                </a:solidFill>
                <a:latin typeface="+mj-lt"/>
                <a:ea typeface="+mj-ea"/>
                <a:cs typeface="+mj-cs"/>
              </a:defRPr>
            </a:lvl1pPr>
            <a:lvl2pPr algn="ctr" rtl="0" fontAlgn="base">
              <a:spcBef>
                <a:spcPct val="0"/>
              </a:spcBef>
              <a:spcAft>
                <a:spcPct val="0"/>
              </a:spcAft>
              <a:defRPr sz="3400" b="1">
                <a:solidFill>
                  <a:srgbClr val="4D4D4D"/>
                </a:solidFill>
                <a:latin typeface="Arial" charset="0"/>
              </a:defRPr>
            </a:lvl2pPr>
            <a:lvl3pPr algn="ctr" rtl="0" fontAlgn="base">
              <a:spcBef>
                <a:spcPct val="0"/>
              </a:spcBef>
              <a:spcAft>
                <a:spcPct val="0"/>
              </a:spcAft>
              <a:defRPr sz="3400" b="1">
                <a:solidFill>
                  <a:srgbClr val="4D4D4D"/>
                </a:solidFill>
                <a:latin typeface="Arial" charset="0"/>
              </a:defRPr>
            </a:lvl3pPr>
            <a:lvl4pPr algn="ctr" rtl="0" fontAlgn="base">
              <a:spcBef>
                <a:spcPct val="0"/>
              </a:spcBef>
              <a:spcAft>
                <a:spcPct val="0"/>
              </a:spcAft>
              <a:defRPr sz="3400" b="1">
                <a:solidFill>
                  <a:srgbClr val="4D4D4D"/>
                </a:solidFill>
                <a:latin typeface="Arial" charset="0"/>
              </a:defRPr>
            </a:lvl4pPr>
            <a:lvl5pPr algn="ctr" rtl="0" fontAlgn="base">
              <a:spcBef>
                <a:spcPct val="0"/>
              </a:spcBef>
              <a:spcAft>
                <a:spcPct val="0"/>
              </a:spcAft>
              <a:defRPr sz="3400" b="1">
                <a:solidFill>
                  <a:srgbClr val="4D4D4D"/>
                </a:solidFill>
                <a:latin typeface="Arial" charset="0"/>
              </a:defRPr>
            </a:lvl5pPr>
            <a:lvl6pPr marL="457200" algn="ctr" rtl="0" fontAlgn="base">
              <a:spcBef>
                <a:spcPct val="0"/>
              </a:spcBef>
              <a:spcAft>
                <a:spcPct val="0"/>
              </a:spcAft>
              <a:defRPr sz="3400" b="1">
                <a:solidFill>
                  <a:srgbClr val="4D4D4D"/>
                </a:solidFill>
                <a:latin typeface="Arial" charset="0"/>
              </a:defRPr>
            </a:lvl6pPr>
            <a:lvl7pPr marL="914400" algn="ctr" rtl="0" fontAlgn="base">
              <a:spcBef>
                <a:spcPct val="0"/>
              </a:spcBef>
              <a:spcAft>
                <a:spcPct val="0"/>
              </a:spcAft>
              <a:defRPr sz="3400" b="1">
                <a:solidFill>
                  <a:srgbClr val="4D4D4D"/>
                </a:solidFill>
                <a:latin typeface="Arial" charset="0"/>
              </a:defRPr>
            </a:lvl7pPr>
            <a:lvl8pPr marL="1371600" algn="ctr" rtl="0" fontAlgn="base">
              <a:spcBef>
                <a:spcPct val="0"/>
              </a:spcBef>
              <a:spcAft>
                <a:spcPct val="0"/>
              </a:spcAft>
              <a:defRPr sz="3400" b="1">
                <a:solidFill>
                  <a:srgbClr val="4D4D4D"/>
                </a:solidFill>
                <a:latin typeface="Arial" charset="0"/>
              </a:defRPr>
            </a:lvl8pPr>
            <a:lvl9pPr marL="1828800" algn="ctr" rtl="0" fontAlgn="base">
              <a:spcBef>
                <a:spcPct val="0"/>
              </a:spcBef>
              <a:spcAft>
                <a:spcPct val="0"/>
              </a:spcAft>
              <a:defRPr sz="3400" b="1">
                <a:solidFill>
                  <a:srgbClr val="4D4D4D"/>
                </a:solidFill>
                <a:latin typeface="Arial" charset="0"/>
              </a:defRPr>
            </a:lvl9pPr>
          </a:lstStyle>
          <a:p>
            <a:pPr algn="l"/>
            <a:endParaRPr lang="en-US" sz="2000" dirty="0" smtClean="0"/>
          </a:p>
          <a:p>
            <a:pPr algn="l"/>
            <a:r>
              <a:rPr lang="en-US" sz="2000" dirty="0" smtClean="0"/>
              <a:t>Coffee and black tea were found to be substitutes.</a:t>
            </a:r>
          </a:p>
          <a:p>
            <a:pPr algn="l"/>
            <a:endParaRPr lang="en-US" sz="2000" dirty="0" smtClean="0"/>
          </a:p>
          <a:p>
            <a:pPr algn="l"/>
            <a:endParaRPr lang="en-US" sz="2000" dirty="0"/>
          </a:p>
          <a:p>
            <a:pPr algn="l"/>
            <a:r>
              <a:rPr lang="en-US" sz="2000" dirty="0" err="1" smtClean="0"/>
              <a:t>Marshallian</a:t>
            </a:r>
            <a:r>
              <a:rPr lang="en-US" sz="2000" dirty="0" smtClean="0"/>
              <a:t> and expenditure elasticities:</a:t>
            </a:r>
          </a:p>
          <a:p>
            <a:pPr algn="l"/>
            <a:endParaRPr lang="en-US" sz="2000"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3581461781"/>
              </p:ext>
            </p:extLst>
          </p:nvPr>
        </p:nvGraphicFramePr>
        <p:xfrm>
          <a:off x="398060" y="2792673"/>
          <a:ext cx="8630075" cy="3758252"/>
        </p:xfrm>
        <a:graphic>
          <a:graphicData uri="http://schemas.openxmlformats.org/presentationml/2006/ole">
            <mc:AlternateContent xmlns:mc="http://schemas.openxmlformats.org/markup-compatibility/2006">
              <mc:Choice xmlns:v="urn:schemas-microsoft-com:vml" Requires="v">
                <p:oleObj spid="_x0000_s4116" name="Document" r:id="rId4" imgW="5429247" imgH="1599868" progId="Word.Document.12">
                  <p:embed/>
                </p:oleObj>
              </mc:Choice>
              <mc:Fallback>
                <p:oleObj name="Document" r:id="rId4" imgW="5429247" imgH="1599868" progId="Word.Document.12">
                  <p:embed/>
                  <p:pic>
                    <p:nvPicPr>
                      <p:cNvPr id="0" name=""/>
                      <p:cNvPicPr/>
                      <p:nvPr/>
                    </p:nvPicPr>
                    <p:blipFill>
                      <a:blip r:embed="rId5"/>
                      <a:stretch>
                        <a:fillRect/>
                      </a:stretch>
                    </p:blipFill>
                    <p:spPr>
                      <a:xfrm>
                        <a:off x="398060" y="2792673"/>
                        <a:ext cx="8630075" cy="3758252"/>
                      </a:xfrm>
                      <a:prstGeom prst="rect">
                        <a:avLst/>
                      </a:prstGeom>
                    </p:spPr>
                  </p:pic>
                </p:oleObj>
              </mc:Fallback>
            </mc:AlternateContent>
          </a:graphicData>
        </a:graphic>
      </p:graphicFrame>
    </p:spTree>
    <p:extLst>
      <p:ext uri="{BB962C8B-B14F-4D97-AF65-F5344CB8AC3E}">
        <p14:creationId xmlns:p14="http://schemas.microsoft.com/office/powerpoint/2010/main" val="2500035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191376"/>
            <a:ext cx="7063332" cy="1143001"/>
          </a:xfrm>
        </p:spPr>
        <p:txBody>
          <a:bodyPr/>
          <a:lstStyle/>
          <a:p>
            <a:r>
              <a:rPr lang="en-US" sz="2800" dirty="0" smtClean="0"/>
              <a:t>Key results…..</a:t>
            </a:r>
            <a:r>
              <a:rPr lang="en-US" sz="2800" dirty="0"/>
              <a:t/>
            </a:r>
            <a:br>
              <a:rPr lang="en-US" sz="2800" dirty="0"/>
            </a:br>
            <a:r>
              <a:rPr lang="en-US" sz="2800" dirty="0" smtClean="0">
                <a:solidFill>
                  <a:srgbClr val="FF0000"/>
                </a:solidFill>
              </a:rPr>
              <a:t>United States</a:t>
            </a:r>
          </a:p>
        </p:txBody>
      </p:sp>
      <p:sp>
        <p:nvSpPr>
          <p:cNvPr id="5" name="Slide Number Placeholder 4"/>
          <p:cNvSpPr>
            <a:spLocks noGrp="1"/>
          </p:cNvSpPr>
          <p:nvPr>
            <p:ph type="sldNum" sz="quarter" idx="10"/>
          </p:nvPr>
        </p:nvSpPr>
        <p:spPr/>
        <p:txBody>
          <a:bodyPr/>
          <a:lstStyle/>
          <a:p>
            <a:fld id="{DE72EA88-3C0A-43E3-8317-41D5831AB4B0}" type="slidenum">
              <a:rPr lang="en-GB"/>
              <a:pPr/>
              <a:t>12</a:t>
            </a:fld>
            <a:endParaRPr lang="en-GB" dirty="0"/>
          </a:p>
        </p:txBody>
      </p:sp>
      <p:sp>
        <p:nvSpPr>
          <p:cNvPr id="13" name="Rectangle 2"/>
          <p:cNvSpPr txBox="1">
            <a:spLocks noChangeArrowheads="1"/>
          </p:cNvSpPr>
          <p:nvPr/>
        </p:nvSpPr>
        <p:spPr bwMode="auto">
          <a:xfrm>
            <a:off x="398061" y="1673606"/>
            <a:ext cx="7872482" cy="571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400" b="1">
                <a:solidFill>
                  <a:srgbClr val="4D4D4D"/>
                </a:solidFill>
                <a:latin typeface="+mj-lt"/>
                <a:ea typeface="+mj-ea"/>
                <a:cs typeface="+mj-cs"/>
              </a:defRPr>
            </a:lvl1pPr>
            <a:lvl2pPr algn="ctr" rtl="0" fontAlgn="base">
              <a:spcBef>
                <a:spcPct val="0"/>
              </a:spcBef>
              <a:spcAft>
                <a:spcPct val="0"/>
              </a:spcAft>
              <a:defRPr sz="3400" b="1">
                <a:solidFill>
                  <a:srgbClr val="4D4D4D"/>
                </a:solidFill>
                <a:latin typeface="Arial" charset="0"/>
              </a:defRPr>
            </a:lvl2pPr>
            <a:lvl3pPr algn="ctr" rtl="0" fontAlgn="base">
              <a:spcBef>
                <a:spcPct val="0"/>
              </a:spcBef>
              <a:spcAft>
                <a:spcPct val="0"/>
              </a:spcAft>
              <a:defRPr sz="3400" b="1">
                <a:solidFill>
                  <a:srgbClr val="4D4D4D"/>
                </a:solidFill>
                <a:latin typeface="Arial" charset="0"/>
              </a:defRPr>
            </a:lvl3pPr>
            <a:lvl4pPr algn="ctr" rtl="0" fontAlgn="base">
              <a:spcBef>
                <a:spcPct val="0"/>
              </a:spcBef>
              <a:spcAft>
                <a:spcPct val="0"/>
              </a:spcAft>
              <a:defRPr sz="3400" b="1">
                <a:solidFill>
                  <a:srgbClr val="4D4D4D"/>
                </a:solidFill>
                <a:latin typeface="Arial" charset="0"/>
              </a:defRPr>
            </a:lvl4pPr>
            <a:lvl5pPr algn="ctr" rtl="0" fontAlgn="base">
              <a:spcBef>
                <a:spcPct val="0"/>
              </a:spcBef>
              <a:spcAft>
                <a:spcPct val="0"/>
              </a:spcAft>
              <a:defRPr sz="3400" b="1">
                <a:solidFill>
                  <a:srgbClr val="4D4D4D"/>
                </a:solidFill>
                <a:latin typeface="Arial" charset="0"/>
              </a:defRPr>
            </a:lvl5pPr>
            <a:lvl6pPr marL="457200" algn="ctr" rtl="0" fontAlgn="base">
              <a:spcBef>
                <a:spcPct val="0"/>
              </a:spcBef>
              <a:spcAft>
                <a:spcPct val="0"/>
              </a:spcAft>
              <a:defRPr sz="3400" b="1">
                <a:solidFill>
                  <a:srgbClr val="4D4D4D"/>
                </a:solidFill>
                <a:latin typeface="Arial" charset="0"/>
              </a:defRPr>
            </a:lvl6pPr>
            <a:lvl7pPr marL="914400" algn="ctr" rtl="0" fontAlgn="base">
              <a:spcBef>
                <a:spcPct val="0"/>
              </a:spcBef>
              <a:spcAft>
                <a:spcPct val="0"/>
              </a:spcAft>
              <a:defRPr sz="3400" b="1">
                <a:solidFill>
                  <a:srgbClr val="4D4D4D"/>
                </a:solidFill>
                <a:latin typeface="Arial" charset="0"/>
              </a:defRPr>
            </a:lvl7pPr>
            <a:lvl8pPr marL="1371600" algn="ctr" rtl="0" fontAlgn="base">
              <a:spcBef>
                <a:spcPct val="0"/>
              </a:spcBef>
              <a:spcAft>
                <a:spcPct val="0"/>
              </a:spcAft>
              <a:defRPr sz="3400" b="1">
                <a:solidFill>
                  <a:srgbClr val="4D4D4D"/>
                </a:solidFill>
                <a:latin typeface="Arial" charset="0"/>
              </a:defRPr>
            </a:lvl8pPr>
            <a:lvl9pPr marL="1828800" algn="ctr" rtl="0" fontAlgn="base">
              <a:spcBef>
                <a:spcPct val="0"/>
              </a:spcBef>
              <a:spcAft>
                <a:spcPct val="0"/>
              </a:spcAft>
              <a:defRPr sz="3400" b="1">
                <a:solidFill>
                  <a:srgbClr val="4D4D4D"/>
                </a:solidFill>
                <a:latin typeface="Arial" charset="0"/>
              </a:defRPr>
            </a:lvl9pPr>
          </a:lstStyle>
          <a:p>
            <a:pPr algn="l"/>
            <a:endParaRPr lang="en-US" sz="2000" dirty="0"/>
          </a:p>
          <a:p>
            <a:pPr algn="l"/>
            <a:r>
              <a:rPr lang="en-US" sz="2000" dirty="0" smtClean="0"/>
              <a:t>Coffee and black tea were found to be substitutes.</a:t>
            </a:r>
          </a:p>
          <a:p>
            <a:pPr algn="l"/>
            <a:endParaRPr lang="en-US" sz="2000" dirty="0" smtClean="0"/>
          </a:p>
          <a:p>
            <a:pPr algn="l"/>
            <a:endParaRPr lang="en-US" sz="2000" dirty="0"/>
          </a:p>
          <a:p>
            <a:pPr algn="l"/>
            <a:r>
              <a:rPr lang="en-US" sz="2000" dirty="0" err="1" smtClean="0"/>
              <a:t>Hicksian</a:t>
            </a:r>
            <a:r>
              <a:rPr lang="en-US" sz="2000" dirty="0" smtClean="0"/>
              <a:t> elasticities:</a:t>
            </a:r>
          </a:p>
        </p:txBody>
      </p:sp>
      <p:graphicFrame>
        <p:nvGraphicFramePr>
          <p:cNvPr id="4" name="Object 3"/>
          <p:cNvGraphicFramePr>
            <a:graphicFrameLocks noChangeAspect="1"/>
          </p:cNvGraphicFramePr>
          <p:nvPr>
            <p:extLst>
              <p:ext uri="{D42A27DB-BD31-4B8C-83A1-F6EECF244321}">
                <p14:modId xmlns:p14="http://schemas.microsoft.com/office/powerpoint/2010/main" val="2910445869"/>
              </p:ext>
            </p:extLst>
          </p:nvPr>
        </p:nvGraphicFramePr>
        <p:xfrm>
          <a:off x="192347" y="3082830"/>
          <a:ext cx="8803361" cy="3345265"/>
        </p:xfrm>
        <a:graphic>
          <a:graphicData uri="http://schemas.openxmlformats.org/presentationml/2006/ole">
            <mc:AlternateContent xmlns:mc="http://schemas.openxmlformats.org/markup-compatibility/2006">
              <mc:Choice xmlns:v="urn:schemas-microsoft-com:vml" Requires="v">
                <p:oleObj spid="_x0000_s7187" name="Document" r:id="rId4" imgW="5429247" imgH="1238572" progId="Word.Document.12">
                  <p:embed/>
                </p:oleObj>
              </mc:Choice>
              <mc:Fallback>
                <p:oleObj name="Document" r:id="rId4" imgW="5429247" imgH="1238572" progId="Word.Document.12">
                  <p:embed/>
                  <p:pic>
                    <p:nvPicPr>
                      <p:cNvPr id="0" name=""/>
                      <p:cNvPicPr/>
                      <p:nvPr/>
                    </p:nvPicPr>
                    <p:blipFill>
                      <a:blip r:embed="rId5"/>
                      <a:stretch>
                        <a:fillRect/>
                      </a:stretch>
                    </p:blipFill>
                    <p:spPr>
                      <a:xfrm>
                        <a:off x="192347" y="3082830"/>
                        <a:ext cx="8803361" cy="3345265"/>
                      </a:xfrm>
                      <a:prstGeom prst="rect">
                        <a:avLst/>
                      </a:prstGeom>
                    </p:spPr>
                  </p:pic>
                </p:oleObj>
              </mc:Fallback>
            </mc:AlternateContent>
          </a:graphicData>
        </a:graphic>
      </p:graphicFrame>
    </p:spTree>
    <p:extLst>
      <p:ext uri="{BB962C8B-B14F-4D97-AF65-F5344CB8AC3E}">
        <p14:creationId xmlns:p14="http://schemas.microsoft.com/office/powerpoint/2010/main" val="4130683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191376"/>
            <a:ext cx="7063332" cy="1143001"/>
          </a:xfrm>
        </p:spPr>
        <p:txBody>
          <a:bodyPr/>
          <a:lstStyle/>
          <a:p>
            <a:r>
              <a:rPr lang="en-US" sz="2800" dirty="0" smtClean="0"/>
              <a:t>Key results…..</a:t>
            </a:r>
            <a:r>
              <a:rPr lang="en-US" sz="2800" dirty="0"/>
              <a:t/>
            </a:r>
            <a:br>
              <a:rPr lang="en-US" sz="2800" dirty="0"/>
            </a:br>
            <a:r>
              <a:rPr lang="en-US" sz="2800" dirty="0" smtClean="0">
                <a:solidFill>
                  <a:srgbClr val="FF0000"/>
                </a:solidFill>
              </a:rPr>
              <a:t>China</a:t>
            </a:r>
          </a:p>
        </p:txBody>
      </p:sp>
      <p:sp>
        <p:nvSpPr>
          <p:cNvPr id="5" name="Slide Number Placeholder 4"/>
          <p:cNvSpPr>
            <a:spLocks noGrp="1"/>
          </p:cNvSpPr>
          <p:nvPr>
            <p:ph type="sldNum" sz="quarter" idx="10"/>
          </p:nvPr>
        </p:nvSpPr>
        <p:spPr/>
        <p:txBody>
          <a:bodyPr/>
          <a:lstStyle/>
          <a:p>
            <a:fld id="{DE72EA88-3C0A-43E3-8317-41D5831AB4B0}" type="slidenum">
              <a:rPr lang="en-GB"/>
              <a:pPr/>
              <a:t>13</a:t>
            </a:fld>
            <a:endParaRPr lang="en-GB" dirty="0"/>
          </a:p>
        </p:txBody>
      </p:sp>
      <p:sp>
        <p:nvSpPr>
          <p:cNvPr id="13" name="Rectangle 2"/>
          <p:cNvSpPr txBox="1">
            <a:spLocks noChangeArrowheads="1"/>
          </p:cNvSpPr>
          <p:nvPr/>
        </p:nvSpPr>
        <p:spPr bwMode="auto">
          <a:xfrm>
            <a:off x="370765" y="1673606"/>
            <a:ext cx="7872482" cy="571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400" b="1">
                <a:solidFill>
                  <a:srgbClr val="4D4D4D"/>
                </a:solidFill>
                <a:latin typeface="+mj-lt"/>
                <a:ea typeface="+mj-ea"/>
                <a:cs typeface="+mj-cs"/>
              </a:defRPr>
            </a:lvl1pPr>
            <a:lvl2pPr algn="ctr" rtl="0" fontAlgn="base">
              <a:spcBef>
                <a:spcPct val="0"/>
              </a:spcBef>
              <a:spcAft>
                <a:spcPct val="0"/>
              </a:spcAft>
              <a:defRPr sz="3400" b="1">
                <a:solidFill>
                  <a:srgbClr val="4D4D4D"/>
                </a:solidFill>
                <a:latin typeface="Arial" charset="0"/>
              </a:defRPr>
            </a:lvl2pPr>
            <a:lvl3pPr algn="ctr" rtl="0" fontAlgn="base">
              <a:spcBef>
                <a:spcPct val="0"/>
              </a:spcBef>
              <a:spcAft>
                <a:spcPct val="0"/>
              </a:spcAft>
              <a:defRPr sz="3400" b="1">
                <a:solidFill>
                  <a:srgbClr val="4D4D4D"/>
                </a:solidFill>
                <a:latin typeface="Arial" charset="0"/>
              </a:defRPr>
            </a:lvl3pPr>
            <a:lvl4pPr algn="ctr" rtl="0" fontAlgn="base">
              <a:spcBef>
                <a:spcPct val="0"/>
              </a:spcBef>
              <a:spcAft>
                <a:spcPct val="0"/>
              </a:spcAft>
              <a:defRPr sz="3400" b="1">
                <a:solidFill>
                  <a:srgbClr val="4D4D4D"/>
                </a:solidFill>
                <a:latin typeface="Arial" charset="0"/>
              </a:defRPr>
            </a:lvl4pPr>
            <a:lvl5pPr algn="ctr" rtl="0" fontAlgn="base">
              <a:spcBef>
                <a:spcPct val="0"/>
              </a:spcBef>
              <a:spcAft>
                <a:spcPct val="0"/>
              </a:spcAft>
              <a:defRPr sz="3400" b="1">
                <a:solidFill>
                  <a:srgbClr val="4D4D4D"/>
                </a:solidFill>
                <a:latin typeface="Arial" charset="0"/>
              </a:defRPr>
            </a:lvl5pPr>
            <a:lvl6pPr marL="457200" algn="ctr" rtl="0" fontAlgn="base">
              <a:spcBef>
                <a:spcPct val="0"/>
              </a:spcBef>
              <a:spcAft>
                <a:spcPct val="0"/>
              </a:spcAft>
              <a:defRPr sz="3400" b="1">
                <a:solidFill>
                  <a:srgbClr val="4D4D4D"/>
                </a:solidFill>
                <a:latin typeface="Arial" charset="0"/>
              </a:defRPr>
            </a:lvl6pPr>
            <a:lvl7pPr marL="914400" algn="ctr" rtl="0" fontAlgn="base">
              <a:spcBef>
                <a:spcPct val="0"/>
              </a:spcBef>
              <a:spcAft>
                <a:spcPct val="0"/>
              </a:spcAft>
              <a:defRPr sz="3400" b="1">
                <a:solidFill>
                  <a:srgbClr val="4D4D4D"/>
                </a:solidFill>
                <a:latin typeface="Arial" charset="0"/>
              </a:defRPr>
            </a:lvl7pPr>
            <a:lvl8pPr marL="1371600" algn="ctr" rtl="0" fontAlgn="base">
              <a:spcBef>
                <a:spcPct val="0"/>
              </a:spcBef>
              <a:spcAft>
                <a:spcPct val="0"/>
              </a:spcAft>
              <a:defRPr sz="3400" b="1">
                <a:solidFill>
                  <a:srgbClr val="4D4D4D"/>
                </a:solidFill>
                <a:latin typeface="Arial" charset="0"/>
              </a:defRPr>
            </a:lvl8pPr>
            <a:lvl9pPr marL="1828800" algn="ctr" rtl="0" fontAlgn="base">
              <a:spcBef>
                <a:spcPct val="0"/>
              </a:spcBef>
              <a:spcAft>
                <a:spcPct val="0"/>
              </a:spcAft>
              <a:defRPr sz="3400" b="1">
                <a:solidFill>
                  <a:srgbClr val="4D4D4D"/>
                </a:solidFill>
                <a:latin typeface="Arial" charset="0"/>
              </a:defRPr>
            </a:lvl9pPr>
          </a:lstStyle>
          <a:p>
            <a:pPr algn="l"/>
            <a:endParaRPr lang="en-US" sz="2000" dirty="0"/>
          </a:p>
          <a:p>
            <a:pPr algn="l"/>
            <a:r>
              <a:rPr lang="en-US" sz="2000" dirty="0" smtClean="0"/>
              <a:t>Black tea and green tea were found to be substitutes.</a:t>
            </a:r>
          </a:p>
          <a:p>
            <a:pPr algn="l"/>
            <a:endParaRPr lang="en-US" sz="2000" dirty="0" smtClean="0"/>
          </a:p>
          <a:p>
            <a:pPr algn="l"/>
            <a:endParaRPr lang="en-US" sz="2000" dirty="0"/>
          </a:p>
          <a:p>
            <a:pPr algn="l"/>
            <a:r>
              <a:rPr lang="en-US" sz="2000" dirty="0" err="1" smtClean="0"/>
              <a:t>Hicksian</a:t>
            </a:r>
            <a:r>
              <a:rPr lang="en-US" sz="2000" dirty="0" smtClean="0"/>
              <a:t> elasticities:</a:t>
            </a:r>
          </a:p>
        </p:txBody>
      </p:sp>
      <p:graphicFrame>
        <p:nvGraphicFramePr>
          <p:cNvPr id="2" name="Object 1"/>
          <p:cNvGraphicFramePr>
            <a:graphicFrameLocks noChangeAspect="1"/>
          </p:cNvGraphicFramePr>
          <p:nvPr>
            <p:extLst>
              <p:ext uri="{D42A27DB-BD31-4B8C-83A1-F6EECF244321}">
                <p14:modId xmlns:p14="http://schemas.microsoft.com/office/powerpoint/2010/main" val="2219612713"/>
              </p:ext>
            </p:extLst>
          </p:nvPr>
        </p:nvGraphicFramePr>
        <p:xfrm>
          <a:off x="-1" y="2905409"/>
          <a:ext cx="9042721" cy="3536334"/>
        </p:xfrm>
        <a:graphic>
          <a:graphicData uri="http://schemas.openxmlformats.org/presentationml/2006/ole">
            <mc:AlternateContent xmlns:mc="http://schemas.openxmlformats.org/markup-compatibility/2006">
              <mc:Choice xmlns:v="urn:schemas-microsoft-com:vml" Requires="v">
                <p:oleObj spid="_x0000_s9236" name="Document" r:id="rId4" imgW="5429247" imgH="1238572" progId="Word.Document.12">
                  <p:embed/>
                </p:oleObj>
              </mc:Choice>
              <mc:Fallback>
                <p:oleObj name="Document" r:id="rId4" imgW="5429247" imgH="1238572" progId="Word.Document.12">
                  <p:embed/>
                  <p:pic>
                    <p:nvPicPr>
                      <p:cNvPr id="0" name=""/>
                      <p:cNvPicPr/>
                      <p:nvPr/>
                    </p:nvPicPr>
                    <p:blipFill>
                      <a:blip r:embed="rId5"/>
                      <a:stretch>
                        <a:fillRect/>
                      </a:stretch>
                    </p:blipFill>
                    <p:spPr>
                      <a:xfrm>
                        <a:off x="-1" y="2905409"/>
                        <a:ext cx="9042721" cy="3536334"/>
                      </a:xfrm>
                      <a:prstGeom prst="rect">
                        <a:avLst/>
                      </a:prstGeom>
                    </p:spPr>
                  </p:pic>
                </p:oleObj>
              </mc:Fallback>
            </mc:AlternateContent>
          </a:graphicData>
        </a:graphic>
      </p:graphicFrame>
    </p:spTree>
    <p:extLst>
      <p:ext uri="{BB962C8B-B14F-4D97-AF65-F5344CB8AC3E}">
        <p14:creationId xmlns:p14="http://schemas.microsoft.com/office/powerpoint/2010/main" val="4047754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77673" y="109490"/>
            <a:ext cx="7178721" cy="1282582"/>
          </a:xfrm>
        </p:spPr>
        <p:txBody>
          <a:bodyPr/>
          <a:lstStyle/>
          <a:p>
            <a:r>
              <a:rPr lang="en-US" sz="2800" dirty="0" smtClean="0">
                <a:solidFill>
                  <a:srgbClr val="FF0000"/>
                </a:solidFill>
              </a:rPr>
              <a:t>A comparison with some previous estimates of price elasticity for tea</a:t>
            </a:r>
          </a:p>
        </p:txBody>
      </p:sp>
      <p:sp>
        <p:nvSpPr>
          <p:cNvPr id="5" name="Slide Number Placeholder 4"/>
          <p:cNvSpPr>
            <a:spLocks noGrp="1"/>
          </p:cNvSpPr>
          <p:nvPr>
            <p:ph type="sldNum" sz="quarter" idx="10"/>
          </p:nvPr>
        </p:nvSpPr>
        <p:spPr/>
        <p:txBody>
          <a:bodyPr/>
          <a:lstStyle/>
          <a:p>
            <a:fld id="{DE72EA88-3C0A-43E3-8317-41D5831AB4B0}" type="slidenum">
              <a:rPr lang="en-GB"/>
              <a:pPr/>
              <a:t>14</a:t>
            </a:fld>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3229743609"/>
              </p:ext>
            </p:extLst>
          </p:nvPr>
        </p:nvGraphicFramePr>
        <p:xfrm>
          <a:off x="177420" y="1941466"/>
          <a:ext cx="8812583" cy="3981662"/>
        </p:xfrm>
        <a:graphic>
          <a:graphicData uri="http://schemas.openxmlformats.org/presentationml/2006/ole">
            <mc:AlternateContent xmlns:mc="http://schemas.openxmlformats.org/markup-compatibility/2006">
              <mc:Choice xmlns:v="urn:schemas-microsoft-com:vml" Requires="v">
                <p:oleObj spid="_x0000_s8213" name="Worksheet" r:id="rId4" imgW="5496059" imgH="1419315" progId="Excel.Sheet.12">
                  <p:embed/>
                </p:oleObj>
              </mc:Choice>
              <mc:Fallback>
                <p:oleObj name="Worksheet" r:id="rId4" imgW="5496059" imgH="1419315" progId="Excel.Sheet.12">
                  <p:embed/>
                  <p:pic>
                    <p:nvPicPr>
                      <p:cNvPr id="0" name=""/>
                      <p:cNvPicPr/>
                      <p:nvPr/>
                    </p:nvPicPr>
                    <p:blipFill>
                      <a:blip r:embed="rId5"/>
                      <a:stretch>
                        <a:fillRect/>
                      </a:stretch>
                    </p:blipFill>
                    <p:spPr>
                      <a:xfrm>
                        <a:off x="177420" y="1941466"/>
                        <a:ext cx="8812583" cy="3981662"/>
                      </a:xfrm>
                      <a:prstGeom prst="rect">
                        <a:avLst/>
                      </a:prstGeom>
                    </p:spPr>
                  </p:pic>
                </p:oleObj>
              </mc:Fallback>
            </mc:AlternateContent>
          </a:graphicData>
        </a:graphic>
      </p:graphicFrame>
      <p:sp>
        <p:nvSpPr>
          <p:cNvPr id="7" name="TextBox 6"/>
          <p:cNvSpPr txBox="1"/>
          <p:nvPr/>
        </p:nvSpPr>
        <p:spPr>
          <a:xfrm>
            <a:off x="150125" y="6086901"/>
            <a:ext cx="2292824" cy="369332"/>
          </a:xfrm>
          <a:prstGeom prst="rect">
            <a:avLst/>
          </a:prstGeom>
          <a:noFill/>
        </p:spPr>
        <p:txBody>
          <a:bodyPr wrap="square" rtlCol="0">
            <a:spAutoFit/>
          </a:bodyPr>
          <a:lstStyle/>
          <a:p>
            <a:pPr algn="l"/>
            <a:r>
              <a:rPr lang="en-GB" dirty="0" smtClean="0"/>
              <a:t>*Not significant</a:t>
            </a:r>
            <a:endParaRPr lang="it-IT" dirty="0"/>
          </a:p>
        </p:txBody>
      </p:sp>
    </p:spTree>
    <p:extLst>
      <p:ext uri="{BB962C8B-B14F-4D97-AF65-F5344CB8AC3E}">
        <p14:creationId xmlns:p14="http://schemas.microsoft.com/office/powerpoint/2010/main" val="71622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191376"/>
            <a:ext cx="7063332" cy="1143001"/>
          </a:xfrm>
        </p:spPr>
        <p:txBody>
          <a:bodyPr/>
          <a:lstStyle/>
          <a:p>
            <a:r>
              <a:rPr lang="en-US" sz="2800" dirty="0" smtClean="0"/>
              <a:t>Summary and follow up</a:t>
            </a:r>
          </a:p>
        </p:txBody>
      </p:sp>
      <p:sp>
        <p:nvSpPr>
          <p:cNvPr id="51203" name="Rectangle 3"/>
          <p:cNvSpPr>
            <a:spLocks noGrp="1" noChangeArrowheads="1"/>
          </p:cNvSpPr>
          <p:nvPr>
            <p:ph type="body" sz="half" idx="1"/>
          </p:nvPr>
        </p:nvSpPr>
        <p:spPr>
          <a:xfrm>
            <a:off x="552732" y="1228297"/>
            <a:ext cx="8115328" cy="4981434"/>
          </a:xfrm>
        </p:spPr>
        <p:txBody>
          <a:bodyPr/>
          <a:lstStyle/>
          <a:p>
            <a:r>
              <a:rPr lang="en-US" sz="2400" dirty="0"/>
              <a:t>Price elasticities (</a:t>
            </a:r>
            <a:r>
              <a:rPr lang="en-US" sz="2400" dirty="0" err="1"/>
              <a:t>Marshallian</a:t>
            </a:r>
            <a:r>
              <a:rPr lang="en-US" sz="2400" dirty="0"/>
              <a:t>) for black tea varied between -0.32 and -</a:t>
            </a:r>
            <a:r>
              <a:rPr lang="en-US" sz="2400" dirty="0" smtClean="0"/>
              <a:t>0.80.</a:t>
            </a:r>
          </a:p>
          <a:p>
            <a:r>
              <a:rPr lang="en-US" sz="2400" dirty="0" smtClean="0"/>
              <a:t>Estimates </a:t>
            </a:r>
            <a:r>
              <a:rPr lang="en-US" sz="2400" dirty="0"/>
              <a:t>for prices elasticities (</a:t>
            </a:r>
            <a:r>
              <a:rPr lang="en-US" sz="2400" dirty="0" err="1"/>
              <a:t>Marshallian</a:t>
            </a:r>
            <a:r>
              <a:rPr lang="en-US" sz="2400" dirty="0"/>
              <a:t>) for green tea ranged between -0.69 and -</a:t>
            </a:r>
            <a:r>
              <a:rPr lang="en-US" sz="2400" dirty="0" smtClean="0"/>
              <a:t>0.98</a:t>
            </a:r>
          </a:p>
          <a:p>
            <a:pPr>
              <a:buFont typeface="Arial" pitchFamily="34" charset="0"/>
              <a:buChar char="•"/>
            </a:pPr>
            <a:r>
              <a:rPr lang="en-US" sz="2400" dirty="0"/>
              <a:t>In general, price elasticities for tea were found larger than previous studies.</a:t>
            </a:r>
          </a:p>
          <a:p>
            <a:pPr>
              <a:buFont typeface="Arial" pitchFamily="34" charset="0"/>
              <a:buChar char="•"/>
            </a:pPr>
            <a:r>
              <a:rPr lang="en-US" sz="2400" dirty="0"/>
              <a:t>This study also </a:t>
            </a:r>
            <a:r>
              <a:rPr lang="en-US" sz="2400" dirty="0" smtClean="0"/>
              <a:t>suggests </a:t>
            </a:r>
            <a:r>
              <a:rPr lang="en-US" sz="2400" dirty="0" smtClean="0"/>
              <a:t>evidence </a:t>
            </a:r>
            <a:r>
              <a:rPr lang="en-US" sz="2400" dirty="0"/>
              <a:t>of substitutability between tea and coffee, and in some cases with green </a:t>
            </a:r>
            <a:r>
              <a:rPr lang="en-US" sz="2400" dirty="0" smtClean="0"/>
              <a:t>tea.</a:t>
            </a:r>
          </a:p>
          <a:p>
            <a:pPr>
              <a:buFont typeface="Arial" pitchFamily="34" charset="0"/>
              <a:buChar char="•"/>
            </a:pPr>
            <a:r>
              <a:rPr lang="en-US" sz="2400" dirty="0"/>
              <a:t>Consumers tend to spend proportionally less on tea and </a:t>
            </a:r>
            <a:r>
              <a:rPr lang="en-US" sz="2400" dirty="0" smtClean="0"/>
              <a:t>more on coffee</a:t>
            </a:r>
            <a:r>
              <a:rPr lang="en-US" sz="2400" dirty="0"/>
              <a:t>, as household expenditure on beverages </a:t>
            </a:r>
            <a:r>
              <a:rPr lang="en-US" sz="2400" dirty="0" smtClean="0"/>
              <a:t>increases.</a:t>
            </a:r>
            <a:endParaRPr lang="en-US" sz="2400" dirty="0"/>
          </a:p>
          <a:p>
            <a:pPr marL="0" indent="0">
              <a:buNone/>
            </a:pPr>
            <a:endParaRPr lang="en-US" sz="2400" dirty="0" smtClean="0"/>
          </a:p>
          <a:p>
            <a:pPr>
              <a:buFont typeface="Arial" pitchFamily="34" charset="0"/>
              <a:buChar char="•"/>
            </a:pPr>
            <a:endParaRPr lang="en-US" sz="2400" dirty="0" smtClean="0"/>
          </a:p>
          <a:p>
            <a:endParaRPr lang="en-US" sz="2400" dirty="0" smtClean="0"/>
          </a:p>
        </p:txBody>
      </p:sp>
      <p:sp>
        <p:nvSpPr>
          <p:cNvPr id="5" name="Slide Number Placeholder 4"/>
          <p:cNvSpPr>
            <a:spLocks noGrp="1"/>
          </p:cNvSpPr>
          <p:nvPr>
            <p:ph type="sldNum" sz="quarter" idx="10"/>
          </p:nvPr>
        </p:nvSpPr>
        <p:spPr/>
        <p:txBody>
          <a:bodyPr/>
          <a:lstStyle/>
          <a:p>
            <a:fld id="{DE72EA88-3C0A-43E3-8317-41D5831AB4B0}" type="slidenum">
              <a:rPr lang="en-GB"/>
              <a:pPr/>
              <a:t>15</a:t>
            </a:fld>
            <a:endParaRPr lang="en-GB" dirty="0"/>
          </a:p>
        </p:txBody>
      </p:sp>
    </p:spTree>
    <p:extLst>
      <p:ext uri="{BB962C8B-B14F-4D97-AF65-F5344CB8AC3E}">
        <p14:creationId xmlns:p14="http://schemas.microsoft.com/office/powerpoint/2010/main" val="517794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191376"/>
            <a:ext cx="7063332" cy="1143001"/>
          </a:xfrm>
        </p:spPr>
        <p:txBody>
          <a:bodyPr/>
          <a:lstStyle/>
          <a:p>
            <a:r>
              <a:rPr lang="en-US" sz="2800" dirty="0" smtClean="0"/>
              <a:t>Summary and follow up</a:t>
            </a:r>
          </a:p>
        </p:txBody>
      </p:sp>
      <p:sp>
        <p:nvSpPr>
          <p:cNvPr id="51203" name="Rectangle 3"/>
          <p:cNvSpPr>
            <a:spLocks noGrp="1" noChangeArrowheads="1"/>
          </p:cNvSpPr>
          <p:nvPr>
            <p:ph type="body" sz="half" idx="1"/>
          </p:nvPr>
        </p:nvSpPr>
        <p:spPr>
          <a:xfrm>
            <a:off x="552732" y="1228297"/>
            <a:ext cx="8115328" cy="5227094"/>
          </a:xfrm>
        </p:spPr>
        <p:txBody>
          <a:bodyPr/>
          <a:lstStyle/>
          <a:p>
            <a:r>
              <a:rPr lang="en-US" sz="2400" dirty="0" smtClean="0"/>
              <a:t>Prices </a:t>
            </a:r>
            <a:r>
              <a:rPr lang="en-US" sz="2400" dirty="0"/>
              <a:t>and incomes have relatively smaller impact on the consumption of </a:t>
            </a:r>
            <a:r>
              <a:rPr lang="en-US" sz="2400" dirty="0" smtClean="0"/>
              <a:t>tea. </a:t>
            </a:r>
            <a:r>
              <a:rPr lang="en-US" sz="2400" dirty="0"/>
              <a:t>M</a:t>
            </a:r>
            <a:r>
              <a:rPr lang="en-US" sz="2400" dirty="0" smtClean="0"/>
              <a:t>arketing </a:t>
            </a:r>
            <a:r>
              <a:rPr lang="en-US" sz="2400" dirty="0"/>
              <a:t>efforts should focus </a:t>
            </a:r>
            <a:r>
              <a:rPr lang="en-US" sz="2400" dirty="0" smtClean="0"/>
              <a:t>on:</a:t>
            </a:r>
          </a:p>
          <a:p>
            <a:pPr lvl="1" indent="-342900"/>
            <a:r>
              <a:rPr lang="en-US" sz="2000" dirty="0"/>
              <a:t>d</a:t>
            </a:r>
            <a:r>
              <a:rPr lang="en-US" sz="2000" dirty="0" smtClean="0"/>
              <a:t>emographic </a:t>
            </a:r>
            <a:r>
              <a:rPr lang="en-US" sz="2000" dirty="0"/>
              <a:t>differences amongst consumers</a:t>
            </a:r>
            <a:r>
              <a:rPr lang="en-US" sz="2000" dirty="0" smtClean="0"/>
              <a:t>,</a:t>
            </a:r>
          </a:p>
          <a:p>
            <a:pPr lvl="1"/>
            <a:r>
              <a:rPr lang="en-US" sz="2000" dirty="0" smtClean="0"/>
              <a:t>increased </a:t>
            </a:r>
            <a:r>
              <a:rPr lang="en-US" sz="2000" dirty="0"/>
              <a:t>accessibility through improved visibility, and retailing. </a:t>
            </a:r>
            <a:endParaRPr lang="en-US" sz="2000" dirty="0" smtClean="0"/>
          </a:p>
          <a:p>
            <a:pPr lvl="1"/>
            <a:r>
              <a:rPr lang="en-US" sz="2000" dirty="0" smtClean="0"/>
              <a:t>support  innovative </a:t>
            </a:r>
            <a:r>
              <a:rPr lang="en-US" sz="2000" dirty="0"/>
              <a:t>technologies, especially at the consumer level, as demonstrated by the coffee industry</a:t>
            </a:r>
            <a:r>
              <a:rPr lang="en-US" sz="2000" dirty="0" smtClean="0"/>
              <a:t>.</a:t>
            </a:r>
          </a:p>
          <a:p>
            <a:r>
              <a:rPr lang="en-GB" sz="2400" dirty="0"/>
              <a:t>M</a:t>
            </a:r>
            <a:r>
              <a:rPr lang="en-GB" sz="2400" dirty="0" smtClean="0"/>
              <a:t>ore </a:t>
            </a:r>
            <a:r>
              <a:rPr lang="en-GB" sz="2400" dirty="0"/>
              <a:t>analysis is required utilizing comprehensive information of all competing beverages in order to establish the nature and magnitude of the changes in consumer </a:t>
            </a:r>
            <a:r>
              <a:rPr lang="en-GB" sz="2400" dirty="0" smtClean="0"/>
              <a:t>choices, if any.</a:t>
            </a:r>
          </a:p>
          <a:p>
            <a:r>
              <a:rPr lang="en-GB" sz="2400" dirty="0" smtClean="0"/>
              <a:t>If </a:t>
            </a:r>
            <a:r>
              <a:rPr lang="en-GB" sz="2400" dirty="0"/>
              <a:t>such analysis should continue, the Group is requested to provide the information required to undertake the analysis</a:t>
            </a:r>
            <a:r>
              <a:rPr lang="en-GB" sz="2400" dirty="0" smtClean="0"/>
              <a:t>.</a:t>
            </a:r>
            <a:endParaRPr lang="en-US" sz="2400" dirty="0" smtClean="0"/>
          </a:p>
        </p:txBody>
      </p:sp>
      <p:sp>
        <p:nvSpPr>
          <p:cNvPr id="5" name="Slide Number Placeholder 4"/>
          <p:cNvSpPr>
            <a:spLocks noGrp="1"/>
          </p:cNvSpPr>
          <p:nvPr>
            <p:ph type="sldNum" sz="quarter" idx="10"/>
          </p:nvPr>
        </p:nvSpPr>
        <p:spPr/>
        <p:txBody>
          <a:bodyPr/>
          <a:lstStyle/>
          <a:p>
            <a:fld id="{DE72EA88-3C0A-43E3-8317-41D5831AB4B0}" type="slidenum">
              <a:rPr lang="en-GB"/>
              <a:pPr/>
              <a:t>16</a:t>
            </a:fld>
            <a:endParaRPr lang="en-GB" dirty="0"/>
          </a:p>
        </p:txBody>
      </p:sp>
    </p:spTree>
    <p:extLst>
      <p:ext uri="{BB962C8B-B14F-4D97-AF65-F5344CB8AC3E}">
        <p14:creationId xmlns:p14="http://schemas.microsoft.com/office/powerpoint/2010/main" val="3924661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277813" y="1249363"/>
            <a:ext cx="8566150" cy="4303712"/>
          </a:xfrm>
        </p:spPr>
        <p:txBody>
          <a:bodyPr/>
          <a:lstStyle/>
          <a:p>
            <a:pPr eaLnBrk="1" hangingPunct="1"/>
            <a:endParaRPr lang="en-US" sz="6000" b="1" dirty="0" smtClean="0"/>
          </a:p>
          <a:p>
            <a:pPr algn="ctr" eaLnBrk="1" hangingPunct="1">
              <a:buFontTx/>
              <a:buNone/>
            </a:pPr>
            <a:r>
              <a:rPr lang="en-US" sz="6000" b="1" dirty="0" smtClean="0"/>
              <a:t>Thank You</a:t>
            </a:r>
            <a:endParaRPr lang="en-GB" sz="6000" b="1" dirty="0" smtClean="0"/>
          </a:p>
        </p:txBody>
      </p:sp>
    </p:spTree>
    <p:extLst>
      <p:ext uri="{BB962C8B-B14F-4D97-AF65-F5344CB8AC3E}">
        <p14:creationId xmlns:p14="http://schemas.microsoft.com/office/powerpoint/2010/main" val="222668419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4800" dirty="0"/>
              <a:t>OUTLINE</a:t>
            </a:r>
            <a:endParaRPr lang="en-GB" sz="4800" dirty="0"/>
          </a:p>
        </p:txBody>
      </p:sp>
      <p:sp>
        <p:nvSpPr>
          <p:cNvPr id="51203" name="Rectangle 3"/>
          <p:cNvSpPr>
            <a:spLocks noGrp="1" noChangeArrowheads="1"/>
          </p:cNvSpPr>
          <p:nvPr>
            <p:ph type="body" sz="half" idx="1"/>
          </p:nvPr>
        </p:nvSpPr>
        <p:spPr>
          <a:xfrm>
            <a:off x="388961" y="1641689"/>
            <a:ext cx="8115328" cy="4784725"/>
          </a:xfrm>
        </p:spPr>
        <p:txBody>
          <a:bodyPr/>
          <a:lstStyle/>
          <a:p>
            <a:pPr marL="609600" indent="-609600">
              <a:spcAft>
                <a:spcPct val="100000"/>
              </a:spcAft>
            </a:pPr>
            <a:r>
              <a:rPr lang="en-US" sz="3000" dirty="0" smtClean="0">
                <a:solidFill>
                  <a:srgbClr val="002060"/>
                </a:solidFill>
              </a:rPr>
              <a:t>Introduction</a:t>
            </a:r>
          </a:p>
          <a:p>
            <a:pPr marL="609600" indent="-609600">
              <a:spcAft>
                <a:spcPct val="100000"/>
              </a:spcAft>
            </a:pPr>
            <a:r>
              <a:rPr lang="en-US" sz="3000" dirty="0" smtClean="0">
                <a:solidFill>
                  <a:srgbClr val="002060"/>
                </a:solidFill>
              </a:rPr>
              <a:t>Definition and Methodology </a:t>
            </a:r>
          </a:p>
          <a:p>
            <a:pPr marL="609600" indent="-609600">
              <a:spcAft>
                <a:spcPct val="100000"/>
              </a:spcAft>
            </a:pPr>
            <a:r>
              <a:rPr lang="en-US" sz="3000" dirty="0" smtClean="0">
                <a:solidFill>
                  <a:srgbClr val="002060"/>
                </a:solidFill>
              </a:rPr>
              <a:t>Empirical results</a:t>
            </a:r>
          </a:p>
          <a:p>
            <a:pPr marL="609600" indent="-609600">
              <a:spcAft>
                <a:spcPct val="100000"/>
              </a:spcAft>
            </a:pPr>
            <a:r>
              <a:rPr lang="en-US" sz="3000" dirty="0" smtClean="0">
                <a:solidFill>
                  <a:srgbClr val="002060"/>
                </a:solidFill>
              </a:rPr>
              <a:t>Conclusion and issues to consider</a:t>
            </a:r>
            <a:endParaRPr lang="en-US" sz="3000" dirty="0">
              <a:solidFill>
                <a:srgbClr val="002060"/>
              </a:solidFill>
            </a:endParaRPr>
          </a:p>
        </p:txBody>
      </p:sp>
      <p:sp>
        <p:nvSpPr>
          <p:cNvPr id="5" name="Slide Number Placeholder 4"/>
          <p:cNvSpPr>
            <a:spLocks noGrp="1"/>
          </p:cNvSpPr>
          <p:nvPr>
            <p:ph type="sldNum" sz="quarter" idx="10"/>
          </p:nvPr>
        </p:nvSpPr>
        <p:spPr/>
        <p:txBody>
          <a:bodyPr/>
          <a:lstStyle/>
          <a:p>
            <a:fld id="{DE72EA88-3C0A-43E3-8317-41D5831AB4B0}" type="slidenum">
              <a:rPr lang="en-GB"/>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191376"/>
            <a:ext cx="7063332" cy="1143001"/>
          </a:xfrm>
        </p:spPr>
        <p:txBody>
          <a:bodyPr/>
          <a:lstStyle/>
          <a:p>
            <a:r>
              <a:rPr lang="en-US" sz="2800" dirty="0" smtClean="0"/>
              <a:t>Introduction</a:t>
            </a:r>
          </a:p>
        </p:txBody>
      </p:sp>
      <p:sp>
        <p:nvSpPr>
          <p:cNvPr id="51203" name="Rectangle 3"/>
          <p:cNvSpPr>
            <a:spLocks noGrp="1" noChangeArrowheads="1"/>
          </p:cNvSpPr>
          <p:nvPr>
            <p:ph type="body" sz="half" idx="1"/>
          </p:nvPr>
        </p:nvSpPr>
        <p:spPr>
          <a:xfrm>
            <a:off x="539085" y="1630906"/>
            <a:ext cx="8115328" cy="5227094"/>
          </a:xfrm>
        </p:spPr>
        <p:txBody>
          <a:bodyPr/>
          <a:lstStyle/>
          <a:p>
            <a:r>
              <a:rPr lang="en-US" sz="2400" dirty="0"/>
              <a:t>At its last session, </a:t>
            </a:r>
            <a:r>
              <a:rPr lang="en-US" sz="2400" dirty="0" smtClean="0"/>
              <a:t>the IGG on tea recommended a </a:t>
            </a:r>
            <a:r>
              <a:rPr lang="en-US" sz="2400" dirty="0"/>
              <a:t>review of demand </a:t>
            </a:r>
            <a:r>
              <a:rPr lang="en-US" sz="2400" dirty="0" smtClean="0"/>
              <a:t>elasticities to gain some </a:t>
            </a:r>
            <a:r>
              <a:rPr lang="en-US" sz="2400" dirty="0"/>
              <a:t>insights into factors affecting </a:t>
            </a:r>
            <a:r>
              <a:rPr lang="en-US" sz="2400" dirty="0" smtClean="0"/>
              <a:t>consumption and update the world tea model. </a:t>
            </a:r>
          </a:p>
          <a:p>
            <a:endParaRPr lang="en-US" sz="2400" dirty="0"/>
          </a:p>
          <a:p>
            <a:r>
              <a:rPr lang="en-US" sz="2400" dirty="0" smtClean="0"/>
              <a:t>This presentation presents </a:t>
            </a:r>
            <a:r>
              <a:rPr lang="en-US" sz="2400" dirty="0"/>
              <a:t>the major findings of </a:t>
            </a:r>
            <a:r>
              <a:rPr lang="en-US" sz="2400" dirty="0" smtClean="0"/>
              <a:t>this effort and </a:t>
            </a:r>
            <a:r>
              <a:rPr lang="en-US" sz="2400" dirty="0"/>
              <a:t>discusses follow up actions needed to improve the results in light of the limited data </a:t>
            </a:r>
            <a:r>
              <a:rPr lang="en-US" sz="2400" dirty="0" smtClean="0"/>
              <a:t>availability. This </a:t>
            </a:r>
            <a:r>
              <a:rPr lang="en-US" sz="2400" dirty="0"/>
              <a:t>analysis should be considered as a work in progress. </a:t>
            </a:r>
            <a:endParaRPr lang="en-US" sz="2400" dirty="0" smtClean="0"/>
          </a:p>
        </p:txBody>
      </p:sp>
      <p:sp>
        <p:nvSpPr>
          <p:cNvPr id="5" name="Slide Number Placeholder 4"/>
          <p:cNvSpPr>
            <a:spLocks noGrp="1"/>
          </p:cNvSpPr>
          <p:nvPr>
            <p:ph type="sldNum" sz="quarter" idx="10"/>
          </p:nvPr>
        </p:nvSpPr>
        <p:spPr/>
        <p:txBody>
          <a:bodyPr/>
          <a:lstStyle/>
          <a:p>
            <a:fld id="{DE72EA88-3C0A-43E3-8317-41D5831AB4B0}" type="slidenum">
              <a:rPr lang="en-GB"/>
              <a:pPr/>
              <a:t>3</a:t>
            </a:fld>
            <a:endParaRPr lang="en-GB" dirty="0"/>
          </a:p>
        </p:txBody>
      </p:sp>
    </p:spTree>
    <p:extLst>
      <p:ext uri="{BB962C8B-B14F-4D97-AF65-F5344CB8AC3E}">
        <p14:creationId xmlns:p14="http://schemas.microsoft.com/office/powerpoint/2010/main" val="1786722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191376"/>
            <a:ext cx="7063332" cy="1143001"/>
          </a:xfrm>
        </p:spPr>
        <p:txBody>
          <a:bodyPr/>
          <a:lstStyle/>
          <a:p>
            <a:r>
              <a:rPr lang="en-US" sz="2800" dirty="0" smtClean="0"/>
              <a:t>Definition and methodology</a:t>
            </a:r>
          </a:p>
        </p:txBody>
      </p:sp>
      <p:sp>
        <p:nvSpPr>
          <p:cNvPr id="51203" name="Rectangle 3"/>
          <p:cNvSpPr>
            <a:spLocks noGrp="1" noChangeArrowheads="1"/>
          </p:cNvSpPr>
          <p:nvPr>
            <p:ph type="body" sz="half" idx="1"/>
          </p:nvPr>
        </p:nvSpPr>
        <p:spPr>
          <a:xfrm>
            <a:off x="552732" y="1228297"/>
            <a:ext cx="8115328" cy="5227094"/>
          </a:xfrm>
        </p:spPr>
        <p:txBody>
          <a:bodyPr/>
          <a:lstStyle/>
          <a:p>
            <a:endParaRPr lang="en-US" sz="2400" dirty="0"/>
          </a:p>
          <a:p>
            <a:r>
              <a:rPr lang="en-US" sz="2400" dirty="0" smtClean="0"/>
              <a:t>Several </a:t>
            </a:r>
            <a:r>
              <a:rPr lang="en-US" sz="2400" dirty="0"/>
              <a:t>factors influence the demand for tea, including the traditional price and income variables, demographics such as age, education, occupation, and cultural background</a:t>
            </a:r>
            <a:r>
              <a:rPr lang="en-US" sz="2400" dirty="0" smtClean="0"/>
              <a:t>. </a:t>
            </a:r>
          </a:p>
          <a:p>
            <a:endParaRPr lang="en-US" sz="2400" dirty="0"/>
          </a:p>
          <a:p>
            <a:r>
              <a:rPr lang="en-US" sz="2400" dirty="0"/>
              <a:t>In an earlier analysis of the United States tea market  the Secretariat found that both income and prices </a:t>
            </a:r>
            <a:r>
              <a:rPr lang="en-US" sz="2400" dirty="0" smtClean="0"/>
              <a:t>had relatively small impact </a:t>
            </a:r>
            <a:r>
              <a:rPr lang="en-US" sz="2400" dirty="0"/>
              <a:t>on consumption, but demographic factors did. The study also revealed that health had a greater influence on tea </a:t>
            </a:r>
            <a:r>
              <a:rPr lang="en-US" sz="2400" dirty="0" smtClean="0"/>
              <a:t>consumption.</a:t>
            </a:r>
            <a:endParaRPr lang="en-US" sz="2400" dirty="0"/>
          </a:p>
        </p:txBody>
      </p:sp>
      <p:sp>
        <p:nvSpPr>
          <p:cNvPr id="5" name="Slide Number Placeholder 4"/>
          <p:cNvSpPr>
            <a:spLocks noGrp="1"/>
          </p:cNvSpPr>
          <p:nvPr>
            <p:ph type="sldNum" sz="quarter" idx="10"/>
          </p:nvPr>
        </p:nvSpPr>
        <p:spPr/>
        <p:txBody>
          <a:bodyPr/>
          <a:lstStyle/>
          <a:p>
            <a:fld id="{DE72EA88-3C0A-43E3-8317-41D5831AB4B0}" type="slidenum">
              <a:rPr lang="en-GB"/>
              <a:pPr/>
              <a:t>4</a:t>
            </a:fld>
            <a:endParaRPr lang="en-GB" dirty="0"/>
          </a:p>
        </p:txBody>
      </p:sp>
    </p:spTree>
    <p:extLst>
      <p:ext uri="{BB962C8B-B14F-4D97-AF65-F5344CB8AC3E}">
        <p14:creationId xmlns:p14="http://schemas.microsoft.com/office/powerpoint/2010/main" val="645780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191376"/>
            <a:ext cx="7063332" cy="1143001"/>
          </a:xfrm>
        </p:spPr>
        <p:txBody>
          <a:bodyPr/>
          <a:lstStyle/>
          <a:p>
            <a:r>
              <a:rPr lang="en-US" sz="2800" dirty="0"/>
              <a:t>Definition and methodology</a:t>
            </a:r>
            <a:endParaRPr lang="en-US" sz="2800" dirty="0" smtClean="0"/>
          </a:p>
        </p:txBody>
      </p:sp>
      <p:sp>
        <p:nvSpPr>
          <p:cNvPr id="51203" name="Rectangle 3"/>
          <p:cNvSpPr>
            <a:spLocks noGrp="1" noChangeArrowheads="1"/>
          </p:cNvSpPr>
          <p:nvPr>
            <p:ph type="body" sz="half" idx="1"/>
          </p:nvPr>
        </p:nvSpPr>
        <p:spPr>
          <a:xfrm>
            <a:off x="525436" y="1392070"/>
            <a:ext cx="8115328" cy="5227094"/>
          </a:xfrm>
        </p:spPr>
        <p:txBody>
          <a:bodyPr/>
          <a:lstStyle/>
          <a:p>
            <a:r>
              <a:rPr lang="en-US" sz="2400" dirty="0"/>
              <a:t>During the last two decades, consumer demand analysis has moved toward a system(s)-wide approach. Numerous algebraic specifications of demand systems now exist, including the linear and quadratic expenditure systems, the Working model, the Rotterdam model, </a:t>
            </a:r>
            <a:r>
              <a:rPr lang="en-US" sz="2400" dirty="0" err="1"/>
              <a:t>translog</a:t>
            </a:r>
            <a:r>
              <a:rPr lang="en-US" sz="2400" dirty="0"/>
              <a:t> models, and the Almost Ideal Demand System (AIDS). </a:t>
            </a:r>
            <a:endParaRPr lang="en-US" sz="2400" dirty="0" smtClean="0"/>
          </a:p>
          <a:p>
            <a:endParaRPr lang="en-US" sz="2400" dirty="0"/>
          </a:p>
          <a:p>
            <a:r>
              <a:rPr lang="en-US" sz="2400" dirty="0" smtClean="0"/>
              <a:t>For this study we used the AIDS approach. The </a:t>
            </a:r>
            <a:r>
              <a:rPr lang="en-US" sz="2400" dirty="0"/>
              <a:t>analysis covered five tea </a:t>
            </a:r>
            <a:r>
              <a:rPr lang="en-US" sz="2400" dirty="0" smtClean="0"/>
              <a:t>markets:</a:t>
            </a:r>
            <a:r>
              <a:rPr lang="en-US" sz="2400" dirty="0" smtClean="0"/>
              <a:t> China, </a:t>
            </a:r>
            <a:r>
              <a:rPr lang="en-US" sz="2400" dirty="0"/>
              <a:t>India, Japan, the UK, the United </a:t>
            </a:r>
            <a:r>
              <a:rPr lang="en-US" sz="2400" dirty="0" smtClean="0"/>
              <a:t>States.</a:t>
            </a:r>
            <a:endParaRPr lang="en-US" sz="2400" dirty="0" smtClean="0"/>
          </a:p>
          <a:p>
            <a:endParaRPr lang="en-US" sz="2400" dirty="0"/>
          </a:p>
          <a:p>
            <a:endParaRPr lang="en-US" sz="2400" dirty="0" smtClean="0"/>
          </a:p>
        </p:txBody>
      </p:sp>
      <p:sp>
        <p:nvSpPr>
          <p:cNvPr id="5" name="Slide Number Placeholder 4"/>
          <p:cNvSpPr>
            <a:spLocks noGrp="1"/>
          </p:cNvSpPr>
          <p:nvPr>
            <p:ph type="sldNum" sz="quarter" idx="10"/>
          </p:nvPr>
        </p:nvSpPr>
        <p:spPr/>
        <p:txBody>
          <a:bodyPr/>
          <a:lstStyle/>
          <a:p>
            <a:fld id="{DE72EA88-3C0A-43E3-8317-41D5831AB4B0}" type="slidenum">
              <a:rPr lang="en-GB"/>
              <a:pPr/>
              <a:t>5</a:t>
            </a:fld>
            <a:endParaRPr lang="en-GB" dirty="0"/>
          </a:p>
        </p:txBody>
      </p:sp>
    </p:spTree>
    <p:extLst>
      <p:ext uri="{BB962C8B-B14F-4D97-AF65-F5344CB8AC3E}">
        <p14:creationId xmlns:p14="http://schemas.microsoft.com/office/powerpoint/2010/main" val="645780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191376"/>
            <a:ext cx="7063332" cy="1143001"/>
          </a:xfrm>
        </p:spPr>
        <p:txBody>
          <a:bodyPr/>
          <a:lstStyle/>
          <a:p>
            <a:r>
              <a:rPr lang="en-US" sz="2800" dirty="0"/>
              <a:t>Definition and methodology</a:t>
            </a:r>
            <a:endParaRPr lang="en-US" sz="2800" dirty="0" smtClean="0"/>
          </a:p>
        </p:txBody>
      </p:sp>
      <p:sp>
        <p:nvSpPr>
          <p:cNvPr id="51203" name="Rectangle 3"/>
          <p:cNvSpPr>
            <a:spLocks noGrp="1" noChangeArrowheads="1"/>
          </p:cNvSpPr>
          <p:nvPr>
            <p:ph type="body" sz="half" idx="1"/>
          </p:nvPr>
        </p:nvSpPr>
        <p:spPr>
          <a:xfrm>
            <a:off x="525436" y="1392070"/>
            <a:ext cx="8115328" cy="5227094"/>
          </a:xfrm>
        </p:spPr>
        <p:txBody>
          <a:bodyPr/>
          <a:lstStyle/>
          <a:p>
            <a:r>
              <a:rPr lang="en-US" sz="2400" dirty="0"/>
              <a:t>The Secretariat had initially hoped to build a comprehensive demand system, which would cover both complements and substitutes for tea, demographic characteristics for each of the major market covered, retail prices, and other preference shifters. Unfortunately, it was impossible to gather all this information. </a:t>
            </a:r>
            <a:endParaRPr lang="en-US" sz="2400" dirty="0" smtClean="0"/>
          </a:p>
          <a:p>
            <a:r>
              <a:rPr lang="en-US" sz="2400" dirty="0" smtClean="0"/>
              <a:t>The </a:t>
            </a:r>
            <a:r>
              <a:rPr lang="en-US" sz="2400" dirty="0"/>
              <a:t>analysis was therefore restricted to three products of the beverages group, namely, black tea, green tea, and coffee. </a:t>
            </a:r>
            <a:endParaRPr lang="en-US" sz="2400" dirty="0"/>
          </a:p>
          <a:p>
            <a:r>
              <a:rPr lang="en-US" sz="2400" dirty="0" smtClean="0"/>
              <a:t>Information was gathered from different sources: FAO world tea database, </a:t>
            </a:r>
            <a:r>
              <a:rPr lang="en-US" sz="2400" dirty="0" err="1" smtClean="0"/>
              <a:t>Comtrade</a:t>
            </a:r>
            <a:r>
              <a:rPr lang="en-US" sz="2400" dirty="0" smtClean="0"/>
              <a:t>, IMF, ICO, and IGG Members.</a:t>
            </a:r>
          </a:p>
          <a:p>
            <a:endParaRPr lang="en-US" sz="2400" dirty="0"/>
          </a:p>
          <a:p>
            <a:endParaRPr lang="en-US" sz="2400" dirty="0" smtClean="0"/>
          </a:p>
        </p:txBody>
      </p:sp>
      <p:sp>
        <p:nvSpPr>
          <p:cNvPr id="5" name="Slide Number Placeholder 4"/>
          <p:cNvSpPr>
            <a:spLocks noGrp="1"/>
          </p:cNvSpPr>
          <p:nvPr>
            <p:ph type="sldNum" sz="quarter" idx="10"/>
          </p:nvPr>
        </p:nvSpPr>
        <p:spPr/>
        <p:txBody>
          <a:bodyPr/>
          <a:lstStyle/>
          <a:p>
            <a:fld id="{DE72EA88-3C0A-43E3-8317-41D5831AB4B0}" type="slidenum">
              <a:rPr lang="en-GB"/>
              <a:pPr/>
              <a:t>6</a:t>
            </a:fld>
            <a:endParaRPr lang="en-GB" dirty="0"/>
          </a:p>
        </p:txBody>
      </p:sp>
    </p:spTree>
    <p:extLst>
      <p:ext uri="{BB962C8B-B14F-4D97-AF65-F5344CB8AC3E}">
        <p14:creationId xmlns:p14="http://schemas.microsoft.com/office/powerpoint/2010/main" val="1752229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55093" y="341501"/>
            <a:ext cx="7063332" cy="1143001"/>
          </a:xfrm>
        </p:spPr>
        <p:txBody>
          <a:bodyPr/>
          <a:lstStyle/>
          <a:p>
            <a:r>
              <a:rPr lang="en-US" sz="2800" dirty="0" smtClean="0"/>
              <a:t>Applying the LA/AIDS </a:t>
            </a:r>
            <a:br>
              <a:rPr lang="en-US" sz="2800" dirty="0" smtClean="0"/>
            </a:br>
            <a:endParaRPr lang="en-US" sz="2800" dirty="0" smtClean="0"/>
          </a:p>
        </p:txBody>
      </p:sp>
      <p:sp>
        <p:nvSpPr>
          <p:cNvPr id="5" name="Slide Number Placeholder 4"/>
          <p:cNvSpPr>
            <a:spLocks noGrp="1"/>
          </p:cNvSpPr>
          <p:nvPr>
            <p:ph type="sldNum" sz="quarter" idx="10"/>
          </p:nvPr>
        </p:nvSpPr>
        <p:spPr/>
        <p:txBody>
          <a:bodyPr/>
          <a:lstStyle/>
          <a:p>
            <a:fld id="{DE72EA88-3C0A-43E3-8317-41D5831AB4B0}" type="slidenum">
              <a:rPr lang="en-GB"/>
              <a:pPr/>
              <a:t>7</a:t>
            </a:fld>
            <a:endParaRPr lang="en-GB" dirty="0"/>
          </a:p>
        </p:txBody>
      </p:sp>
      <mc:AlternateContent xmlns:mc="http://schemas.openxmlformats.org/markup-compatibility/2006" xmlns:a14="http://schemas.microsoft.com/office/drawing/2010/main">
        <mc:Choice Requires="a14">
          <p:sp>
            <p:nvSpPr>
              <p:cNvPr id="2" name="Rectangle 1"/>
              <p:cNvSpPr/>
              <p:nvPr/>
            </p:nvSpPr>
            <p:spPr>
              <a:xfrm>
                <a:off x="341194" y="1601024"/>
                <a:ext cx="8325134" cy="1893595"/>
              </a:xfrm>
              <a:prstGeom prst="rect">
                <a:avLst/>
              </a:prstGeom>
            </p:spPr>
            <p:txBody>
              <a:bodyPr wrap="square">
                <a:spAutoFit/>
              </a:bodyPr>
              <a:lstStyle/>
              <a:p>
                <a:pPr algn="l"/>
                <a:r>
                  <a:rPr lang="en-GB" dirty="0" smtClean="0"/>
                  <a:t>The following equation is </a:t>
                </a:r>
                <a:r>
                  <a:rPr lang="en-GB" dirty="0"/>
                  <a:t>applied to the empirical data and the estimated parameters were used to calculate the required elasticities</a:t>
                </a:r>
                <a:r>
                  <a:rPr lang="en-GB" dirty="0" smtClean="0"/>
                  <a:t>. </a:t>
                </a:r>
              </a:p>
              <a:p>
                <a:pPr algn="l"/>
                <a:endParaRPr lang="it-IT" dirty="0"/>
              </a:p>
              <a:p>
                <a:pPr algn="l"/>
                <a14:m>
                  <m:oMath xmlns:m="http://schemas.openxmlformats.org/officeDocument/2006/math">
                    <m:sSub>
                      <m:sSubPr>
                        <m:ctrlPr>
                          <a:rPr lang="it-IT" sz="2400" i="1">
                            <a:latin typeface="Cambria Math"/>
                          </a:rPr>
                        </m:ctrlPr>
                      </m:sSubPr>
                      <m:e>
                        <m:r>
                          <a:rPr lang="en-GB" sz="2400" b="1" i="1">
                            <a:latin typeface="Cambria Math"/>
                          </a:rPr>
                          <m:t>𝒘</m:t>
                        </m:r>
                      </m:e>
                      <m:sub>
                        <m:r>
                          <a:rPr lang="en-GB" sz="2400" b="1" i="1">
                            <a:latin typeface="Cambria Math"/>
                          </a:rPr>
                          <m:t>𝒊𝒕</m:t>
                        </m:r>
                      </m:sub>
                    </m:sSub>
                    <m:r>
                      <a:rPr lang="en-GB" sz="2400" b="1" i="1">
                        <a:latin typeface="Cambria Math"/>
                      </a:rPr>
                      <m:t>=</m:t>
                    </m:r>
                    <m:sSub>
                      <m:sSubPr>
                        <m:ctrlPr>
                          <a:rPr lang="it-IT" sz="2400" i="1">
                            <a:latin typeface="Cambria Math"/>
                          </a:rPr>
                        </m:ctrlPr>
                      </m:sSubPr>
                      <m:e>
                        <m:r>
                          <a:rPr lang="en-GB" sz="2400" b="1" i="1">
                            <a:latin typeface="Cambria Math"/>
                          </a:rPr>
                          <m:t>𝒂</m:t>
                        </m:r>
                      </m:e>
                      <m:sub>
                        <m:r>
                          <a:rPr lang="en-GB" sz="2400" b="1" i="1">
                            <a:latin typeface="Cambria Math"/>
                          </a:rPr>
                          <m:t>𝒊</m:t>
                        </m:r>
                      </m:sub>
                    </m:sSub>
                    <m:r>
                      <a:rPr lang="en-GB" sz="2400" b="1" i="1">
                        <a:latin typeface="Cambria Math"/>
                      </a:rPr>
                      <m:t>+</m:t>
                    </m:r>
                    <m:nary>
                      <m:naryPr>
                        <m:chr m:val="∑"/>
                        <m:limLoc m:val="undOvr"/>
                        <m:ctrlPr>
                          <a:rPr lang="it-IT" sz="2400" i="1">
                            <a:latin typeface="Cambria Math"/>
                          </a:rPr>
                        </m:ctrlPr>
                      </m:naryPr>
                      <m:sub>
                        <m:r>
                          <a:rPr lang="en-GB" sz="2400" b="1" i="1">
                            <a:latin typeface="Cambria Math"/>
                          </a:rPr>
                          <m:t>𝒋</m:t>
                        </m:r>
                      </m:sub>
                      <m:sup>
                        <m:r>
                          <a:rPr lang="en-GB" sz="2400" b="1" i="1">
                            <a:latin typeface="Cambria Math"/>
                          </a:rPr>
                          <m:t>𝒏</m:t>
                        </m:r>
                      </m:sup>
                      <m:e>
                        <m:sSub>
                          <m:sSubPr>
                            <m:ctrlPr>
                              <a:rPr lang="it-IT" sz="2400" i="1">
                                <a:latin typeface="Cambria Math"/>
                              </a:rPr>
                            </m:ctrlPr>
                          </m:sSubPr>
                          <m:e>
                            <m:r>
                              <a:rPr lang="en-GB" sz="2400" b="1" i="1">
                                <a:latin typeface="Cambria Math"/>
                              </a:rPr>
                              <m:t>𝜸</m:t>
                            </m:r>
                          </m:e>
                          <m:sub>
                            <m:r>
                              <a:rPr lang="en-GB" sz="2400" b="1" i="1">
                                <a:latin typeface="Cambria Math"/>
                              </a:rPr>
                              <m:t>𝒊𝒋</m:t>
                            </m:r>
                          </m:sub>
                        </m:sSub>
                      </m:e>
                    </m:nary>
                    <m:r>
                      <a:rPr lang="en-GB" sz="2400" b="1" i="1">
                        <a:latin typeface="Cambria Math"/>
                      </a:rPr>
                      <m:t>𝒍𝒏</m:t>
                    </m:r>
                    <m:sSub>
                      <m:sSubPr>
                        <m:ctrlPr>
                          <a:rPr lang="it-IT" sz="2400" i="1">
                            <a:latin typeface="Cambria Math"/>
                          </a:rPr>
                        </m:ctrlPr>
                      </m:sSubPr>
                      <m:e>
                        <m:r>
                          <a:rPr lang="en-GB" sz="2400" b="1" i="1">
                            <a:latin typeface="Cambria Math"/>
                          </a:rPr>
                          <m:t>𝒑</m:t>
                        </m:r>
                      </m:e>
                      <m:sub>
                        <m:r>
                          <a:rPr lang="en-GB" sz="2400" b="1" i="1">
                            <a:latin typeface="Cambria Math"/>
                          </a:rPr>
                          <m:t>𝒋𝒕</m:t>
                        </m:r>
                      </m:sub>
                    </m:sSub>
                    <m:r>
                      <a:rPr lang="en-GB" sz="2400" b="1" i="1">
                        <a:latin typeface="Cambria Math"/>
                      </a:rPr>
                      <m:t>+</m:t>
                    </m:r>
                    <m:sSub>
                      <m:sSubPr>
                        <m:ctrlPr>
                          <a:rPr lang="it-IT" sz="2400" i="1">
                            <a:latin typeface="Cambria Math"/>
                          </a:rPr>
                        </m:ctrlPr>
                      </m:sSubPr>
                      <m:e>
                        <m:r>
                          <a:rPr lang="en-GB" sz="2400" b="1" i="1">
                            <a:latin typeface="Cambria Math"/>
                          </a:rPr>
                          <m:t>𝜷</m:t>
                        </m:r>
                      </m:e>
                      <m:sub>
                        <m:r>
                          <a:rPr lang="en-GB" sz="2400" b="1" i="1">
                            <a:latin typeface="Cambria Math"/>
                          </a:rPr>
                          <m:t>𝜾</m:t>
                        </m:r>
                      </m:sub>
                    </m:sSub>
                    <m:r>
                      <a:rPr lang="en-GB" sz="2400" b="1" i="1">
                        <a:latin typeface="Cambria Math"/>
                      </a:rPr>
                      <m:t>(</m:t>
                    </m:r>
                    <m:r>
                      <a:rPr lang="en-GB" sz="2400" b="1" i="1">
                        <a:latin typeface="Cambria Math"/>
                      </a:rPr>
                      <m:t>𝒍𝒏𝑿</m:t>
                    </m:r>
                    <m:r>
                      <a:rPr lang="en-GB" sz="2400" b="1" i="1">
                        <a:latin typeface="Cambria Math"/>
                      </a:rPr>
                      <m:t>−</m:t>
                    </m:r>
                    <m:nary>
                      <m:naryPr>
                        <m:chr m:val="∑"/>
                        <m:limLoc m:val="undOvr"/>
                        <m:ctrlPr>
                          <a:rPr lang="it-IT" sz="2400" i="1">
                            <a:latin typeface="Cambria Math"/>
                          </a:rPr>
                        </m:ctrlPr>
                      </m:naryPr>
                      <m:sub>
                        <m:r>
                          <a:rPr lang="en-GB" sz="2400" b="1" i="1">
                            <a:latin typeface="Cambria Math"/>
                          </a:rPr>
                          <m:t>𝒊</m:t>
                        </m:r>
                        <m:r>
                          <a:rPr lang="en-GB" sz="2400" b="1" i="1">
                            <a:latin typeface="Cambria Math"/>
                          </a:rPr>
                          <m:t>=</m:t>
                        </m:r>
                        <m:r>
                          <a:rPr lang="en-GB" sz="2400" b="1" i="1">
                            <a:latin typeface="Cambria Math"/>
                          </a:rPr>
                          <m:t>𝟏</m:t>
                        </m:r>
                      </m:sub>
                      <m:sup>
                        <m:r>
                          <a:rPr lang="en-GB" sz="2400" b="1" i="1">
                            <a:latin typeface="Cambria Math"/>
                          </a:rPr>
                          <m:t>𝒏</m:t>
                        </m:r>
                      </m:sup>
                      <m:e>
                        <m:sSub>
                          <m:sSubPr>
                            <m:ctrlPr>
                              <a:rPr lang="it-IT" sz="2400" i="1">
                                <a:latin typeface="Cambria Math"/>
                              </a:rPr>
                            </m:ctrlPr>
                          </m:sSubPr>
                          <m:e>
                            <m:r>
                              <a:rPr lang="en-GB" sz="2400" b="1" i="1">
                                <a:latin typeface="Cambria Math"/>
                              </a:rPr>
                              <m:t>𝒘</m:t>
                            </m:r>
                          </m:e>
                          <m:sub>
                            <m:r>
                              <a:rPr lang="en-GB" sz="2400" b="1" i="1">
                                <a:latin typeface="Cambria Math"/>
                              </a:rPr>
                              <m:t>𝒊𝒕</m:t>
                            </m:r>
                          </m:sub>
                        </m:sSub>
                        <m:r>
                          <a:rPr lang="en-GB" sz="2400" b="1" i="1">
                            <a:latin typeface="Cambria Math"/>
                          </a:rPr>
                          <m:t>𝒍</m:t>
                        </m:r>
                        <m:r>
                          <a:rPr lang="en-GB" sz="2400" b="1" i="1" smtClean="0">
                            <a:latin typeface="Cambria Math"/>
                          </a:rPr>
                          <m:t>𝒏</m:t>
                        </m:r>
                        <m:sSub>
                          <m:sSubPr>
                            <m:ctrlPr>
                              <a:rPr lang="it-IT" sz="2400" i="1">
                                <a:latin typeface="Cambria Math"/>
                              </a:rPr>
                            </m:ctrlPr>
                          </m:sSubPr>
                          <m:e>
                            <m:r>
                              <a:rPr lang="en-GB" sz="2400" b="1" i="1">
                                <a:latin typeface="Cambria Math"/>
                              </a:rPr>
                              <m:t>𝒑</m:t>
                            </m:r>
                          </m:e>
                          <m:sub>
                            <m:r>
                              <a:rPr lang="en-GB" sz="2400" b="1" i="1">
                                <a:latin typeface="Cambria Math"/>
                              </a:rPr>
                              <m:t>𝒊𝒕</m:t>
                            </m:r>
                          </m:sub>
                        </m:sSub>
                      </m:e>
                    </m:nary>
                    <m:r>
                      <a:rPr lang="en-GB" sz="2400" b="1">
                        <a:latin typeface="Cambria Math"/>
                      </a:rPr>
                      <m:t>)</m:t>
                    </m:r>
                    <m:r>
                      <a:rPr lang="en-GB" sz="2400" b="1" i="1">
                        <a:latin typeface="Cambria Math"/>
                      </a:rPr>
                      <m:t>+</m:t>
                    </m:r>
                    <m:sSub>
                      <m:sSubPr>
                        <m:ctrlPr>
                          <a:rPr lang="it-IT" sz="2400" i="1">
                            <a:latin typeface="Cambria Math"/>
                          </a:rPr>
                        </m:ctrlPr>
                      </m:sSubPr>
                      <m:e>
                        <m:r>
                          <a:rPr lang="en-GB" sz="2400" b="1" i="1">
                            <a:latin typeface="Cambria Math"/>
                          </a:rPr>
                          <m:t>𝒖</m:t>
                        </m:r>
                      </m:e>
                      <m:sub>
                        <m:r>
                          <a:rPr lang="en-GB" sz="2400" b="1" i="1">
                            <a:latin typeface="Cambria Math"/>
                          </a:rPr>
                          <m:t>𝜾</m:t>
                        </m:r>
                        <m:r>
                          <a:rPr lang="en-GB" sz="2400" b="1" i="1">
                            <a:latin typeface="Cambria Math"/>
                          </a:rPr>
                          <m:t>𝒕</m:t>
                        </m:r>
                      </m:sub>
                    </m:sSub>
                    <m:r>
                      <a:rPr lang="en-GB" sz="2400" b="1" i="1">
                        <a:latin typeface="Cambria Math"/>
                      </a:rPr>
                      <m:t> </m:t>
                    </m:r>
                  </m:oMath>
                </a14:m>
                <a:r>
                  <a:rPr lang="en-GB" dirty="0"/>
                  <a:t>			</a:t>
                </a:r>
                <a:endParaRPr lang="it-IT" dirty="0"/>
              </a:p>
              <a:p>
                <a:r>
                  <a:rPr lang="en-GB" dirty="0"/>
                  <a:t> </a:t>
                </a:r>
                <a:endParaRPr lang="it-IT" dirty="0"/>
              </a:p>
            </p:txBody>
          </p:sp>
        </mc:Choice>
        <mc:Fallback xmlns="">
          <p:sp>
            <p:nvSpPr>
              <p:cNvPr id="2" name="Rectangle 1"/>
              <p:cNvSpPr>
                <a:spLocks noRot="1" noChangeAspect="1" noMove="1" noResize="1" noEditPoints="1" noAdjustHandles="1" noChangeArrowheads="1" noChangeShapeType="1" noTextEdit="1"/>
              </p:cNvSpPr>
              <p:nvPr/>
            </p:nvSpPr>
            <p:spPr>
              <a:xfrm>
                <a:off x="341194" y="1601024"/>
                <a:ext cx="8325134" cy="1893595"/>
              </a:xfrm>
              <a:prstGeom prst="rect">
                <a:avLst/>
              </a:prstGeom>
              <a:blipFill rotWithShape="1">
                <a:blip r:embed="rId3"/>
                <a:stretch>
                  <a:fillRect l="-659" t="-1613" b="-16129"/>
                </a:stretch>
              </a:blipFill>
            </p:spPr>
            <p:txBody>
              <a:bodyPr/>
              <a:lstStyle/>
              <a:p>
                <a:r>
                  <a:rPr lang="it-IT">
                    <a:noFill/>
                  </a:rPr>
                  <a:t> </a:t>
                </a:r>
              </a:p>
            </p:txBody>
          </p:sp>
        </mc:Fallback>
      </mc:AlternateContent>
      <p:sp>
        <p:nvSpPr>
          <p:cNvPr id="4" name="Rectangle 3"/>
          <p:cNvSpPr/>
          <p:nvPr/>
        </p:nvSpPr>
        <p:spPr>
          <a:xfrm>
            <a:off x="484496" y="3314090"/>
            <a:ext cx="7608626" cy="3139321"/>
          </a:xfrm>
          <a:prstGeom prst="rect">
            <a:avLst/>
          </a:prstGeom>
        </p:spPr>
        <p:txBody>
          <a:bodyPr wrap="square">
            <a:spAutoFit/>
          </a:bodyPr>
          <a:lstStyle/>
          <a:p>
            <a:pPr algn="l"/>
            <a:r>
              <a:rPr lang="en-US" dirty="0"/>
              <a:t>and where, in observation t; </a:t>
            </a:r>
          </a:p>
          <a:p>
            <a:pPr algn="l"/>
            <a:r>
              <a:rPr lang="en-US" b="1" dirty="0"/>
              <a:t>wit</a:t>
            </a:r>
            <a:r>
              <a:rPr lang="en-US" dirty="0"/>
              <a:t> is the budget (expenditure) share of the </a:t>
            </a:r>
            <a:r>
              <a:rPr lang="en-US" dirty="0" err="1"/>
              <a:t>ith</a:t>
            </a:r>
            <a:r>
              <a:rPr lang="en-US" dirty="0"/>
              <a:t> good; </a:t>
            </a:r>
          </a:p>
          <a:p>
            <a:pPr algn="l"/>
            <a:r>
              <a:rPr lang="en-US" dirty="0"/>
              <a:t> </a:t>
            </a:r>
            <a:r>
              <a:rPr lang="en-US" b="1" dirty="0" err="1"/>
              <a:t>pjt</a:t>
            </a:r>
            <a:r>
              <a:rPr lang="en-US" dirty="0"/>
              <a:t> is the nominal price of the </a:t>
            </a:r>
            <a:r>
              <a:rPr lang="en-US" dirty="0" err="1"/>
              <a:t>jth</a:t>
            </a:r>
            <a:r>
              <a:rPr lang="en-US" dirty="0"/>
              <a:t> good; </a:t>
            </a:r>
          </a:p>
          <a:p>
            <a:pPr algn="l"/>
            <a:r>
              <a:rPr lang="en-US" b="1" dirty="0"/>
              <a:t> </a:t>
            </a:r>
            <a:r>
              <a:rPr lang="en-US" b="1" dirty="0" err="1"/>
              <a:t>lnXt</a:t>
            </a:r>
            <a:r>
              <a:rPr lang="en-US" b="1" dirty="0"/>
              <a:t> </a:t>
            </a:r>
            <a:r>
              <a:rPr lang="en-US" dirty="0"/>
              <a:t>is total expenditure; </a:t>
            </a:r>
          </a:p>
          <a:p>
            <a:pPr algn="l"/>
            <a:r>
              <a:rPr lang="en-US" dirty="0"/>
              <a:t> </a:t>
            </a:r>
            <a:r>
              <a:rPr lang="en-US" b="1" dirty="0" err="1"/>
              <a:t>uit</a:t>
            </a:r>
            <a:r>
              <a:rPr lang="en-US" dirty="0"/>
              <a:t> is the random or error term; and </a:t>
            </a:r>
          </a:p>
          <a:p>
            <a:pPr algn="l"/>
            <a:r>
              <a:rPr lang="en-US" dirty="0"/>
              <a:t> </a:t>
            </a:r>
            <a:r>
              <a:rPr lang="en-US" b="1" dirty="0" err="1"/>
              <a:t>lnPt</a:t>
            </a:r>
            <a:r>
              <a:rPr lang="en-US" dirty="0"/>
              <a:t> is the </a:t>
            </a:r>
            <a:r>
              <a:rPr lang="en-US" dirty="0" err="1"/>
              <a:t>translog</a:t>
            </a:r>
            <a:r>
              <a:rPr lang="en-US" dirty="0"/>
              <a:t> price </a:t>
            </a:r>
            <a:r>
              <a:rPr lang="en-US" dirty="0" smtClean="0"/>
              <a:t>index substituted by the stone index. </a:t>
            </a:r>
          </a:p>
          <a:p>
            <a:pPr algn="l"/>
            <a:endParaRPr lang="en-US" dirty="0"/>
          </a:p>
          <a:p>
            <a:pPr algn="l"/>
            <a:endParaRPr lang="en-US" dirty="0" smtClean="0"/>
          </a:p>
          <a:p>
            <a:pPr algn="l"/>
            <a:r>
              <a:rPr lang="en-US" dirty="0"/>
              <a:t>We computed two types of elasticities: </a:t>
            </a:r>
            <a:r>
              <a:rPr lang="en-US" dirty="0" err="1">
                <a:solidFill>
                  <a:schemeClr val="accent6">
                    <a:lumMod val="75000"/>
                  </a:schemeClr>
                </a:solidFill>
              </a:rPr>
              <a:t>Marshallian</a:t>
            </a:r>
            <a:r>
              <a:rPr lang="en-US" dirty="0">
                <a:solidFill>
                  <a:schemeClr val="accent6">
                    <a:lumMod val="75000"/>
                  </a:schemeClr>
                </a:solidFill>
              </a:rPr>
              <a:t> </a:t>
            </a:r>
            <a:r>
              <a:rPr lang="en-US" dirty="0" err="1">
                <a:solidFill>
                  <a:schemeClr val="accent6">
                    <a:lumMod val="75000"/>
                  </a:schemeClr>
                </a:solidFill>
              </a:rPr>
              <a:t>elasticites</a:t>
            </a:r>
            <a:r>
              <a:rPr lang="en-US" dirty="0">
                <a:solidFill>
                  <a:schemeClr val="accent6">
                    <a:lumMod val="75000"/>
                  </a:schemeClr>
                </a:solidFill>
              </a:rPr>
              <a:t> </a:t>
            </a:r>
            <a:r>
              <a:rPr lang="en-US" dirty="0"/>
              <a:t>and </a:t>
            </a:r>
            <a:r>
              <a:rPr lang="en-US" dirty="0" err="1">
                <a:solidFill>
                  <a:schemeClr val="accent6">
                    <a:lumMod val="75000"/>
                  </a:schemeClr>
                </a:solidFill>
              </a:rPr>
              <a:t>Hicksian</a:t>
            </a:r>
            <a:r>
              <a:rPr lang="en-US" dirty="0">
                <a:solidFill>
                  <a:schemeClr val="accent6">
                    <a:lumMod val="75000"/>
                  </a:schemeClr>
                </a:solidFill>
              </a:rPr>
              <a:t> elasticities</a:t>
            </a:r>
            <a:r>
              <a:rPr lang="en-US" dirty="0"/>
              <a:t>. </a:t>
            </a:r>
          </a:p>
          <a:p>
            <a:pPr algn="l"/>
            <a:endParaRPr lang="en-US" dirty="0"/>
          </a:p>
        </p:txBody>
      </p:sp>
    </p:spTree>
    <p:extLst>
      <p:ext uri="{BB962C8B-B14F-4D97-AF65-F5344CB8AC3E}">
        <p14:creationId xmlns:p14="http://schemas.microsoft.com/office/powerpoint/2010/main" val="4044731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5" y="191377"/>
            <a:ext cx="7206017" cy="818558"/>
          </a:xfrm>
        </p:spPr>
        <p:txBody>
          <a:bodyPr/>
          <a:lstStyle/>
          <a:p>
            <a:r>
              <a:rPr lang="en-US" sz="2800" dirty="0" smtClean="0"/>
              <a:t>Key results…..</a:t>
            </a:r>
            <a:br>
              <a:rPr lang="en-US" sz="2800" dirty="0" smtClean="0"/>
            </a:br>
            <a:r>
              <a:rPr lang="en-US" sz="2800" dirty="0" smtClean="0">
                <a:solidFill>
                  <a:srgbClr val="FF0000"/>
                </a:solidFill>
              </a:rPr>
              <a:t>India</a:t>
            </a:r>
          </a:p>
        </p:txBody>
      </p:sp>
      <p:sp>
        <p:nvSpPr>
          <p:cNvPr id="51203" name="Rectangle 3"/>
          <p:cNvSpPr>
            <a:spLocks noGrp="1" noChangeArrowheads="1"/>
          </p:cNvSpPr>
          <p:nvPr>
            <p:ph type="body" sz="half" idx="1"/>
          </p:nvPr>
        </p:nvSpPr>
        <p:spPr>
          <a:xfrm>
            <a:off x="184242" y="5022377"/>
            <a:ext cx="8714098" cy="1392071"/>
          </a:xfrm>
        </p:spPr>
        <p:txBody>
          <a:bodyPr/>
          <a:lstStyle/>
          <a:p>
            <a:r>
              <a:rPr lang="en-US" sz="2000" dirty="0" smtClean="0"/>
              <a:t>Most </a:t>
            </a:r>
            <a:r>
              <a:rPr lang="en-US" sz="2000" dirty="0"/>
              <a:t>of </a:t>
            </a:r>
            <a:r>
              <a:rPr lang="en-US" sz="2000" dirty="0" smtClean="0"/>
              <a:t>the estimated parameters of the LA/AIDS model </a:t>
            </a:r>
            <a:r>
              <a:rPr lang="en-US" sz="2000" dirty="0"/>
              <a:t>were </a:t>
            </a:r>
            <a:r>
              <a:rPr lang="en-US" sz="2000" dirty="0" smtClean="0"/>
              <a:t>significant, suggesting </a:t>
            </a:r>
            <a:r>
              <a:rPr lang="en-US" sz="2000" dirty="0"/>
              <a:t>a significant influence of prices on budget share. </a:t>
            </a:r>
            <a:endParaRPr lang="en-US" sz="2000" dirty="0" smtClean="0"/>
          </a:p>
          <a:p>
            <a:r>
              <a:rPr lang="en-US" sz="2000" dirty="0" smtClean="0"/>
              <a:t>Also t</a:t>
            </a:r>
            <a:r>
              <a:rPr lang="en-US" sz="2000" dirty="0" smtClean="0"/>
              <a:t>he sign of price and expenditure variables  were consistent with the theory, and their magnitudes were within the expected range.</a:t>
            </a:r>
          </a:p>
          <a:p>
            <a:pPr marL="0" indent="0">
              <a:buNone/>
            </a:pPr>
            <a:endParaRPr lang="en-US" sz="2000" dirty="0" smtClean="0"/>
          </a:p>
        </p:txBody>
      </p:sp>
      <p:sp>
        <p:nvSpPr>
          <p:cNvPr id="5" name="Slide Number Placeholder 4"/>
          <p:cNvSpPr>
            <a:spLocks noGrp="1"/>
          </p:cNvSpPr>
          <p:nvPr>
            <p:ph type="sldNum" sz="quarter" idx="10"/>
          </p:nvPr>
        </p:nvSpPr>
        <p:spPr/>
        <p:txBody>
          <a:bodyPr/>
          <a:lstStyle/>
          <a:p>
            <a:fld id="{DE72EA88-3C0A-43E3-8317-41D5831AB4B0}" type="slidenum">
              <a:rPr lang="en-GB"/>
              <a:pPr/>
              <a:t>8</a:t>
            </a:fld>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4045888161"/>
              </p:ext>
            </p:extLst>
          </p:nvPr>
        </p:nvGraphicFramePr>
        <p:xfrm>
          <a:off x="122830" y="1460310"/>
          <a:ext cx="8884519" cy="3684896"/>
        </p:xfrm>
        <a:graphic>
          <a:graphicData uri="http://schemas.openxmlformats.org/presentationml/2006/ole">
            <mc:AlternateContent xmlns:mc="http://schemas.openxmlformats.org/markup-compatibility/2006">
              <mc:Choice xmlns:v="urn:schemas-microsoft-com:vml" Requires="v">
                <p:oleObj spid="_x0000_s2065" name="Document" r:id="rId4" imgW="5641234" imgH="1599868" progId="Word.Document.12">
                  <p:embed/>
                </p:oleObj>
              </mc:Choice>
              <mc:Fallback>
                <p:oleObj name="Document" r:id="rId4" imgW="5641234" imgH="1599868" progId="Word.Document.12">
                  <p:embed/>
                  <p:pic>
                    <p:nvPicPr>
                      <p:cNvPr id="0" name=""/>
                      <p:cNvPicPr/>
                      <p:nvPr/>
                    </p:nvPicPr>
                    <p:blipFill>
                      <a:blip r:embed="rId5"/>
                      <a:stretch>
                        <a:fillRect/>
                      </a:stretch>
                    </p:blipFill>
                    <p:spPr>
                      <a:xfrm>
                        <a:off x="122830" y="1460310"/>
                        <a:ext cx="8884519" cy="3684896"/>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41446" y="546218"/>
            <a:ext cx="7063332" cy="1143001"/>
          </a:xfrm>
        </p:spPr>
        <p:txBody>
          <a:bodyPr/>
          <a:lstStyle/>
          <a:p>
            <a:r>
              <a:rPr lang="en-US" sz="2800" dirty="0" smtClean="0"/>
              <a:t>Key results…..</a:t>
            </a:r>
            <a:br>
              <a:rPr lang="en-US" sz="2800" dirty="0" smtClean="0"/>
            </a:br>
            <a:r>
              <a:rPr lang="en-US" sz="2800" dirty="0" smtClean="0">
                <a:solidFill>
                  <a:srgbClr val="FF0000"/>
                </a:solidFill>
              </a:rPr>
              <a:t>India</a:t>
            </a:r>
            <a:r>
              <a:rPr lang="en-US" sz="2800" dirty="0"/>
              <a:t/>
            </a:r>
            <a:br>
              <a:rPr lang="en-US" sz="2800" dirty="0"/>
            </a:br>
            <a:endParaRPr lang="en-US" sz="2800" dirty="0" smtClean="0"/>
          </a:p>
        </p:txBody>
      </p:sp>
      <p:sp>
        <p:nvSpPr>
          <p:cNvPr id="5" name="Slide Number Placeholder 4"/>
          <p:cNvSpPr>
            <a:spLocks noGrp="1"/>
          </p:cNvSpPr>
          <p:nvPr>
            <p:ph type="sldNum" sz="quarter" idx="10"/>
          </p:nvPr>
        </p:nvSpPr>
        <p:spPr/>
        <p:txBody>
          <a:bodyPr/>
          <a:lstStyle/>
          <a:p>
            <a:fld id="{DE72EA88-3C0A-43E3-8317-41D5831AB4B0}" type="slidenum">
              <a:rPr lang="en-GB"/>
              <a:pPr/>
              <a:t>9</a:t>
            </a:fld>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681549253"/>
              </p:ext>
            </p:extLst>
          </p:nvPr>
        </p:nvGraphicFramePr>
        <p:xfrm>
          <a:off x="221666" y="2980187"/>
          <a:ext cx="8922333" cy="3570738"/>
        </p:xfrm>
        <a:graphic>
          <a:graphicData uri="http://schemas.openxmlformats.org/presentationml/2006/ole">
            <mc:AlternateContent xmlns:mc="http://schemas.openxmlformats.org/markup-compatibility/2006">
              <mc:Choice xmlns:v="urn:schemas-microsoft-com:vml" Requires="v">
                <p:oleObj spid="_x0000_s5143" name="Document" r:id="rId4" imgW="5429247" imgH="1961163" progId="Word.Document.12">
                  <p:embed/>
                </p:oleObj>
              </mc:Choice>
              <mc:Fallback>
                <p:oleObj name="Document" r:id="rId4" imgW="5429247" imgH="1961163" progId="Word.Document.12">
                  <p:embed/>
                  <p:pic>
                    <p:nvPicPr>
                      <p:cNvPr id="0" name=""/>
                      <p:cNvPicPr/>
                      <p:nvPr/>
                    </p:nvPicPr>
                    <p:blipFill>
                      <a:blip r:embed="rId5"/>
                      <a:stretch>
                        <a:fillRect/>
                      </a:stretch>
                    </p:blipFill>
                    <p:spPr>
                      <a:xfrm>
                        <a:off x="221666" y="2980187"/>
                        <a:ext cx="8922333" cy="3570738"/>
                      </a:xfrm>
                      <a:prstGeom prst="rect">
                        <a:avLst/>
                      </a:prstGeom>
                    </p:spPr>
                  </p:pic>
                </p:oleObj>
              </mc:Fallback>
            </mc:AlternateContent>
          </a:graphicData>
        </a:graphic>
      </p:graphicFrame>
      <p:sp>
        <p:nvSpPr>
          <p:cNvPr id="13" name="Rectangle 2"/>
          <p:cNvSpPr txBox="1">
            <a:spLocks noChangeArrowheads="1"/>
          </p:cNvSpPr>
          <p:nvPr/>
        </p:nvSpPr>
        <p:spPr bwMode="auto">
          <a:xfrm>
            <a:off x="398061" y="2323633"/>
            <a:ext cx="7872482" cy="571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400" b="1">
                <a:solidFill>
                  <a:srgbClr val="4D4D4D"/>
                </a:solidFill>
                <a:latin typeface="+mj-lt"/>
                <a:ea typeface="+mj-ea"/>
                <a:cs typeface="+mj-cs"/>
              </a:defRPr>
            </a:lvl1pPr>
            <a:lvl2pPr algn="ctr" rtl="0" fontAlgn="base">
              <a:spcBef>
                <a:spcPct val="0"/>
              </a:spcBef>
              <a:spcAft>
                <a:spcPct val="0"/>
              </a:spcAft>
              <a:defRPr sz="3400" b="1">
                <a:solidFill>
                  <a:srgbClr val="4D4D4D"/>
                </a:solidFill>
                <a:latin typeface="Arial" charset="0"/>
              </a:defRPr>
            </a:lvl2pPr>
            <a:lvl3pPr algn="ctr" rtl="0" fontAlgn="base">
              <a:spcBef>
                <a:spcPct val="0"/>
              </a:spcBef>
              <a:spcAft>
                <a:spcPct val="0"/>
              </a:spcAft>
              <a:defRPr sz="3400" b="1">
                <a:solidFill>
                  <a:srgbClr val="4D4D4D"/>
                </a:solidFill>
                <a:latin typeface="Arial" charset="0"/>
              </a:defRPr>
            </a:lvl3pPr>
            <a:lvl4pPr algn="ctr" rtl="0" fontAlgn="base">
              <a:spcBef>
                <a:spcPct val="0"/>
              </a:spcBef>
              <a:spcAft>
                <a:spcPct val="0"/>
              </a:spcAft>
              <a:defRPr sz="3400" b="1">
                <a:solidFill>
                  <a:srgbClr val="4D4D4D"/>
                </a:solidFill>
                <a:latin typeface="Arial" charset="0"/>
              </a:defRPr>
            </a:lvl4pPr>
            <a:lvl5pPr algn="ctr" rtl="0" fontAlgn="base">
              <a:spcBef>
                <a:spcPct val="0"/>
              </a:spcBef>
              <a:spcAft>
                <a:spcPct val="0"/>
              </a:spcAft>
              <a:defRPr sz="3400" b="1">
                <a:solidFill>
                  <a:srgbClr val="4D4D4D"/>
                </a:solidFill>
                <a:latin typeface="Arial" charset="0"/>
              </a:defRPr>
            </a:lvl5pPr>
            <a:lvl6pPr marL="457200" algn="ctr" rtl="0" fontAlgn="base">
              <a:spcBef>
                <a:spcPct val="0"/>
              </a:spcBef>
              <a:spcAft>
                <a:spcPct val="0"/>
              </a:spcAft>
              <a:defRPr sz="3400" b="1">
                <a:solidFill>
                  <a:srgbClr val="4D4D4D"/>
                </a:solidFill>
                <a:latin typeface="Arial" charset="0"/>
              </a:defRPr>
            </a:lvl6pPr>
            <a:lvl7pPr marL="914400" algn="ctr" rtl="0" fontAlgn="base">
              <a:spcBef>
                <a:spcPct val="0"/>
              </a:spcBef>
              <a:spcAft>
                <a:spcPct val="0"/>
              </a:spcAft>
              <a:defRPr sz="3400" b="1">
                <a:solidFill>
                  <a:srgbClr val="4D4D4D"/>
                </a:solidFill>
                <a:latin typeface="Arial" charset="0"/>
              </a:defRPr>
            </a:lvl7pPr>
            <a:lvl8pPr marL="1371600" algn="ctr" rtl="0" fontAlgn="base">
              <a:spcBef>
                <a:spcPct val="0"/>
              </a:spcBef>
              <a:spcAft>
                <a:spcPct val="0"/>
              </a:spcAft>
              <a:defRPr sz="3400" b="1">
                <a:solidFill>
                  <a:srgbClr val="4D4D4D"/>
                </a:solidFill>
                <a:latin typeface="Arial" charset="0"/>
              </a:defRPr>
            </a:lvl8pPr>
            <a:lvl9pPr marL="1828800" algn="ctr" rtl="0" fontAlgn="base">
              <a:spcBef>
                <a:spcPct val="0"/>
              </a:spcBef>
              <a:spcAft>
                <a:spcPct val="0"/>
              </a:spcAft>
              <a:defRPr sz="3400" b="1">
                <a:solidFill>
                  <a:srgbClr val="4D4D4D"/>
                </a:solidFill>
                <a:latin typeface="Arial" charset="0"/>
              </a:defRPr>
            </a:lvl9pPr>
          </a:lstStyle>
          <a:p>
            <a:pPr algn="l"/>
            <a:r>
              <a:rPr lang="en-US" sz="2000" dirty="0" smtClean="0"/>
              <a:t>Coffee and tea were found to be complementary.</a:t>
            </a:r>
          </a:p>
          <a:p>
            <a:pPr algn="l"/>
            <a:endParaRPr lang="en-US" sz="2000" dirty="0"/>
          </a:p>
          <a:p>
            <a:pPr algn="l"/>
            <a:r>
              <a:rPr lang="en-US" sz="2000" dirty="0" err="1" smtClean="0"/>
              <a:t>Marshallian</a:t>
            </a:r>
            <a:r>
              <a:rPr lang="en-US" sz="2000" dirty="0" smtClean="0"/>
              <a:t> elasticities:</a:t>
            </a:r>
          </a:p>
          <a:p>
            <a:pPr algn="l"/>
            <a:endParaRPr lang="en-US" sz="2000" dirty="0"/>
          </a:p>
          <a:p>
            <a:pPr algn="l"/>
            <a:endParaRPr lang="en-US" sz="2000" dirty="0" smtClean="0"/>
          </a:p>
        </p:txBody>
      </p:sp>
    </p:spTree>
    <p:extLst>
      <p:ext uri="{BB962C8B-B14F-4D97-AF65-F5344CB8AC3E}">
        <p14:creationId xmlns:p14="http://schemas.microsoft.com/office/powerpoint/2010/main" val="3652027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8716</TotalTime>
  <Words>883</Words>
  <Application>Microsoft Office PowerPoint</Application>
  <PresentationFormat>On-screen Show (4:3)</PresentationFormat>
  <Paragraphs>117</Paragraphs>
  <Slides>17</Slides>
  <Notes>16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Default Design</vt:lpstr>
      <vt:lpstr>Document</vt:lpstr>
      <vt:lpstr>Worksheet</vt:lpstr>
      <vt:lpstr>PowerPoint Presentation</vt:lpstr>
      <vt:lpstr>OUTLINE</vt:lpstr>
      <vt:lpstr>Introduction</vt:lpstr>
      <vt:lpstr>Definition and methodology</vt:lpstr>
      <vt:lpstr>Definition and methodology</vt:lpstr>
      <vt:lpstr>Definition and methodology</vt:lpstr>
      <vt:lpstr>Applying the LA/AIDS  </vt:lpstr>
      <vt:lpstr>Key results….. India</vt:lpstr>
      <vt:lpstr>Key results….. India </vt:lpstr>
      <vt:lpstr>Key results….. Japan</vt:lpstr>
      <vt:lpstr>Key results….. UK</vt:lpstr>
      <vt:lpstr>Key results….. United States</vt:lpstr>
      <vt:lpstr>Key results….. China</vt:lpstr>
      <vt:lpstr>A comparison with some previous estimates of price elasticity for tea</vt:lpstr>
      <vt:lpstr>Summary and follow up</vt:lpstr>
      <vt:lpstr>Summary and follow up</vt:lpstr>
      <vt:lpstr>PowerPoint Presentation</vt:lpstr>
    </vt:vector>
  </TitlesOfParts>
  <Company>FAO of the 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Steiner, Katharina (ESTM)</dc:creator>
  <cp:lastModifiedBy>El Mamoun Amrouk</cp:lastModifiedBy>
  <cp:revision>482</cp:revision>
  <dcterms:created xsi:type="dcterms:W3CDTF">2009-05-05T13:12:40Z</dcterms:created>
  <dcterms:modified xsi:type="dcterms:W3CDTF">2012-01-29T17:25:52Z</dcterms:modified>
</cp:coreProperties>
</file>