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339" r:id="rId2"/>
    <p:sldId id="347" r:id="rId3"/>
    <p:sldId id="394" r:id="rId4"/>
    <p:sldId id="396" r:id="rId5"/>
    <p:sldId id="397" r:id="rId6"/>
    <p:sldId id="385" r:id="rId7"/>
    <p:sldId id="390" r:id="rId8"/>
    <p:sldId id="391" r:id="rId9"/>
    <p:sldId id="392" r:id="rId10"/>
    <p:sldId id="393" r:id="rId11"/>
    <p:sldId id="398" r:id="rId12"/>
    <p:sldId id="386" r:id="rId13"/>
    <p:sldId id="387" r:id="rId14"/>
    <p:sldId id="395" r:id="rId15"/>
    <p:sldId id="388" r:id="rId16"/>
  </p:sldIdLst>
  <p:sldSz cx="9144000" cy="6858000" type="screen4x3"/>
  <p:notesSz cx="6934200" cy="9220200"/>
  <p:defaultTex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4D4D4D"/>
    <a:srgbClr val="0BB52B"/>
    <a:srgbClr val="F1750F"/>
    <a:srgbClr val="CC3300"/>
    <a:srgbClr val="993366"/>
    <a:srgbClr val="FFFFFF"/>
    <a:srgbClr val="EAEAEA"/>
    <a:srgbClr val="FFFFCC"/>
    <a:srgbClr val="CCEC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2" autoAdjust="0"/>
    <p:restoredTop sz="91718" autoAdjust="0"/>
  </p:normalViewPr>
  <p:slideViewPr>
    <p:cSldViewPr snapToGrid="0">
      <p:cViewPr>
        <p:scale>
          <a:sx n="70" d="100"/>
          <a:sy n="70" d="100"/>
        </p:scale>
        <p:origin x="-984"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6" d="100"/>
          <a:sy n="76" d="100"/>
        </p:scale>
        <p:origin x="-2130" y="-114"/>
      </p:cViewPr>
      <p:guideLst>
        <p:guide orient="horz" pos="2904"/>
        <p:guide pos="218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361" cy="46130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220" y="0"/>
            <a:ext cx="3005361" cy="461305"/>
          </a:xfrm>
          <a:prstGeom prst="rect">
            <a:avLst/>
          </a:prstGeom>
        </p:spPr>
        <p:txBody>
          <a:bodyPr vert="horz" lIns="91440" tIns="45720" rIns="91440" bIns="45720" rtlCol="0"/>
          <a:lstStyle>
            <a:lvl1pPr algn="r">
              <a:defRPr sz="1200"/>
            </a:lvl1pPr>
          </a:lstStyle>
          <a:p>
            <a:fld id="{E4A33303-026F-412C-91DC-36C02F503D0A}" type="datetimeFigureOut">
              <a:rPr lang="en-US" smtClean="0"/>
              <a:pPr/>
              <a:t>1/31/2012</a:t>
            </a:fld>
            <a:endParaRPr lang="en-US"/>
          </a:p>
        </p:txBody>
      </p:sp>
      <p:sp>
        <p:nvSpPr>
          <p:cNvPr id="4" name="Footer Placeholder 3"/>
          <p:cNvSpPr>
            <a:spLocks noGrp="1"/>
          </p:cNvSpPr>
          <p:nvPr>
            <p:ph type="ftr" sz="quarter" idx="2"/>
          </p:nvPr>
        </p:nvSpPr>
        <p:spPr>
          <a:xfrm>
            <a:off x="0" y="8757422"/>
            <a:ext cx="3005361" cy="46130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220" y="8757422"/>
            <a:ext cx="3005361" cy="461305"/>
          </a:xfrm>
          <a:prstGeom prst="rect">
            <a:avLst/>
          </a:prstGeom>
        </p:spPr>
        <p:txBody>
          <a:bodyPr vert="horz" lIns="91440" tIns="45720" rIns="91440" bIns="45720" rtlCol="0" anchor="b"/>
          <a:lstStyle>
            <a:lvl1pPr algn="r">
              <a:defRPr sz="1200"/>
            </a:lvl1pPr>
          </a:lstStyle>
          <a:p>
            <a:fld id="{C2A21362-7327-436C-8E21-79BE70EFA6FC}" type="slidenum">
              <a:rPr lang="en-US" smtClean="0"/>
              <a:pPr/>
              <a:t>‹#›</a:t>
            </a:fld>
            <a:endParaRPr lang="en-US"/>
          </a:p>
        </p:txBody>
      </p:sp>
    </p:spTree>
    <p:extLst>
      <p:ext uri="{BB962C8B-B14F-4D97-AF65-F5344CB8AC3E}">
        <p14:creationId xmlns="" xmlns:p14="http://schemas.microsoft.com/office/powerpoint/2010/main" val="3470627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04820" cy="4610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GB"/>
          </a:p>
        </p:txBody>
      </p:sp>
      <p:sp>
        <p:nvSpPr>
          <p:cNvPr id="5123" name="Rectangle 3"/>
          <p:cNvSpPr>
            <a:spLocks noGrp="1" noChangeArrowheads="1"/>
          </p:cNvSpPr>
          <p:nvPr>
            <p:ph type="dt" idx="1"/>
          </p:nvPr>
        </p:nvSpPr>
        <p:spPr bwMode="auto">
          <a:xfrm>
            <a:off x="3927776" y="0"/>
            <a:ext cx="3004820" cy="4610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5124" name="Rectangle 4"/>
          <p:cNvSpPr>
            <a:spLocks noGrp="1" noRot="1" noChangeAspect="1" noChangeArrowheads="1" noTextEdit="1"/>
          </p:cNvSpPr>
          <p:nvPr>
            <p:ph type="sldImg" idx="2"/>
          </p:nvPr>
        </p:nvSpPr>
        <p:spPr bwMode="auto">
          <a:xfrm>
            <a:off x="1162050" y="690563"/>
            <a:ext cx="4610100" cy="3457575"/>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93420" y="4379595"/>
            <a:ext cx="5547360" cy="41490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126" name="Rectangle 6"/>
          <p:cNvSpPr>
            <a:spLocks noGrp="1" noChangeArrowheads="1"/>
          </p:cNvSpPr>
          <p:nvPr>
            <p:ph type="ftr" sz="quarter" idx="4"/>
          </p:nvPr>
        </p:nvSpPr>
        <p:spPr bwMode="auto">
          <a:xfrm>
            <a:off x="0" y="8757589"/>
            <a:ext cx="3004820" cy="46101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GB"/>
          </a:p>
        </p:txBody>
      </p:sp>
      <p:sp>
        <p:nvSpPr>
          <p:cNvPr id="5127" name="Rectangle 7"/>
          <p:cNvSpPr>
            <a:spLocks noGrp="1" noChangeArrowheads="1"/>
          </p:cNvSpPr>
          <p:nvPr>
            <p:ph type="sldNum" sz="quarter" idx="5"/>
          </p:nvPr>
        </p:nvSpPr>
        <p:spPr bwMode="auto">
          <a:xfrm>
            <a:off x="3927776" y="8757589"/>
            <a:ext cx="3004820" cy="46101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B9420F5-F2A0-4B65-B1AE-20B6B9D98AD1}" type="slidenum">
              <a:rPr lang="en-GB"/>
              <a:pPr/>
              <a:t>‹#›</a:t>
            </a:fld>
            <a:endParaRPr lang="en-GB"/>
          </a:p>
        </p:txBody>
      </p:sp>
    </p:spTree>
    <p:extLst>
      <p:ext uri="{BB962C8B-B14F-4D97-AF65-F5344CB8AC3E}">
        <p14:creationId xmlns="" xmlns:p14="http://schemas.microsoft.com/office/powerpoint/2010/main" val="191906186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B9420F5-F2A0-4B65-B1AE-20B6B9D98AD1}"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2</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AutoNum type="arabicPeriod"/>
            </a:pPr>
            <a:r>
              <a:rPr lang="en-GB" dirty="0" smtClean="0"/>
              <a:t>Feed the world: Fiat </a:t>
            </a:r>
            <a:r>
              <a:rPr lang="en-GB" dirty="0" err="1" smtClean="0"/>
              <a:t>Panis</a:t>
            </a:r>
            <a:r>
              <a:rPr lang="en-GB" dirty="0" smtClean="0"/>
              <a:t> – Let there be bread.</a:t>
            </a:r>
          </a:p>
          <a:p>
            <a:pPr marL="228600" indent="-228600">
              <a:buFont typeface="+mj-lt"/>
              <a:buAutoNum type="arabicPeriod"/>
            </a:pPr>
            <a:r>
              <a:rPr lang="en-GB" dirty="0" smtClean="0"/>
              <a:t>Therefore strengthening</a:t>
            </a:r>
            <a:r>
              <a:rPr lang="en-GB" baseline="0" dirty="0" smtClean="0"/>
              <a:t> of their economic </a:t>
            </a:r>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3</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None/>
            </a:pPr>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4</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None/>
            </a:pPr>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5</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None/>
            </a:pPr>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6</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None/>
            </a:pPr>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12</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None/>
            </a:pPr>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13</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None/>
            </a:pPr>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39CF5-BE46-4C78-B222-247152F5E7FC}" type="slidenum">
              <a:rPr lang="en-GB"/>
              <a:pPr/>
              <a:t>14</a:t>
            </a:fld>
            <a:endParaRPr lang="en-GB"/>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buFont typeface="+mj-lt"/>
              <a:buNone/>
            </a:pPr>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76600" y="2130425"/>
            <a:ext cx="5181600" cy="2811463"/>
          </a:xfrm>
        </p:spPr>
        <p:txBody>
          <a:bodyPr/>
          <a:lstStyle>
            <a:lvl1pPr>
              <a:defRPr/>
            </a:lvl1pPr>
          </a:lstStyle>
          <a:p>
            <a:r>
              <a:rPr lang="en-GB"/>
              <a:t>OECD-FAO AGRICULTURAL OUTLOOK </a:t>
            </a:r>
            <a:br>
              <a:rPr lang="en-GB"/>
            </a:br>
            <a:r>
              <a:rPr lang="en-GB"/>
              <a:t>2009-2018</a:t>
            </a:r>
          </a:p>
        </p:txBody>
      </p:sp>
      <p:sp>
        <p:nvSpPr>
          <p:cNvPr id="3075" name="Rectangle 3"/>
          <p:cNvSpPr>
            <a:spLocks noGrp="1" noChangeArrowheads="1"/>
          </p:cNvSpPr>
          <p:nvPr>
            <p:ph type="subTitle" idx="1"/>
          </p:nvPr>
        </p:nvSpPr>
        <p:spPr>
          <a:xfrm>
            <a:off x="0" y="5661025"/>
            <a:ext cx="9144000" cy="841375"/>
          </a:xfrm>
        </p:spPr>
        <p:txBody>
          <a:bodyPr/>
          <a:lstStyle>
            <a:lvl1pPr marL="0" indent="0" algn="ctr">
              <a:buFontTx/>
              <a:buNone/>
              <a:defRPr>
                <a:solidFill>
                  <a:srgbClr val="4D4D4D"/>
                </a:solidFill>
              </a:defRPr>
            </a:lvl1pPr>
          </a:lstStyle>
          <a:p>
            <a:r>
              <a:rPr lang="en-GB"/>
              <a:t>Holger Matthey, Trade and Markets Division</a:t>
            </a:r>
          </a:p>
        </p:txBody>
      </p:sp>
      <p:sp>
        <p:nvSpPr>
          <p:cNvPr id="3078" name="Rectangle 6"/>
          <p:cNvSpPr>
            <a:spLocks noGrp="1" noChangeArrowheads="1"/>
          </p:cNvSpPr>
          <p:nvPr>
            <p:ph type="sldNum" sz="quarter" idx="4"/>
          </p:nvPr>
        </p:nvSpPr>
        <p:spPr>
          <a:xfrm>
            <a:off x="6553200" y="6408738"/>
            <a:ext cx="2133600" cy="476250"/>
          </a:xfrm>
        </p:spPr>
        <p:txBody>
          <a:bodyPr/>
          <a:lstStyle>
            <a:lvl1pPr>
              <a:defRPr/>
            </a:lvl1pPr>
          </a:lstStyle>
          <a:p>
            <a:fld id="{D847A693-FAD9-4520-AFE1-A83C9EC12235}" type="slidenum">
              <a:rPr lang="en-GB"/>
              <a:pPr/>
              <a:t>‹#›</a:t>
            </a:fld>
            <a:endParaRPr lang="en-GB"/>
          </a:p>
        </p:txBody>
      </p:sp>
      <p:pic>
        <p:nvPicPr>
          <p:cNvPr id="3085" name="Picture 13" descr="Meat"/>
          <p:cNvPicPr>
            <a:picLocks noChangeAspect="1" noChangeArrowheads="1"/>
          </p:cNvPicPr>
          <p:nvPr userDrawn="1"/>
        </p:nvPicPr>
        <p:blipFill>
          <a:blip r:embed="rId2" cstate="print"/>
          <a:srcRect/>
          <a:stretch>
            <a:fillRect/>
          </a:stretch>
        </p:blipFill>
        <p:spPr bwMode="auto">
          <a:xfrm>
            <a:off x="0" y="0"/>
            <a:ext cx="9144000" cy="1881188"/>
          </a:xfrm>
          <a:prstGeom prst="rect">
            <a:avLst/>
          </a:prstGeom>
          <a:noFill/>
        </p:spPr>
      </p:pic>
      <p:pic>
        <p:nvPicPr>
          <p:cNvPr id="3087" name="Picture 15" descr="logo-FAO"/>
          <p:cNvPicPr>
            <a:picLocks noChangeAspect="1" noChangeArrowheads="1"/>
          </p:cNvPicPr>
          <p:nvPr userDrawn="1"/>
        </p:nvPicPr>
        <p:blipFill>
          <a:blip r:embed="rId3" cstate="print"/>
          <a:srcRect/>
          <a:stretch>
            <a:fillRect/>
          </a:stretch>
        </p:blipFill>
        <p:spPr bwMode="auto">
          <a:xfrm>
            <a:off x="468313" y="2647950"/>
            <a:ext cx="2303462" cy="2293938"/>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9AFB582-9788-4FE7-9C54-7ABC5C325AAB}"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8913" y="-26988"/>
            <a:ext cx="2147887" cy="61531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663" y="-26988"/>
            <a:ext cx="6292850" cy="61531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9ED36026-9F4C-4D33-B519-D1B8017487B3}"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3663" y="-26988"/>
            <a:ext cx="7718425" cy="1143001"/>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41438"/>
            <a:ext cx="4038600" cy="4784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41438"/>
            <a:ext cx="4038600" cy="4784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6975475" y="6224588"/>
            <a:ext cx="2133600" cy="476250"/>
          </a:xfrm>
        </p:spPr>
        <p:txBody>
          <a:bodyPr/>
          <a:lstStyle>
            <a:lvl1pPr>
              <a:defRPr/>
            </a:lvl1pPr>
          </a:lstStyle>
          <a:p>
            <a:fld id="{68C1E1E9-6E73-4575-B67E-8A63D08E22B4}" type="slidenum">
              <a:rPr lang="en-GB"/>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93663" y="-26988"/>
            <a:ext cx="7718425" cy="1143001"/>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341438"/>
            <a:ext cx="8229600" cy="4784725"/>
          </a:xfrm>
        </p:spPr>
        <p:txBody>
          <a:bodyPr/>
          <a:lstStyle/>
          <a:p>
            <a:endParaRPr lang="en-US"/>
          </a:p>
        </p:txBody>
      </p:sp>
      <p:sp>
        <p:nvSpPr>
          <p:cNvPr id="4" name="Slide Number Placeholder 3"/>
          <p:cNvSpPr>
            <a:spLocks noGrp="1"/>
          </p:cNvSpPr>
          <p:nvPr>
            <p:ph type="sldNum" sz="quarter" idx="10"/>
          </p:nvPr>
        </p:nvSpPr>
        <p:spPr>
          <a:xfrm>
            <a:off x="6975475" y="6224588"/>
            <a:ext cx="2133600" cy="476250"/>
          </a:xfrm>
        </p:spPr>
        <p:txBody>
          <a:bodyPr/>
          <a:lstStyle>
            <a:lvl1pPr>
              <a:defRPr/>
            </a:lvl1pPr>
          </a:lstStyle>
          <a:p>
            <a:fld id="{17CD883F-BF1C-4722-AF01-A937939580E8}" type="slidenum">
              <a:rPr lang="en-GB"/>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3663" y="-26988"/>
            <a:ext cx="7718425" cy="1143001"/>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41438"/>
            <a:ext cx="4038600" cy="4784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341438"/>
            <a:ext cx="4038600" cy="2316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810000"/>
            <a:ext cx="4038600" cy="2316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a:xfrm>
            <a:off x="6975475" y="6224588"/>
            <a:ext cx="2133600" cy="476250"/>
          </a:xfrm>
        </p:spPr>
        <p:txBody>
          <a:bodyPr/>
          <a:lstStyle>
            <a:lvl1pPr>
              <a:defRPr/>
            </a:lvl1pPr>
          </a:lstStyle>
          <a:p>
            <a:fld id="{6690B1F6-B800-4AEE-9265-AF1062DCF5AE}"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28732F4-3BC8-42E1-BF87-A6174121E35E}"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C5DC7847-7591-4DF1-A6DE-006BD2B4CD09}"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0D1AAB85-291E-4F34-A248-47C85DE36A91}"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A5CFF15-4D73-46F4-B4A5-56AA75CA6285}"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92AFA8F1-EE5C-454C-B89F-3A4C597F8BF3}"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B2593A48-87A7-4C39-BDEA-08A2DCA3D885}"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BD24AD07-440C-4306-9B3B-D9173F7AF9EF}"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B3D72A3-CC09-4E1A-9E83-C4B483A7FBF5}"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FFEFD1"/>
            </a:gs>
            <a:gs pos="64999">
              <a:srgbClr val="F0EBD5"/>
            </a:gs>
            <a:gs pos="100000">
              <a:srgbClr val="D1C39F"/>
            </a:gs>
          </a:gsLst>
          <a:lin ang="189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3663" y="-26988"/>
            <a:ext cx="7718425" cy="11430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341438"/>
            <a:ext cx="8229600" cy="4784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30" name="Rectangle 6"/>
          <p:cNvSpPr>
            <a:spLocks noGrp="1" noChangeArrowheads="1"/>
          </p:cNvSpPr>
          <p:nvPr>
            <p:ph type="sldNum" sz="quarter" idx="4"/>
          </p:nvPr>
        </p:nvSpPr>
        <p:spPr bwMode="auto">
          <a:xfrm>
            <a:off x="6975475" y="62245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A3A97C6-B177-4776-B683-C0C65E490B19}" type="slidenum">
              <a:rPr lang="en-GB"/>
              <a:pPr/>
              <a:t>‹#›</a:t>
            </a:fld>
            <a:endParaRPr lang="en-GB"/>
          </a:p>
        </p:txBody>
      </p:sp>
      <p:pic>
        <p:nvPicPr>
          <p:cNvPr id="1034" name="Picture 10" descr="logo-FAO"/>
          <p:cNvPicPr>
            <a:picLocks noChangeAspect="1" noChangeArrowheads="1"/>
          </p:cNvPicPr>
          <p:nvPr/>
        </p:nvPicPr>
        <p:blipFill>
          <a:blip r:embed="rId16" cstate="print"/>
          <a:srcRect/>
          <a:stretch>
            <a:fillRect/>
          </a:stretch>
        </p:blipFill>
        <p:spPr bwMode="auto">
          <a:xfrm>
            <a:off x="7956550" y="44450"/>
            <a:ext cx="1116013" cy="1112838"/>
          </a:xfrm>
          <a:prstGeom prst="rect">
            <a:avLst/>
          </a:prstGeom>
          <a:noFill/>
        </p:spPr>
      </p:pic>
      <p:pic>
        <p:nvPicPr>
          <p:cNvPr id="1035" name="Picture 11" descr="banner"/>
          <p:cNvPicPr>
            <a:picLocks noChangeAspect="1" noChangeArrowheads="1"/>
          </p:cNvPicPr>
          <p:nvPr/>
        </p:nvPicPr>
        <p:blipFill>
          <a:blip r:embed="rId17" cstate="print"/>
          <a:srcRect/>
          <a:stretch>
            <a:fillRect/>
          </a:stretch>
        </p:blipFill>
        <p:spPr bwMode="auto">
          <a:xfrm>
            <a:off x="0" y="6597650"/>
            <a:ext cx="9144000" cy="260350"/>
          </a:xfrm>
          <a:prstGeom prst="rect">
            <a:avLst/>
          </a:prstGeom>
          <a:noFill/>
        </p:spPr>
      </p:pic>
      <p:sp>
        <p:nvSpPr>
          <p:cNvPr id="1038" name="Text Box 14"/>
          <p:cNvSpPr txBox="1">
            <a:spLocks noChangeArrowheads="1"/>
          </p:cNvSpPr>
          <p:nvPr/>
        </p:nvSpPr>
        <p:spPr bwMode="auto">
          <a:xfrm>
            <a:off x="395288" y="6580188"/>
            <a:ext cx="1728787" cy="304800"/>
          </a:xfrm>
          <a:prstGeom prst="rect">
            <a:avLst/>
          </a:prstGeom>
          <a:noFill/>
          <a:ln w="9525">
            <a:noFill/>
            <a:miter lim="800000"/>
            <a:headEnd/>
            <a:tailEnd/>
          </a:ln>
          <a:effectLst/>
        </p:spPr>
        <p:txBody>
          <a:bodyPr>
            <a:spAutoFit/>
          </a:bodyPr>
          <a:lstStyle/>
          <a:p>
            <a:pPr>
              <a:spcBef>
                <a:spcPct val="50000"/>
              </a:spcBef>
            </a:pPr>
            <a:r>
              <a:rPr lang="en-US" sz="1400" b="1">
                <a:solidFill>
                  <a:schemeClr val="bg1"/>
                </a:solidFill>
              </a:rPr>
              <a:t>Trade</a:t>
            </a:r>
            <a:endParaRPr lang="en-GB" sz="1400" b="1">
              <a:solidFill>
                <a:schemeClr val="bg1"/>
              </a:solidFill>
            </a:endParaRPr>
          </a:p>
        </p:txBody>
      </p:sp>
      <p:sp>
        <p:nvSpPr>
          <p:cNvPr id="1039" name="Text Box 15"/>
          <p:cNvSpPr txBox="1">
            <a:spLocks noChangeArrowheads="1"/>
          </p:cNvSpPr>
          <p:nvPr/>
        </p:nvSpPr>
        <p:spPr bwMode="auto">
          <a:xfrm>
            <a:off x="2627313" y="6591300"/>
            <a:ext cx="1728787" cy="304800"/>
          </a:xfrm>
          <a:prstGeom prst="rect">
            <a:avLst/>
          </a:prstGeom>
          <a:noFill/>
          <a:ln w="9525">
            <a:noFill/>
            <a:miter lim="800000"/>
            <a:headEnd/>
            <a:tailEnd/>
          </a:ln>
          <a:effectLst/>
        </p:spPr>
        <p:txBody>
          <a:bodyPr>
            <a:spAutoFit/>
          </a:bodyPr>
          <a:lstStyle/>
          <a:p>
            <a:pPr>
              <a:spcBef>
                <a:spcPct val="50000"/>
              </a:spcBef>
            </a:pPr>
            <a:r>
              <a:rPr lang="en-US" sz="1400" b="1">
                <a:solidFill>
                  <a:schemeClr val="bg1"/>
                </a:solidFill>
              </a:rPr>
              <a:t>and</a:t>
            </a:r>
            <a:endParaRPr lang="en-GB" sz="1400" b="1">
              <a:solidFill>
                <a:schemeClr val="bg1"/>
              </a:solidFill>
            </a:endParaRPr>
          </a:p>
        </p:txBody>
      </p:sp>
      <p:sp>
        <p:nvSpPr>
          <p:cNvPr id="1040" name="Text Box 16"/>
          <p:cNvSpPr txBox="1">
            <a:spLocks noChangeArrowheads="1"/>
          </p:cNvSpPr>
          <p:nvPr/>
        </p:nvSpPr>
        <p:spPr bwMode="auto">
          <a:xfrm>
            <a:off x="4800600" y="6580188"/>
            <a:ext cx="1728788" cy="304800"/>
          </a:xfrm>
          <a:prstGeom prst="rect">
            <a:avLst/>
          </a:prstGeom>
          <a:noFill/>
          <a:ln w="9525">
            <a:noFill/>
            <a:miter lim="800000"/>
            <a:headEnd/>
            <a:tailEnd/>
          </a:ln>
          <a:effectLst/>
        </p:spPr>
        <p:txBody>
          <a:bodyPr>
            <a:spAutoFit/>
          </a:bodyPr>
          <a:lstStyle/>
          <a:p>
            <a:pPr>
              <a:spcBef>
                <a:spcPct val="50000"/>
              </a:spcBef>
            </a:pPr>
            <a:r>
              <a:rPr lang="en-US" sz="1400" b="1">
                <a:solidFill>
                  <a:schemeClr val="bg1"/>
                </a:solidFill>
              </a:rPr>
              <a:t>Markets</a:t>
            </a:r>
            <a:endParaRPr lang="en-GB" sz="1400" b="1">
              <a:solidFill>
                <a:schemeClr val="bg1"/>
              </a:solidFill>
            </a:endParaRPr>
          </a:p>
        </p:txBody>
      </p:sp>
      <p:sp>
        <p:nvSpPr>
          <p:cNvPr id="1041" name="Text Box 17"/>
          <p:cNvSpPr txBox="1">
            <a:spLocks noChangeArrowheads="1"/>
          </p:cNvSpPr>
          <p:nvPr/>
        </p:nvSpPr>
        <p:spPr bwMode="auto">
          <a:xfrm>
            <a:off x="6994525" y="6584950"/>
            <a:ext cx="1728788" cy="304800"/>
          </a:xfrm>
          <a:prstGeom prst="rect">
            <a:avLst/>
          </a:prstGeom>
          <a:noFill/>
          <a:ln w="9525">
            <a:noFill/>
            <a:miter lim="800000"/>
            <a:headEnd/>
            <a:tailEnd/>
          </a:ln>
          <a:effectLst/>
        </p:spPr>
        <p:txBody>
          <a:bodyPr>
            <a:spAutoFit/>
          </a:bodyPr>
          <a:lstStyle/>
          <a:p>
            <a:pPr>
              <a:spcBef>
                <a:spcPct val="50000"/>
              </a:spcBef>
            </a:pPr>
            <a:r>
              <a:rPr lang="en-US" sz="1400" b="1">
                <a:solidFill>
                  <a:schemeClr val="bg1"/>
                </a:solidFill>
              </a:rPr>
              <a:t>Division</a:t>
            </a:r>
            <a:endParaRPr lang="en-GB" sz="1400" b="1">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ctr" rtl="0" fontAlgn="base">
        <a:spcBef>
          <a:spcPct val="0"/>
        </a:spcBef>
        <a:spcAft>
          <a:spcPct val="0"/>
        </a:spcAft>
        <a:defRPr sz="3400" b="1">
          <a:solidFill>
            <a:srgbClr val="4D4D4D"/>
          </a:solidFill>
          <a:latin typeface="+mj-lt"/>
          <a:ea typeface="+mj-ea"/>
          <a:cs typeface="+mj-cs"/>
        </a:defRPr>
      </a:lvl1pPr>
      <a:lvl2pPr algn="ctr" rtl="0" fontAlgn="base">
        <a:spcBef>
          <a:spcPct val="0"/>
        </a:spcBef>
        <a:spcAft>
          <a:spcPct val="0"/>
        </a:spcAft>
        <a:defRPr sz="3400" b="1">
          <a:solidFill>
            <a:srgbClr val="4D4D4D"/>
          </a:solidFill>
          <a:latin typeface="Arial" charset="0"/>
        </a:defRPr>
      </a:lvl2pPr>
      <a:lvl3pPr algn="ctr" rtl="0" fontAlgn="base">
        <a:spcBef>
          <a:spcPct val="0"/>
        </a:spcBef>
        <a:spcAft>
          <a:spcPct val="0"/>
        </a:spcAft>
        <a:defRPr sz="3400" b="1">
          <a:solidFill>
            <a:srgbClr val="4D4D4D"/>
          </a:solidFill>
          <a:latin typeface="Arial" charset="0"/>
        </a:defRPr>
      </a:lvl3pPr>
      <a:lvl4pPr algn="ctr" rtl="0" fontAlgn="base">
        <a:spcBef>
          <a:spcPct val="0"/>
        </a:spcBef>
        <a:spcAft>
          <a:spcPct val="0"/>
        </a:spcAft>
        <a:defRPr sz="3400" b="1">
          <a:solidFill>
            <a:srgbClr val="4D4D4D"/>
          </a:solidFill>
          <a:latin typeface="Arial" charset="0"/>
        </a:defRPr>
      </a:lvl4pPr>
      <a:lvl5pPr algn="ctr" rtl="0" fontAlgn="base">
        <a:spcBef>
          <a:spcPct val="0"/>
        </a:spcBef>
        <a:spcAft>
          <a:spcPct val="0"/>
        </a:spcAft>
        <a:defRPr sz="3400" b="1">
          <a:solidFill>
            <a:srgbClr val="4D4D4D"/>
          </a:solidFill>
          <a:latin typeface="Arial" charset="0"/>
        </a:defRPr>
      </a:lvl5pPr>
      <a:lvl6pPr marL="457200" algn="ctr" rtl="0" fontAlgn="base">
        <a:spcBef>
          <a:spcPct val="0"/>
        </a:spcBef>
        <a:spcAft>
          <a:spcPct val="0"/>
        </a:spcAft>
        <a:defRPr sz="3400" b="1">
          <a:solidFill>
            <a:srgbClr val="4D4D4D"/>
          </a:solidFill>
          <a:latin typeface="Arial" charset="0"/>
        </a:defRPr>
      </a:lvl6pPr>
      <a:lvl7pPr marL="914400" algn="ctr" rtl="0" fontAlgn="base">
        <a:spcBef>
          <a:spcPct val="0"/>
        </a:spcBef>
        <a:spcAft>
          <a:spcPct val="0"/>
        </a:spcAft>
        <a:defRPr sz="3400" b="1">
          <a:solidFill>
            <a:srgbClr val="4D4D4D"/>
          </a:solidFill>
          <a:latin typeface="Arial" charset="0"/>
        </a:defRPr>
      </a:lvl7pPr>
      <a:lvl8pPr marL="1371600" algn="ctr" rtl="0" fontAlgn="base">
        <a:spcBef>
          <a:spcPct val="0"/>
        </a:spcBef>
        <a:spcAft>
          <a:spcPct val="0"/>
        </a:spcAft>
        <a:defRPr sz="3400" b="1">
          <a:solidFill>
            <a:srgbClr val="4D4D4D"/>
          </a:solidFill>
          <a:latin typeface="Arial" charset="0"/>
        </a:defRPr>
      </a:lvl8pPr>
      <a:lvl9pPr marL="1828800" algn="ctr" rtl="0" fontAlgn="base">
        <a:spcBef>
          <a:spcPct val="0"/>
        </a:spcBef>
        <a:spcAft>
          <a:spcPct val="0"/>
        </a:spcAft>
        <a:defRPr sz="3400" b="1">
          <a:solidFill>
            <a:srgbClr val="4D4D4D"/>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51379" y="5396636"/>
            <a:ext cx="5650173" cy="923330"/>
          </a:xfrm>
          <a:prstGeom prst="rect">
            <a:avLst/>
          </a:prstGeom>
        </p:spPr>
        <p:txBody>
          <a:bodyPr wrap="square">
            <a:spAutoFit/>
          </a:bodyPr>
          <a:lstStyle/>
          <a:p>
            <a:r>
              <a:rPr lang="en-US" dirty="0" smtClean="0">
                <a:solidFill>
                  <a:srgbClr val="002060"/>
                </a:solidFill>
              </a:rPr>
              <a:t>Colombo, Sri Lanka, 30 January – 1 February 2012 INTERGOVERNMENTAL GROUP ON TEA</a:t>
            </a:r>
            <a:br>
              <a:rPr lang="en-US" dirty="0" smtClean="0">
                <a:solidFill>
                  <a:srgbClr val="002060"/>
                </a:solidFill>
              </a:rPr>
            </a:br>
            <a:endParaRPr lang="en-US" dirty="0">
              <a:solidFill>
                <a:srgbClr val="002060"/>
              </a:solidFill>
            </a:endParaRPr>
          </a:p>
        </p:txBody>
      </p:sp>
      <p:sp>
        <p:nvSpPr>
          <p:cNvPr id="8" name="Rectangle 2"/>
          <p:cNvSpPr txBox="1">
            <a:spLocks noChangeArrowheads="1"/>
          </p:cNvSpPr>
          <p:nvPr/>
        </p:nvSpPr>
        <p:spPr bwMode="auto">
          <a:xfrm>
            <a:off x="286603" y="996287"/>
            <a:ext cx="8229600" cy="35484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a:defRPr/>
            </a:pPr>
            <a:r>
              <a:rPr kumimoji="0" lang="en-US" sz="3400" b="1" i="0" u="none" strike="noStrike" kern="0" cap="none" spc="0" normalizeH="0" baseline="0" noProof="0" dirty="0" smtClean="0">
                <a:ln>
                  <a:noFill/>
                </a:ln>
                <a:solidFill>
                  <a:srgbClr val="4D4D4D"/>
                </a:solidFill>
                <a:effectLst/>
                <a:uLnTx/>
                <a:uFillTx/>
                <a:latin typeface="+mj-lt"/>
                <a:ea typeface="+mj-ea"/>
                <a:cs typeface="+mj-cs"/>
              </a:rPr>
              <a:t/>
            </a:r>
            <a:br>
              <a:rPr kumimoji="0" lang="en-US" sz="3400" b="1" i="0" u="none" strike="noStrike" kern="0" cap="none" spc="0" normalizeH="0" baseline="0" noProof="0" dirty="0" smtClean="0">
                <a:ln>
                  <a:noFill/>
                </a:ln>
                <a:solidFill>
                  <a:srgbClr val="4D4D4D"/>
                </a:solidFill>
                <a:effectLst/>
                <a:uLnTx/>
                <a:uFillTx/>
                <a:latin typeface="+mj-lt"/>
                <a:ea typeface="+mj-ea"/>
                <a:cs typeface="+mj-cs"/>
              </a:rPr>
            </a:br>
            <a:r>
              <a:rPr kumimoji="0" lang="en-US" sz="5400" b="1" i="0" u="none" strike="noStrike" kern="0" cap="none" spc="0" normalizeH="0" baseline="0" noProof="0" dirty="0" smtClean="0">
                <a:ln>
                  <a:noFill/>
                </a:ln>
                <a:solidFill>
                  <a:srgbClr val="4D4D4D"/>
                </a:solidFill>
                <a:effectLst/>
                <a:uLnTx/>
                <a:uFillTx/>
                <a:latin typeface="+mj-lt"/>
                <a:ea typeface="+mj-ea"/>
                <a:cs typeface="+mj-cs"/>
              </a:rPr>
              <a:t> </a:t>
            </a:r>
            <a:r>
              <a:rPr lang="en-US" sz="3200" b="1" kern="0" dirty="0">
                <a:solidFill>
                  <a:schemeClr val="accent2">
                    <a:lumMod val="75000"/>
                  </a:schemeClr>
                </a:solidFill>
                <a:latin typeface="+mj-lt"/>
                <a:ea typeface="+mj-ea"/>
                <a:cs typeface="+mj-cs"/>
              </a:rPr>
              <a:t>CONTRIBUTION OF SMALLHOLDERS TO THE TEA SUB-SECTOR AND POLICIES REQUIRED TO ENHANCE THEIR LIVELIHOOD</a:t>
            </a:r>
            <a:endParaRPr kumimoji="0" lang="en-GB" sz="3200" b="1" i="0" u="none" strike="noStrike" kern="0" cap="none" spc="0" normalizeH="0" baseline="0" noProof="0" dirty="0">
              <a:ln>
                <a:noFill/>
              </a:ln>
              <a:solidFill>
                <a:srgbClr val="3333CC"/>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De-</a:t>
            </a:r>
            <a:r>
              <a:rPr lang="en-US" dirty="0" err="1" smtClean="0">
                <a:solidFill>
                  <a:schemeClr val="tx1"/>
                </a:solidFill>
              </a:rPr>
              <a:t>estating</a:t>
            </a:r>
            <a:r>
              <a:rPr lang="en-US" dirty="0" smtClean="0">
                <a:solidFill>
                  <a:schemeClr val="tx1"/>
                </a:solidFill>
              </a:rPr>
              <a:t> - Cont</a:t>
            </a:r>
            <a:endParaRPr lang="en-US" dirty="0">
              <a:solidFill>
                <a:schemeClr val="tx1"/>
              </a:solidFill>
            </a:endParaRPr>
          </a:p>
        </p:txBody>
      </p:sp>
      <p:sp>
        <p:nvSpPr>
          <p:cNvPr id="3" name="Content Placeholder 2"/>
          <p:cNvSpPr>
            <a:spLocks noGrp="1"/>
          </p:cNvSpPr>
          <p:nvPr>
            <p:ph idx="1"/>
          </p:nvPr>
        </p:nvSpPr>
        <p:spPr/>
        <p:txBody>
          <a:bodyPr/>
          <a:lstStyle/>
          <a:p>
            <a:r>
              <a:rPr lang="en-US" sz="2800" dirty="0" smtClean="0">
                <a:solidFill>
                  <a:schemeClr val="accent2">
                    <a:lumMod val="75000"/>
                  </a:schemeClr>
                </a:solidFill>
              </a:rPr>
              <a:t>There is an earlier example in India of a successful workers’ cooperative in </a:t>
            </a:r>
            <a:r>
              <a:rPr lang="en-US" sz="2800" dirty="0" err="1" smtClean="0">
                <a:solidFill>
                  <a:schemeClr val="accent2">
                    <a:lumMod val="75000"/>
                  </a:schemeClr>
                </a:solidFill>
              </a:rPr>
              <a:t>Durgabari</a:t>
            </a:r>
            <a:r>
              <a:rPr lang="en-US" sz="2800" dirty="0" smtClean="0">
                <a:solidFill>
                  <a:schemeClr val="accent2">
                    <a:lumMod val="75000"/>
                  </a:schemeClr>
                </a:solidFill>
              </a:rPr>
              <a:t> in Tripura, North East India where after the owners abandoned the property, the workers took over the management and formed a cooperative society. While a good deal of State funding and support has contributed to the success, strong management has played a key role as well. </a:t>
            </a:r>
          </a:p>
          <a:p>
            <a:endParaRPr lang="en-US" sz="2000" dirty="0"/>
          </a:p>
        </p:txBody>
      </p:sp>
      <p:sp>
        <p:nvSpPr>
          <p:cNvPr id="4" name="Slide Number Placeholder 3"/>
          <p:cNvSpPr>
            <a:spLocks noGrp="1"/>
          </p:cNvSpPr>
          <p:nvPr>
            <p:ph type="sldNum" sz="quarter" idx="10"/>
          </p:nvPr>
        </p:nvSpPr>
        <p:spPr/>
        <p:txBody>
          <a:bodyPr/>
          <a:lstStyle/>
          <a:p>
            <a:fld id="{D28732F4-3BC8-42E1-BF87-A6174121E35E}" type="slidenum">
              <a:rPr lang="en-GB" smtClean="0"/>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De-</a:t>
            </a:r>
            <a:r>
              <a:rPr lang="en-US" dirty="0" err="1" smtClean="0">
                <a:solidFill>
                  <a:schemeClr val="tx1"/>
                </a:solidFill>
              </a:rPr>
              <a:t>estating</a:t>
            </a:r>
            <a:r>
              <a:rPr lang="en-US" dirty="0" smtClean="0">
                <a:solidFill>
                  <a:schemeClr val="tx1"/>
                </a:solidFill>
              </a:rPr>
              <a:t> - Cont</a:t>
            </a:r>
            <a:endParaRPr lang="en-US" dirty="0">
              <a:solidFill>
                <a:schemeClr val="tx1"/>
              </a:solidFill>
            </a:endParaRPr>
          </a:p>
        </p:txBody>
      </p:sp>
      <p:sp>
        <p:nvSpPr>
          <p:cNvPr id="3" name="Content Placeholder 2"/>
          <p:cNvSpPr>
            <a:spLocks noGrp="1"/>
          </p:cNvSpPr>
          <p:nvPr>
            <p:ph idx="1"/>
          </p:nvPr>
        </p:nvSpPr>
        <p:spPr/>
        <p:txBody>
          <a:bodyPr/>
          <a:lstStyle/>
          <a:p>
            <a:r>
              <a:rPr lang="en-US" sz="2800" dirty="0" smtClean="0">
                <a:solidFill>
                  <a:schemeClr val="accent2">
                    <a:lumMod val="75000"/>
                  </a:schemeClr>
                </a:solidFill>
              </a:rPr>
              <a:t>What </a:t>
            </a:r>
            <a:r>
              <a:rPr lang="en-US" sz="2800" dirty="0" smtClean="0">
                <a:solidFill>
                  <a:schemeClr val="accent2">
                    <a:lumMod val="75000"/>
                  </a:schemeClr>
                </a:solidFill>
              </a:rPr>
              <a:t>are the policy options where existing large tea estates require to be restructured due to lack of viability? If State intervention or Government subsidy is to be least and the long-term business viability is to be ensured, the Tata Tea experiment can be suitably adopted. Unfortunately, however, most restructuring has to take place because the concerned estates are financially sick and the field and factory assets in poor </a:t>
            </a:r>
            <a:r>
              <a:rPr lang="en-US" sz="2800" dirty="0" smtClean="0">
                <a:solidFill>
                  <a:schemeClr val="accent2">
                    <a:lumMod val="75000"/>
                  </a:schemeClr>
                </a:solidFill>
              </a:rPr>
              <a:t>condition. </a:t>
            </a:r>
            <a:endParaRPr lang="en-US" sz="2800" dirty="0" smtClean="0">
              <a:solidFill>
                <a:schemeClr val="accent2">
                  <a:lumMod val="75000"/>
                </a:schemeClr>
              </a:solidFill>
            </a:endParaRPr>
          </a:p>
          <a:p>
            <a:endParaRPr lang="en-US" sz="2000" dirty="0"/>
          </a:p>
        </p:txBody>
      </p:sp>
      <p:sp>
        <p:nvSpPr>
          <p:cNvPr id="4" name="Slide Number Placeholder 3"/>
          <p:cNvSpPr>
            <a:spLocks noGrp="1"/>
          </p:cNvSpPr>
          <p:nvPr>
            <p:ph type="sldNum" sz="quarter" idx="10"/>
          </p:nvPr>
        </p:nvSpPr>
        <p:spPr/>
        <p:txBody>
          <a:bodyPr/>
          <a:lstStyle/>
          <a:p>
            <a:fld id="{D28732F4-3BC8-42E1-BF87-A6174121E35E}" type="slidenum">
              <a:rPr lang="en-GB" smtClean="0"/>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Conclusion and follow up</a:t>
            </a:r>
          </a:p>
        </p:txBody>
      </p:sp>
      <p:sp>
        <p:nvSpPr>
          <p:cNvPr id="51203" name="Rectangle 3"/>
          <p:cNvSpPr>
            <a:spLocks noGrp="1" noChangeArrowheads="1"/>
          </p:cNvSpPr>
          <p:nvPr>
            <p:ph type="body" sz="half" idx="1"/>
          </p:nvPr>
        </p:nvSpPr>
        <p:spPr>
          <a:xfrm>
            <a:off x="634619" y="1487605"/>
            <a:ext cx="8115328" cy="5008730"/>
          </a:xfrm>
        </p:spPr>
        <p:txBody>
          <a:bodyPr/>
          <a:lstStyle/>
          <a:p>
            <a:r>
              <a:rPr lang="en-US" sz="2300" dirty="0" smtClean="0">
                <a:solidFill>
                  <a:srgbClr val="002060"/>
                </a:solidFill>
              </a:rPr>
              <a:t>Smallholders </a:t>
            </a:r>
            <a:r>
              <a:rPr lang="en-US" sz="2300" dirty="0">
                <a:solidFill>
                  <a:srgbClr val="002060"/>
                </a:solidFill>
              </a:rPr>
              <a:t>represent  the major part of the tea sub-sector across producing countries with high growth in the past decade, even in countries where the corporate estates is still of significance</a:t>
            </a:r>
            <a:r>
              <a:rPr lang="en-US" sz="2300" dirty="0" smtClean="0">
                <a:solidFill>
                  <a:srgbClr val="002060"/>
                </a:solidFill>
              </a:rPr>
              <a:t>.</a:t>
            </a:r>
          </a:p>
          <a:p>
            <a:endParaRPr lang="en-US" sz="2300" dirty="0">
              <a:solidFill>
                <a:srgbClr val="002060"/>
              </a:solidFill>
            </a:endParaRPr>
          </a:p>
          <a:p>
            <a:r>
              <a:rPr lang="en-US" sz="2300" dirty="0" smtClean="0">
                <a:solidFill>
                  <a:srgbClr val="002060"/>
                </a:solidFill>
              </a:rPr>
              <a:t>However</a:t>
            </a:r>
            <a:r>
              <a:rPr lang="en-US" sz="2300" dirty="0">
                <a:solidFill>
                  <a:srgbClr val="002060"/>
                </a:solidFill>
              </a:rPr>
              <a:t>, due to the small size of their average holding, high level of transaction cost, limited opportunities for capacity building and varying </a:t>
            </a:r>
            <a:r>
              <a:rPr lang="en-US" sz="2300" dirty="0" smtClean="0">
                <a:solidFill>
                  <a:srgbClr val="002060"/>
                </a:solidFill>
              </a:rPr>
              <a:t>institutional support, </a:t>
            </a:r>
            <a:r>
              <a:rPr lang="en-US" sz="2300" dirty="0">
                <a:solidFill>
                  <a:srgbClr val="002060"/>
                </a:solidFill>
              </a:rPr>
              <a:t>coupled with poor bargaining power in the green-leaf and input markets, smallholders  have not been able to reach full realization of their true worth</a:t>
            </a:r>
            <a:endParaRPr lang="en-US" sz="2300" dirty="0" smtClean="0">
              <a:solidFill>
                <a:srgbClr val="002060"/>
              </a:solidFill>
            </a:endParaRPr>
          </a:p>
        </p:txBody>
      </p:sp>
      <p:sp>
        <p:nvSpPr>
          <p:cNvPr id="5" name="Slide Number Placeholder 4"/>
          <p:cNvSpPr>
            <a:spLocks noGrp="1"/>
          </p:cNvSpPr>
          <p:nvPr>
            <p:ph type="sldNum" sz="quarter" idx="10"/>
          </p:nvPr>
        </p:nvSpPr>
        <p:spPr/>
        <p:txBody>
          <a:bodyPr/>
          <a:lstStyle/>
          <a:p>
            <a:fld id="{DE72EA88-3C0A-43E3-8317-41D5831AB4B0}" type="slidenum">
              <a:rPr lang="en-GB"/>
              <a:pPr/>
              <a:t>12</a:t>
            </a:fld>
            <a:endParaRPr lang="en-GB" dirty="0"/>
          </a:p>
        </p:txBody>
      </p:sp>
    </p:spTree>
    <p:extLst>
      <p:ext uri="{BB962C8B-B14F-4D97-AF65-F5344CB8AC3E}">
        <p14:creationId xmlns="" xmlns:p14="http://schemas.microsoft.com/office/powerpoint/2010/main" val="2872746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Conclusion and follow up</a:t>
            </a:r>
          </a:p>
        </p:txBody>
      </p:sp>
      <p:sp>
        <p:nvSpPr>
          <p:cNvPr id="51203" name="Rectangle 3"/>
          <p:cNvSpPr>
            <a:spLocks noGrp="1" noChangeArrowheads="1"/>
          </p:cNvSpPr>
          <p:nvPr>
            <p:ph type="body" sz="half" idx="1"/>
          </p:nvPr>
        </p:nvSpPr>
        <p:spPr>
          <a:xfrm>
            <a:off x="634619" y="1460310"/>
            <a:ext cx="8115328" cy="5008730"/>
          </a:xfrm>
        </p:spPr>
        <p:txBody>
          <a:bodyPr/>
          <a:lstStyle/>
          <a:p>
            <a:r>
              <a:rPr lang="en-US" sz="2300" dirty="0" smtClean="0">
                <a:solidFill>
                  <a:srgbClr val="002060"/>
                </a:solidFill>
              </a:rPr>
              <a:t>Policies </a:t>
            </a:r>
            <a:r>
              <a:rPr lang="en-US" sz="2300" dirty="0">
                <a:solidFill>
                  <a:srgbClr val="002060"/>
                </a:solidFill>
              </a:rPr>
              <a:t>have to empower and not make smallholders dependent on Government-sponsored </a:t>
            </a:r>
            <a:r>
              <a:rPr lang="en-US" sz="2300" dirty="0" smtClean="0">
                <a:solidFill>
                  <a:srgbClr val="002060"/>
                </a:solidFill>
              </a:rPr>
              <a:t>institutions in </a:t>
            </a:r>
            <a:r>
              <a:rPr lang="en-US" sz="2300" dirty="0">
                <a:solidFill>
                  <a:srgbClr val="002060"/>
                </a:solidFill>
              </a:rPr>
              <a:t>the long </a:t>
            </a:r>
            <a:r>
              <a:rPr lang="en-US" sz="2300" dirty="0" smtClean="0">
                <a:solidFill>
                  <a:srgbClr val="002060"/>
                </a:solidFill>
              </a:rPr>
              <a:t>run. Smallholders </a:t>
            </a:r>
            <a:r>
              <a:rPr lang="en-US" sz="2300" dirty="0">
                <a:solidFill>
                  <a:srgbClr val="002060"/>
                </a:solidFill>
              </a:rPr>
              <a:t>need to be well-represented in all institutions that are set up </a:t>
            </a:r>
            <a:r>
              <a:rPr lang="en-US" sz="2300" dirty="0" smtClean="0">
                <a:solidFill>
                  <a:srgbClr val="002060"/>
                </a:solidFill>
              </a:rPr>
              <a:t>and/or are formed.</a:t>
            </a:r>
          </a:p>
          <a:p>
            <a:endParaRPr lang="en-US" sz="2300" dirty="0">
              <a:solidFill>
                <a:srgbClr val="002060"/>
              </a:solidFill>
            </a:endParaRPr>
          </a:p>
          <a:p>
            <a:r>
              <a:rPr lang="en-US" sz="2300" dirty="0" smtClean="0">
                <a:solidFill>
                  <a:srgbClr val="002060"/>
                </a:solidFill>
              </a:rPr>
              <a:t>In </a:t>
            </a:r>
            <a:r>
              <a:rPr lang="en-US" sz="2300" dirty="0">
                <a:solidFill>
                  <a:srgbClr val="002060"/>
                </a:solidFill>
              </a:rPr>
              <a:t>countries which still have a large corporate sector, smallholders may be encouraged to set themselves up in a complementary role and enter into mutually beneficial partnerships. Similar partnerships with large international buyers and organizations encouraging socially and environmentally sustainable production of tea could also ultimately benefit the sub-sector.</a:t>
            </a:r>
          </a:p>
          <a:p>
            <a:endParaRPr lang="en-US" sz="2300" dirty="0">
              <a:solidFill>
                <a:srgbClr val="002060"/>
              </a:solidFill>
            </a:endParaRPr>
          </a:p>
        </p:txBody>
      </p:sp>
      <p:sp>
        <p:nvSpPr>
          <p:cNvPr id="5" name="Slide Number Placeholder 4"/>
          <p:cNvSpPr>
            <a:spLocks noGrp="1"/>
          </p:cNvSpPr>
          <p:nvPr>
            <p:ph type="sldNum" sz="quarter" idx="10"/>
          </p:nvPr>
        </p:nvSpPr>
        <p:spPr/>
        <p:txBody>
          <a:bodyPr/>
          <a:lstStyle/>
          <a:p>
            <a:fld id="{DE72EA88-3C0A-43E3-8317-41D5831AB4B0}" type="slidenum">
              <a:rPr lang="en-GB"/>
              <a:pPr/>
              <a:t>13</a:t>
            </a:fld>
            <a:endParaRPr lang="en-GB" dirty="0"/>
          </a:p>
        </p:txBody>
      </p:sp>
    </p:spTree>
    <p:extLst>
      <p:ext uri="{BB962C8B-B14F-4D97-AF65-F5344CB8AC3E}">
        <p14:creationId xmlns="" xmlns:p14="http://schemas.microsoft.com/office/powerpoint/2010/main" val="2365743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Finally</a:t>
            </a:r>
            <a:endParaRPr lang="en-US" sz="2800" dirty="0" smtClean="0"/>
          </a:p>
        </p:txBody>
      </p:sp>
      <p:sp>
        <p:nvSpPr>
          <p:cNvPr id="51203" name="Rectangle 3"/>
          <p:cNvSpPr>
            <a:spLocks noGrp="1" noChangeArrowheads="1"/>
          </p:cNvSpPr>
          <p:nvPr>
            <p:ph type="body" sz="half" idx="1"/>
          </p:nvPr>
        </p:nvSpPr>
        <p:spPr>
          <a:xfrm>
            <a:off x="620972" y="1323832"/>
            <a:ext cx="8115328" cy="4578824"/>
          </a:xfrm>
        </p:spPr>
        <p:txBody>
          <a:bodyPr/>
          <a:lstStyle/>
          <a:p>
            <a:endParaRPr lang="en-US" sz="2300" dirty="0">
              <a:solidFill>
                <a:srgbClr val="002060"/>
              </a:solidFill>
            </a:endParaRPr>
          </a:p>
          <a:p>
            <a:r>
              <a:rPr lang="en-US" sz="2300" dirty="0" smtClean="0">
                <a:solidFill>
                  <a:srgbClr val="002060"/>
                </a:solidFill>
              </a:rPr>
              <a:t>The </a:t>
            </a:r>
            <a:r>
              <a:rPr lang="en-US" sz="2300" dirty="0">
                <a:solidFill>
                  <a:srgbClr val="002060"/>
                </a:solidFill>
              </a:rPr>
              <a:t>Group is requested to </a:t>
            </a:r>
            <a:r>
              <a:rPr lang="en-US" sz="2300" dirty="0" smtClean="0">
                <a:solidFill>
                  <a:srgbClr val="002060"/>
                </a:solidFill>
              </a:rPr>
              <a:t>guide </a:t>
            </a:r>
            <a:r>
              <a:rPr lang="en-US" sz="2300" dirty="0">
                <a:solidFill>
                  <a:srgbClr val="002060"/>
                </a:solidFill>
              </a:rPr>
              <a:t>the Secretariat in </a:t>
            </a:r>
            <a:r>
              <a:rPr lang="en-US" sz="2300" dirty="0" smtClean="0">
                <a:solidFill>
                  <a:srgbClr val="002060"/>
                </a:solidFill>
              </a:rPr>
              <a:t>prioritizing </a:t>
            </a:r>
            <a:r>
              <a:rPr lang="en-US" sz="2300" dirty="0">
                <a:solidFill>
                  <a:srgbClr val="002060"/>
                </a:solidFill>
              </a:rPr>
              <a:t>the areas that need to be </a:t>
            </a:r>
            <a:r>
              <a:rPr lang="en-US" sz="2300" dirty="0" smtClean="0">
                <a:solidFill>
                  <a:srgbClr val="002060"/>
                </a:solidFill>
              </a:rPr>
              <a:t>analyzed </a:t>
            </a:r>
            <a:r>
              <a:rPr lang="en-US" sz="2300" dirty="0">
                <a:solidFill>
                  <a:srgbClr val="002060"/>
                </a:solidFill>
              </a:rPr>
              <a:t>to evaluate the welfare of smallholders. In addition, suggest areas for further research to improve the participation of smallholders in the global tea economy and instruments to be </a:t>
            </a:r>
            <a:r>
              <a:rPr lang="en-US" sz="2300" dirty="0" smtClean="0">
                <a:solidFill>
                  <a:srgbClr val="002060"/>
                </a:solidFill>
              </a:rPr>
              <a:t>analyzed </a:t>
            </a:r>
            <a:r>
              <a:rPr lang="en-US" sz="2300" dirty="0">
                <a:solidFill>
                  <a:srgbClr val="002060"/>
                </a:solidFill>
              </a:rPr>
              <a:t>in support of enabling policies that may enhance their welfare.</a:t>
            </a:r>
          </a:p>
          <a:p>
            <a:pPr marL="0" indent="0">
              <a:buNone/>
            </a:pPr>
            <a:endParaRPr lang="en-US" sz="2300" dirty="0" smtClean="0">
              <a:solidFill>
                <a:srgbClr val="002060"/>
              </a:solidFill>
            </a:endParaRPr>
          </a:p>
        </p:txBody>
      </p:sp>
      <p:sp>
        <p:nvSpPr>
          <p:cNvPr id="5" name="Slide Number Placeholder 4"/>
          <p:cNvSpPr>
            <a:spLocks noGrp="1"/>
          </p:cNvSpPr>
          <p:nvPr>
            <p:ph type="sldNum" sz="quarter" idx="10"/>
          </p:nvPr>
        </p:nvSpPr>
        <p:spPr/>
        <p:txBody>
          <a:bodyPr/>
          <a:lstStyle/>
          <a:p>
            <a:fld id="{DE72EA88-3C0A-43E3-8317-41D5831AB4B0}" type="slidenum">
              <a:rPr lang="en-GB"/>
              <a:pPr/>
              <a:t>14</a:t>
            </a:fld>
            <a:endParaRPr lang="en-GB" dirty="0"/>
          </a:p>
        </p:txBody>
      </p:sp>
    </p:spTree>
    <p:extLst>
      <p:ext uri="{BB962C8B-B14F-4D97-AF65-F5344CB8AC3E}">
        <p14:creationId xmlns="" xmlns:p14="http://schemas.microsoft.com/office/powerpoint/2010/main" val="30533412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277813" y="1249363"/>
            <a:ext cx="8566150" cy="4303712"/>
          </a:xfrm>
        </p:spPr>
        <p:txBody>
          <a:bodyPr/>
          <a:lstStyle/>
          <a:p>
            <a:pPr eaLnBrk="1" hangingPunct="1"/>
            <a:endParaRPr lang="en-US" sz="6000" b="1" dirty="0" smtClean="0"/>
          </a:p>
          <a:p>
            <a:pPr algn="ctr" eaLnBrk="1" hangingPunct="1">
              <a:buFontTx/>
              <a:buNone/>
            </a:pPr>
            <a:r>
              <a:rPr lang="en-US" sz="6000" b="1" dirty="0" smtClean="0"/>
              <a:t>Thank You</a:t>
            </a:r>
            <a:endParaRPr lang="en-GB" sz="6000" b="1" dirty="0" smtClean="0"/>
          </a:p>
        </p:txBody>
      </p:sp>
    </p:spTree>
    <p:extLst>
      <p:ext uri="{BB962C8B-B14F-4D97-AF65-F5344CB8AC3E}">
        <p14:creationId xmlns="" xmlns:p14="http://schemas.microsoft.com/office/powerpoint/2010/main" val="426397496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Introduction CCP: TE 12/4</a:t>
            </a:r>
            <a:endParaRPr lang="en-US" sz="2800" dirty="0" smtClean="0"/>
          </a:p>
        </p:txBody>
      </p:sp>
      <p:sp>
        <p:nvSpPr>
          <p:cNvPr id="51203" name="Rectangle 3"/>
          <p:cNvSpPr>
            <a:spLocks noGrp="1" noChangeArrowheads="1"/>
          </p:cNvSpPr>
          <p:nvPr>
            <p:ph type="body" sz="half" idx="1"/>
          </p:nvPr>
        </p:nvSpPr>
        <p:spPr>
          <a:xfrm>
            <a:off x="620972" y="1719617"/>
            <a:ext cx="8115328" cy="4578824"/>
          </a:xfrm>
        </p:spPr>
        <p:txBody>
          <a:bodyPr/>
          <a:lstStyle/>
          <a:p>
            <a:r>
              <a:rPr lang="en-US" sz="2300" dirty="0" smtClean="0">
                <a:solidFill>
                  <a:srgbClr val="002060"/>
                </a:solidFill>
              </a:rPr>
              <a:t>The emphasis on smallholder development is </a:t>
            </a:r>
            <a:r>
              <a:rPr lang="en-US" sz="2300" dirty="0">
                <a:solidFill>
                  <a:srgbClr val="002060"/>
                </a:solidFill>
              </a:rPr>
              <a:t>in line with FAO's strategic objectives and an important millennium development goal (MDG). </a:t>
            </a:r>
            <a:endParaRPr lang="en-US" sz="2300" dirty="0" smtClean="0">
              <a:solidFill>
                <a:srgbClr val="002060"/>
              </a:solidFill>
            </a:endParaRPr>
          </a:p>
          <a:p>
            <a:endParaRPr lang="en-US" sz="2300" dirty="0">
              <a:solidFill>
                <a:srgbClr val="002060"/>
              </a:solidFill>
            </a:endParaRPr>
          </a:p>
          <a:p>
            <a:r>
              <a:rPr lang="en-US" sz="2300" dirty="0">
                <a:solidFill>
                  <a:srgbClr val="002060"/>
                </a:solidFill>
              </a:rPr>
              <a:t>The last comprehensive </a:t>
            </a:r>
            <a:r>
              <a:rPr lang="en-US" sz="2300" dirty="0" smtClean="0">
                <a:solidFill>
                  <a:srgbClr val="002060"/>
                </a:solidFill>
              </a:rPr>
              <a:t>review of smallholder tea sector was carried </a:t>
            </a:r>
            <a:r>
              <a:rPr lang="en-US" sz="2300" dirty="0">
                <a:solidFill>
                  <a:srgbClr val="002060"/>
                </a:solidFill>
              </a:rPr>
              <a:t>out by the Group </a:t>
            </a:r>
            <a:r>
              <a:rPr lang="en-US" sz="2300" dirty="0" smtClean="0">
                <a:solidFill>
                  <a:srgbClr val="002060"/>
                </a:solidFill>
              </a:rPr>
              <a:t>at </a:t>
            </a:r>
            <a:r>
              <a:rPr lang="en-US" sz="2300" dirty="0">
                <a:solidFill>
                  <a:srgbClr val="002060"/>
                </a:solidFill>
              </a:rPr>
              <a:t>its 12th Session in 1997 in Indonesia. At that review the analysis indicated that the welfare of smallholder tea producers was much greater than their counterparts in other agricultural enterprises in the countries that the Secretariat surveyed, namely Indonesia, Kenya, Sri Lanka, and </a:t>
            </a:r>
            <a:r>
              <a:rPr lang="en-US" sz="2300" dirty="0" smtClean="0">
                <a:solidFill>
                  <a:srgbClr val="002060"/>
                </a:solidFill>
              </a:rPr>
              <a:t>Tanzania.</a:t>
            </a:r>
          </a:p>
          <a:p>
            <a:pPr marL="0" indent="0">
              <a:buNone/>
            </a:pPr>
            <a:endParaRPr lang="en-US" sz="2300" dirty="0">
              <a:solidFill>
                <a:srgbClr val="002060"/>
              </a:solidFill>
            </a:endParaRPr>
          </a:p>
          <a:p>
            <a:pPr marL="0" indent="0">
              <a:buNone/>
            </a:pPr>
            <a:endParaRPr lang="en-US" sz="2300" dirty="0" smtClean="0">
              <a:solidFill>
                <a:srgbClr val="002060"/>
              </a:solidFill>
            </a:endParaRPr>
          </a:p>
        </p:txBody>
      </p:sp>
      <p:sp>
        <p:nvSpPr>
          <p:cNvPr id="5" name="Slide Number Placeholder 4"/>
          <p:cNvSpPr>
            <a:spLocks noGrp="1"/>
          </p:cNvSpPr>
          <p:nvPr>
            <p:ph type="sldNum" sz="quarter" idx="10"/>
          </p:nvPr>
        </p:nvSpPr>
        <p:spPr/>
        <p:txBody>
          <a:bodyPr/>
          <a:lstStyle/>
          <a:p>
            <a:fld id="{DE72EA88-3C0A-43E3-8317-41D5831AB4B0}" type="slidenum">
              <a:rPr lang="en-GB"/>
              <a:pPr/>
              <a:t>2</a:t>
            </a:fld>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Definition</a:t>
            </a:r>
          </a:p>
        </p:txBody>
      </p:sp>
      <p:sp>
        <p:nvSpPr>
          <p:cNvPr id="51203" name="Rectangle 3"/>
          <p:cNvSpPr>
            <a:spLocks noGrp="1" noChangeArrowheads="1"/>
          </p:cNvSpPr>
          <p:nvPr>
            <p:ph type="body" sz="half" idx="1"/>
          </p:nvPr>
        </p:nvSpPr>
        <p:spPr>
          <a:xfrm>
            <a:off x="648267" y="1187354"/>
            <a:ext cx="8115328" cy="5008730"/>
          </a:xfrm>
        </p:spPr>
        <p:txBody>
          <a:bodyPr/>
          <a:lstStyle/>
          <a:p>
            <a:r>
              <a:rPr lang="en-US" sz="2300" dirty="0" smtClean="0">
                <a:solidFill>
                  <a:srgbClr val="002060"/>
                </a:solidFill>
              </a:rPr>
              <a:t>Smallholders </a:t>
            </a:r>
            <a:r>
              <a:rPr lang="en-US" sz="2300" dirty="0">
                <a:solidFill>
                  <a:srgbClr val="002060"/>
                </a:solidFill>
              </a:rPr>
              <a:t>play an important role in the tea </a:t>
            </a:r>
            <a:r>
              <a:rPr lang="en-US" sz="2300" dirty="0" smtClean="0">
                <a:solidFill>
                  <a:srgbClr val="002060"/>
                </a:solidFill>
              </a:rPr>
              <a:t>sub-sector. </a:t>
            </a:r>
            <a:r>
              <a:rPr lang="en-US" sz="2300" dirty="0">
                <a:solidFill>
                  <a:srgbClr val="002060"/>
                </a:solidFill>
              </a:rPr>
              <a:t>There are more than 400 000 smallholders in Sri Lanka who account for 76 percent of tea production, produced in  64 percent of the area under tea. </a:t>
            </a:r>
            <a:endParaRPr lang="en-US" sz="2300" dirty="0" smtClean="0">
              <a:solidFill>
                <a:srgbClr val="002060"/>
              </a:solidFill>
            </a:endParaRPr>
          </a:p>
          <a:p>
            <a:r>
              <a:rPr lang="en-US" sz="2300" dirty="0" smtClean="0">
                <a:solidFill>
                  <a:srgbClr val="002060"/>
                </a:solidFill>
              </a:rPr>
              <a:t>In </a:t>
            </a:r>
            <a:r>
              <a:rPr lang="en-US" sz="2300" dirty="0">
                <a:solidFill>
                  <a:srgbClr val="002060"/>
                </a:solidFill>
              </a:rPr>
              <a:t>Kenya, an estimated 560 000 smallholders account for 62  percent of total tea production, while in </a:t>
            </a:r>
            <a:r>
              <a:rPr lang="en-US" sz="2300" dirty="0" smtClean="0">
                <a:solidFill>
                  <a:srgbClr val="002060"/>
                </a:solidFill>
              </a:rPr>
              <a:t>China </a:t>
            </a:r>
            <a:r>
              <a:rPr lang="en-US" sz="2300" dirty="0">
                <a:solidFill>
                  <a:srgbClr val="002060"/>
                </a:solidFill>
              </a:rPr>
              <a:t>and </a:t>
            </a:r>
            <a:r>
              <a:rPr lang="en-US" sz="2300" dirty="0" smtClean="0">
                <a:solidFill>
                  <a:srgbClr val="002060"/>
                </a:solidFill>
              </a:rPr>
              <a:t>Vietnam</a:t>
            </a:r>
            <a:r>
              <a:rPr lang="en-US" sz="2300" dirty="0">
                <a:solidFill>
                  <a:srgbClr val="002060"/>
                </a:solidFill>
              </a:rPr>
              <a:t>, tea production is essentially dominated by </a:t>
            </a:r>
            <a:r>
              <a:rPr lang="en-US" sz="2300" dirty="0" smtClean="0">
                <a:solidFill>
                  <a:srgbClr val="002060"/>
                </a:solidFill>
              </a:rPr>
              <a:t>smallholders.</a:t>
            </a:r>
          </a:p>
          <a:p>
            <a:r>
              <a:rPr lang="en-US" sz="2300" dirty="0">
                <a:solidFill>
                  <a:srgbClr val="002060"/>
                </a:solidFill>
              </a:rPr>
              <a:t> In Indonesia, smallholders account for 43 percent of the area under tea and 23 percent of </a:t>
            </a:r>
            <a:r>
              <a:rPr lang="en-US" sz="2300" dirty="0" smtClean="0">
                <a:solidFill>
                  <a:srgbClr val="002060"/>
                </a:solidFill>
              </a:rPr>
              <a:t>production.</a:t>
            </a:r>
          </a:p>
          <a:p>
            <a:r>
              <a:rPr lang="en-US" sz="2300" dirty="0" smtClean="0">
                <a:solidFill>
                  <a:srgbClr val="002060"/>
                </a:solidFill>
              </a:rPr>
              <a:t>In </a:t>
            </a:r>
            <a:r>
              <a:rPr lang="en-US" sz="2300" dirty="0">
                <a:solidFill>
                  <a:srgbClr val="002060"/>
                </a:solidFill>
              </a:rPr>
              <a:t>India, </a:t>
            </a:r>
            <a:r>
              <a:rPr lang="en-US" sz="2300" dirty="0" smtClean="0">
                <a:solidFill>
                  <a:srgbClr val="002060"/>
                </a:solidFill>
              </a:rPr>
              <a:t>an </a:t>
            </a:r>
            <a:r>
              <a:rPr lang="en-US" sz="2300" dirty="0">
                <a:solidFill>
                  <a:srgbClr val="002060"/>
                </a:solidFill>
              </a:rPr>
              <a:t>estimated 160 000 smallholders account for over 26 percent of its production</a:t>
            </a:r>
            <a:endParaRPr lang="en-US" sz="2300" dirty="0" smtClean="0">
              <a:solidFill>
                <a:srgbClr val="002060"/>
              </a:solidFill>
            </a:endParaRPr>
          </a:p>
        </p:txBody>
      </p:sp>
      <p:sp>
        <p:nvSpPr>
          <p:cNvPr id="5" name="Slide Number Placeholder 4"/>
          <p:cNvSpPr>
            <a:spLocks noGrp="1"/>
          </p:cNvSpPr>
          <p:nvPr>
            <p:ph type="sldNum" sz="quarter" idx="10"/>
          </p:nvPr>
        </p:nvSpPr>
        <p:spPr/>
        <p:txBody>
          <a:bodyPr/>
          <a:lstStyle/>
          <a:p>
            <a:fld id="{DE72EA88-3C0A-43E3-8317-41D5831AB4B0}" type="slidenum">
              <a:rPr lang="en-GB"/>
              <a:pPr/>
              <a:t>3</a:t>
            </a:fld>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Major issues</a:t>
            </a:r>
          </a:p>
        </p:txBody>
      </p:sp>
      <p:sp>
        <p:nvSpPr>
          <p:cNvPr id="51203" name="Rectangle 3"/>
          <p:cNvSpPr>
            <a:spLocks noGrp="1" noChangeArrowheads="1"/>
          </p:cNvSpPr>
          <p:nvPr>
            <p:ph type="body" sz="half" idx="1"/>
          </p:nvPr>
        </p:nvSpPr>
        <p:spPr>
          <a:xfrm>
            <a:off x="593676" y="1501252"/>
            <a:ext cx="8115328" cy="5008730"/>
          </a:xfrm>
        </p:spPr>
        <p:txBody>
          <a:bodyPr/>
          <a:lstStyle/>
          <a:p>
            <a:r>
              <a:rPr lang="en-US" sz="2300" dirty="0" smtClean="0">
                <a:solidFill>
                  <a:srgbClr val="002060"/>
                </a:solidFill>
              </a:rPr>
              <a:t>In </a:t>
            </a:r>
            <a:r>
              <a:rPr lang="en-US" sz="2300" dirty="0">
                <a:solidFill>
                  <a:srgbClr val="002060"/>
                </a:solidFill>
              </a:rPr>
              <a:t>countries and regions where smallholders do not have collective ownership of factories and regulations and institutions do not intervene, they are left to the vagaries of an un-organized imperfect market for green leaves</a:t>
            </a:r>
            <a:r>
              <a:rPr lang="en-US" sz="2300" dirty="0" smtClean="0">
                <a:solidFill>
                  <a:srgbClr val="002060"/>
                </a:solidFill>
              </a:rPr>
              <a:t>.</a:t>
            </a:r>
          </a:p>
          <a:p>
            <a:endParaRPr lang="en-US" sz="2300" dirty="0" smtClean="0">
              <a:solidFill>
                <a:srgbClr val="002060"/>
              </a:solidFill>
            </a:endParaRPr>
          </a:p>
          <a:p>
            <a:r>
              <a:rPr lang="en-US" sz="2300" dirty="0" smtClean="0">
                <a:solidFill>
                  <a:srgbClr val="002060"/>
                </a:solidFill>
              </a:rPr>
              <a:t>Many </a:t>
            </a:r>
            <a:r>
              <a:rPr lang="en-US" sz="2300" dirty="0">
                <a:solidFill>
                  <a:srgbClr val="002060"/>
                </a:solidFill>
              </a:rPr>
              <a:t>Governments have attempted to regulate the system of payments to smallholders by private processing factories, against those that are collectively owned as in Kenya. </a:t>
            </a:r>
            <a:r>
              <a:rPr lang="en-US" sz="2300" dirty="0" smtClean="0">
                <a:solidFill>
                  <a:srgbClr val="002060"/>
                </a:solidFill>
              </a:rPr>
              <a:t> Examples of successful systems can be found in Sri Lanka and Indonesia.</a:t>
            </a:r>
          </a:p>
        </p:txBody>
      </p:sp>
      <p:sp>
        <p:nvSpPr>
          <p:cNvPr id="5" name="Slide Number Placeholder 4"/>
          <p:cNvSpPr>
            <a:spLocks noGrp="1"/>
          </p:cNvSpPr>
          <p:nvPr>
            <p:ph type="sldNum" sz="quarter" idx="10"/>
          </p:nvPr>
        </p:nvSpPr>
        <p:spPr/>
        <p:txBody>
          <a:bodyPr/>
          <a:lstStyle/>
          <a:p>
            <a:fld id="{DE72EA88-3C0A-43E3-8317-41D5831AB4B0}" type="slidenum">
              <a:rPr lang="en-GB"/>
              <a:pPr/>
              <a:t>4</a:t>
            </a:fld>
            <a:endParaRPr lang="en-GB" dirty="0"/>
          </a:p>
        </p:txBody>
      </p:sp>
    </p:spTree>
    <p:extLst>
      <p:ext uri="{BB962C8B-B14F-4D97-AF65-F5344CB8AC3E}">
        <p14:creationId xmlns:p14="http://schemas.microsoft.com/office/powerpoint/2010/main" xmlns="" val="307313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Major issues</a:t>
            </a:r>
          </a:p>
        </p:txBody>
      </p:sp>
      <p:sp>
        <p:nvSpPr>
          <p:cNvPr id="51203" name="Rectangle 3"/>
          <p:cNvSpPr>
            <a:spLocks noGrp="1" noChangeArrowheads="1"/>
          </p:cNvSpPr>
          <p:nvPr>
            <p:ph type="body" sz="half" idx="1"/>
          </p:nvPr>
        </p:nvSpPr>
        <p:spPr>
          <a:xfrm>
            <a:off x="661915" y="1337480"/>
            <a:ext cx="8115328" cy="5008730"/>
          </a:xfrm>
        </p:spPr>
        <p:txBody>
          <a:bodyPr/>
          <a:lstStyle/>
          <a:p>
            <a:r>
              <a:rPr lang="en-US" sz="2300" dirty="0">
                <a:solidFill>
                  <a:srgbClr val="002060"/>
                </a:solidFill>
              </a:rPr>
              <a:t>In Sri Lanka the price sharing ratio between smallholder and factory has evolved from the initial 75:25 to </a:t>
            </a:r>
            <a:r>
              <a:rPr lang="en-US" sz="2300" dirty="0" smtClean="0">
                <a:solidFill>
                  <a:srgbClr val="002060"/>
                </a:solidFill>
              </a:rPr>
              <a:t>68:32</a:t>
            </a:r>
          </a:p>
          <a:p>
            <a:endParaRPr lang="en-US" sz="2300" dirty="0" smtClean="0">
              <a:solidFill>
                <a:srgbClr val="002060"/>
              </a:solidFill>
            </a:endParaRPr>
          </a:p>
          <a:p>
            <a:r>
              <a:rPr lang="en-US" sz="2300" dirty="0" smtClean="0">
                <a:solidFill>
                  <a:srgbClr val="002060"/>
                </a:solidFill>
              </a:rPr>
              <a:t>Implementation </a:t>
            </a:r>
            <a:r>
              <a:rPr lang="en-US" sz="2300" dirty="0">
                <a:solidFill>
                  <a:srgbClr val="002060"/>
                </a:solidFill>
              </a:rPr>
              <a:t>is through a system of “tea inspectors” who closely monitor the tea factories purchasing green leaves from smallholders and the price paid to them, based on the actual realization for the tea sold in the auctions. </a:t>
            </a:r>
            <a:endParaRPr lang="en-US" sz="2300" dirty="0" smtClean="0">
              <a:solidFill>
                <a:srgbClr val="002060"/>
              </a:solidFill>
            </a:endParaRPr>
          </a:p>
          <a:p>
            <a:endParaRPr lang="en-US" sz="2300" dirty="0">
              <a:solidFill>
                <a:srgbClr val="002060"/>
              </a:solidFill>
            </a:endParaRPr>
          </a:p>
          <a:p>
            <a:r>
              <a:rPr lang="en-US" sz="2300" dirty="0" smtClean="0">
                <a:solidFill>
                  <a:srgbClr val="002060"/>
                </a:solidFill>
              </a:rPr>
              <a:t>The </a:t>
            </a:r>
            <a:r>
              <a:rPr lang="en-US" sz="2300" dirty="0">
                <a:solidFill>
                  <a:srgbClr val="002060"/>
                </a:solidFill>
              </a:rPr>
              <a:t>Tea Board of India introduced in early 2004 a price-sharing formula based on the Sri Lankan </a:t>
            </a:r>
            <a:r>
              <a:rPr lang="en-US" sz="2300" dirty="0" smtClean="0">
                <a:solidFill>
                  <a:srgbClr val="002060"/>
                </a:solidFill>
              </a:rPr>
              <a:t>model. The </a:t>
            </a:r>
            <a:r>
              <a:rPr lang="en-US" sz="2300" dirty="0">
                <a:solidFill>
                  <a:srgbClr val="002060"/>
                </a:solidFill>
              </a:rPr>
              <a:t>price-sharing formula envisaged that the sale proceeds was to be shared between the smallholder and the manufacturer-processor in the ratio of 60:40 </a:t>
            </a:r>
            <a:endParaRPr lang="en-US" sz="2300" dirty="0" smtClean="0">
              <a:solidFill>
                <a:srgbClr val="002060"/>
              </a:solidFill>
            </a:endParaRPr>
          </a:p>
        </p:txBody>
      </p:sp>
      <p:sp>
        <p:nvSpPr>
          <p:cNvPr id="5" name="Slide Number Placeholder 4"/>
          <p:cNvSpPr>
            <a:spLocks noGrp="1"/>
          </p:cNvSpPr>
          <p:nvPr>
            <p:ph type="sldNum" sz="quarter" idx="10"/>
          </p:nvPr>
        </p:nvSpPr>
        <p:spPr/>
        <p:txBody>
          <a:bodyPr/>
          <a:lstStyle/>
          <a:p>
            <a:fld id="{DE72EA88-3C0A-43E3-8317-41D5831AB4B0}" type="slidenum">
              <a:rPr lang="en-GB"/>
              <a:pPr/>
              <a:t>5</a:t>
            </a:fld>
            <a:endParaRPr lang="en-GB" dirty="0"/>
          </a:p>
        </p:txBody>
      </p:sp>
    </p:spTree>
    <p:extLst>
      <p:ext uri="{BB962C8B-B14F-4D97-AF65-F5344CB8AC3E}">
        <p14:creationId xmlns:p14="http://schemas.microsoft.com/office/powerpoint/2010/main" xmlns="" val="409892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55093" y="341501"/>
            <a:ext cx="7063332" cy="1143001"/>
          </a:xfrm>
        </p:spPr>
        <p:txBody>
          <a:bodyPr/>
          <a:lstStyle/>
          <a:p>
            <a:r>
              <a:rPr lang="en-US" sz="2800" dirty="0" smtClean="0"/>
              <a:t>Major issues</a:t>
            </a:r>
          </a:p>
        </p:txBody>
      </p:sp>
      <p:sp>
        <p:nvSpPr>
          <p:cNvPr id="51203" name="Rectangle 3"/>
          <p:cNvSpPr>
            <a:spLocks noGrp="1" noChangeArrowheads="1"/>
          </p:cNvSpPr>
          <p:nvPr>
            <p:ph type="body" sz="half" idx="1"/>
          </p:nvPr>
        </p:nvSpPr>
        <p:spPr>
          <a:xfrm>
            <a:off x="620971" y="1364775"/>
            <a:ext cx="8115328" cy="5008730"/>
          </a:xfrm>
        </p:spPr>
        <p:txBody>
          <a:bodyPr/>
          <a:lstStyle/>
          <a:p>
            <a:r>
              <a:rPr lang="en-US" sz="2300" dirty="0" smtClean="0">
                <a:solidFill>
                  <a:srgbClr val="002060"/>
                </a:solidFill>
              </a:rPr>
              <a:t>There </a:t>
            </a:r>
            <a:r>
              <a:rPr lang="en-US" sz="2300" dirty="0">
                <a:solidFill>
                  <a:srgbClr val="002060"/>
                </a:solidFill>
              </a:rPr>
              <a:t>is a need to develop strong partnerships with quality tea processing factories and with international buyers so that the smallholder could also fit into a high-quality supply chain with full traceability of his product. </a:t>
            </a:r>
            <a:endParaRPr lang="en-US" sz="2300" dirty="0" smtClean="0">
              <a:solidFill>
                <a:srgbClr val="002060"/>
              </a:solidFill>
            </a:endParaRPr>
          </a:p>
          <a:p>
            <a:pPr marL="0" indent="0">
              <a:buNone/>
            </a:pPr>
            <a:endParaRPr lang="en-US" sz="2300" dirty="0" smtClean="0">
              <a:solidFill>
                <a:srgbClr val="002060"/>
              </a:solidFill>
            </a:endParaRPr>
          </a:p>
          <a:p>
            <a:r>
              <a:rPr lang="en-US" sz="2300" dirty="0" smtClean="0">
                <a:solidFill>
                  <a:srgbClr val="002060"/>
                </a:solidFill>
              </a:rPr>
              <a:t>China, India, as well as other emerging </a:t>
            </a:r>
            <a:r>
              <a:rPr lang="en-US" sz="2300" dirty="0">
                <a:solidFill>
                  <a:srgbClr val="002060"/>
                </a:solidFill>
              </a:rPr>
              <a:t>international markets in the Middle East and Eastern Europe </a:t>
            </a:r>
            <a:r>
              <a:rPr lang="en-US" sz="2300" dirty="0" smtClean="0">
                <a:solidFill>
                  <a:srgbClr val="002060"/>
                </a:solidFill>
              </a:rPr>
              <a:t>are moving </a:t>
            </a:r>
            <a:r>
              <a:rPr lang="en-US" sz="2300" dirty="0">
                <a:solidFill>
                  <a:srgbClr val="002060"/>
                </a:solidFill>
              </a:rPr>
              <a:t>towards higher quality </a:t>
            </a:r>
            <a:r>
              <a:rPr lang="en-US" sz="2300" dirty="0" smtClean="0">
                <a:solidFill>
                  <a:srgbClr val="002060"/>
                </a:solidFill>
              </a:rPr>
              <a:t>standards that </a:t>
            </a:r>
            <a:r>
              <a:rPr lang="en-US" sz="2300" dirty="0">
                <a:solidFill>
                  <a:srgbClr val="002060"/>
                </a:solidFill>
              </a:rPr>
              <a:t>are prevalent today in economically advanced </a:t>
            </a:r>
            <a:r>
              <a:rPr lang="en-US" sz="2300" dirty="0" smtClean="0">
                <a:solidFill>
                  <a:srgbClr val="002060"/>
                </a:solidFill>
              </a:rPr>
              <a:t>regions. </a:t>
            </a:r>
            <a:r>
              <a:rPr lang="en-US" sz="2300" dirty="0">
                <a:solidFill>
                  <a:srgbClr val="002060"/>
                </a:solidFill>
              </a:rPr>
              <a:t>Smallholders, in order to participate and compete in such markets have to develop capacities ensuring internationally acceptable and certified quality.</a:t>
            </a:r>
            <a:endParaRPr lang="en-US" sz="2300" dirty="0" smtClean="0">
              <a:solidFill>
                <a:srgbClr val="002060"/>
              </a:solidFill>
            </a:endParaRPr>
          </a:p>
        </p:txBody>
      </p:sp>
      <p:sp>
        <p:nvSpPr>
          <p:cNvPr id="5" name="Slide Number Placeholder 4"/>
          <p:cNvSpPr>
            <a:spLocks noGrp="1"/>
          </p:cNvSpPr>
          <p:nvPr>
            <p:ph type="sldNum" sz="quarter" idx="10"/>
          </p:nvPr>
        </p:nvSpPr>
        <p:spPr/>
        <p:txBody>
          <a:bodyPr/>
          <a:lstStyle/>
          <a:p>
            <a:fld id="{DE72EA88-3C0A-43E3-8317-41D5831AB4B0}" type="slidenum">
              <a:rPr lang="en-GB"/>
              <a:pPr/>
              <a:t>6</a:t>
            </a:fld>
            <a:endParaRPr lang="en-GB" dirty="0"/>
          </a:p>
        </p:txBody>
      </p:sp>
    </p:spTree>
    <p:extLst>
      <p:ext uri="{BB962C8B-B14F-4D97-AF65-F5344CB8AC3E}">
        <p14:creationId xmlns="" xmlns:p14="http://schemas.microsoft.com/office/powerpoint/2010/main" val="2872746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
            </a:r>
            <a:r>
              <a:rPr lang="en-US" dirty="0" err="1" smtClean="0"/>
              <a:t>estating</a:t>
            </a:r>
            <a:endParaRPr lang="en-US" dirty="0"/>
          </a:p>
        </p:txBody>
      </p:sp>
      <p:sp>
        <p:nvSpPr>
          <p:cNvPr id="3" name="Content Placeholder 2"/>
          <p:cNvSpPr>
            <a:spLocks noGrp="1"/>
          </p:cNvSpPr>
          <p:nvPr>
            <p:ph idx="1"/>
          </p:nvPr>
        </p:nvSpPr>
        <p:spPr/>
        <p:txBody>
          <a:bodyPr/>
          <a:lstStyle/>
          <a:p>
            <a:r>
              <a:rPr lang="en-US" sz="2400" dirty="0" smtClean="0">
                <a:solidFill>
                  <a:schemeClr val="accent2">
                    <a:lumMod val="75000"/>
                  </a:schemeClr>
                </a:solidFill>
              </a:rPr>
              <a:t>The phenomenon of fragmentation of large estates (or ownership change in favour of the workers) has taken place historically in restructuring exercises by Government policy, as a process of natural attrition due to long spells of closure, or by corporate policy. </a:t>
            </a:r>
          </a:p>
          <a:p>
            <a:r>
              <a:rPr lang="en-US" sz="2400" dirty="0" smtClean="0">
                <a:solidFill>
                  <a:schemeClr val="accent2">
                    <a:lumMod val="75000"/>
                  </a:schemeClr>
                </a:solidFill>
              </a:rPr>
              <a:t>In Sri Lanka, all private plantations were nationalized by the Government  in the 1970s. Following a policy change in the 1990s, it was decided to parcel out gardens belonging to two State corporations and hand them over to private regional plantation companies under a profit-sharing arrangement. In the process of sale and allocation of shares, the Government ensured that the workforce was also given a chance to hold shares </a:t>
            </a:r>
          </a:p>
        </p:txBody>
      </p:sp>
      <p:sp>
        <p:nvSpPr>
          <p:cNvPr id="4" name="Slide Number Placeholder 3"/>
          <p:cNvSpPr>
            <a:spLocks noGrp="1"/>
          </p:cNvSpPr>
          <p:nvPr>
            <p:ph type="sldNum" sz="quarter" idx="10"/>
          </p:nvPr>
        </p:nvSpPr>
        <p:spPr/>
        <p:txBody>
          <a:bodyPr/>
          <a:lstStyle/>
          <a:p>
            <a:fld id="{D28732F4-3BC8-42E1-BF87-A6174121E35E}" type="slidenum">
              <a:rPr lang="en-GB" smtClean="0"/>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
            </a:r>
            <a:r>
              <a:rPr lang="en-US" dirty="0" err="1" smtClean="0"/>
              <a:t>estating</a:t>
            </a:r>
            <a:r>
              <a:rPr lang="en-US" dirty="0" smtClean="0"/>
              <a:t> - Cont</a:t>
            </a:r>
            <a:endParaRPr lang="en-US" dirty="0"/>
          </a:p>
        </p:txBody>
      </p:sp>
      <p:sp>
        <p:nvSpPr>
          <p:cNvPr id="3" name="Content Placeholder 2"/>
          <p:cNvSpPr>
            <a:spLocks noGrp="1"/>
          </p:cNvSpPr>
          <p:nvPr>
            <p:ph idx="1"/>
          </p:nvPr>
        </p:nvSpPr>
        <p:spPr/>
        <p:txBody>
          <a:bodyPr/>
          <a:lstStyle/>
          <a:p>
            <a:r>
              <a:rPr lang="en-US" sz="2800" dirty="0" smtClean="0">
                <a:solidFill>
                  <a:schemeClr val="accent2">
                    <a:lumMod val="75000"/>
                  </a:schemeClr>
                </a:solidFill>
              </a:rPr>
              <a:t>The </a:t>
            </a:r>
            <a:r>
              <a:rPr lang="en-US" sz="2800" dirty="0" smtClean="0">
                <a:solidFill>
                  <a:schemeClr val="accent2">
                    <a:lumMod val="75000"/>
                  </a:schemeClr>
                </a:solidFill>
              </a:rPr>
              <a:t>problem of large abandoned gardens is that once the owners wash their hand off their properties, there is a tendency among workers to divide the lands among themselves in terms of plucking green leaves and selling the same to neighbouring estates and stand-alone factories. In India, this informal arrangement sustained several estates that were closed during the period of severe recession from 2001 onwards but the workers neither had the land titles nor is this model worthy of emulation. </a:t>
            </a:r>
          </a:p>
          <a:p>
            <a:endParaRPr lang="en-US" sz="2000" dirty="0"/>
          </a:p>
        </p:txBody>
      </p:sp>
      <p:sp>
        <p:nvSpPr>
          <p:cNvPr id="4" name="Slide Number Placeholder 3"/>
          <p:cNvSpPr>
            <a:spLocks noGrp="1"/>
          </p:cNvSpPr>
          <p:nvPr>
            <p:ph type="sldNum" sz="quarter" idx="10"/>
          </p:nvPr>
        </p:nvSpPr>
        <p:spPr/>
        <p:txBody>
          <a:bodyPr/>
          <a:lstStyle/>
          <a:p>
            <a:fld id="{D28732F4-3BC8-42E1-BF87-A6174121E35E}"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
            </a:r>
            <a:r>
              <a:rPr lang="en-US" dirty="0" err="1" smtClean="0"/>
              <a:t>estating</a:t>
            </a:r>
            <a:r>
              <a:rPr lang="en-US" dirty="0" smtClean="0"/>
              <a:t> - Cont</a:t>
            </a:r>
            <a:endParaRPr lang="en-US" dirty="0"/>
          </a:p>
        </p:txBody>
      </p:sp>
      <p:sp>
        <p:nvSpPr>
          <p:cNvPr id="3" name="Content Placeholder 2"/>
          <p:cNvSpPr>
            <a:spLocks noGrp="1"/>
          </p:cNvSpPr>
          <p:nvPr>
            <p:ph idx="1"/>
          </p:nvPr>
        </p:nvSpPr>
        <p:spPr/>
        <p:txBody>
          <a:bodyPr/>
          <a:lstStyle/>
          <a:p>
            <a:r>
              <a:rPr lang="en-US" sz="2400" dirty="0" smtClean="0">
                <a:solidFill>
                  <a:schemeClr val="accent2"/>
                </a:solidFill>
              </a:rPr>
              <a:t>At the other end,  Tata Tea Limited decided to concentrate only on its packet tea business as an explicit corporate policy and proceeded to divest its majority stake in its gardens in </a:t>
            </a:r>
            <a:r>
              <a:rPr lang="en-US" sz="2400" dirty="0" err="1" smtClean="0">
                <a:solidFill>
                  <a:schemeClr val="accent2"/>
                </a:solidFill>
              </a:rPr>
              <a:t>Munnar</a:t>
            </a:r>
            <a:r>
              <a:rPr lang="en-US" sz="2400" dirty="0" smtClean="0">
                <a:solidFill>
                  <a:schemeClr val="accent2"/>
                </a:solidFill>
              </a:rPr>
              <a:t>, South India, and passed on the majority ownership (76 per cent) to the 12,000 workers. A new entity, </a:t>
            </a:r>
            <a:r>
              <a:rPr lang="en-US" sz="2400" dirty="0" err="1" smtClean="0">
                <a:solidFill>
                  <a:schemeClr val="accent2"/>
                </a:solidFill>
              </a:rPr>
              <a:t>Kanan</a:t>
            </a:r>
            <a:r>
              <a:rPr lang="en-US" sz="2400" dirty="0" smtClean="0">
                <a:solidFill>
                  <a:schemeClr val="accent2"/>
                </a:solidFill>
              </a:rPr>
              <a:t> </a:t>
            </a:r>
            <a:r>
              <a:rPr lang="en-US" sz="2400" dirty="0" err="1" smtClean="0">
                <a:solidFill>
                  <a:schemeClr val="accent2"/>
                </a:solidFill>
              </a:rPr>
              <a:t>Devan</a:t>
            </a:r>
            <a:r>
              <a:rPr lang="en-US" sz="2400" dirty="0" smtClean="0">
                <a:solidFill>
                  <a:schemeClr val="accent2"/>
                </a:solidFill>
              </a:rPr>
              <a:t> Hills Plantations Company Private Limited (KDHP) succeeded Tata Tea Limited on 1st April 2005.The property remained intact and the management continued to be professional. The company is today the largest in South India with 7 estates covering 24,000 hectares and with an annual production of 21 million kilograms. The sense of ownership led to a significant increase in productivity and profits (and dividends to the worker-owners).  </a:t>
            </a:r>
          </a:p>
          <a:p>
            <a:endParaRPr lang="en-US" sz="2000" dirty="0"/>
          </a:p>
        </p:txBody>
      </p:sp>
      <p:sp>
        <p:nvSpPr>
          <p:cNvPr id="4" name="Slide Number Placeholder 3"/>
          <p:cNvSpPr>
            <a:spLocks noGrp="1"/>
          </p:cNvSpPr>
          <p:nvPr>
            <p:ph type="sldNum" sz="quarter" idx="10"/>
          </p:nvPr>
        </p:nvSpPr>
        <p:spPr/>
        <p:txBody>
          <a:bodyPr/>
          <a:lstStyle/>
          <a:p>
            <a:fld id="{D28732F4-3BC8-42E1-BF87-A6174121E35E}" type="slidenum">
              <a:rPr lang="en-GB" smtClean="0"/>
              <a:pPr/>
              <a:t>9</a:t>
            </a:fld>
            <a:endParaRPr lang="en-GB"/>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8854</TotalTime>
  <Words>1258</Words>
  <Application>Microsoft Office PowerPoint</Application>
  <PresentationFormat>On-screen Show (4:3)</PresentationFormat>
  <Paragraphs>73</Paragraphs>
  <Slides>15</Slides>
  <Notes>9</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Slide 1</vt:lpstr>
      <vt:lpstr>Introduction CCP: TE 12/4</vt:lpstr>
      <vt:lpstr>Definition</vt:lpstr>
      <vt:lpstr>Major issues</vt:lpstr>
      <vt:lpstr>Major issues</vt:lpstr>
      <vt:lpstr>Major issues</vt:lpstr>
      <vt:lpstr>De-estating</vt:lpstr>
      <vt:lpstr>De-estating - Cont</vt:lpstr>
      <vt:lpstr>De-estating - Cont</vt:lpstr>
      <vt:lpstr>De-estating - Cont</vt:lpstr>
      <vt:lpstr>De-estating - Cont</vt:lpstr>
      <vt:lpstr>Conclusion and follow up</vt:lpstr>
      <vt:lpstr>Conclusion and follow up</vt:lpstr>
      <vt:lpstr>Finally</vt:lpstr>
      <vt:lpstr>Slide 15</vt:lpstr>
    </vt:vector>
  </TitlesOfParts>
  <Company>FAO of the UN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Steiner, Katharina (ESTM)</dc:creator>
  <cp:lastModifiedBy>Chang</cp:lastModifiedBy>
  <cp:revision>491</cp:revision>
  <dcterms:created xsi:type="dcterms:W3CDTF">2009-05-05T13:12:40Z</dcterms:created>
  <dcterms:modified xsi:type="dcterms:W3CDTF">2012-01-31T03:17:52Z</dcterms:modified>
</cp:coreProperties>
</file>