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8" r:id="rId3"/>
    <p:sldId id="257" r:id="rId4"/>
    <p:sldId id="270" r:id="rId5"/>
    <p:sldId id="271" r:id="rId6"/>
    <p:sldId id="272" r:id="rId7"/>
    <p:sldId id="258" r:id="rId8"/>
    <p:sldId id="273" r:id="rId9"/>
    <p:sldId id="274" r:id="rId10"/>
    <p:sldId id="275" r:id="rId11"/>
    <p:sldId id="27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B9858-807B-438C-B090-96BF96A66FAC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5AA58-2D15-4135-B12A-BE2E066BD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1BDE0-C17E-41B2-B052-3B48805DA2DB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09462-3C0E-44C2-BF23-6B6F54B1C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D882C-9C30-4C01-B315-1F0026B80D52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4767A-4F12-4B34-831A-C01E0469CE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99AC3-AD50-493B-99C6-8AED4D65A986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9C451-B0F0-476E-946B-9EEB1600CD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16D81-832F-493B-99F7-F33D78183D13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E3C4B-6C25-471A-A3C5-96A2FDE1A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6A605-DC56-498D-942B-FADF92AD2B5F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ED825-18B2-42A9-9454-35571D46C0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E927C-6E45-48F8-8CEE-E77009B7E657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93AB6-BEE9-49F0-B04C-838F317D4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ECF63-EF16-4D6D-AB3D-6B6FBE84FBF9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7C89C-01F0-4134-94C9-21AF4539A4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A44AA-1C54-4D6A-9F3D-7FE6BABD43C6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EDFC2-0349-41F6-9845-3470D4009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53A9F-C33E-446C-B938-CE11A214171A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65D78-228F-4009-831A-CBE0E637B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F3E18-21A2-4548-A9EE-05011C6D622F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245C4-96D4-4E0F-8869-D749F191C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F88A9A-0407-4AB5-893E-DF435B5A55C3}" type="datetimeFigureOut">
              <a:rPr lang="en-US"/>
              <a:pPr>
                <a:defRPr/>
              </a:pPr>
              <a:t>1/29/2012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624C7F-912F-42C2-BF74-48ED0CE87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797" r:id="rId4"/>
    <p:sldLayoutId id="2147483803" r:id="rId5"/>
    <p:sldLayoutId id="2147483798" r:id="rId6"/>
    <p:sldLayoutId id="2147483804" r:id="rId7"/>
    <p:sldLayoutId id="2147483805" r:id="rId8"/>
    <p:sldLayoutId id="2147483806" r:id="rId9"/>
    <p:sldLayoutId id="2147483799" r:id="rId10"/>
    <p:sldLayoutId id="21474838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332656"/>
            <a:ext cx="7090048" cy="316835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mtClean="0"/>
              <a:t>INTERGOVERNMENTAL </a:t>
            </a:r>
            <a:br>
              <a:rPr lang="en-US" smtClean="0"/>
            </a:br>
            <a:r>
              <a:rPr lang="en-US" smtClean="0"/>
              <a:t>GROUP ON TEA</a:t>
            </a:r>
            <a:br>
              <a:rPr lang="en-US" smtClean="0"/>
            </a:br>
            <a:r>
              <a:rPr lang="en-US" smtClean="0"/>
              <a:t>TWENTIETH SESSION</a:t>
            </a:r>
            <a:br>
              <a:rPr lang="en-US" smtClean="0"/>
            </a:br>
            <a:r>
              <a:rPr lang="en-US" smtClean="0"/>
              <a:t>COLOMBO, SRI LANKA</a:t>
            </a:r>
            <a:br>
              <a:rPr lang="en-US" smtClean="0"/>
            </a:br>
            <a:r>
              <a:rPr lang="en-US" smtClean="0"/>
              <a:t>30 JANUARY – 1 FEBRUARY 2012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313" y="3716338"/>
            <a:ext cx="8458200" cy="22320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PROPOSAL ON THE FORMATION OF A WORKING GROUP ON ORGANIC TEA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800" b="1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smtClean="0"/>
              <a:t>CCP:TE 12/CRS 5</a:t>
            </a:r>
            <a:endParaRPr lang="en-US" sz="2800" b="1"/>
          </a:p>
        </p:txBody>
      </p:sp>
      <p:pic>
        <p:nvPicPr>
          <p:cNvPr id="10244" name="Picture 3" descr="FAO_olive_50-tra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88913"/>
            <a:ext cx="135255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points for action</a:t>
            </a:r>
            <a:endParaRPr lang="en-US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Delegates are requested to:</a:t>
            </a:r>
          </a:p>
          <a:p>
            <a:pPr lvl="1"/>
            <a:r>
              <a:rPr lang="en-US" smtClean="0"/>
              <a:t>Endorse the WGOT;</a:t>
            </a:r>
          </a:p>
          <a:p>
            <a:pPr lvl="1"/>
            <a:r>
              <a:rPr lang="en-US" smtClean="0"/>
              <a:t>Develop its terms of references;</a:t>
            </a:r>
          </a:p>
          <a:p>
            <a:pPr lvl="1"/>
            <a:r>
              <a:rPr lang="en-US" smtClean="0"/>
              <a:t>Provide the Secretariat with the names of the focal points.</a:t>
            </a:r>
          </a:p>
          <a:p>
            <a:pPr lvl="1">
              <a:buFont typeface="Wingdings 2" pitchFamily="18" charset="2"/>
              <a:buNone/>
            </a:pPr>
            <a:endParaRPr lang="en-US" smtClean="0"/>
          </a:p>
          <a:p>
            <a:pPr lvl="1"/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conclusion</a:t>
            </a:r>
            <a:endParaRPr lang="en-US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4968551"/>
          </a:xfrm>
        </p:spPr>
        <p:txBody>
          <a:bodyPr/>
          <a:lstStyle/>
          <a:p>
            <a:r>
              <a:rPr lang="en-US" smtClean="0"/>
              <a:t>Encouraged by the results of the CFC Organic Tea project, China proposed the formation of the WGOT.</a:t>
            </a:r>
          </a:p>
          <a:p>
            <a:r>
              <a:rPr lang="en-US" smtClean="0"/>
              <a:t>Participants attending the Mombasa meeting in July 2011 agreed to its formation, in principle.</a:t>
            </a:r>
          </a:p>
          <a:p>
            <a:r>
              <a:rPr lang="en-US" smtClean="0"/>
              <a:t>Delegates attending this session required to endorse the proposal, develop the terms of reference and identify focal points.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76872"/>
            <a:ext cx="9144000" cy="244827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Thank you!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smtClean="0"/>
              <a:t> </a:t>
            </a:r>
            <a:endParaRPr lang="en-US" sz="2800" b="1"/>
          </a:p>
        </p:txBody>
      </p:sp>
      <p:pic>
        <p:nvPicPr>
          <p:cNvPr id="21508" name="Picture 5" descr="FAO_olive_50-tra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300" y="3933825"/>
            <a:ext cx="135255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introduction</a:t>
            </a:r>
            <a:endParaRPr lang="en-US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Background</a:t>
            </a:r>
          </a:p>
          <a:p>
            <a:pPr eaLnBrk="1" hangingPunct="1"/>
            <a:r>
              <a:rPr lang="en-US" smtClean="0"/>
              <a:t>Working Group on Organic Tea Proposal </a:t>
            </a:r>
          </a:p>
          <a:p>
            <a:pPr eaLnBrk="1" hangingPunct="1"/>
            <a:r>
              <a:rPr lang="en-US" smtClean="0"/>
              <a:t>Proposed terms of reference of the Working Group on Organic Tea</a:t>
            </a:r>
          </a:p>
          <a:p>
            <a:pPr eaLnBrk="1" hangingPunct="1"/>
            <a:r>
              <a:rPr lang="en-US" smtClean="0"/>
              <a:t>Conclusions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BACKGROUND</a:t>
            </a:r>
            <a:endParaRPr lang="en-US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Organic principles: health, ecology, fairness, care.</a:t>
            </a:r>
          </a:p>
          <a:p>
            <a:pPr eaLnBrk="1" hangingPunct="1"/>
            <a:r>
              <a:rPr lang="en-US" smtClean="0"/>
              <a:t>Organic agriculture - fastest growing sector:</a:t>
            </a:r>
          </a:p>
          <a:p>
            <a:pPr lvl="1" eaLnBrk="1" hangingPunct="1"/>
            <a:r>
              <a:rPr lang="en-US" smtClean="0"/>
              <a:t>India produced 10 000 tonnes (2010);</a:t>
            </a:r>
          </a:p>
          <a:p>
            <a:pPr lvl="1" eaLnBrk="1" hangingPunct="1"/>
            <a:r>
              <a:rPr lang="en-US" smtClean="0"/>
              <a:t>China produced 71 000 tonnes (2009); and</a:t>
            </a:r>
          </a:p>
          <a:p>
            <a:pPr lvl="1" eaLnBrk="1" hangingPunct="1"/>
            <a:r>
              <a:rPr lang="en-GB" smtClean="0"/>
              <a:t>Sri Lanka produced </a:t>
            </a:r>
            <a:r>
              <a:rPr lang="en-US" smtClean="0"/>
              <a:t>1 000 tonnes (2010).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BACKGROUND (c</a:t>
            </a:r>
            <a:r>
              <a:rPr lang="en-US" cap="none" smtClean="0"/>
              <a:t>ont’d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616624"/>
          </a:xfrm>
        </p:spPr>
        <p:txBody>
          <a:bodyPr/>
          <a:lstStyle/>
          <a:p>
            <a:pPr eaLnBrk="1" hangingPunct="1"/>
            <a:r>
              <a:rPr lang="en-GB" smtClean="0"/>
              <a:t>The CFC funded a project on organic tea in China and India.</a:t>
            </a:r>
          </a:p>
          <a:p>
            <a:pPr eaLnBrk="1" hangingPunct="1"/>
            <a:r>
              <a:rPr lang="en-GB" smtClean="0"/>
              <a:t>Project’s objectives:</a:t>
            </a:r>
          </a:p>
          <a:p>
            <a:pPr lvl="1" eaLnBrk="1" hangingPunct="1"/>
            <a:r>
              <a:rPr lang="en-GB" smtClean="0"/>
              <a:t>Identify markets and quantify demand for organic tea;</a:t>
            </a:r>
          </a:p>
          <a:p>
            <a:pPr lvl="1" eaLnBrk="1" hangingPunct="1"/>
            <a:r>
              <a:rPr lang="en-GB" smtClean="0"/>
              <a:t>Develop appropriate marketing strategies for target markets;</a:t>
            </a:r>
          </a:p>
          <a:p>
            <a:pPr lvl="1" eaLnBrk="1" hangingPunct="1"/>
            <a:r>
              <a:rPr lang="en-GB" smtClean="0"/>
              <a:t>Develop certification standards; and</a:t>
            </a:r>
          </a:p>
          <a:p>
            <a:pPr lvl="1" eaLnBrk="1" hangingPunct="1"/>
            <a:r>
              <a:rPr lang="en-GB" smtClean="0"/>
              <a:t>Build capacity in production under good agricultural practices (GAP), good manufacturing practices (GMP) and certification.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/>
              <a:t>Working Group on Organic tea Proposal (wgot)</a:t>
            </a:r>
            <a:br>
              <a:rPr lang="en-US" smtClean="0"/>
            </a:br>
            <a:endParaRPr lang="en-US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Proposed at the intersessional meeting of the IGG/Tea (Mombasa, Kenya, July 2011)</a:t>
            </a:r>
          </a:p>
          <a:p>
            <a:r>
              <a:rPr lang="en-US" smtClean="0"/>
              <a:t>Objectives:</a:t>
            </a:r>
          </a:p>
          <a:p>
            <a:pPr lvl="1"/>
            <a:r>
              <a:rPr lang="en-US" smtClean="0"/>
              <a:t>Exchange information, including:</a:t>
            </a:r>
          </a:p>
          <a:p>
            <a:pPr lvl="2"/>
            <a:r>
              <a:rPr lang="en-US" smtClean="0"/>
              <a:t>Developing and/or agreeing to GAP in production; and</a:t>
            </a:r>
          </a:p>
          <a:p>
            <a:pPr lvl="2"/>
            <a:r>
              <a:rPr lang="en-US" smtClean="0"/>
              <a:t>Harmonizing certification.</a:t>
            </a:r>
          </a:p>
          <a:p>
            <a:pPr lvl="1"/>
            <a:r>
              <a:rPr lang="en-US" smtClean="0"/>
              <a:t>Develop strategies in selecting tea varieties based on market demand and agronomic suitability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Wgot proposal (c</a:t>
            </a:r>
            <a:r>
              <a:rPr lang="en-US" cap="none" smtClean="0"/>
              <a:t>ont’d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Generally agreed that the terms of reference should include:</a:t>
            </a:r>
          </a:p>
          <a:p>
            <a:pPr lvl="1"/>
            <a:r>
              <a:rPr lang="en-GB" smtClean="0"/>
              <a:t>Generation of market information for organic tea;</a:t>
            </a:r>
            <a:endParaRPr lang="en-US" smtClean="0"/>
          </a:p>
          <a:p>
            <a:pPr lvl="1"/>
            <a:r>
              <a:rPr lang="en-GB" smtClean="0"/>
              <a:t>Technological requirements; and</a:t>
            </a:r>
            <a:endParaRPr lang="en-US" smtClean="0"/>
          </a:p>
          <a:p>
            <a:pPr lvl="1"/>
            <a:r>
              <a:rPr lang="en-GB" smtClean="0"/>
              <a:t>Certification for smallholder, medium and estate tea production. </a:t>
            </a:r>
          </a:p>
          <a:p>
            <a:r>
              <a:rPr lang="en-GB" smtClean="0"/>
              <a:t>India identified to coordinate and collate information.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Wgot</a:t>
            </a:r>
            <a:r>
              <a:rPr lang="en-US" dirty="0" smtClean="0"/>
              <a:t> terms of </a:t>
            </a:r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Proposed terms of reference:</a:t>
            </a:r>
          </a:p>
          <a:p>
            <a:pPr lvl="1"/>
            <a:r>
              <a:rPr lang="en-GB" smtClean="0"/>
              <a:t>Promote standardizing organic packages for cultivation of organic tea, stressing: </a:t>
            </a:r>
          </a:p>
          <a:p>
            <a:pPr lvl="2"/>
            <a:r>
              <a:rPr lang="en-GB" smtClean="0"/>
              <a:t>use of local inputs for nutrition;</a:t>
            </a:r>
          </a:p>
          <a:p>
            <a:pPr lvl="2"/>
            <a:r>
              <a:rPr lang="en-GB" smtClean="0"/>
              <a:t>preparation of formulations with scientific knowledge; and </a:t>
            </a:r>
          </a:p>
          <a:p>
            <a:pPr lvl="2"/>
            <a:r>
              <a:rPr lang="en-GB" smtClean="0"/>
              <a:t>application of such organic input packages inline with the organic principles.</a:t>
            </a: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Wgot</a:t>
            </a:r>
            <a:r>
              <a:rPr lang="en-US" dirty="0" smtClean="0"/>
              <a:t> terms of </a:t>
            </a:r>
            <a:r>
              <a:rPr lang="en-US" dirty="0" smtClean="0"/>
              <a:t>reference (c</a:t>
            </a:r>
            <a:r>
              <a:rPr lang="en-US" cap="none" dirty="0" smtClean="0"/>
              <a:t>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Promote development of </a:t>
            </a:r>
          </a:p>
          <a:p>
            <a:pPr lvl="1"/>
            <a:r>
              <a:rPr lang="en-GB" smtClean="0"/>
              <a:t>National organic programmes;</a:t>
            </a:r>
          </a:p>
          <a:p>
            <a:pPr lvl="1"/>
            <a:r>
              <a:rPr lang="en-GB" smtClean="0"/>
              <a:t>Certification standardization; and </a:t>
            </a:r>
          </a:p>
          <a:p>
            <a:pPr lvl="1"/>
            <a:r>
              <a:rPr lang="en-GB" smtClean="0"/>
              <a:t>Granting of equivalency of standards to help exports;</a:t>
            </a:r>
            <a:endParaRPr lang="en-US" smtClean="0"/>
          </a:p>
          <a:p>
            <a:r>
              <a:rPr lang="en-GB" smtClean="0"/>
              <a:t>Develop and extend technologies of organic tea production between the small and estate growers;</a:t>
            </a:r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Wgot terms of reference (c</a:t>
            </a:r>
            <a:r>
              <a:rPr lang="en-US" cap="none" smtClean="0"/>
              <a:t>ont’d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Generate market information on organic tea and develop marketing strategies; and</a:t>
            </a:r>
            <a:endParaRPr lang="en-US" smtClean="0"/>
          </a:p>
          <a:p>
            <a:r>
              <a:rPr lang="en-GB" smtClean="0"/>
              <a:t>Label and promote organic tea as a low carbon produce.</a:t>
            </a: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448</TotalTime>
  <Words>450</Words>
  <Application>Microsoft Office PowerPoint</Application>
  <PresentationFormat>On-screen Show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INTERGOVERNMENTAL  GROUP ON TEA TWENTIETH SESSION COLOMBO, SRI LANKA 30 JANUARY – 1 FEBRUARY 2012</vt:lpstr>
      <vt:lpstr>introduction</vt:lpstr>
      <vt:lpstr>BACKGROUND</vt:lpstr>
      <vt:lpstr>BACKGROUND (cont’d)</vt:lpstr>
      <vt:lpstr>Working Group on Organic tea Proposal (wgot) </vt:lpstr>
      <vt:lpstr>Wgot proposal (cont’d)</vt:lpstr>
      <vt:lpstr>Wgot terms of reference</vt:lpstr>
      <vt:lpstr>Wgot terms of reference (cont’d)</vt:lpstr>
      <vt:lpstr>Wgot terms of reference (cont’d)</vt:lpstr>
      <vt:lpstr>points for action</vt:lpstr>
      <vt:lpstr>conclusion</vt:lpstr>
      <vt:lpstr> Thank you!  </vt:lpstr>
    </vt:vector>
  </TitlesOfParts>
  <Company>FAO of the 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meeting of the 36th session of the igg on hard fibres and the 38th session of the igg on jute, kenaf and allied fibres Salvador, bahia, brazil 16-18 november 2011</dc:title>
  <dc:creator>Brattlof</dc:creator>
  <cp:lastModifiedBy>Ilan</cp:lastModifiedBy>
  <cp:revision>52</cp:revision>
  <dcterms:created xsi:type="dcterms:W3CDTF">2011-11-13T16:13:33Z</dcterms:created>
  <dcterms:modified xsi:type="dcterms:W3CDTF">2012-01-29T08:24:24Z</dcterms:modified>
</cp:coreProperties>
</file>