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39" r:id="rId2"/>
    <p:sldId id="385" r:id="rId3"/>
    <p:sldId id="386" r:id="rId4"/>
    <p:sldId id="389" r:id="rId5"/>
    <p:sldId id="372" r:id="rId6"/>
  </p:sldIdLst>
  <p:sldSz cx="9144000" cy="6858000" type="screen4x3"/>
  <p:notesSz cx="6934200" cy="92202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4D4D4D"/>
    <a:srgbClr val="0BB52B"/>
    <a:srgbClr val="F1750F"/>
    <a:srgbClr val="CC3300"/>
    <a:srgbClr val="993366"/>
    <a:srgbClr val="FFFFFF"/>
    <a:srgbClr val="EAEAEA"/>
    <a:srgbClr val="FFFFCC"/>
    <a:srgbClr val="CCE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1415" autoAdjust="0"/>
    <p:restoredTop sz="91718" autoAdjust="0"/>
  </p:normalViewPr>
  <p:slideViewPr>
    <p:cSldViewPr snapToGrid="0">
      <p:cViewPr>
        <p:scale>
          <a:sx n="70" d="100"/>
          <a:sy n="70" d="100"/>
        </p:scale>
        <p:origin x="-33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2130" y="-114"/>
      </p:cViewPr>
      <p:guideLst>
        <p:guide orient="horz" pos="2904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361" cy="4613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220" y="0"/>
            <a:ext cx="3005361" cy="4613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A33303-026F-412C-91DC-36C02F503D0A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7422"/>
            <a:ext cx="3005361" cy="4613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220" y="8757422"/>
            <a:ext cx="3005361" cy="4613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21362-7327-436C-8E21-79BE70EFA6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06273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776" y="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0563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420" y="4379595"/>
            <a:ext cx="5547360" cy="414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7589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776" y="8757589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B9420F5-F2A0-4B65-B1AE-20B6B9D98AD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190618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420F5-F2A0-4B65-B1AE-20B6B9D98AD1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39CF5-BE46-4C78-B222-247152F5E7FC}" type="slidenum">
              <a:rPr lang="en-GB"/>
              <a:pPr/>
              <a:t>2</a:t>
            </a:fld>
            <a:endParaRPr lang="en-GB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None/>
            </a:pPr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39CF5-BE46-4C78-B222-247152F5E7FC}" type="slidenum">
              <a:rPr lang="en-GB"/>
              <a:pPr/>
              <a:t>3</a:t>
            </a:fld>
            <a:endParaRPr lang="en-GB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None/>
            </a:pPr>
            <a:endParaRPr lang="en-GB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39CF5-BE46-4C78-B222-247152F5E7FC}" type="slidenum">
              <a:rPr lang="en-GB"/>
              <a:pPr/>
              <a:t>4</a:t>
            </a:fld>
            <a:endParaRPr lang="en-GB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None/>
            </a:pPr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76600" y="2130425"/>
            <a:ext cx="5181600" cy="2811463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OECD-FAO AGRICULTURAL OUTLOOK </a:t>
            </a:r>
            <a:br>
              <a:rPr lang="en-GB"/>
            </a:br>
            <a:r>
              <a:rPr lang="en-GB"/>
              <a:t>2009-2018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5661025"/>
            <a:ext cx="9144000" cy="841375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4D4D4D"/>
                </a:solidFill>
              </a:defRPr>
            </a:lvl1pPr>
          </a:lstStyle>
          <a:p>
            <a:r>
              <a:rPr lang="en-GB"/>
              <a:t>Holger Matthey, Trade and Markets Division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08738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847A693-FAD9-4520-AFE1-A83C9EC12235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3085" name="Picture 13" descr="Meat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881188"/>
          </a:xfrm>
          <a:prstGeom prst="rect">
            <a:avLst/>
          </a:prstGeom>
          <a:noFill/>
        </p:spPr>
      </p:pic>
      <p:pic>
        <p:nvPicPr>
          <p:cNvPr id="3087" name="Picture 15" descr="logo-FA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2647950"/>
            <a:ext cx="2303462" cy="229393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9AFB582-9788-4FE7-9C54-7ABC5C325AA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8913" y="-26988"/>
            <a:ext cx="2147887" cy="615315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3663" y="-26988"/>
            <a:ext cx="6292850" cy="61531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ED36026-9F4C-4D33-B519-D1B8017487B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663" y="-26988"/>
            <a:ext cx="7718425" cy="114300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341438"/>
            <a:ext cx="4038600" cy="4784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41438"/>
            <a:ext cx="4038600" cy="4784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975475" y="6224588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8C1E1E9-6E73-4575-B67E-8A63D08E22B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663" y="-26988"/>
            <a:ext cx="7718425" cy="114300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75475" y="6224588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7CD883F-BF1C-4722-AF01-A937939580E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663" y="-26988"/>
            <a:ext cx="7718425" cy="114300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341438"/>
            <a:ext cx="4038600" cy="4784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341438"/>
            <a:ext cx="4038600" cy="2316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810000"/>
            <a:ext cx="4038600" cy="2316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75475" y="6224588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690B1F6-B800-4AEE-9265-AF1062DCF5A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28732F4-3BC8-42E1-BF87-A6174121E35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5DC7847-7591-4DF1-A6DE-006BD2B4CD0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41438"/>
            <a:ext cx="4038600" cy="4784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41438"/>
            <a:ext cx="4038600" cy="4784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D1AAB85-291E-4F34-A248-47C85DE36A9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A5CFF15-4D73-46F4-B4A5-56AA75CA628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2AFA8F1-EE5C-454C-B89F-3A4C597F8BF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2593A48-87A7-4C39-BDEA-08A2DCA3D88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D24AD07-440C-4306-9B3B-D9173F7AF9E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B3D72A3-CC09-4E1A-9E83-C4B483A7FBF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189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3663" y="-26988"/>
            <a:ext cx="7718425" cy="114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41438"/>
            <a:ext cx="8229600" cy="478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75475" y="62245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A3A97C6-B177-4776-B683-C0C65E490B19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34" name="Picture 10" descr="logo-FAO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956550" y="44450"/>
            <a:ext cx="1116013" cy="1112838"/>
          </a:xfrm>
          <a:prstGeom prst="rect">
            <a:avLst/>
          </a:prstGeom>
          <a:noFill/>
        </p:spPr>
      </p:pic>
      <p:pic>
        <p:nvPicPr>
          <p:cNvPr id="1035" name="Picture 11" descr="banner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0" y="6597650"/>
            <a:ext cx="9144000" cy="260350"/>
          </a:xfrm>
          <a:prstGeom prst="rect">
            <a:avLst/>
          </a:prstGeom>
          <a:noFill/>
        </p:spPr>
      </p:pic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395288" y="6580188"/>
            <a:ext cx="17287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</a:rPr>
              <a:t>Trade</a:t>
            </a:r>
            <a:endParaRPr lang="en-GB" sz="1400" b="1">
              <a:solidFill>
                <a:schemeClr val="bg1"/>
              </a:solidFill>
            </a:endParaRPr>
          </a:p>
        </p:txBody>
      </p:sp>
      <p:sp>
        <p:nvSpPr>
          <p:cNvPr id="1039" name="Text Box 15"/>
          <p:cNvSpPr txBox="1">
            <a:spLocks noChangeArrowheads="1"/>
          </p:cNvSpPr>
          <p:nvPr/>
        </p:nvSpPr>
        <p:spPr bwMode="auto">
          <a:xfrm>
            <a:off x="2627313" y="6591300"/>
            <a:ext cx="17287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</a:rPr>
              <a:t>and</a:t>
            </a:r>
            <a:endParaRPr lang="en-GB" sz="1400" b="1">
              <a:solidFill>
                <a:schemeClr val="bg1"/>
              </a:solidFill>
            </a:endParaRPr>
          </a:p>
        </p:txBody>
      </p: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4800600" y="6580188"/>
            <a:ext cx="17287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</a:rPr>
              <a:t>Markets</a:t>
            </a:r>
            <a:endParaRPr lang="en-GB" sz="1400" b="1">
              <a:solidFill>
                <a:schemeClr val="bg1"/>
              </a:solidFill>
            </a:endParaRPr>
          </a:p>
        </p:txBody>
      </p:sp>
      <p:sp>
        <p:nvSpPr>
          <p:cNvPr id="1041" name="Text Box 17"/>
          <p:cNvSpPr txBox="1">
            <a:spLocks noChangeArrowheads="1"/>
          </p:cNvSpPr>
          <p:nvPr/>
        </p:nvSpPr>
        <p:spPr bwMode="auto">
          <a:xfrm>
            <a:off x="6994525" y="6584950"/>
            <a:ext cx="17287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</a:rPr>
              <a:t>Division</a:t>
            </a:r>
            <a:endParaRPr lang="en-GB" sz="1400" b="1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400" b="1">
          <a:solidFill>
            <a:srgbClr val="4D4D4D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400" b="1">
          <a:solidFill>
            <a:srgbClr val="4D4D4D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400" b="1">
          <a:solidFill>
            <a:srgbClr val="4D4D4D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400" b="1">
          <a:solidFill>
            <a:srgbClr val="4D4D4D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400" b="1">
          <a:solidFill>
            <a:srgbClr val="4D4D4D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400" b="1">
          <a:solidFill>
            <a:srgbClr val="4D4D4D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400" b="1">
          <a:solidFill>
            <a:srgbClr val="4D4D4D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400" b="1">
          <a:solidFill>
            <a:srgbClr val="4D4D4D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400" b="1">
          <a:solidFill>
            <a:srgbClr val="4D4D4D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651379" y="5396636"/>
            <a:ext cx="565017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Colombo, Sri Lanka, 30 January – 1 February 2012 INTERGOVERNMENTAL GROUP ON TEA</a:t>
            </a:r>
            <a:br>
              <a:rPr lang="en-US" dirty="0" smtClean="0">
                <a:solidFill>
                  <a:srgbClr val="002060"/>
                </a:solidFill>
              </a:rPr>
            </a:b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86603" y="996287"/>
            <a:ext cx="8229600" cy="3548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kumimoji="0" lang="en-US" sz="3400" b="1" i="0" u="none" strike="noStrike" kern="0" cap="none" spc="0" normalizeH="0" baseline="0" noProof="0" dirty="0" smtClean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400" b="1" i="0" u="none" strike="noStrike" kern="0" cap="none" spc="0" normalizeH="0" baseline="0" noProof="0" dirty="0" smtClean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en-US" sz="4400" b="1" kern="0" noProof="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Task force on Statistics and Projections</a:t>
            </a:r>
            <a:endParaRPr kumimoji="0" lang="en-GB" sz="44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41446" y="191376"/>
            <a:ext cx="7063332" cy="1143001"/>
          </a:xfrm>
        </p:spPr>
        <p:txBody>
          <a:bodyPr/>
          <a:lstStyle/>
          <a:p>
            <a:r>
              <a:rPr lang="en-US" sz="2800" dirty="0" smtClean="0"/>
              <a:t>Background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085" y="1630906"/>
            <a:ext cx="8115328" cy="5227094"/>
          </a:xfrm>
        </p:spPr>
        <p:txBody>
          <a:bodyPr/>
          <a:lstStyle/>
          <a:p>
            <a:r>
              <a:rPr lang="en-US" sz="2400" dirty="0" smtClean="0"/>
              <a:t>Increased transparency and quality of data collected for the analysis of tea market.</a:t>
            </a:r>
          </a:p>
          <a:p>
            <a:endParaRPr lang="en-US" sz="2400" dirty="0"/>
          </a:p>
          <a:p>
            <a:r>
              <a:rPr lang="en-US" sz="2400" dirty="0" smtClean="0"/>
              <a:t>Enhance the participation on Member Countries in the Generation of Medium-term Outlook for tea.</a:t>
            </a:r>
          </a:p>
          <a:p>
            <a:endParaRPr lang="en-US" sz="2400" dirty="0"/>
          </a:p>
          <a:p>
            <a:r>
              <a:rPr lang="en-US" sz="2400" dirty="0" smtClean="0"/>
              <a:t>Capacity building: short-term and medium-term analysis</a:t>
            </a:r>
          </a:p>
          <a:p>
            <a:endParaRPr lang="en-US" sz="2400" dirty="0"/>
          </a:p>
          <a:p>
            <a:r>
              <a:rPr lang="en-US" sz="2400" dirty="0" smtClean="0"/>
              <a:t>Policy analysis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2EA88-3C0A-43E3-8317-41D5831AB4B0}" type="slidenum">
              <a:rPr lang="en-GB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78672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41446" y="191376"/>
            <a:ext cx="7063332" cy="1143001"/>
          </a:xfrm>
        </p:spPr>
        <p:txBody>
          <a:bodyPr/>
          <a:lstStyle/>
          <a:p>
            <a:r>
              <a:rPr lang="en-US" sz="2800" dirty="0" smtClean="0">
                <a:solidFill>
                  <a:srgbClr val="FF0000"/>
                </a:solidFill>
              </a:rPr>
              <a:t>Plan of Action 2012-2013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52732" y="1228297"/>
            <a:ext cx="8115328" cy="5227094"/>
          </a:xfrm>
        </p:spPr>
        <p:txBody>
          <a:bodyPr/>
          <a:lstStyle/>
          <a:p>
            <a:endParaRPr lang="en-US" sz="2400" dirty="0"/>
          </a:p>
          <a:p>
            <a:pPr lvl="0"/>
            <a:r>
              <a:rPr lang="en-GB" sz="2400" dirty="0"/>
              <a:t>Consolidate of the collaboration between the focal points and the Secretariat for the generation of medium-term</a:t>
            </a:r>
            <a:r>
              <a:rPr lang="en-GB" sz="2400" dirty="0" smtClean="0"/>
              <a:t>.</a:t>
            </a:r>
          </a:p>
          <a:p>
            <a:pPr lvl="0"/>
            <a:endParaRPr lang="it-IT" sz="2400" dirty="0"/>
          </a:p>
          <a:p>
            <a:pPr lvl="0"/>
            <a:r>
              <a:rPr lang="en-GB" sz="2400" dirty="0"/>
              <a:t>Using the FAO Tea viewer, focal points will provide/update projection numbers for production, consumption, trade, and macroeconomic data, if available. These should be prepared ahead of the </a:t>
            </a:r>
            <a:r>
              <a:rPr lang="en-GB" sz="2400" dirty="0" err="1"/>
              <a:t>intersessional</a:t>
            </a:r>
            <a:r>
              <a:rPr lang="en-GB" sz="2400" dirty="0"/>
              <a:t> and the main sessions. </a:t>
            </a:r>
            <a:endParaRPr lang="en-GB" sz="2400" dirty="0" smtClean="0"/>
          </a:p>
          <a:p>
            <a:pPr lvl="0"/>
            <a:endParaRPr lang="it-IT" sz="2400" dirty="0"/>
          </a:p>
          <a:p>
            <a:pPr lvl="0"/>
            <a:r>
              <a:rPr lang="en-GB" sz="2400" dirty="0"/>
              <a:t>The focal points invite other producing and consuming countries to participate in the projections.</a:t>
            </a:r>
            <a:endParaRPr lang="it-IT" sz="2400" dirty="0"/>
          </a:p>
          <a:p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2EA88-3C0A-43E3-8317-41D5831AB4B0}" type="slidenum">
              <a:rPr lang="en-GB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64578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41446" y="191376"/>
            <a:ext cx="7063332" cy="1143001"/>
          </a:xfrm>
        </p:spPr>
        <p:txBody>
          <a:bodyPr/>
          <a:lstStyle/>
          <a:p>
            <a:r>
              <a:rPr lang="en-US" sz="2800" dirty="0" smtClean="0">
                <a:solidFill>
                  <a:srgbClr val="FF0000"/>
                </a:solidFill>
              </a:rPr>
              <a:t>Plan of Action 2012-2013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52732" y="1228297"/>
            <a:ext cx="8115328" cy="5227094"/>
          </a:xfrm>
        </p:spPr>
        <p:txBody>
          <a:bodyPr/>
          <a:lstStyle/>
          <a:p>
            <a:endParaRPr lang="en-US" sz="2400" dirty="0"/>
          </a:p>
          <a:p>
            <a:pPr lvl="0"/>
            <a:r>
              <a:rPr lang="en-GB" sz="2400" dirty="0"/>
              <a:t>Capacity building will be conducted as side events during meetings of the IGG on tea. This will enable Member countries to enhance their capacity in the generation of medium-term outlook</a:t>
            </a:r>
            <a:r>
              <a:rPr lang="en-GB" sz="2400" dirty="0" smtClean="0"/>
              <a:t>.</a:t>
            </a:r>
          </a:p>
          <a:p>
            <a:pPr lvl="0"/>
            <a:endParaRPr lang="it-IT" sz="2400" dirty="0"/>
          </a:p>
          <a:p>
            <a:pPr lvl="0"/>
            <a:r>
              <a:rPr lang="en-GB" sz="2400" dirty="0"/>
              <a:t>The focal points will need to be part of the official delegation attending the IGG</a:t>
            </a:r>
            <a:r>
              <a:rPr lang="en-GB" sz="2400" dirty="0" smtClean="0"/>
              <a:t>.</a:t>
            </a:r>
          </a:p>
          <a:p>
            <a:pPr lvl="0"/>
            <a:endParaRPr lang="it-IT" sz="2400" dirty="0"/>
          </a:p>
          <a:p>
            <a:pPr lvl="0"/>
            <a:r>
              <a:rPr lang="en-GB" sz="2400" dirty="0"/>
              <a:t>Model enhancement should include new supply specification to account for the differences between </a:t>
            </a:r>
            <a:r>
              <a:rPr lang="en-GB" sz="2400" dirty="0" smtClean="0"/>
              <a:t>smallholders </a:t>
            </a:r>
            <a:r>
              <a:rPr lang="en-GB" sz="2400" dirty="0"/>
              <a:t>and estate tea production.</a:t>
            </a:r>
            <a:endParaRPr lang="it-IT" sz="2400" dirty="0"/>
          </a:p>
          <a:p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2EA88-3C0A-43E3-8317-41D5831AB4B0}" type="slidenum">
              <a:rPr lang="en-GB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74134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277813" y="1249363"/>
            <a:ext cx="8566150" cy="4303712"/>
          </a:xfrm>
        </p:spPr>
        <p:txBody>
          <a:bodyPr/>
          <a:lstStyle/>
          <a:p>
            <a:pPr eaLnBrk="1" hangingPunct="1"/>
            <a:endParaRPr lang="en-US" sz="6000" b="1" dirty="0" smtClean="0"/>
          </a:p>
          <a:p>
            <a:pPr algn="ctr" eaLnBrk="1" hangingPunct="1">
              <a:buFontTx/>
              <a:buNone/>
            </a:pPr>
            <a:r>
              <a:rPr lang="en-US" sz="6000" b="1" dirty="0" smtClean="0"/>
              <a:t>Thank You</a:t>
            </a:r>
            <a:endParaRPr lang="en-GB" sz="60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22266841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8725</TotalTime>
  <Words>209</Words>
  <Application>Microsoft Office PowerPoint</Application>
  <PresentationFormat>On-screen Show (4:3)</PresentationFormat>
  <Paragraphs>33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Design</vt:lpstr>
      <vt:lpstr>Slide 1</vt:lpstr>
      <vt:lpstr>Background</vt:lpstr>
      <vt:lpstr>Plan of Action 2012-2013</vt:lpstr>
      <vt:lpstr>Plan of Action 2012-2013</vt:lpstr>
      <vt:lpstr>Slide 5</vt:lpstr>
    </vt:vector>
  </TitlesOfParts>
  <Company>FAO of the UN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Steiner, Katharina (ESTM)</dc:creator>
  <cp:lastModifiedBy>lakna video</cp:lastModifiedBy>
  <cp:revision>485</cp:revision>
  <dcterms:created xsi:type="dcterms:W3CDTF">2009-05-05T13:12:40Z</dcterms:created>
  <dcterms:modified xsi:type="dcterms:W3CDTF">2012-01-31T06:44:12Z</dcterms:modified>
</cp:coreProperties>
</file>