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doc" ContentType="application/msword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426" r:id="rId3"/>
    <p:sldId id="427" r:id="rId4"/>
    <p:sldId id="428" r:id="rId5"/>
    <p:sldId id="429" r:id="rId6"/>
    <p:sldId id="431" r:id="rId7"/>
    <p:sldId id="453" r:id="rId8"/>
    <p:sldId id="434" r:id="rId9"/>
    <p:sldId id="435" r:id="rId10"/>
    <p:sldId id="436" r:id="rId11"/>
    <p:sldId id="437" r:id="rId12"/>
    <p:sldId id="438" r:id="rId13"/>
    <p:sldId id="470" r:id="rId14"/>
    <p:sldId id="439" r:id="rId15"/>
    <p:sldId id="440" r:id="rId16"/>
    <p:sldId id="441" r:id="rId17"/>
    <p:sldId id="442" r:id="rId18"/>
    <p:sldId id="456" r:id="rId19"/>
    <p:sldId id="443" r:id="rId20"/>
    <p:sldId id="444" r:id="rId21"/>
    <p:sldId id="445" r:id="rId22"/>
    <p:sldId id="447" r:id="rId23"/>
    <p:sldId id="450" r:id="rId24"/>
    <p:sldId id="451" r:id="rId25"/>
    <p:sldId id="452" r:id="rId26"/>
    <p:sldId id="473" r:id="rId27"/>
    <p:sldId id="448" r:id="rId28"/>
    <p:sldId id="466" r:id="rId29"/>
    <p:sldId id="467" r:id="rId30"/>
    <p:sldId id="468" r:id="rId31"/>
    <p:sldId id="469" r:id="rId32"/>
    <p:sldId id="475" r:id="rId3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BC9FF"/>
    <a:srgbClr val="FF9933"/>
    <a:srgbClr val="FF3300"/>
    <a:srgbClr val="66FFCC"/>
    <a:srgbClr val="1BFFCE"/>
    <a:srgbClr val="8DD1FF"/>
    <a:srgbClr val="6699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18" autoAdjust="0"/>
  </p:normalViewPr>
  <p:slideViewPr>
    <p:cSldViewPr>
      <p:cViewPr>
        <p:scale>
          <a:sx n="100" d="100"/>
          <a:sy n="100" d="100"/>
        </p:scale>
        <p:origin x="1320" y="11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S\BEATY\TRFK%20OFFICE\TRFK\TEMPERATURES%20AND%20RAINFALL%20JAN%201958-DEC%202009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S\BEATY\TRFK%20OFFICE\TRFK\TEMPERATURES%20AND%20RAINFALL%20JAN%201958-DEC%202009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S\BEATY\TRFK%20OFFICE\TRFK\TEMPERATURES%20AND%20RAINFALL%20JAN%201958-DEC%202009.xls" TargetMode="External"/><Relationship Id="rId2" Type="http://schemas.openxmlformats.org/officeDocument/2006/relationships/image" Target="../media/image20.jpeg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95089676290461"/>
          <c:y val="2.2110578568983262E-2"/>
          <c:w val="0.84940037182852135"/>
          <c:h val="0.81404285529882636"/>
        </c:manualLayout>
      </c:layout>
      <c:lineChart>
        <c:grouping val="standard"/>
        <c:ser>
          <c:idx val="1"/>
          <c:order val="1"/>
          <c:tx>
            <c:strRef>
              <c:f>'CLIMATE CHANGE'!$B$126</c:f>
            </c:strRef>
          </c:tx>
          <c:spPr>
            <a:ln>
              <a:solidFill>
                <a:schemeClr val="tx1"/>
              </a:solidFill>
            </a:ln>
          </c:spPr>
          <c:cat>
            <c:multiLvlStrRef>
              <c:f>'CLIMATE CHANGE'!$A$127:$A$178</c:f>
            </c:multiLvlStrRef>
          </c:cat>
          <c:val>
            <c:numRef>
              <c:f>'CLIMATE CHANGE'!$B$127:$B$178</c:f>
            </c:numRef>
          </c:val>
        </c:ser>
        <c:ser>
          <c:idx val="0"/>
          <c:order val="0"/>
          <c:tx>
            <c:strRef>
              <c:f>'[TEMPERATURES AND RAINFALL JAN 1958-DEC 2009.xls]CLIMATE CHANGE'!$B$126</c:f>
              <c:strCache>
                <c:ptCount val="1"/>
                <c:pt idx="0">
                  <c:v>MM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</c:spPr>
          </c:marker>
          <c:trendline>
            <c:trendlineType val="linear"/>
            <c:dispRSqr val="1"/>
            <c:dispEq val="1"/>
            <c:trendlineLbl>
              <c:layout>
                <c:manualLayout>
                  <c:x val="-0.24946918273146956"/>
                  <c:y val="0.27257024224430981"/>
                </c:manualLayout>
              </c:layout>
              <c:numFmt formatCode="General" sourceLinked="0"/>
            </c:trendlineLbl>
          </c:trendline>
          <c:cat>
            <c:numRef>
              <c:f>'[TEMPERATURES AND RAINFALL JAN 1958-DEC 2009.xls]CLIMATE CHANGE'!$A$127:$A$179</c:f>
              <c:numCache>
                <c:formatCode>General</c:formatCode>
                <c:ptCount val="53"/>
                <c:pt idx="0">
                  <c:v>1958</c:v>
                </c:pt>
                <c:pt idx="1">
                  <c:v>1959</c:v>
                </c:pt>
                <c:pt idx="2">
                  <c:v>1960</c:v>
                </c:pt>
                <c:pt idx="3">
                  <c:v>1961</c:v>
                </c:pt>
                <c:pt idx="4">
                  <c:v>1962</c:v>
                </c:pt>
                <c:pt idx="5">
                  <c:v>1963</c:v>
                </c:pt>
                <c:pt idx="6">
                  <c:v>1964</c:v>
                </c:pt>
                <c:pt idx="7">
                  <c:v>1965</c:v>
                </c:pt>
                <c:pt idx="8">
                  <c:v>1966</c:v>
                </c:pt>
                <c:pt idx="9">
                  <c:v>1967</c:v>
                </c:pt>
                <c:pt idx="10">
                  <c:v>1968</c:v>
                </c:pt>
                <c:pt idx="11">
                  <c:v>1969</c:v>
                </c:pt>
                <c:pt idx="12">
                  <c:v>1970</c:v>
                </c:pt>
                <c:pt idx="13">
                  <c:v>1971</c:v>
                </c:pt>
                <c:pt idx="14">
                  <c:v>1972</c:v>
                </c:pt>
                <c:pt idx="15">
                  <c:v>1973</c:v>
                </c:pt>
                <c:pt idx="16">
                  <c:v>1974</c:v>
                </c:pt>
                <c:pt idx="17">
                  <c:v>1975</c:v>
                </c:pt>
                <c:pt idx="18">
                  <c:v>1976</c:v>
                </c:pt>
                <c:pt idx="19">
                  <c:v>1977</c:v>
                </c:pt>
                <c:pt idx="20">
                  <c:v>1978</c:v>
                </c:pt>
                <c:pt idx="21">
                  <c:v>1979</c:v>
                </c:pt>
                <c:pt idx="22">
                  <c:v>1980</c:v>
                </c:pt>
                <c:pt idx="23">
                  <c:v>1981</c:v>
                </c:pt>
                <c:pt idx="24">
                  <c:v>1982</c:v>
                </c:pt>
                <c:pt idx="25">
                  <c:v>1983</c:v>
                </c:pt>
                <c:pt idx="26">
                  <c:v>1984</c:v>
                </c:pt>
                <c:pt idx="27">
                  <c:v>1985</c:v>
                </c:pt>
                <c:pt idx="28">
                  <c:v>1986</c:v>
                </c:pt>
                <c:pt idx="29">
                  <c:v>1987</c:v>
                </c:pt>
                <c:pt idx="30">
                  <c:v>1988</c:v>
                </c:pt>
                <c:pt idx="31">
                  <c:v>1989</c:v>
                </c:pt>
                <c:pt idx="32">
                  <c:v>1990</c:v>
                </c:pt>
                <c:pt idx="33">
                  <c:v>1991</c:v>
                </c:pt>
                <c:pt idx="34">
                  <c:v>1992</c:v>
                </c:pt>
                <c:pt idx="35">
                  <c:v>1993</c:v>
                </c:pt>
                <c:pt idx="36">
                  <c:v>1994</c:v>
                </c:pt>
                <c:pt idx="37">
                  <c:v>1995</c:v>
                </c:pt>
                <c:pt idx="38">
                  <c:v>1996</c:v>
                </c:pt>
                <c:pt idx="39">
                  <c:v>1997</c:v>
                </c:pt>
                <c:pt idx="40">
                  <c:v>1998</c:v>
                </c:pt>
                <c:pt idx="41">
                  <c:v>1999</c:v>
                </c:pt>
                <c:pt idx="42">
                  <c:v>2000</c:v>
                </c:pt>
                <c:pt idx="43">
                  <c:v>2001</c:v>
                </c:pt>
                <c:pt idx="44">
                  <c:v>2002</c:v>
                </c:pt>
                <c:pt idx="45">
                  <c:v>2003</c:v>
                </c:pt>
                <c:pt idx="46">
                  <c:v>2004</c:v>
                </c:pt>
                <c:pt idx="47">
                  <c:v>2005</c:v>
                </c:pt>
                <c:pt idx="48">
                  <c:v>2006</c:v>
                </c:pt>
                <c:pt idx="49">
                  <c:v>2007</c:v>
                </c:pt>
                <c:pt idx="50">
                  <c:v>2008</c:v>
                </c:pt>
                <c:pt idx="51">
                  <c:v>2009</c:v>
                </c:pt>
                <c:pt idx="52">
                  <c:v>2010</c:v>
                </c:pt>
              </c:numCache>
            </c:numRef>
          </c:cat>
          <c:val>
            <c:numRef>
              <c:f>'[TEMPERATURES AND RAINFALL JAN 1958-DEC 2009.xls]CLIMATE CHANGE'!$B$127:$B$179</c:f>
              <c:numCache>
                <c:formatCode>General</c:formatCode>
                <c:ptCount val="53"/>
                <c:pt idx="0">
                  <c:v>1830</c:v>
                </c:pt>
                <c:pt idx="1">
                  <c:v>1995</c:v>
                </c:pt>
                <c:pt idx="2">
                  <c:v>2355</c:v>
                </c:pt>
                <c:pt idx="3">
                  <c:v>2388</c:v>
                </c:pt>
                <c:pt idx="4">
                  <c:v>2558</c:v>
                </c:pt>
                <c:pt idx="5">
                  <c:v>2261</c:v>
                </c:pt>
                <c:pt idx="6">
                  <c:v>2444</c:v>
                </c:pt>
                <c:pt idx="7">
                  <c:v>1549</c:v>
                </c:pt>
                <c:pt idx="8">
                  <c:v>1976</c:v>
                </c:pt>
                <c:pt idx="9">
                  <c:v>2311</c:v>
                </c:pt>
                <c:pt idx="10">
                  <c:v>2792</c:v>
                </c:pt>
                <c:pt idx="11">
                  <c:v>1584</c:v>
                </c:pt>
                <c:pt idx="12">
                  <c:v>2543</c:v>
                </c:pt>
                <c:pt idx="13">
                  <c:v>2391</c:v>
                </c:pt>
                <c:pt idx="14">
                  <c:v>2264</c:v>
                </c:pt>
                <c:pt idx="15">
                  <c:v>1915</c:v>
                </c:pt>
                <c:pt idx="16">
                  <c:v>2054</c:v>
                </c:pt>
                <c:pt idx="17">
                  <c:v>2398</c:v>
                </c:pt>
                <c:pt idx="18">
                  <c:v>1848</c:v>
                </c:pt>
                <c:pt idx="19">
                  <c:v>2723</c:v>
                </c:pt>
                <c:pt idx="20">
                  <c:v>2436</c:v>
                </c:pt>
                <c:pt idx="21">
                  <c:v>1859</c:v>
                </c:pt>
                <c:pt idx="22">
                  <c:v>1752</c:v>
                </c:pt>
                <c:pt idx="23">
                  <c:v>2047</c:v>
                </c:pt>
                <c:pt idx="24">
                  <c:v>2385</c:v>
                </c:pt>
                <c:pt idx="25">
                  <c:v>2149</c:v>
                </c:pt>
                <c:pt idx="26">
                  <c:v>1483</c:v>
                </c:pt>
                <c:pt idx="27">
                  <c:v>2263</c:v>
                </c:pt>
                <c:pt idx="28">
                  <c:v>1603</c:v>
                </c:pt>
                <c:pt idx="29">
                  <c:v>2268</c:v>
                </c:pt>
                <c:pt idx="30">
                  <c:v>2271</c:v>
                </c:pt>
                <c:pt idx="31">
                  <c:v>2432</c:v>
                </c:pt>
                <c:pt idx="32">
                  <c:v>2209</c:v>
                </c:pt>
                <c:pt idx="33">
                  <c:v>2075</c:v>
                </c:pt>
                <c:pt idx="34">
                  <c:v>2179</c:v>
                </c:pt>
                <c:pt idx="35">
                  <c:v>1687</c:v>
                </c:pt>
                <c:pt idx="36">
                  <c:v>2589</c:v>
                </c:pt>
                <c:pt idx="37">
                  <c:v>2074</c:v>
                </c:pt>
                <c:pt idx="38">
                  <c:v>1671</c:v>
                </c:pt>
                <c:pt idx="39">
                  <c:v>1785</c:v>
                </c:pt>
                <c:pt idx="40">
                  <c:v>1859</c:v>
                </c:pt>
                <c:pt idx="41">
                  <c:v>1882</c:v>
                </c:pt>
                <c:pt idx="42">
                  <c:v>1308</c:v>
                </c:pt>
                <c:pt idx="43">
                  <c:v>2199</c:v>
                </c:pt>
                <c:pt idx="44">
                  <c:v>2037</c:v>
                </c:pt>
                <c:pt idx="45">
                  <c:v>2046</c:v>
                </c:pt>
                <c:pt idx="46">
                  <c:v>1760</c:v>
                </c:pt>
                <c:pt idx="47">
                  <c:v>1960</c:v>
                </c:pt>
                <c:pt idx="48">
                  <c:v>2558</c:v>
                </c:pt>
                <c:pt idx="49">
                  <c:v>2087</c:v>
                </c:pt>
                <c:pt idx="50">
                  <c:v>2398</c:v>
                </c:pt>
                <c:pt idx="51">
                  <c:v>1831</c:v>
                </c:pt>
                <c:pt idx="52">
                  <c:v>2567</c:v>
                </c:pt>
              </c:numCache>
            </c:numRef>
          </c:val>
        </c:ser>
        <c:marker val="1"/>
        <c:axId val="81524224"/>
        <c:axId val="81526144"/>
      </c:lineChart>
      <c:catAx>
        <c:axId val="815242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YEARS</a:t>
                </a:r>
              </a:p>
            </c:rich>
          </c:tx>
          <c:layout>
            <c:manualLayout>
              <c:xMode val="edge"/>
              <c:yMode val="edge"/>
              <c:x val="0.47507568558240637"/>
              <c:y val="0.94935760079170428"/>
            </c:manualLayout>
          </c:layout>
        </c:title>
        <c:numFmt formatCode="General" sourceLinked="1"/>
        <c:tickLblPos val="nextTo"/>
        <c:crossAx val="81526144"/>
        <c:crosses val="autoZero"/>
        <c:auto val="1"/>
        <c:lblAlgn val="ctr"/>
        <c:lblOffset val="100"/>
      </c:catAx>
      <c:valAx>
        <c:axId val="81526144"/>
        <c:scaling>
          <c:orientation val="minMax"/>
          <c:min val="100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RAINFALL (mm)</a:t>
                </a:r>
              </a:p>
            </c:rich>
          </c:tx>
          <c:layout>
            <c:manualLayout>
              <c:xMode val="edge"/>
              <c:yMode val="edge"/>
              <c:x val="2.3284886264216972E-2"/>
              <c:y val="0.34742416419259148"/>
            </c:manualLayout>
          </c:layout>
        </c:title>
        <c:numFmt formatCode="General" sourceLinked="1"/>
        <c:tickLblPos val="nextTo"/>
        <c:crossAx val="81524224"/>
        <c:crosses val="autoZero"/>
        <c:crossBetween val="between"/>
      </c:valAx>
      <c:spPr>
        <a:solidFill>
          <a:srgbClr val="00FFFF">
            <a:lumMod val="50000"/>
          </a:srgbClr>
        </a:solidFill>
      </c:spPr>
    </c:plotArea>
    <c:plotVisOnly val="1"/>
    <c:dispBlanksAs val="gap"/>
  </c:chart>
  <c:spPr>
    <a:gradFill>
      <a:gsLst>
        <a:gs pos="0">
          <a:schemeClr val="tx2">
            <a:lumMod val="40000"/>
            <a:lumOff val="60000"/>
          </a:scheme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baseline="0">
          <a:solidFill>
            <a:schemeClr val="bg2"/>
          </a:solidFill>
        </a:defRPr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1"/>
          <c:order val="1"/>
          <c:tx>
            <c:strRef>
              <c:f>Sheet1!$B$1:$B$2</c:f>
            </c:strRef>
          </c:tx>
          <c:spPr>
            <a:ln>
              <a:solidFill>
                <a:srgbClr val="0070C0"/>
              </a:solidFill>
            </a:ln>
          </c:spPr>
          <c:cat>
            <c:multiLvlStrRef>
              <c:f>Sheet1!$A$3:$A$54</c:f>
            </c:multiLvlStrRef>
          </c:cat>
          <c:val>
            <c:numRef>
              <c:f>Sheet1!$B$3:$B$54</c:f>
            </c:numRef>
          </c:val>
        </c:ser>
        <c:ser>
          <c:idx val="0"/>
          <c:order val="0"/>
          <c:tx>
            <c:strRef>
              <c:f>'[TEMPERATURES AND RAINFALL JAN 1958-DEC 2009.xls]CLIMATE CHANGE'!$G$126</c:f>
              <c:strCache>
                <c:ptCount val="1"/>
                <c:pt idx="0">
                  <c:v>MEAN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</c:spPr>
          </c:marker>
          <c:trendline>
            <c:trendlineType val="linear"/>
            <c:dispRSqr val="1"/>
            <c:dispEq val="1"/>
            <c:trendlineLbl>
              <c:layout>
                <c:manualLayout>
                  <c:x val="-0.33115731627296641"/>
                  <c:y val="0.25180543005894757"/>
                </c:manualLayout>
              </c:layout>
              <c:numFmt formatCode="General" sourceLinked="0"/>
            </c:trendlineLbl>
          </c:trendline>
          <c:cat>
            <c:numRef>
              <c:f>'[TEMPERATURES AND RAINFALL JAN 1958-DEC 2009.xls]CLIMATE CHANGE'!$F$127:$F$179</c:f>
              <c:numCache>
                <c:formatCode>General</c:formatCode>
                <c:ptCount val="53"/>
                <c:pt idx="0">
                  <c:v>1958</c:v>
                </c:pt>
                <c:pt idx="1">
                  <c:v>1959</c:v>
                </c:pt>
                <c:pt idx="2">
                  <c:v>1960</c:v>
                </c:pt>
                <c:pt idx="3">
                  <c:v>1961</c:v>
                </c:pt>
                <c:pt idx="4">
                  <c:v>1962</c:v>
                </c:pt>
                <c:pt idx="5">
                  <c:v>1963</c:v>
                </c:pt>
                <c:pt idx="6">
                  <c:v>1964</c:v>
                </c:pt>
                <c:pt idx="7">
                  <c:v>1965</c:v>
                </c:pt>
                <c:pt idx="8">
                  <c:v>1966</c:v>
                </c:pt>
                <c:pt idx="9">
                  <c:v>1967</c:v>
                </c:pt>
                <c:pt idx="10">
                  <c:v>1968</c:v>
                </c:pt>
                <c:pt idx="11">
                  <c:v>1969</c:v>
                </c:pt>
                <c:pt idx="12">
                  <c:v>1970</c:v>
                </c:pt>
                <c:pt idx="13">
                  <c:v>1971</c:v>
                </c:pt>
                <c:pt idx="14">
                  <c:v>1972</c:v>
                </c:pt>
                <c:pt idx="15">
                  <c:v>1973</c:v>
                </c:pt>
                <c:pt idx="16">
                  <c:v>1974</c:v>
                </c:pt>
                <c:pt idx="17">
                  <c:v>1975</c:v>
                </c:pt>
                <c:pt idx="18">
                  <c:v>1976</c:v>
                </c:pt>
                <c:pt idx="19">
                  <c:v>1977</c:v>
                </c:pt>
                <c:pt idx="20">
                  <c:v>1978</c:v>
                </c:pt>
                <c:pt idx="21">
                  <c:v>1979</c:v>
                </c:pt>
                <c:pt idx="22">
                  <c:v>1980</c:v>
                </c:pt>
                <c:pt idx="23">
                  <c:v>1981</c:v>
                </c:pt>
                <c:pt idx="24">
                  <c:v>1982</c:v>
                </c:pt>
                <c:pt idx="25">
                  <c:v>1983</c:v>
                </c:pt>
                <c:pt idx="26">
                  <c:v>1984</c:v>
                </c:pt>
                <c:pt idx="27">
                  <c:v>1985</c:v>
                </c:pt>
                <c:pt idx="28">
                  <c:v>1986</c:v>
                </c:pt>
                <c:pt idx="29">
                  <c:v>1987</c:v>
                </c:pt>
                <c:pt idx="30">
                  <c:v>1988</c:v>
                </c:pt>
                <c:pt idx="31">
                  <c:v>1989</c:v>
                </c:pt>
                <c:pt idx="32">
                  <c:v>1990</c:v>
                </c:pt>
                <c:pt idx="33">
                  <c:v>1991</c:v>
                </c:pt>
                <c:pt idx="34">
                  <c:v>1992</c:v>
                </c:pt>
                <c:pt idx="35">
                  <c:v>1993</c:v>
                </c:pt>
                <c:pt idx="36">
                  <c:v>1994</c:v>
                </c:pt>
                <c:pt idx="37">
                  <c:v>1995</c:v>
                </c:pt>
                <c:pt idx="38">
                  <c:v>1996</c:v>
                </c:pt>
                <c:pt idx="39">
                  <c:v>1997</c:v>
                </c:pt>
                <c:pt idx="40">
                  <c:v>1998</c:v>
                </c:pt>
                <c:pt idx="41">
                  <c:v>1999</c:v>
                </c:pt>
                <c:pt idx="42">
                  <c:v>2000</c:v>
                </c:pt>
                <c:pt idx="43">
                  <c:v>2001</c:v>
                </c:pt>
                <c:pt idx="44">
                  <c:v>2002</c:v>
                </c:pt>
                <c:pt idx="45">
                  <c:v>2003</c:v>
                </c:pt>
                <c:pt idx="46">
                  <c:v>2004</c:v>
                </c:pt>
                <c:pt idx="47">
                  <c:v>2005</c:v>
                </c:pt>
                <c:pt idx="48">
                  <c:v>2006</c:v>
                </c:pt>
                <c:pt idx="49">
                  <c:v>2007</c:v>
                </c:pt>
                <c:pt idx="50">
                  <c:v>2008</c:v>
                </c:pt>
                <c:pt idx="51">
                  <c:v>2009</c:v>
                </c:pt>
                <c:pt idx="52">
                  <c:v>2010</c:v>
                </c:pt>
              </c:numCache>
            </c:numRef>
          </c:cat>
          <c:val>
            <c:numRef>
              <c:f>'[TEMPERATURES AND RAINFALL JAN 1958-DEC 2009.xls]CLIMATE CHANGE'!$G$127:$G$179</c:f>
              <c:numCache>
                <c:formatCode>General</c:formatCode>
                <c:ptCount val="53"/>
                <c:pt idx="0">
                  <c:v>16.2</c:v>
                </c:pt>
                <c:pt idx="1">
                  <c:v>15.9</c:v>
                </c:pt>
                <c:pt idx="2">
                  <c:v>15.7</c:v>
                </c:pt>
                <c:pt idx="3">
                  <c:v>16.100000000000001</c:v>
                </c:pt>
                <c:pt idx="4">
                  <c:v>16.100000000000001</c:v>
                </c:pt>
                <c:pt idx="5">
                  <c:v>15.7</c:v>
                </c:pt>
                <c:pt idx="6">
                  <c:v>15.6</c:v>
                </c:pt>
                <c:pt idx="7">
                  <c:v>14.8</c:v>
                </c:pt>
                <c:pt idx="8">
                  <c:v>15.6</c:v>
                </c:pt>
                <c:pt idx="9">
                  <c:v>15.7</c:v>
                </c:pt>
                <c:pt idx="10">
                  <c:v>15.6</c:v>
                </c:pt>
                <c:pt idx="11">
                  <c:v>16.100000000000001</c:v>
                </c:pt>
                <c:pt idx="12">
                  <c:v>16</c:v>
                </c:pt>
                <c:pt idx="13">
                  <c:v>15.7</c:v>
                </c:pt>
                <c:pt idx="14">
                  <c:v>15.8</c:v>
                </c:pt>
                <c:pt idx="15">
                  <c:v>16.2</c:v>
                </c:pt>
                <c:pt idx="16">
                  <c:v>15.8</c:v>
                </c:pt>
                <c:pt idx="17">
                  <c:v>15.6</c:v>
                </c:pt>
                <c:pt idx="18">
                  <c:v>15.9</c:v>
                </c:pt>
                <c:pt idx="19">
                  <c:v>15.4</c:v>
                </c:pt>
                <c:pt idx="20">
                  <c:v>16</c:v>
                </c:pt>
                <c:pt idx="21">
                  <c:v>16.3</c:v>
                </c:pt>
                <c:pt idx="22">
                  <c:v>16.399999999999999</c:v>
                </c:pt>
                <c:pt idx="23">
                  <c:v>15.8</c:v>
                </c:pt>
                <c:pt idx="24">
                  <c:v>15.9</c:v>
                </c:pt>
                <c:pt idx="25">
                  <c:v>16.600000000000001</c:v>
                </c:pt>
                <c:pt idx="26">
                  <c:v>16.100000000000001</c:v>
                </c:pt>
                <c:pt idx="27">
                  <c:v>16</c:v>
                </c:pt>
                <c:pt idx="28">
                  <c:v>16.3</c:v>
                </c:pt>
                <c:pt idx="29">
                  <c:v>16.600000000000001</c:v>
                </c:pt>
                <c:pt idx="30">
                  <c:v>16.7</c:v>
                </c:pt>
                <c:pt idx="31">
                  <c:v>16</c:v>
                </c:pt>
                <c:pt idx="32">
                  <c:v>16.3</c:v>
                </c:pt>
                <c:pt idx="33">
                  <c:v>16</c:v>
                </c:pt>
                <c:pt idx="34">
                  <c:v>16.3</c:v>
                </c:pt>
                <c:pt idx="35">
                  <c:v>16</c:v>
                </c:pt>
                <c:pt idx="36">
                  <c:v>15.8</c:v>
                </c:pt>
                <c:pt idx="37">
                  <c:v>15.6</c:v>
                </c:pt>
                <c:pt idx="38">
                  <c:v>15.3</c:v>
                </c:pt>
                <c:pt idx="39">
                  <c:v>16.3</c:v>
                </c:pt>
                <c:pt idx="40">
                  <c:v>16.899999999999999</c:v>
                </c:pt>
                <c:pt idx="41">
                  <c:v>16.100000000000001</c:v>
                </c:pt>
                <c:pt idx="42">
                  <c:v>16.7</c:v>
                </c:pt>
                <c:pt idx="43">
                  <c:v>16.399999999999999</c:v>
                </c:pt>
                <c:pt idx="44">
                  <c:v>16.7</c:v>
                </c:pt>
                <c:pt idx="45">
                  <c:v>16.600000000000001</c:v>
                </c:pt>
                <c:pt idx="46">
                  <c:v>16.399999999999999</c:v>
                </c:pt>
                <c:pt idx="47">
                  <c:v>16.7</c:v>
                </c:pt>
                <c:pt idx="48">
                  <c:v>17</c:v>
                </c:pt>
                <c:pt idx="49">
                  <c:v>16.600000000000001</c:v>
                </c:pt>
                <c:pt idx="50">
                  <c:v>16.2</c:v>
                </c:pt>
                <c:pt idx="51">
                  <c:v>16.3</c:v>
                </c:pt>
                <c:pt idx="52">
                  <c:v>16.600000000000001</c:v>
                </c:pt>
              </c:numCache>
            </c:numRef>
          </c:val>
        </c:ser>
        <c:marker val="1"/>
        <c:axId val="74847360"/>
        <c:axId val="74849280"/>
      </c:lineChart>
      <c:catAx>
        <c:axId val="748473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</c:title>
        <c:numFmt formatCode="General" sourceLinked="1"/>
        <c:tickLblPos val="nextTo"/>
        <c:crossAx val="74849280"/>
        <c:crosses val="autoZero"/>
        <c:auto val="1"/>
        <c:lblAlgn val="ctr"/>
        <c:lblOffset val="100"/>
      </c:catAx>
      <c:valAx>
        <c:axId val="74849280"/>
        <c:scaling>
          <c:orientation val="minMax"/>
          <c:min val="14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TEMPERATURE (0C)</a:t>
                </a:r>
              </a:p>
            </c:rich>
          </c:tx>
          <c:layout/>
        </c:title>
        <c:numFmt formatCode="General" sourceLinked="1"/>
        <c:tickLblPos val="nextTo"/>
        <c:crossAx val="74847360"/>
        <c:crosses val="autoZero"/>
        <c:crossBetween val="between"/>
      </c:valAx>
    </c:plotArea>
    <c:plotVisOnly val="1"/>
    <c:dispBlanksAs val="gap"/>
  </c:chart>
  <c:spPr>
    <a:gradFill>
      <a:gsLst>
        <a:gs pos="0">
          <a:schemeClr val="accent6">
            <a:lumMod val="75000"/>
          </a:scheme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baseline="0">
          <a:solidFill>
            <a:schemeClr val="bg2"/>
          </a:solidFill>
        </a:defRPr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077860892388463"/>
          <c:y val="6.7372995042286735E-2"/>
          <c:w val="0.84391456692913391"/>
          <c:h val="0.78468681880866598"/>
        </c:manualLayout>
      </c:layout>
      <c:lineChart>
        <c:grouping val="standard"/>
        <c:ser>
          <c:idx val="0"/>
          <c:order val="0"/>
          <c:tx>
            <c:strRef>
              <c:f>'CLIMATE CHANGE'!$O$126</c:f>
              <c:strCache>
                <c:ptCount val="1"/>
                <c:pt idx="0">
                  <c:v>DECADES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</c:spPr>
          </c:marker>
          <c:trendline>
            <c:trendlineType val="linear"/>
            <c:dispRSqr val="1"/>
            <c:dispEq val="1"/>
            <c:trendlineLbl>
              <c:layout>
                <c:manualLayout>
                  <c:x val="-6.7451390004820824E-2"/>
                  <c:y val="0.4698939195100613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b="1" i="0" baseline="0">
                      <a:latin typeface="Arial" pitchFamily="34" charset="0"/>
                    </a:defRPr>
                  </a:pPr>
                  <a:endParaRPr lang="en-US"/>
                </a:p>
              </c:txPr>
            </c:trendlineLbl>
          </c:trendline>
          <c:cat>
            <c:numRef>
              <c:f>'CLIMATE CHANGE'!$N$127:$N$131</c:f>
              <c:numCache>
                <c:formatCode>General</c:formatCode>
                <c:ptCount val="5"/>
                <c:pt idx="0">
                  <c:v>1969</c:v>
                </c:pt>
                <c:pt idx="1">
                  <c:v>1979</c:v>
                </c:pt>
                <c:pt idx="2">
                  <c:v>1989</c:v>
                </c:pt>
                <c:pt idx="3">
                  <c:v>1999</c:v>
                </c:pt>
                <c:pt idx="4">
                  <c:v>2009</c:v>
                </c:pt>
              </c:numCache>
            </c:numRef>
          </c:cat>
          <c:val>
            <c:numRef>
              <c:f>'CLIMATE CHANGE'!$O$127:$O$131</c:f>
              <c:numCache>
                <c:formatCode>General</c:formatCode>
                <c:ptCount val="5"/>
                <c:pt idx="0">
                  <c:v>15.7</c:v>
                </c:pt>
                <c:pt idx="1">
                  <c:v>15.9</c:v>
                </c:pt>
                <c:pt idx="2">
                  <c:v>16.239999999999988</c:v>
                </c:pt>
                <c:pt idx="3">
                  <c:v>16.100000000000001</c:v>
                </c:pt>
                <c:pt idx="4">
                  <c:v>16.600000000000001</c:v>
                </c:pt>
              </c:numCache>
            </c:numRef>
          </c:val>
        </c:ser>
        <c:marker val="1"/>
        <c:axId val="75097600"/>
        <c:axId val="75099520"/>
      </c:lineChart>
      <c:catAx>
        <c:axId val="750976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 baseline="0">
                    <a:latin typeface="Arial" pitchFamily="34" charset="0"/>
                  </a:defRPr>
                </a:pPr>
                <a:r>
                  <a:rPr lang="en-US" sz="1600" baseline="0">
                    <a:latin typeface="Arial" pitchFamily="34" charset="0"/>
                  </a:rPr>
                  <a:t>Years</a:t>
                </a:r>
              </a:p>
            </c:rich>
          </c:tx>
          <c:layout>
            <c:manualLayout>
              <c:xMode val="edge"/>
              <c:yMode val="edge"/>
              <c:x val="0.46165087003013511"/>
              <c:y val="0.9390962251042148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 b="1" i="0" baseline="0">
                <a:latin typeface="Arial" pitchFamily="34" charset="0"/>
              </a:defRPr>
            </a:pPr>
            <a:endParaRPr lang="en-US"/>
          </a:p>
        </c:txPr>
        <c:crossAx val="75099520"/>
        <c:crosses val="autoZero"/>
        <c:auto val="1"/>
        <c:lblAlgn val="ctr"/>
        <c:lblOffset val="100"/>
      </c:catAx>
      <c:valAx>
        <c:axId val="75099520"/>
        <c:scaling>
          <c:orientation val="minMax"/>
          <c:max val="16.600000000000001"/>
          <c:min val="15.6"/>
        </c:scaling>
        <c:axPos val="l"/>
        <c:title>
          <c:tx>
            <c:rich>
              <a:bodyPr rot="-5400000" vert="horz"/>
              <a:lstStyle/>
              <a:p>
                <a:pPr>
                  <a:defRPr sz="1600" baseline="0">
                    <a:latin typeface="Arial" pitchFamily="34" charset="0"/>
                  </a:defRPr>
                </a:pPr>
                <a:r>
                  <a:rPr lang="en-US" sz="1600" baseline="0" dirty="0">
                    <a:latin typeface="Arial" pitchFamily="34" charset="0"/>
                  </a:rPr>
                  <a:t>Temperature (</a:t>
                </a:r>
                <a:r>
                  <a:rPr lang="en-US" sz="1600" baseline="30000" dirty="0">
                    <a:latin typeface="Arial" pitchFamily="34" charset="0"/>
                  </a:rPr>
                  <a:t>0</a:t>
                </a:r>
                <a:r>
                  <a:rPr lang="en-US" sz="1600" baseline="0" dirty="0">
                    <a:latin typeface="Arial" pitchFamily="34" charset="0"/>
                  </a:rPr>
                  <a:t>C)</a:t>
                </a:r>
              </a:p>
            </c:rich>
          </c:tx>
          <c:layout>
            <c:manualLayout>
              <c:xMode val="edge"/>
              <c:yMode val="edge"/>
              <c:x val="2.4083464566929186E-2"/>
              <c:y val="0.29531197076600924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 b="1" i="0" baseline="0">
                <a:latin typeface="Arial" pitchFamily="34" charset="0"/>
              </a:defRPr>
            </a:pPr>
            <a:endParaRPr lang="en-US"/>
          </a:p>
        </c:txPr>
        <c:crossAx val="75097600"/>
        <c:crosses val="autoZero"/>
        <c:crossBetween val="between"/>
      </c:valAx>
      <c:spPr>
        <a:solidFill>
          <a:schemeClr val="bg1"/>
        </a:solidFill>
        <a:ln w="9525" cap="flat" cmpd="sng" algn="ctr">
          <a:solidFill>
            <a:schemeClr val="accent6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c:spPr>
    </c:plotArea>
    <c:plotVisOnly val="1"/>
  </c:chart>
  <c:spPr>
    <a:blipFill>
      <a:blip xmlns:r="http://schemas.openxmlformats.org/officeDocument/2006/relationships" r:embed="rId2"/>
      <a:tile tx="0" ty="0" sx="70000" sy="70000" flip="none" algn="ctr"/>
    </a:blipFill>
    <a:ln w="9525" cap="flat" cmpd="sng" algn="ctr">
      <a:solidFill>
        <a:schemeClr val="accent1">
          <a:lumMod val="20000"/>
          <a:lumOff val="80000"/>
        </a:schemeClr>
      </a:solidFill>
      <a:prstDash val="solid"/>
    </a:ln>
    <a:effectLst>
      <a:outerShdw blurRad="38100" dist="25400" dir="5400000" algn="t" rotWithShape="0">
        <a:srgbClr val="000000">
          <a:alpha val="5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2F25444-B9EA-4861-A96A-57C7FFC63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fld id="{DC4A56F3-0F5E-42E8-BCAA-89E0DE557E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FCA761-19D7-4CBE-A574-944CF5644B5D}" type="slidenum">
              <a:rPr lang="en-GB" smtClean="0"/>
              <a:pPr>
                <a:defRPr/>
              </a:pPr>
              <a:t>1</a:t>
            </a:fld>
            <a:endParaRPr lang="en-GB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7296A6-4ABE-4982-865A-8C0F0C62644D}" type="slidenum">
              <a:rPr lang="en-GB" smtClean="0"/>
              <a:pPr>
                <a:defRPr/>
              </a:pPr>
              <a:t>11</a:t>
            </a:fld>
            <a:endParaRPr lang="en-GB" smtClean="0"/>
          </a:p>
        </p:txBody>
      </p:sp>
      <p:sp>
        <p:nvSpPr>
          <p:cNvPr id="450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60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1" name="Slide Number Placeholder 3"/>
          <p:cNvSpPr txBox="1">
            <a:spLocks noGrp="1"/>
          </p:cNvSpPr>
          <p:nvPr/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942BD7A-C03F-466B-81D6-6656F6C745AE}" type="slidenum">
              <a:rPr lang="en-US" sz="1200">
                <a:latin typeface="Calibri" pitchFamily="34" charset="0"/>
              </a:rPr>
              <a:pPr algn="r"/>
              <a:t>11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36D06A-B5E2-47B8-A1EC-EEB7B33CF3C8}" type="slidenum">
              <a:rPr lang="en-GB" smtClean="0"/>
              <a:pPr>
                <a:defRPr/>
              </a:pPr>
              <a:t>14</a:t>
            </a:fld>
            <a:endParaRPr lang="en-GB" smtClean="0"/>
          </a:p>
        </p:txBody>
      </p:sp>
      <p:sp>
        <p:nvSpPr>
          <p:cNvPr id="460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4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5" name="Slide Number Placeholder 3"/>
          <p:cNvSpPr txBox="1">
            <a:spLocks noGrp="1"/>
          </p:cNvSpPr>
          <p:nvPr/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B8989B6-22B7-452E-ABAF-0DB2348BA729}" type="slidenum">
              <a:rPr lang="en-US" sz="1200">
                <a:latin typeface="Calibri" pitchFamily="34" charset="0"/>
              </a:rPr>
              <a:pPr algn="r"/>
              <a:t>14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5CB584-8EE8-4E93-B799-FC96CC1B3FA9}" type="slidenum">
              <a:rPr lang="en-GB" smtClean="0"/>
              <a:pPr>
                <a:defRPr/>
              </a:pPr>
              <a:t>15</a:t>
            </a:fld>
            <a:endParaRPr lang="en-GB" smtClean="0"/>
          </a:p>
        </p:txBody>
      </p:sp>
      <p:sp>
        <p:nvSpPr>
          <p:cNvPr id="471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8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9" name="Slide Number Placeholder 3"/>
          <p:cNvSpPr txBox="1">
            <a:spLocks noGrp="1"/>
          </p:cNvSpPr>
          <p:nvPr/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C5CA1C-5083-4020-AFD0-88C8203E7A27}" type="slidenum">
              <a:rPr lang="en-US" sz="1200">
                <a:latin typeface="Calibri" pitchFamily="34" charset="0"/>
              </a:rPr>
              <a:pPr algn="r"/>
              <a:t>15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DC3433-7F63-4A44-9EA4-7AD0EB13A6A7}" type="slidenum">
              <a:rPr lang="en-GB" smtClean="0"/>
              <a:pPr>
                <a:defRPr/>
              </a:pPr>
              <a:t>16</a:t>
            </a:fld>
            <a:endParaRPr lang="en-GB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DEAC77-5DF6-42AA-A99F-AA359B8E2670}" type="slidenum">
              <a:rPr lang="en-GB" smtClean="0"/>
              <a:pPr>
                <a:defRPr/>
              </a:pPr>
              <a:t>17</a:t>
            </a:fld>
            <a:endParaRPr lang="en-GB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EC2078-B6C1-41B1-A74C-3F4177EDE2D5}" type="slidenum">
              <a:rPr lang="en-GB" smtClean="0"/>
              <a:pPr>
                <a:defRPr/>
              </a:pPr>
              <a:t>24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069C8D-E50E-4113-B6AE-940AEFCD471A}" type="slidenum">
              <a:rPr lang="en-GB" smtClean="0"/>
              <a:pPr>
                <a:defRPr/>
              </a:pPr>
              <a:t>3</a:t>
            </a:fld>
            <a:endParaRPr lang="en-GB" smtClean="0"/>
          </a:p>
        </p:txBody>
      </p:sp>
      <p:sp>
        <p:nvSpPr>
          <p:cNvPr id="368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8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 lIns="91440" tIns="45720" rIns="91440" bIns="45720"/>
          <a:lstStyle/>
          <a:p>
            <a:pPr eaLnBrk="1" hangingPunct="1"/>
            <a:endParaRPr lang="en-US" smtClean="0"/>
          </a:p>
        </p:txBody>
      </p:sp>
      <p:sp>
        <p:nvSpPr>
          <p:cNvPr id="36869" name="Slide Number Placeholder 3"/>
          <p:cNvSpPr txBox="1">
            <a:spLocks noGrp="1"/>
          </p:cNvSpPr>
          <p:nvPr/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EF2083F-52F3-461E-B338-5B94AF438349}" type="slidenum">
              <a:rPr lang="en-US" sz="1200"/>
              <a:pPr algn="r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EAA56D-7B7E-4888-9207-0BCCAE28B129}" type="slidenum">
              <a:rPr lang="en-GB" smtClean="0"/>
              <a:pPr>
                <a:defRPr/>
              </a:pPr>
              <a:t>4</a:t>
            </a:fld>
            <a:endParaRPr lang="en-GB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EBC7C0-F21D-4921-A535-75504E48402A}" type="slidenum">
              <a:rPr lang="en-GB" smtClean="0"/>
              <a:pPr>
                <a:defRPr/>
              </a:pPr>
              <a:t>5</a:t>
            </a:fld>
            <a:endParaRPr lang="en-GB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939697-4918-446D-B08B-AD00298732C6}" type="slidenum">
              <a:rPr lang="en-GB" smtClean="0"/>
              <a:pPr>
                <a:defRPr/>
              </a:pPr>
              <a:t>6</a:t>
            </a:fld>
            <a:endParaRPr lang="en-GB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E26E20-3628-40AD-9D14-B3A3101187A6}" type="slidenum">
              <a:rPr lang="en-GB" smtClean="0"/>
              <a:pPr>
                <a:defRPr/>
              </a:pPr>
              <a:t>7</a:t>
            </a:fld>
            <a:endParaRPr lang="en-GB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9CA88C-ECDF-4E45-BB4C-4912F90AD317}" type="slidenum">
              <a:rPr lang="en-GB" smtClean="0"/>
              <a:pPr>
                <a:defRPr/>
              </a:pPr>
              <a:t>8</a:t>
            </a:fld>
            <a:endParaRPr lang="en-GB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F15F61-3434-4E81-A706-013F425F04AB}" type="slidenum">
              <a:rPr lang="en-GB" smtClean="0"/>
              <a:pPr>
                <a:defRPr/>
              </a:pPr>
              <a:t>9</a:t>
            </a:fld>
            <a:endParaRPr lang="en-GB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8FBDC9-9E48-4178-8102-3AF4B0F3DF35}" type="slidenum">
              <a:rPr lang="en-GB" smtClean="0"/>
              <a:pPr>
                <a:defRPr/>
              </a:pPr>
              <a:t>10</a:t>
            </a:fld>
            <a:endParaRPr lang="en-GB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80BB5-65FB-4B95-9EB6-2EECE53D3456}" type="datetime3">
              <a:rPr lang="en-GB"/>
              <a:pPr>
                <a:defRPr/>
              </a:pPr>
              <a:t>18 July, 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 Research Foundation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2D333-F44B-4A63-AE65-F82206DBF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498DB-0E12-4797-8FD3-ED979D1C98C6}" type="datetime3">
              <a:rPr lang="en-GB"/>
              <a:pPr>
                <a:defRPr/>
              </a:pPr>
              <a:t>18 July, 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 Research Foundation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536A8-EA82-4B13-A51D-084609C87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997BA-C53F-4020-9A77-830B6947BCCA}" type="datetime3">
              <a:rPr lang="en-GB"/>
              <a:pPr>
                <a:defRPr/>
              </a:pPr>
              <a:t>18 July, 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 Research Foundation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C7775-652E-4C8A-A43B-22CA82028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EEDB6-EF96-4991-9974-FCDDA15B5BDB}" type="datetime3">
              <a:rPr lang="en-GB"/>
              <a:pPr>
                <a:defRPr/>
              </a:pPr>
              <a:t>18 July, 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 Research Foundation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F2A6F-153F-4EA5-8B4F-24A2215F1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2A429-24FF-4CC4-A943-69359AD5B721}" type="datetime3">
              <a:rPr lang="en-GB"/>
              <a:pPr>
                <a:defRPr/>
              </a:pPr>
              <a:t>18 July, 2011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 Research Foundation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FC2CD-9B0F-47B4-A585-E98EAEED9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D4484-18C7-4252-B0B6-58EFFE098275}" type="datetime3">
              <a:rPr lang="en-GB"/>
              <a:pPr>
                <a:defRPr/>
              </a:pPr>
              <a:t>18 July, 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 Research Foundation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5F5E8-EC4A-46F4-8BEC-8F01BE7E5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0F7AA-A2D4-4036-91A6-8D6F15B297D0}" type="datetime3">
              <a:rPr lang="en-GB"/>
              <a:pPr>
                <a:defRPr/>
              </a:pPr>
              <a:t>18 July, 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 Research Foundation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64DEB-57FA-484F-9142-553C671B2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852E1-98D6-4C86-92D8-CD542B027ED8}" type="datetime3">
              <a:rPr lang="en-GB"/>
              <a:pPr>
                <a:defRPr/>
              </a:pPr>
              <a:t>18 July, 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 Research Foundation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CED1E-A8CC-46CA-9B47-8B9577250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EF1E2-6A7E-47FA-AB31-94DC53AEB2E7}" type="datetime3">
              <a:rPr lang="en-GB"/>
              <a:pPr>
                <a:defRPr/>
              </a:pPr>
              <a:t>18 July, 2011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 Research Foundation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73795-E7DC-4365-84C4-ECB700CCC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5A4F7-44E8-406A-BDF3-E5B745BDD403}" type="datetime3">
              <a:rPr lang="en-GB"/>
              <a:pPr>
                <a:defRPr/>
              </a:pPr>
              <a:t>18 July, 2011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 Research Foundation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DB648-528E-4D60-AFC7-40D6F0A65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A9C0D-D49F-423A-A592-D21B9D451C41}" type="datetime3">
              <a:rPr lang="en-GB"/>
              <a:pPr>
                <a:defRPr/>
              </a:pPr>
              <a:t>18 July, 2011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 Research Foundation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91825-7834-40D6-A138-C1F90EEC3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DA4B9-1CAB-4067-B521-CE8F4E777ED1}" type="datetime3">
              <a:rPr lang="en-GB"/>
              <a:pPr>
                <a:defRPr/>
              </a:pPr>
              <a:t>18 July, 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 Research Foundation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832E5-9B18-4ECA-B154-1E831FD1F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848DB-32CD-46A9-B1E0-8CAA896F9EDB}" type="datetime3">
              <a:rPr lang="en-GB"/>
              <a:pPr>
                <a:defRPr/>
              </a:pPr>
              <a:t>18 July, 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 Research Foundation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50DDD-B640-4F1E-B7A7-8A3836718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C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4DCD4BC-6266-4DED-80F2-A932BDE8272D}" type="datetime3">
              <a:rPr lang="en-GB"/>
              <a:pPr>
                <a:defRPr/>
              </a:pPr>
              <a:t>18 July, 2011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Tea Research Foundation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2451E2D-97B4-4049-B960-996B98319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6.png"/><Relationship Id="rId4" Type="http://schemas.openxmlformats.org/officeDocument/2006/relationships/oleObject" Target="../embeddings/Microsoft_Office_Excel_Chart7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Tea with forestBg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09800"/>
            <a:ext cx="7391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4000" b="1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sz="3600" b="1" i="1" dirty="0">
              <a:solidFill>
                <a:schemeClr val="bg2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sz="3600" b="1" i="1" dirty="0">
              <a:solidFill>
                <a:schemeClr val="bg2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sz="3600" b="1" i="1" dirty="0">
              <a:solidFill>
                <a:schemeClr val="bg2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sz="3600" b="1" i="1" dirty="0">
              <a:solidFill>
                <a:schemeClr val="bg2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3600" b="1" i="1" dirty="0">
                <a:solidFill>
                  <a:schemeClr val="bg2"/>
                </a:solidFill>
                <a:latin typeface="Arial" charset="0"/>
              </a:rPr>
              <a:t>TEA RESEARCH FOUNDATION</a:t>
            </a:r>
            <a:endParaRPr lang="en-US" sz="3600" b="1" i="1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11268" name="Picture 4" descr="slide0001_image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0"/>
            <a:ext cx="685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995738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8077200" cy="1143000"/>
          </a:xfrm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chemeClr val="bg2"/>
                </a:solidFill>
                <a:latin typeface="Arial" charset="0"/>
              </a:rPr>
              <a:t>Climate Change:</a:t>
            </a:r>
            <a:br>
              <a:rPr lang="en-GB" sz="4000" b="1" smtClean="0">
                <a:solidFill>
                  <a:schemeClr val="bg2"/>
                </a:solidFill>
                <a:latin typeface="Arial" charset="0"/>
              </a:rPr>
            </a:br>
            <a:r>
              <a:rPr lang="en-GB" sz="4000" b="1" smtClean="0">
                <a:solidFill>
                  <a:schemeClr val="bg2"/>
                </a:solidFill>
                <a:latin typeface="Arial" charset="0"/>
              </a:rPr>
              <a:t>Effects  on the Kenyan Tea Industry</a:t>
            </a:r>
            <a:endParaRPr lang="en-US" sz="4000" b="1" smtClean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ransition advTm="449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3025"/>
            <a:ext cx="6096000" cy="431800"/>
          </a:xfrm>
        </p:spPr>
        <p:txBody>
          <a:bodyPr/>
          <a:lstStyle/>
          <a:p>
            <a:pPr eaLnBrk="1" hangingPunct="1">
              <a:defRPr/>
            </a:pPr>
            <a:r>
              <a:rPr lang="fr-CH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OND </a:t>
            </a:r>
            <a:r>
              <a:rPr lang="fr-CH" sz="28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Rainfall</a:t>
            </a:r>
            <a:r>
              <a:rPr lang="fr-CH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Trends In Kenya</a:t>
            </a:r>
            <a:endParaRPr lang="en-US" sz="28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 l="2112" t="1541" b="2774"/>
          <a:stretch>
            <a:fillRect/>
          </a:stretch>
        </p:blipFill>
        <p:spPr bwMode="auto">
          <a:xfrm>
            <a:off x="381000" y="381000"/>
            <a:ext cx="4495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 l="2112" t="2774" b="3082"/>
          <a:stretch>
            <a:fillRect/>
          </a:stretch>
        </p:blipFill>
        <p:spPr bwMode="auto">
          <a:xfrm>
            <a:off x="4876800" y="663575"/>
            <a:ext cx="41275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/>
          <a:srcRect l="2112" t="3082" b="2620"/>
          <a:stretch>
            <a:fillRect/>
          </a:stretch>
        </p:blipFill>
        <p:spPr bwMode="auto">
          <a:xfrm>
            <a:off x="2971800" y="3581400"/>
            <a:ext cx="42672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7696200" y="304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800" b="1">
                <a:solidFill>
                  <a:schemeClr val="bg2"/>
                </a:solidFill>
                <a:cs typeface="Times New Roman" pitchFamily="18" charset="0"/>
              </a:rPr>
              <a:t>Marsabit</a:t>
            </a:r>
            <a:endParaRPr lang="en-US" sz="1800" b="1"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133600" y="4038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800" b="1">
                <a:solidFill>
                  <a:schemeClr val="bg2"/>
                </a:solidFill>
                <a:cs typeface="Times New Roman" pitchFamily="18" charset="0"/>
              </a:rPr>
              <a:t>Narok</a:t>
            </a:r>
            <a:endParaRPr lang="en-US" sz="1800" b="1"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19464" name="Text Box 12"/>
          <p:cNvSpPr txBox="1">
            <a:spLocks noChangeArrowheads="1"/>
          </p:cNvSpPr>
          <p:nvPr/>
        </p:nvSpPr>
        <p:spPr bwMode="auto">
          <a:xfrm>
            <a:off x="0" y="4572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800" b="1">
                <a:solidFill>
                  <a:schemeClr val="bg2"/>
                </a:solidFill>
                <a:cs typeface="Times New Roman" pitchFamily="18" charset="0"/>
              </a:rPr>
              <a:t>Nyahururu</a:t>
            </a:r>
            <a:endParaRPr lang="en-US" sz="1800" b="1">
              <a:solidFill>
                <a:schemeClr val="bg2"/>
              </a:solidFill>
              <a:cs typeface="Times New Roman" pitchFamily="18" charset="0"/>
            </a:endParaRPr>
          </a:p>
        </p:txBody>
      </p:sp>
      <p:pic>
        <p:nvPicPr>
          <p:cNvPr id="19465" name="Picture 16" descr="slide0001_image0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86800" y="0"/>
            <a:ext cx="4572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31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 txBox="1">
            <a:spLocks/>
          </p:cNvSpPr>
          <p:nvPr/>
        </p:nvSpPr>
        <p:spPr bwMode="auto">
          <a:xfrm>
            <a:off x="685800" y="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800" b="1" dirty="0">
                <a:solidFill>
                  <a:schemeClr val="bg2"/>
                </a:solidFill>
              </a:rPr>
              <a:t> </a:t>
            </a:r>
            <a:r>
              <a:rPr 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Rainfall Trends in a Tea Area</a:t>
            </a:r>
            <a:r>
              <a:rPr lang="en-US" sz="2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TRFK </a:t>
            </a:r>
            <a:r>
              <a:rPr lang="en-US" sz="22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Kericho</a:t>
            </a:r>
            <a:endParaRPr lang="en-US" sz="2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/>
        </p:nvSpPr>
        <p:spPr>
          <a:xfrm>
            <a:off x="5181600" y="762000"/>
            <a:ext cx="3657600" cy="13716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i="1" dirty="0"/>
          </a:p>
        </p:txBody>
      </p:sp>
      <p:sp>
        <p:nvSpPr>
          <p:cNvPr id="20484" name="Title 2"/>
          <p:cNvSpPr>
            <a:spLocks noGrp="1"/>
          </p:cNvSpPr>
          <p:nvPr/>
        </p:nvSpPr>
        <p:spPr bwMode="auto">
          <a:xfrm>
            <a:off x="152400" y="4953000"/>
            <a:ext cx="4267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buFont typeface="Wingdings" pitchFamily="2" charset="2"/>
              <a:buChar char="v"/>
            </a:pPr>
            <a:endParaRPr lang="en-US" sz="2000" i="1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486400"/>
            <a:ext cx="9144000" cy="736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Aft>
                <a:spcPts val="200"/>
              </a:spcAft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bg2"/>
                </a:solidFill>
                <a:latin typeface="Arial" charset="0"/>
                <a:cs typeface="Arial" charset="0"/>
              </a:rPr>
              <a:t>There is an annual decrease of 4.82mm over a 52 year period.</a:t>
            </a:r>
          </a:p>
          <a:p>
            <a:pPr algn="just">
              <a:spcAft>
                <a:spcPts val="200"/>
              </a:spcAft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bg2"/>
                </a:solidFill>
                <a:latin typeface="Arial" charset="0"/>
                <a:cs typeface="Arial" charset="0"/>
              </a:rPr>
              <a:t>This is a rainfall decrease of slightly more than 250mm over the period.</a:t>
            </a:r>
            <a:endParaRPr lang="en-US" sz="2000" i="1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/>
        </p:nvGraphicFramePr>
        <p:xfrm>
          <a:off x="6350" y="536575"/>
          <a:ext cx="9144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487" name="Picture 10" descr="slide0001_image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4400" y="0"/>
            <a:ext cx="6096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577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55600" y="671513"/>
          <a:ext cx="8737600" cy="5232400"/>
        </p:xfrm>
        <a:graphic>
          <a:graphicData uri="http://schemas.openxmlformats.org/presentationml/2006/ole">
            <p:oleObj spid="_x0000_s2050" r:id="rId3" imgW="8742422" imgH="5230821" progId="Excel.Chart.8">
              <p:embed/>
            </p:oleObj>
          </a:graphicData>
        </a:graphic>
      </p:graphicFrame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52400" y="5791200"/>
            <a:ext cx="8839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Aft>
                <a:spcPts val="300"/>
              </a:spcAft>
              <a:buFont typeface="Wingdings" pitchFamily="2" charset="2"/>
              <a:buNone/>
            </a:pPr>
            <a:r>
              <a:rPr lang="en-US" sz="2400">
                <a:solidFill>
                  <a:srgbClr val="000000"/>
                </a:solidFill>
              </a:rPr>
              <a:t>There is an average rainfall decrease of 65mm (R² = 0.803) for every ten-year period.</a:t>
            </a:r>
          </a:p>
        </p:txBody>
      </p:sp>
      <p:pic>
        <p:nvPicPr>
          <p:cNvPr id="2052" name="Picture 4" descr="slide0001_image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0"/>
            <a:ext cx="685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304800" y="152400"/>
            <a:ext cx="8699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Rainfall Trends in a tea area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Kericho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</p:cSld>
  <p:clrMapOvr>
    <a:masterClrMapping/>
  </p:clrMapOvr>
  <p:transition advTm="36957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203200" y="1193800"/>
          <a:ext cx="8737600" cy="4537075"/>
        </p:xfrm>
        <a:graphic>
          <a:graphicData uri="http://schemas.openxmlformats.org/presentationml/2006/ole">
            <p:oleObj spid="_x0000_s3074" r:id="rId3" imgW="8742422" imgH="4535817" progId="Excel.Chart.8">
              <p:embed/>
            </p:oleObj>
          </a:graphicData>
        </a:graphic>
      </p:graphicFrame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228600" y="6019800"/>
            <a:ext cx="8767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 increase in soil water deficits in a tea area (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Kericho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</p:cSld>
  <p:clrMapOvr>
    <a:masterClrMapping/>
  </p:clrMapOvr>
  <p:transition advTm="7894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685800" y="0"/>
            <a:ext cx="7620000" cy="533400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algn="ctr">
              <a:defRPr/>
            </a:pPr>
            <a:r>
              <a:rPr lang="en-US" sz="2200" b="1" dirty="0">
                <a:solidFill>
                  <a:schemeClr val="bg2"/>
                </a:solidFill>
              </a:rPr>
              <a:t> </a:t>
            </a: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 Trends in a Tea Area- TRFK, </a:t>
            </a:r>
            <a:r>
              <a:rPr lang="en-US" sz="28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Kericho</a:t>
            </a:r>
            <a:endParaRPr lang="en-US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6"/>
          <p:cNvGraphicFramePr>
            <a:graphicFrameLocks/>
          </p:cNvGraphicFramePr>
          <p:nvPr/>
        </p:nvGraphicFramePr>
        <p:xfrm>
          <a:off x="231775" y="536575"/>
          <a:ext cx="8610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508" name="Picture 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0"/>
            <a:ext cx="53340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2"/>
          <p:cNvSpPr>
            <a:spLocks noGrp="1"/>
          </p:cNvSpPr>
          <p:nvPr/>
        </p:nvSpPr>
        <p:spPr>
          <a:xfrm>
            <a:off x="5181600" y="762000"/>
            <a:ext cx="3657600" cy="13716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i="1" dirty="0"/>
          </a:p>
        </p:txBody>
      </p:sp>
      <p:sp>
        <p:nvSpPr>
          <p:cNvPr id="21510" name="Title 2"/>
          <p:cNvSpPr>
            <a:spLocks noGrp="1"/>
          </p:cNvSpPr>
          <p:nvPr/>
        </p:nvSpPr>
        <p:spPr bwMode="auto">
          <a:xfrm>
            <a:off x="152400" y="4953000"/>
            <a:ext cx="4267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buFont typeface="Wingdings" pitchFamily="2" charset="2"/>
              <a:buChar char="v"/>
            </a:pPr>
            <a:endParaRPr lang="en-US" sz="2000" i="1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5334000"/>
            <a:ext cx="8610600" cy="406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Aft>
                <a:spcPts val="200"/>
              </a:spcAft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There is an annual rise of 0.016</a:t>
            </a:r>
            <a:r>
              <a:rPr lang="en-US" sz="2000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C (R² = 0.331) over a 52 year period.</a:t>
            </a:r>
          </a:p>
        </p:txBody>
      </p:sp>
    </p:spTree>
  </p:cSld>
  <p:clrMapOvr>
    <a:masterClrMapping/>
  </p:clrMapOvr>
  <p:transition advTm="2234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/>
        </p:nvGraphicFramePr>
        <p:xfrm>
          <a:off x="503237" y="328612"/>
          <a:ext cx="8077200" cy="482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/>
        </p:nvSpPr>
        <p:spPr>
          <a:xfrm>
            <a:off x="1447800" y="0"/>
            <a:ext cx="6858000" cy="503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0000" lnSpcReduction="1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Mean Air Temperature Trends over a four Decade period in a tea growing area- TRFK,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Kericho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486400"/>
            <a:ext cx="9144000" cy="7461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bg2"/>
                </a:solidFill>
                <a:latin typeface="Arial" charset="0"/>
                <a:cs typeface="Arial" charset="0"/>
              </a:rPr>
              <a:t>There has been an average rise of 0.2</a:t>
            </a:r>
            <a:r>
              <a:rPr lang="en-US" sz="2000" baseline="30000" dirty="0">
                <a:solidFill>
                  <a:schemeClr val="bg2"/>
                </a:solidFill>
                <a:latin typeface="Arial" charset="0"/>
                <a:cs typeface="Arial" charset="0"/>
              </a:rPr>
              <a:t>0</a:t>
            </a:r>
            <a:r>
              <a:rPr lang="en-US" sz="2000" dirty="0">
                <a:solidFill>
                  <a:schemeClr val="bg2"/>
                </a:solidFill>
                <a:latin typeface="Arial" charset="0"/>
                <a:cs typeface="Arial" charset="0"/>
              </a:rPr>
              <a:t>C  (R² = 0.852) for every ten-year.</a:t>
            </a:r>
          </a:p>
          <a:p>
            <a:pPr algn="just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bg2"/>
                </a:solidFill>
                <a:latin typeface="Arial" charset="0"/>
                <a:cs typeface="Arial" charset="0"/>
              </a:rPr>
              <a:t>This is a temperature increase of 1</a:t>
            </a:r>
            <a:r>
              <a:rPr lang="en-US" sz="2000" baseline="30000" dirty="0">
                <a:solidFill>
                  <a:schemeClr val="bg2"/>
                </a:solidFill>
                <a:latin typeface="Arial" charset="0"/>
                <a:cs typeface="Arial" charset="0"/>
              </a:rPr>
              <a:t>0</a:t>
            </a:r>
            <a:r>
              <a:rPr lang="en-US" sz="2000" dirty="0">
                <a:solidFill>
                  <a:schemeClr val="bg2"/>
                </a:solidFill>
                <a:latin typeface="Arial" charset="0"/>
                <a:cs typeface="Arial" charset="0"/>
              </a:rPr>
              <a:t>C over the years.</a:t>
            </a:r>
            <a:endParaRPr lang="en-US" sz="2000" i="1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2533" name="Picture 5" descr="slide0001_image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0"/>
            <a:ext cx="685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01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50741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Magnitude of change of </a:t>
            </a:r>
            <a:r>
              <a:rPr lang="en-US" sz="3200" b="1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Tmax</a:t>
            </a:r>
            <a:r>
              <a:rPr lang="en-US" sz="32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. </a:t>
            </a:r>
            <a:r>
              <a:rPr 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 Kenya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000" b="1" smtClean="0">
                <a:solidFill>
                  <a:schemeClr val="bg2"/>
                </a:solidFill>
                <a:latin typeface="Arial Rounded MT Bold" pitchFamily="34" charset="0"/>
              </a:rPr>
              <a:t>REGION	                  TREND                      MAGNITUDE</a:t>
            </a:r>
          </a:p>
          <a:p>
            <a:pPr marL="0" indent="0" eaLnBrk="1" hangingPunct="1">
              <a:buFontTx/>
              <a:buNone/>
            </a:pPr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</a:rPr>
              <a:t>Western              Increase</a:t>
            </a:r>
            <a:r>
              <a:rPr lang="en-US" sz="2800" smtClean="0">
                <a:solidFill>
                  <a:schemeClr val="bg1"/>
                </a:solidFill>
                <a:latin typeface="Arial Rounded MT Bold" pitchFamily="34" charset="0"/>
              </a:rPr>
              <a:t>	     </a:t>
            </a:r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</a:rPr>
              <a:t>0.5 - 2.1</a:t>
            </a:r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  <a:sym typeface="Symbol" pitchFamily="18" charset="2"/>
              </a:rPr>
              <a:t></a:t>
            </a:r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</a:rPr>
              <a:t>C</a:t>
            </a:r>
          </a:p>
          <a:p>
            <a:pPr marL="0" indent="0" eaLnBrk="1" hangingPunct="1">
              <a:buFontTx/>
              <a:buNone/>
            </a:pPr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</a:rPr>
              <a:t>Central                Increase	     </a:t>
            </a:r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</a:rPr>
              <a:t>0.1- 0.7</a:t>
            </a:r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  <a:sym typeface="Symbol" pitchFamily="18" charset="2"/>
              </a:rPr>
              <a:t></a:t>
            </a:r>
            <a:r>
              <a:rPr lang="en-US" b="1" smtClean="0">
                <a:solidFill>
                  <a:schemeClr val="bg1"/>
                </a:solidFill>
                <a:latin typeface="Arial Rounded MT Bold" pitchFamily="34" charset="0"/>
              </a:rPr>
              <a:t>C</a:t>
            </a:r>
            <a:r>
              <a:rPr lang="en-US" b="1" smtClean="0">
                <a:solidFill>
                  <a:schemeClr val="bg2"/>
                </a:solidFill>
                <a:latin typeface="Arial Rounded MT Bold" pitchFamily="34" charset="0"/>
              </a:rPr>
              <a:t> </a:t>
            </a:r>
            <a:endParaRPr lang="en-US" sz="2800" b="1" smtClean="0">
              <a:solidFill>
                <a:schemeClr val="bg2"/>
              </a:solidFill>
              <a:latin typeface="Arial Rounded MT Bold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US" sz="2800" b="1" smtClean="0">
                <a:solidFill>
                  <a:schemeClr val="bg2"/>
                </a:solidFill>
                <a:latin typeface="Arial Rounded MT Bold" pitchFamily="34" charset="0"/>
              </a:rPr>
              <a:t>Northern             Increase	     </a:t>
            </a:r>
            <a:r>
              <a:rPr lang="en-US" b="1" smtClean="0">
                <a:solidFill>
                  <a:schemeClr val="bg2"/>
                </a:solidFill>
                <a:latin typeface="Arial Rounded MT Bold" pitchFamily="34" charset="0"/>
              </a:rPr>
              <a:t>0.1- 1.3</a:t>
            </a:r>
            <a:r>
              <a:rPr lang="en-US" b="1" smtClean="0">
                <a:solidFill>
                  <a:schemeClr val="bg2"/>
                </a:solidFill>
                <a:latin typeface="Arial Rounded MT Bold" pitchFamily="34" charset="0"/>
                <a:sym typeface="Symbol" pitchFamily="18" charset="2"/>
              </a:rPr>
              <a:t></a:t>
            </a:r>
            <a:r>
              <a:rPr lang="en-US" b="1" smtClean="0">
                <a:solidFill>
                  <a:schemeClr val="bg2"/>
                </a:solidFill>
                <a:latin typeface="Arial Rounded MT Bold" pitchFamily="34" charset="0"/>
              </a:rPr>
              <a:t>C </a:t>
            </a:r>
            <a:endParaRPr lang="en-US" sz="2800" b="1" smtClean="0">
              <a:solidFill>
                <a:schemeClr val="bg2"/>
              </a:solidFill>
              <a:latin typeface="Arial Rounded MT Bold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US" sz="2800" b="1" smtClean="0">
                <a:solidFill>
                  <a:schemeClr val="bg2"/>
                </a:solidFill>
                <a:latin typeface="Arial Rounded MT Bold" pitchFamily="34" charset="0"/>
              </a:rPr>
              <a:t>Northeastern     Increase	     </a:t>
            </a:r>
            <a:r>
              <a:rPr lang="en-US" b="1" smtClean="0">
                <a:solidFill>
                  <a:schemeClr val="bg2"/>
                </a:solidFill>
                <a:latin typeface="Arial Rounded MT Bold" pitchFamily="34" charset="0"/>
              </a:rPr>
              <a:t>0.1- 1.3</a:t>
            </a:r>
            <a:r>
              <a:rPr lang="en-US" b="1" smtClean="0">
                <a:solidFill>
                  <a:schemeClr val="bg2"/>
                </a:solidFill>
                <a:latin typeface="Arial Rounded MT Bold" pitchFamily="34" charset="0"/>
                <a:sym typeface="Symbol" pitchFamily="18" charset="2"/>
              </a:rPr>
              <a:t></a:t>
            </a:r>
            <a:r>
              <a:rPr lang="en-US" b="1" smtClean="0">
                <a:solidFill>
                  <a:schemeClr val="bg2"/>
                </a:solidFill>
                <a:latin typeface="Arial Rounded MT Bold" pitchFamily="34" charset="0"/>
              </a:rPr>
              <a:t>C </a:t>
            </a:r>
            <a:endParaRPr lang="en-US" sz="2800" b="1" smtClean="0">
              <a:solidFill>
                <a:schemeClr val="bg2"/>
              </a:solidFill>
              <a:latin typeface="Arial Rounded MT Bold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US" sz="2800" b="1" smtClean="0">
                <a:solidFill>
                  <a:schemeClr val="bg2"/>
                </a:solidFill>
                <a:latin typeface="Arial Rounded MT Bold" pitchFamily="34" charset="0"/>
              </a:rPr>
              <a:t>South Eastern   Increase	     </a:t>
            </a:r>
            <a:r>
              <a:rPr lang="en-US" b="1" smtClean="0">
                <a:solidFill>
                  <a:schemeClr val="bg2"/>
                </a:solidFill>
                <a:latin typeface="Arial Rounded MT Bold" pitchFamily="34" charset="0"/>
              </a:rPr>
              <a:t>0.2- 0.6</a:t>
            </a:r>
            <a:r>
              <a:rPr lang="en-US" b="1" smtClean="0">
                <a:solidFill>
                  <a:schemeClr val="bg2"/>
                </a:solidFill>
                <a:latin typeface="Arial Rounded MT Bold" pitchFamily="34" charset="0"/>
                <a:sym typeface="Symbol" pitchFamily="18" charset="2"/>
              </a:rPr>
              <a:t></a:t>
            </a:r>
            <a:r>
              <a:rPr lang="en-US" b="1" smtClean="0">
                <a:solidFill>
                  <a:schemeClr val="bg2"/>
                </a:solidFill>
                <a:latin typeface="Arial Rounded MT Bold" pitchFamily="34" charset="0"/>
              </a:rPr>
              <a:t>C </a:t>
            </a:r>
            <a:endParaRPr lang="en-US" sz="2800" b="1" smtClean="0">
              <a:solidFill>
                <a:schemeClr val="bg2"/>
              </a:solidFill>
              <a:latin typeface="Arial Rounded MT Bold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US" sz="2800" b="1" smtClean="0">
                <a:solidFill>
                  <a:schemeClr val="bg2"/>
                </a:solidFill>
                <a:latin typeface="Arial Rounded MT Bold" pitchFamily="34" charset="0"/>
              </a:rPr>
              <a:t>Coastal strip      Increase 	    </a:t>
            </a:r>
            <a:r>
              <a:rPr lang="en-US" b="1" smtClean="0">
                <a:solidFill>
                  <a:schemeClr val="bg2"/>
                </a:solidFill>
                <a:latin typeface="Arial Rounded MT Bold" pitchFamily="34" charset="0"/>
              </a:rPr>
              <a:t>0.2 - 2.0</a:t>
            </a:r>
            <a:r>
              <a:rPr lang="en-US" b="1" smtClean="0">
                <a:solidFill>
                  <a:schemeClr val="bg2"/>
                </a:solidFill>
                <a:latin typeface="Arial Rounded MT Bold" pitchFamily="34" charset="0"/>
                <a:sym typeface="Symbol" pitchFamily="18" charset="2"/>
              </a:rPr>
              <a:t></a:t>
            </a:r>
            <a:r>
              <a:rPr lang="en-US" b="1" smtClean="0">
                <a:solidFill>
                  <a:schemeClr val="bg2"/>
                </a:solidFill>
                <a:latin typeface="Arial Rounded MT Bold" pitchFamily="34" charset="0"/>
              </a:rPr>
              <a:t>C</a:t>
            </a:r>
            <a:r>
              <a:rPr lang="en-US" smtClean="0">
                <a:solidFill>
                  <a:schemeClr val="bg2"/>
                </a:solidFill>
                <a:latin typeface="Arial Rounded MT Bold" pitchFamily="34" charset="0"/>
              </a:rPr>
              <a:t> </a:t>
            </a:r>
          </a:p>
          <a:p>
            <a:pPr marL="0" indent="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Rounded MT Bold" pitchFamily="34" charset="0"/>
            </a:endParaRP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7467600" y="2276475"/>
            <a:ext cx="1676400" cy="1008063"/>
          </a:xfrm>
          <a:prstGeom prst="leftArrow">
            <a:avLst>
              <a:gd name="adj1" fmla="val 50000"/>
              <a:gd name="adj2" fmla="val 419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2"/>
                </a:solidFill>
                <a:latin typeface="Times New Roman" pitchFamily="18" charset="0"/>
              </a:rPr>
              <a:t>TEA AREAS</a:t>
            </a:r>
          </a:p>
        </p:txBody>
      </p:sp>
      <p:pic>
        <p:nvPicPr>
          <p:cNvPr id="23557" name="Picture 5" descr="slide0001_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0"/>
            <a:ext cx="685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142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ACC149E-7DB3-495D-94B0-19A9ED87D5B0}" type="datetime3">
              <a:rPr lang="en-GB"/>
              <a:pPr>
                <a:defRPr/>
              </a:pPr>
              <a:t>18 July, 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Tea Research Foundation</a:t>
            </a: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Magnitude of change  in </a:t>
            </a:r>
            <a:r>
              <a:rPr lang="en-US" sz="3200" b="1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Tmin</a:t>
            </a:r>
            <a:r>
              <a:rPr lang="en-US" sz="32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  <a:r>
              <a:rPr 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in Kenya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b="1" smtClean="0">
                <a:solidFill>
                  <a:schemeClr val="bg2"/>
                </a:solidFill>
                <a:latin typeface="Arial" charset="0"/>
              </a:rPr>
              <a:t>REGION	                  TREND              MAGNITUDE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chemeClr val="bg1"/>
                </a:solidFill>
                <a:latin typeface="Arial" charset="0"/>
              </a:rPr>
              <a:t>Western              Increase	     0.8 - 2.9</a:t>
            </a:r>
            <a:r>
              <a:rPr lang="en-US" sz="2800" b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</a:t>
            </a:r>
            <a:r>
              <a:rPr lang="en-US" sz="2800" b="1" smtClean="0">
                <a:solidFill>
                  <a:schemeClr val="bg1"/>
                </a:solidFill>
                <a:latin typeface="Arial" charset="0"/>
              </a:rPr>
              <a:t>C 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chemeClr val="bg1"/>
                </a:solidFill>
                <a:latin typeface="Arial" charset="0"/>
              </a:rPr>
              <a:t>Central                Increase	     0.8 - 2.0</a:t>
            </a:r>
            <a:r>
              <a:rPr lang="en-US" sz="2800" b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</a:t>
            </a:r>
            <a:r>
              <a:rPr lang="en-US" sz="2800" b="1" smtClean="0">
                <a:solidFill>
                  <a:schemeClr val="bg1"/>
                </a:solidFill>
                <a:latin typeface="Arial" charset="0"/>
              </a:rPr>
              <a:t>C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chemeClr val="bg2"/>
                </a:solidFill>
                <a:latin typeface="Arial" charset="0"/>
              </a:rPr>
              <a:t>Northern              Increase	     0.7 - 1.8</a:t>
            </a:r>
            <a:r>
              <a:rPr lang="en-US" sz="2800" b="1" smtClean="0">
                <a:solidFill>
                  <a:schemeClr val="bg2"/>
                </a:solidFill>
                <a:latin typeface="Arial" charset="0"/>
                <a:sym typeface="Symbol" pitchFamily="18" charset="2"/>
              </a:rPr>
              <a:t></a:t>
            </a:r>
            <a:r>
              <a:rPr lang="en-US" sz="2800" b="1" smtClean="0">
                <a:solidFill>
                  <a:schemeClr val="bg2"/>
                </a:solidFill>
                <a:latin typeface="Arial" charset="0"/>
              </a:rPr>
              <a:t>C 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chemeClr val="bg2"/>
                </a:solidFill>
                <a:latin typeface="Arial" charset="0"/>
              </a:rPr>
              <a:t>Northeastern       Increase	     0.7 - 1.8</a:t>
            </a:r>
            <a:r>
              <a:rPr lang="en-US" sz="2800" b="1" smtClean="0">
                <a:solidFill>
                  <a:schemeClr val="bg2"/>
                </a:solidFill>
                <a:latin typeface="Arial" charset="0"/>
                <a:sym typeface="Symbol" pitchFamily="18" charset="2"/>
              </a:rPr>
              <a:t></a:t>
            </a:r>
            <a:r>
              <a:rPr lang="en-US" sz="2800" b="1" smtClean="0">
                <a:solidFill>
                  <a:schemeClr val="bg2"/>
                </a:solidFill>
                <a:latin typeface="Arial" charset="0"/>
              </a:rPr>
              <a:t>C 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chemeClr val="bg2"/>
                </a:solidFill>
                <a:latin typeface="Arial" charset="0"/>
              </a:rPr>
              <a:t>South Eastern     Increase	     0.7 - 1.0</a:t>
            </a:r>
            <a:r>
              <a:rPr lang="en-US" sz="2800" b="1" smtClean="0">
                <a:solidFill>
                  <a:schemeClr val="bg2"/>
                </a:solidFill>
                <a:latin typeface="Arial" charset="0"/>
                <a:sym typeface="Symbol" pitchFamily="18" charset="2"/>
              </a:rPr>
              <a:t></a:t>
            </a:r>
            <a:r>
              <a:rPr lang="en-US" sz="2800" b="1" smtClean="0">
                <a:solidFill>
                  <a:schemeClr val="bg2"/>
                </a:solidFill>
                <a:latin typeface="Arial" charset="0"/>
              </a:rPr>
              <a:t>C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chemeClr val="bg2"/>
                </a:solidFill>
                <a:latin typeface="Arial" charset="0"/>
              </a:rPr>
              <a:t>Coastal strip        Decrease     0.3 - 1.0</a:t>
            </a:r>
            <a:r>
              <a:rPr lang="en-US" sz="2800" b="1" smtClean="0">
                <a:solidFill>
                  <a:schemeClr val="bg2"/>
                </a:solidFill>
                <a:latin typeface="Arial" charset="0"/>
                <a:sym typeface="Symbol" pitchFamily="18" charset="2"/>
              </a:rPr>
              <a:t></a:t>
            </a:r>
            <a:r>
              <a:rPr lang="en-US" sz="2800" b="1" smtClean="0">
                <a:solidFill>
                  <a:schemeClr val="bg2"/>
                </a:solidFill>
                <a:latin typeface="Arial" charset="0"/>
              </a:rPr>
              <a:t>C</a:t>
            </a:r>
            <a:endParaRPr lang="en-US" sz="2000" b="1" smtClean="0">
              <a:solidFill>
                <a:schemeClr val="bg2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4582" name="AutoShape 4"/>
          <p:cNvSpPr>
            <a:spLocks noChangeArrowheads="1"/>
          </p:cNvSpPr>
          <p:nvPr/>
        </p:nvSpPr>
        <p:spPr bwMode="auto">
          <a:xfrm>
            <a:off x="7467600" y="2420938"/>
            <a:ext cx="1676400" cy="1008062"/>
          </a:xfrm>
          <a:prstGeom prst="leftArrow">
            <a:avLst>
              <a:gd name="adj1" fmla="val 50000"/>
              <a:gd name="adj2" fmla="val 330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2"/>
                </a:solidFill>
                <a:latin typeface="Times New Roman" pitchFamily="18" charset="0"/>
              </a:rPr>
              <a:t>TEA AREAS</a:t>
            </a:r>
          </a:p>
        </p:txBody>
      </p:sp>
      <p:pic>
        <p:nvPicPr>
          <p:cNvPr id="24583" name="Picture 5" descr="slide0001_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0"/>
            <a:ext cx="685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75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5642BBC-222C-4885-BC90-73A14AC2C9F0}" type="datetime3">
              <a:rPr lang="en-GB"/>
              <a:pPr>
                <a:defRPr/>
              </a:pPr>
              <a:t>18 July, 2011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Tea Research Foundation</a:t>
            </a:r>
          </a:p>
        </p:txBody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212725" y="4868863"/>
            <a:ext cx="184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5400">
              <a:solidFill>
                <a:srgbClr val="FFFF00"/>
              </a:solidFill>
            </a:endParaRPr>
          </a:p>
        </p:txBody>
      </p:sp>
      <p:pic>
        <p:nvPicPr>
          <p:cNvPr id="25605" name="Picture 3" descr="KAMAU-general-March 09 1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4" descr="slide0001_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0"/>
            <a:ext cx="685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533400" y="4724400"/>
            <a:ext cx="5927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FROM FROST DAMAGE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64E87F0-B326-4995-81F8-081ABFECA113}" type="datetime3">
              <a:rPr lang="en-GB"/>
              <a:pPr>
                <a:defRPr/>
              </a:pPr>
              <a:t>18 July, 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Tea Research Foundation</a:t>
            </a: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36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0" y="152400"/>
            <a:ext cx="640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RISK FROM HAIL DAMAGE </a:t>
            </a:r>
          </a:p>
        </p:txBody>
      </p:sp>
      <p:pic>
        <p:nvPicPr>
          <p:cNvPr id="26632" name="Picture 6" descr="slide0001_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0"/>
            <a:ext cx="685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50825" y="835025"/>
          <a:ext cx="3551238" cy="3962400"/>
        </p:xfrm>
        <a:graphic>
          <a:graphicData uri="http://schemas.openxmlformats.org/presentationml/2006/ole">
            <p:oleObj spid="_x0000_s1026" name="Document" r:id="rId3" imgW="3324960" imgH="2565720" progId="Word.Document.8">
              <p:embed/>
            </p:oleObj>
          </a:graphicData>
        </a:graphic>
      </p:graphicFrame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Arial Rounded MT Bold" pitchFamily="34" charset="0"/>
              </a:rPr>
              <a:t>TEA IN KENYA: AN IMPORTANT CASH CROP</a:t>
            </a:r>
          </a:p>
        </p:txBody>
      </p:sp>
      <p:sp>
        <p:nvSpPr>
          <p:cNvPr id="295940" name="Text Box 4"/>
          <p:cNvSpPr txBox="1">
            <a:spLocks noChangeArrowheads="1"/>
          </p:cNvSpPr>
          <p:nvPr/>
        </p:nvSpPr>
        <p:spPr bwMode="auto">
          <a:xfrm>
            <a:off x="0" y="4800600"/>
            <a:ext cx="89154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1530" tIns="30765" rIns="61530" bIns="30765">
            <a:spAutoFit/>
          </a:bodyPr>
          <a:lstStyle/>
          <a:p>
            <a:pPr defTabSz="615950" eaLnBrk="0" hangingPunct="0">
              <a:spcBef>
                <a:spcPct val="50000"/>
              </a:spcBef>
              <a:buFontTx/>
              <a:buChar char="-"/>
            </a:pPr>
            <a:r>
              <a:rPr lang="en-US" sz="1600" b="1">
                <a:solidFill>
                  <a:schemeClr val="bg2"/>
                </a:solidFill>
                <a:latin typeface="Arial Rounded MT Bold" pitchFamily="34" charset="0"/>
              </a:rPr>
              <a:t>Source of livelihood to about 3million Kenyans and their families</a:t>
            </a:r>
          </a:p>
          <a:p>
            <a:pPr defTabSz="615950" eaLnBrk="0" hangingPunct="0">
              <a:spcBef>
                <a:spcPct val="50000"/>
              </a:spcBef>
              <a:buFontTx/>
              <a:buChar char="-"/>
            </a:pPr>
            <a:r>
              <a:rPr lang="en-US" sz="1600" b="1">
                <a:solidFill>
                  <a:schemeClr val="bg2"/>
                </a:solidFill>
                <a:latin typeface="Arial Rounded MT Bold" pitchFamily="34" charset="0"/>
              </a:rPr>
              <a:t>A rural based enterprise &amp; contributes to rural poverty alleviation</a:t>
            </a:r>
          </a:p>
          <a:p>
            <a:pPr defTabSz="615950" eaLnBrk="0" hangingPunct="0">
              <a:spcBef>
                <a:spcPct val="50000"/>
              </a:spcBef>
              <a:buFontTx/>
              <a:buChar char="-"/>
            </a:pPr>
            <a:r>
              <a:rPr lang="en-US" sz="1600" b="1">
                <a:solidFill>
                  <a:schemeClr val="bg2"/>
                </a:solidFill>
                <a:latin typeface="Arial Rounded MT Bold" pitchFamily="34" charset="0"/>
              </a:rPr>
              <a:t>Contributes to the national economy (export earnings &gt;1 billion $ in 2010, 4% of GDP)</a:t>
            </a:r>
          </a:p>
          <a:p>
            <a:pPr defTabSz="615950" eaLnBrk="0" hangingPunct="0">
              <a:spcBef>
                <a:spcPct val="50000"/>
              </a:spcBef>
              <a:buFontTx/>
              <a:buChar char="-"/>
            </a:pPr>
            <a:r>
              <a:rPr lang="en-US" sz="1600" b="1">
                <a:solidFill>
                  <a:schemeClr val="bg2"/>
                </a:solidFill>
                <a:latin typeface="Arial Rounded MT Bold" pitchFamily="34" charset="0"/>
              </a:rPr>
              <a:t>Contributes to Environmental conservation / Carbon sink/ water infiltration</a:t>
            </a:r>
          </a:p>
          <a:p>
            <a:pPr defTabSz="615950" eaLnBrk="0" hangingPunct="0">
              <a:spcBef>
                <a:spcPct val="50000"/>
              </a:spcBef>
              <a:buFontTx/>
              <a:buChar char="-"/>
            </a:pPr>
            <a:r>
              <a:rPr lang="en-US" sz="1600" b="1">
                <a:solidFill>
                  <a:schemeClr val="bg2"/>
                </a:solidFill>
                <a:latin typeface="Arial Rounded MT Bold" pitchFamily="34" charset="0"/>
              </a:rPr>
              <a:t>Kenya has the highest productivity efficiency in tea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1052513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slide0001_image0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86800" y="6096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94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7DAF983-DE79-453B-A720-DE52D0A0AB7D}" type="datetime3">
              <a:rPr lang="en-GB"/>
              <a:pPr>
                <a:defRPr/>
              </a:pPr>
              <a:t>18 July, 2011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Tea Research Foundation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30188" y="600075"/>
          <a:ext cx="9620250" cy="5980113"/>
        </p:xfrm>
        <a:graphic>
          <a:graphicData uri="http://schemas.openxmlformats.org/presentationml/2006/ole">
            <p:oleObj spid="_x0000_s4098" r:id="rId3" imgW="9620322" imgH="5980694" progId="Excel.Chart.8">
              <p:embed/>
            </p:oleObj>
          </a:graphicData>
        </a:graphic>
      </p:graphicFrame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822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Hail incidences in tea areas West of Rift Valley- </a:t>
            </a:r>
            <a:r>
              <a:rPr lang="en-US" sz="2400" b="1" dirty="0">
                <a:solidFill>
                  <a:schemeClr val="bg2"/>
                </a:solidFill>
              </a:rPr>
              <a:t>Unpredictable </a:t>
            </a:r>
          </a:p>
        </p:txBody>
      </p:sp>
      <p:pic>
        <p:nvPicPr>
          <p:cNvPr id="4102" name="Picture 4" descr="slide0001_image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0" y="0"/>
            <a:ext cx="685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03200" y="889000"/>
          <a:ext cx="8890000" cy="5324475"/>
        </p:xfrm>
        <a:graphic>
          <a:graphicData uri="http://schemas.openxmlformats.org/presentationml/2006/ole">
            <p:oleObj spid="_x0000_s5122" r:id="rId3" imgW="8894835" imgH="5322269" progId="Excel.Chart.8">
              <p:embed/>
            </p:oleObj>
          </a:graphicData>
        </a:graphic>
      </p:graphicFrame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609600" y="188913"/>
            <a:ext cx="762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Hail Hit Areas and Crop Losses</a:t>
            </a:r>
          </a:p>
        </p:txBody>
      </p:sp>
      <p:pic>
        <p:nvPicPr>
          <p:cNvPr id="5124" name="Picture 4" descr="slide0001_image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0"/>
            <a:ext cx="685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Effects of climate change on Tea enterprises.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991600" cy="5715000"/>
          </a:xfrm>
        </p:spPr>
        <p:txBody>
          <a:bodyPr/>
          <a:lstStyle/>
          <a:p>
            <a:pPr marL="660400" indent="-660400" algn="just" eaLnBrk="1" hangingPunct="1">
              <a:lnSpc>
                <a:spcPct val="90000"/>
              </a:lnSpc>
            </a:pPr>
            <a:r>
              <a:rPr lang="en-US" sz="2400" b="1" smtClean="0">
                <a:solidFill>
                  <a:schemeClr val="bg2"/>
                </a:solidFill>
                <a:latin typeface="Arial" charset="0"/>
              </a:rPr>
              <a:t>Shifts in crop distribution</a:t>
            </a:r>
            <a:r>
              <a:rPr lang="en-US" sz="2400" smtClean="0">
                <a:solidFill>
                  <a:schemeClr val="bg2"/>
                </a:solidFill>
                <a:latin typeface="Arial" charset="0"/>
              </a:rPr>
              <a:t>.</a:t>
            </a:r>
          </a:p>
          <a:p>
            <a:pPr marL="660400" indent="-660400" algn="just" eaLnBrk="1" hangingPunct="1">
              <a:lnSpc>
                <a:spcPct val="90000"/>
              </a:lnSpc>
            </a:pPr>
            <a:r>
              <a:rPr lang="en-US" sz="2400" b="1" smtClean="0">
                <a:solidFill>
                  <a:schemeClr val="bg2"/>
                </a:solidFill>
                <a:latin typeface="Arial" charset="0"/>
              </a:rPr>
              <a:t>Yield decline or increase</a:t>
            </a:r>
            <a:r>
              <a:rPr lang="en-US" sz="2400" smtClean="0">
                <a:solidFill>
                  <a:schemeClr val="bg2"/>
                </a:solidFill>
                <a:latin typeface="Arial" charset="0"/>
              </a:rPr>
              <a:t> in some catchments.</a:t>
            </a:r>
          </a:p>
          <a:p>
            <a:pPr marL="660400" indent="-660400" algn="just" eaLnBrk="1" hangingPunct="1">
              <a:lnSpc>
                <a:spcPct val="90000"/>
              </a:lnSpc>
            </a:pPr>
            <a:r>
              <a:rPr lang="en-US" sz="2400" b="1" smtClean="0">
                <a:solidFill>
                  <a:schemeClr val="bg2"/>
                </a:solidFill>
                <a:latin typeface="Arial" charset="0"/>
              </a:rPr>
              <a:t>Quality decline</a:t>
            </a:r>
            <a:r>
              <a:rPr lang="en-US" sz="2400" smtClean="0">
                <a:solidFill>
                  <a:schemeClr val="bg2"/>
                </a:solidFill>
                <a:latin typeface="Arial" charset="0"/>
              </a:rPr>
              <a:t> in some catchments.</a:t>
            </a:r>
          </a:p>
          <a:p>
            <a:pPr marL="660400" indent="-660400" algn="just" eaLnBrk="1" hangingPunct="1">
              <a:lnSpc>
                <a:spcPct val="90000"/>
              </a:lnSpc>
            </a:pPr>
            <a:r>
              <a:rPr lang="en-GB" sz="2400" b="1" smtClean="0">
                <a:solidFill>
                  <a:schemeClr val="bg2"/>
                </a:solidFill>
                <a:latin typeface="Arial" charset="0"/>
              </a:rPr>
              <a:t>Harvest losses</a:t>
            </a:r>
            <a:r>
              <a:rPr lang="en-GB" sz="2400" smtClean="0">
                <a:solidFill>
                  <a:schemeClr val="bg2"/>
                </a:solidFill>
                <a:latin typeface="Arial" charset="0"/>
              </a:rPr>
              <a:t> due to Unpredictable risks due to increasing extreme weather events e.g. Frosts, Hail, droughts.</a:t>
            </a:r>
            <a:endParaRPr lang="en-US" sz="2400" smtClean="0">
              <a:solidFill>
                <a:schemeClr val="bg2"/>
              </a:solidFill>
              <a:latin typeface="Arial" charset="0"/>
            </a:endParaRPr>
          </a:p>
          <a:p>
            <a:pPr marL="660400" indent="-660400" algn="just" eaLnBrk="1" hangingPunct="1">
              <a:lnSpc>
                <a:spcPct val="90000"/>
              </a:lnSpc>
            </a:pPr>
            <a:r>
              <a:rPr lang="en-US" sz="2400" b="1" smtClean="0">
                <a:solidFill>
                  <a:schemeClr val="bg2"/>
                </a:solidFill>
                <a:latin typeface="Arial" charset="0"/>
              </a:rPr>
              <a:t>Soil fertility decline and degradation</a:t>
            </a:r>
            <a:r>
              <a:rPr lang="en-US" sz="2400" smtClean="0">
                <a:solidFill>
                  <a:schemeClr val="bg2"/>
                </a:solidFill>
                <a:latin typeface="Arial" charset="0"/>
              </a:rPr>
              <a:t>/landslides due to erosion.</a:t>
            </a:r>
          </a:p>
          <a:p>
            <a:pPr marL="660400" indent="-660400" algn="just" eaLnBrk="1" hangingPunct="1">
              <a:lnSpc>
                <a:spcPct val="90000"/>
              </a:lnSpc>
            </a:pPr>
            <a:r>
              <a:rPr lang="en-US" sz="2400" b="1" smtClean="0">
                <a:solidFill>
                  <a:schemeClr val="bg2"/>
                </a:solidFill>
                <a:latin typeface="Arial" charset="0"/>
              </a:rPr>
              <a:t>Shift in disease and pest dynamics</a:t>
            </a:r>
            <a:r>
              <a:rPr lang="en-US" sz="2400" smtClean="0">
                <a:solidFill>
                  <a:schemeClr val="bg2"/>
                </a:solidFill>
                <a:latin typeface="Arial" charset="0"/>
              </a:rPr>
              <a:t>- e.g.Increase of pest infestation in some catchments (</a:t>
            </a:r>
            <a:r>
              <a:rPr lang="en-US" sz="2400" i="1" smtClean="0">
                <a:solidFill>
                  <a:schemeClr val="bg2"/>
                </a:solidFill>
                <a:latin typeface="Arial" charset="0"/>
              </a:rPr>
              <a:t>Helopeltis</a:t>
            </a:r>
            <a:r>
              <a:rPr lang="en-US" sz="2400" smtClean="0">
                <a:solidFill>
                  <a:schemeClr val="bg2"/>
                </a:solidFill>
                <a:latin typeface="Arial" charset="0"/>
              </a:rPr>
              <a:t>, Mites) and </a:t>
            </a:r>
            <a:r>
              <a:rPr lang="en-GB" sz="2400" smtClean="0">
                <a:solidFill>
                  <a:schemeClr val="bg2"/>
                </a:solidFill>
                <a:latin typeface="Arial" charset="0"/>
              </a:rPr>
              <a:t>resurgence of some diseases like highland malaria</a:t>
            </a:r>
            <a:endParaRPr lang="en-US" sz="2400" smtClean="0">
              <a:solidFill>
                <a:schemeClr val="bg2"/>
              </a:solidFill>
              <a:latin typeface="Arial" charset="0"/>
            </a:endParaRPr>
          </a:p>
          <a:p>
            <a:pPr marL="660400" indent="-660400" algn="just" eaLnBrk="1" hangingPunct="1">
              <a:lnSpc>
                <a:spcPct val="90000"/>
              </a:lnSpc>
            </a:pPr>
            <a:r>
              <a:rPr lang="en-US" sz="2400" b="1" smtClean="0">
                <a:solidFill>
                  <a:schemeClr val="bg2"/>
                </a:solidFill>
                <a:latin typeface="Arial" charset="0"/>
              </a:rPr>
              <a:t>Loss of biodiversity</a:t>
            </a:r>
            <a:r>
              <a:rPr lang="en-US" sz="2400" smtClean="0">
                <a:solidFill>
                  <a:schemeClr val="bg2"/>
                </a:solidFill>
                <a:latin typeface="Arial" charset="0"/>
              </a:rPr>
              <a:t> and desertification</a:t>
            </a:r>
          </a:p>
          <a:p>
            <a:pPr marL="660400" indent="-660400" algn="just" eaLnBrk="1" hangingPunct="1">
              <a:lnSpc>
                <a:spcPct val="90000"/>
              </a:lnSpc>
            </a:pPr>
            <a:r>
              <a:rPr lang="en-US" sz="2400" b="1" smtClean="0">
                <a:solidFill>
                  <a:schemeClr val="bg2"/>
                </a:solidFill>
                <a:latin typeface="Arial" charset="0"/>
              </a:rPr>
              <a:t>Human Conflicts</a:t>
            </a:r>
            <a:r>
              <a:rPr lang="en-US" sz="2400" smtClean="0">
                <a:solidFill>
                  <a:schemeClr val="bg2"/>
                </a:solidFill>
                <a:latin typeface="Arial" charset="0"/>
              </a:rPr>
              <a:t> over limited resources like water and pasture</a:t>
            </a:r>
          </a:p>
          <a:p>
            <a:pPr marL="660400" indent="-660400" algn="just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bg2"/>
                </a:solidFill>
                <a:latin typeface="Arial" charset="0"/>
              </a:rPr>
              <a:t>Some cultural exacerbate the impacts of global warming.</a:t>
            </a:r>
          </a:p>
          <a:p>
            <a:pPr marL="660400" indent="-660400" eaLnBrk="1" hangingPunct="1">
              <a:lnSpc>
                <a:spcPct val="90000"/>
              </a:lnSpc>
              <a:buFontTx/>
              <a:buNone/>
            </a:pPr>
            <a:endParaRPr lang="en-US" sz="2400" smtClean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27652" name="Picture 4" descr="slide0001_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8200" y="0"/>
            <a:ext cx="685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Effect of fertilizer rates on soil moisture content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0" y="1590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279400" y="1447800"/>
          <a:ext cx="8345488" cy="4587875"/>
        </p:xfrm>
        <a:graphic>
          <a:graphicData uri="http://schemas.openxmlformats.org/presentationml/2006/ole">
            <p:oleObj spid="_x0000_s6146" r:id="rId3" imgW="8346147" imgH="4584589" progId="Excel.Chart.8">
              <p:embed/>
            </p:oleObj>
          </a:graphicData>
        </a:graphic>
      </p:graphicFrame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28600" y="6019800"/>
            <a:ext cx="868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2"/>
                </a:solidFill>
              </a:rPr>
              <a:t>Water content decreases with increased fertilizer rates and soil depth.</a:t>
            </a:r>
          </a:p>
        </p:txBody>
      </p:sp>
      <p:pic>
        <p:nvPicPr>
          <p:cNvPr id="6151" name="Picture 7" descr="slide0001_image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Effects of Nitrogen rates on porosity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89138"/>
            <a:ext cx="7772400" cy="4114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812800" y="812800"/>
          <a:ext cx="7243763" cy="4637088"/>
        </p:xfrm>
        <a:graphic>
          <a:graphicData uri="http://schemas.openxmlformats.org/presentationml/2006/ole">
            <p:oleObj spid="_x0000_s7170" r:id="rId4" imgW="7248772" imgH="4639458" progId="Excel.Chart.8">
              <p:embed/>
            </p:oleObj>
          </a:graphicData>
        </a:graphic>
      </p:graphicFrame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57200" y="5486400"/>
            <a:ext cx="8458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>
                <a:solidFill>
                  <a:schemeClr val="bg2"/>
                </a:solidFill>
              </a:rPr>
              <a:t>Porosity of the soil increases with increase in N rates. Control had the lowest porosity value </a:t>
            </a:r>
          </a:p>
          <a:p>
            <a:pPr>
              <a:spcBef>
                <a:spcPct val="50000"/>
              </a:spcBef>
            </a:pPr>
            <a:r>
              <a:rPr lang="en-GB" sz="1600" b="1">
                <a:solidFill>
                  <a:schemeClr val="bg2"/>
                </a:solidFill>
              </a:rPr>
              <a:t>Implication of high fertilizer rates- affects the water relations and gas diffusion in the soil</a:t>
            </a:r>
            <a:r>
              <a:rPr lang="en-US" sz="1600" b="1">
                <a:solidFill>
                  <a:schemeClr val="bg2"/>
                </a:solidFill>
              </a:rPr>
              <a:t> </a:t>
            </a:r>
          </a:p>
        </p:txBody>
      </p:sp>
      <p:pic>
        <p:nvPicPr>
          <p:cNvPr id="7175" name="Picture 7" descr="slide0001_image0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10600" y="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71438" y="508000"/>
          <a:ext cx="8978900" cy="5681663"/>
        </p:xfrm>
        <a:graphic>
          <a:graphicData uri="http://schemas.openxmlformats.org/presentationml/2006/ole">
            <p:oleObj spid="_x0000_s8194" r:id="rId3" imgW="8980186" imgH="5681964" progId="Excel.Chart.8">
              <p:embed/>
            </p:oleObj>
          </a:graphicData>
        </a:graphic>
      </p:graphicFrame>
      <p:pic>
        <p:nvPicPr>
          <p:cNvPr id="8195" name="Picture 3" descr="slide0001_image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0"/>
            <a:ext cx="685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95400" y="6248400"/>
            <a:ext cx="77724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 mortality increases with N rate during drought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6D8F09C-E1B7-409C-BB8B-41AF2A702C03}" type="datetime3">
              <a:rPr lang="en-GB"/>
              <a:pPr>
                <a:defRPr/>
              </a:pPr>
              <a:t>18 July, 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Tea Research Foundation</a:t>
            </a: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63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Adaptation measures undertaken by Tea Sector in Kenya </a:t>
            </a:r>
            <a:endParaRPr lang="en-US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smtClean="0">
                <a:solidFill>
                  <a:schemeClr val="bg2"/>
                </a:solidFill>
                <a:latin typeface="Arial" charset="0"/>
              </a:rPr>
              <a:t>Efficient management of soil and water resources</a:t>
            </a:r>
            <a:r>
              <a:rPr lang="en-US" sz="2400" smtClean="0">
                <a:solidFill>
                  <a:schemeClr val="bg2"/>
                </a:solidFill>
                <a:latin typeface="Arial" charset="0"/>
              </a:rPr>
              <a:t>- (Precision farming and Judicious use of inputs eg Fertilizer).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solidFill>
                  <a:schemeClr val="bg2"/>
                </a:solidFill>
                <a:latin typeface="Arial" charset="0"/>
              </a:rPr>
              <a:t>Catchment protection</a:t>
            </a:r>
            <a:r>
              <a:rPr lang="en-US" sz="2400" smtClean="0">
                <a:solidFill>
                  <a:schemeClr val="bg2"/>
                </a:solidFill>
                <a:latin typeface="Arial" charset="0"/>
              </a:rPr>
              <a:t> (planting of Bamboo).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b="1" smtClean="0">
                <a:solidFill>
                  <a:schemeClr val="bg2"/>
                </a:solidFill>
                <a:latin typeface="Arial" charset="0"/>
              </a:rPr>
              <a:t>Environmental conservation and Control of deforestation</a:t>
            </a:r>
            <a:r>
              <a:rPr lang="en-GB" sz="2400" smtClean="0">
                <a:solidFill>
                  <a:schemeClr val="bg2"/>
                </a:solidFill>
                <a:latin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b="1" smtClean="0">
                <a:solidFill>
                  <a:schemeClr val="bg2"/>
                </a:solidFill>
                <a:latin typeface="Arial" charset="0"/>
              </a:rPr>
              <a:t>Riverbank protection.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b="1" smtClean="0">
                <a:solidFill>
                  <a:schemeClr val="bg2"/>
                </a:solidFill>
                <a:latin typeface="Arial" charset="0"/>
              </a:rPr>
              <a:t>Sustainable management of forests</a:t>
            </a:r>
            <a:r>
              <a:rPr lang="en-GB" sz="2400" smtClean="0">
                <a:solidFill>
                  <a:schemeClr val="bg2"/>
                </a:solidFill>
                <a:latin typeface="Arial" charset="0"/>
              </a:rPr>
              <a:t>- </a:t>
            </a:r>
            <a:r>
              <a:rPr lang="en-US" sz="2400" smtClean="0">
                <a:solidFill>
                  <a:schemeClr val="bg2"/>
                </a:solidFill>
                <a:latin typeface="Arial" charset="0"/>
              </a:rPr>
              <a:t>Planting of hedges and natural barriers to forests.</a:t>
            </a:r>
            <a:endParaRPr lang="en-GB" sz="2400" smtClean="0">
              <a:solidFill>
                <a:schemeClr val="bg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solidFill>
                  <a:schemeClr val="bg2"/>
                </a:solidFill>
                <a:latin typeface="Arial" charset="0"/>
              </a:rPr>
              <a:t>Soil Water Conservation measures</a:t>
            </a:r>
            <a:r>
              <a:rPr lang="en-US" sz="2400" smtClean="0">
                <a:solidFill>
                  <a:schemeClr val="bg2"/>
                </a:solidFill>
                <a:latin typeface="Arial" charset="0"/>
              </a:rPr>
              <a:t> and Mulching.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solidFill>
                  <a:schemeClr val="bg2"/>
                </a:solidFill>
                <a:latin typeface="Arial" charset="0"/>
              </a:rPr>
              <a:t>Water harvesting structures</a:t>
            </a:r>
            <a:r>
              <a:rPr lang="en-US" sz="2400" smtClean="0">
                <a:solidFill>
                  <a:schemeClr val="bg2"/>
                </a:solidFill>
                <a:latin typeface="Arial" charset="0"/>
              </a:rPr>
              <a:t> (Micro-catchments).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solidFill>
                  <a:schemeClr val="bg2"/>
                </a:solidFill>
                <a:latin typeface="Arial" charset="0"/>
              </a:rPr>
              <a:t>Growing of low water demand (drought resistant) tea</a:t>
            </a:r>
            <a:r>
              <a:rPr lang="en-US" sz="2400" smtClean="0">
                <a:solidFill>
                  <a:schemeClr val="bg2"/>
                </a:solidFill>
                <a:latin typeface="Arial" charset="0"/>
              </a:rPr>
              <a:t> clones/varieties.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solidFill>
                  <a:schemeClr val="bg2"/>
                </a:solidFill>
                <a:latin typeface="Arial" charset="0"/>
              </a:rPr>
              <a:t>Identification of alternate sources of energy</a:t>
            </a:r>
            <a:r>
              <a:rPr lang="en-US" sz="2400" smtClean="0">
                <a:solidFill>
                  <a:schemeClr val="bg2"/>
                </a:solidFill>
                <a:latin typeface="Arial" charset="0"/>
              </a:rPr>
              <a:t> (wind, solar, hydro).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solidFill>
                  <a:schemeClr val="bg2"/>
                </a:solidFill>
                <a:latin typeface="Arial" charset="0"/>
              </a:rPr>
              <a:t>Consideration of crop insurances</a:t>
            </a:r>
            <a:r>
              <a:rPr lang="en-US" sz="2400" smtClean="0">
                <a:solidFill>
                  <a:schemeClr val="bg2"/>
                </a:solidFill>
                <a:latin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solidFill>
                  <a:schemeClr val="bg2"/>
                </a:solidFill>
                <a:latin typeface="Arial" charset="0"/>
              </a:rPr>
              <a:t>Delineation of tea areas, crop diversification and farmer education</a:t>
            </a:r>
            <a:r>
              <a:rPr lang="en-US" sz="2400" smtClean="0">
                <a:solidFill>
                  <a:schemeClr val="bg2"/>
                </a:solidFill>
                <a:latin typeface="Arial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endParaRPr lang="en-US" sz="2400" smtClean="0">
              <a:solidFill>
                <a:schemeClr val="bg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>
              <a:solidFill>
                <a:schemeClr val="bg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GB" sz="2400" smtClean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28678" name="Picture 4" descr="slide0001_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0600" y="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715963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chemeClr val="bg2"/>
                </a:solidFill>
                <a:latin typeface="Arial" charset="0"/>
              </a:rPr>
              <a:t>Education of farmers on Fertilizer Utilization</a:t>
            </a:r>
          </a:p>
        </p:txBody>
      </p:sp>
      <p:graphicFrame>
        <p:nvGraphicFramePr>
          <p:cNvPr id="921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79375" y="1184275"/>
          <a:ext cx="8985250" cy="4606925"/>
        </p:xfrm>
        <a:graphic>
          <a:graphicData uri="http://schemas.openxmlformats.org/presentationml/2006/ole">
            <p:oleObj spid="_x0000_s9218" r:id="rId3" imgW="8986283" imgH="4608975" progId="Excel.Chart.8">
              <p:embed/>
            </p:oleObj>
          </a:graphicData>
        </a:graphic>
      </p:graphicFrame>
      <p:pic>
        <p:nvPicPr>
          <p:cNvPr id="9220" name="Picture 4" descr="slide0001_image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4928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What steps has Kenya taken to address the climate change challenges?</a:t>
            </a:r>
            <a:r>
              <a:rPr 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893175" cy="564515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solidFill>
                  <a:schemeClr val="bg2"/>
                </a:solidFill>
                <a:latin typeface="Arial" charset="0"/>
              </a:rPr>
              <a:t>1.)</a:t>
            </a:r>
            <a:r>
              <a:rPr lang="en-US" sz="2400" b="1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2400" smtClean="0">
                <a:solidFill>
                  <a:schemeClr val="bg2"/>
                </a:solidFill>
                <a:latin typeface="Arial" charset="0"/>
              </a:rPr>
              <a:t>Climate Change Legislation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bg2"/>
                </a:solidFill>
                <a:latin typeface="Arial" charset="0"/>
              </a:rPr>
              <a:t>Kenya has </a:t>
            </a:r>
            <a:r>
              <a:rPr lang="en-US" sz="2400" b="1" smtClean="0">
                <a:solidFill>
                  <a:schemeClr val="bg2"/>
                </a:solidFill>
                <a:latin typeface="Arial" charset="0"/>
              </a:rPr>
              <a:t>no specific law or policy</a:t>
            </a:r>
            <a:r>
              <a:rPr lang="en-US" sz="2400" smtClean="0">
                <a:solidFill>
                  <a:schemeClr val="bg2"/>
                </a:solidFill>
                <a:latin typeface="Arial" charset="0"/>
              </a:rPr>
              <a:t> touching on climate change. However, the multi-sectoral nature of the climate issues implies that a broad range of sector policies and regulations  such as environmental conservation, energy, manufacturing, natural resources are of relevance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en-US" sz="2400" smtClean="0">
              <a:solidFill>
                <a:schemeClr val="bg2"/>
              </a:solidFill>
              <a:latin typeface="Arial" charset="0"/>
            </a:endParaRP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bg2"/>
                </a:solidFill>
                <a:latin typeface="Arial" charset="0"/>
              </a:rPr>
              <a:t>The “Energy Act 2006” and the “Kenya Forest Policy” specifically provide for </a:t>
            </a:r>
            <a:r>
              <a:rPr lang="en-US" sz="2400" b="1" smtClean="0">
                <a:solidFill>
                  <a:schemeClr val="bg2"/>
                </a:solidFill>
                <a:latin typeface="Arial" charset="0"/>
              </a:rPr>
              <a:t>carbon finance activities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en-US" sz="2400" smtClean="0">
              <a:solidFill>
                <a:schemeClr val="bg2"/>
              </a:solidFill>
              <a:latin typeface="Arial" charset="0"/>
            </a:endParaRP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bg2"/>
                </a:solidFill>
                <a:latin typeface="Arial" charset="0"/>
              </a:rPr>
              <a:t>Several key documents address environmental and energy concerns. These include, inter alia, </a:t>
            </a:r>
            <a:r>
              <a:rPr lang="en-US" sz="2400" b="1" smtClean="0">
                <a:solidFill>
                  <a:schemeClr val="bg2"/>
                </a:solidFill>
                <a:latin typeface="Arial" charset="0"/>
              </a:rPr>
              <a:t>Environmental Management and Coordination Act of 1999</a:t>
            </a:r>
            <a:r>
              <a:rPr lang="en-US" sz="2400" smtClean="0">
                <a:solidFill>
                  <a:schemeClr val="bg2"/>
                </a:solidFill>
                <a:latin typeface="Arial" charset="0"/>
              </a:rPr>
              <a:t> (EMCA, 1999), </a:t>
            </a:r>
            <a:r>
              <a:rPr lang="en-US" sz="2400" b="1" smtClean="0">
                <a:solidFill>
                  <a:schemeClr val="bg2"/>
                </a:solidFill>
                <a:latin typeface="Arial" charset="0"/>
              </a:rPr>
              <a:t>Energy Policy, Energy Act 2006</a:t>
            </a:r>
            <a:r>
              <a:rPr lang="en-US" sz="2400" smtClean="0">
                <a:solidFill>
                  <a:schemeClr val="bg2"/>
                </a:solidFill>
                <a:latin typeface="Arial" charset="0"/>
              </a:rPr>
              <a:t>, as well as the </a:t>
            </a:r>
            <a:r>
              <a:rPr lang="en-US" sz="2400" b="1" smtClean="0">
                <a:solidFill>
                  <a:schemeClr val="bg2"/>
                </a:solidFill>
                <a:latin typeface="Arial" charset="0"/>
              </a:rPr>
              <a:t>Forest Act 2005</a:t>
            </a:r>
          </a:p>
        </p:txBody>
      </p:sp>
      <p:pic>
        <p:nvPicPr>
          <p:cNvPr id="29700" name="Picture 4" descr="slide0001_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8200" y="0"/>
            <a:ext cx="685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893175" cy="5732463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sz="2000" smtClean="0">
                <a:solidFill>
                  <a:schemeClr val="bg1"/>
                </a:solidFill>
                <a:latin typeface="Arial Rounded MT Bold" pitchFamily="34" charset="0"/>
              </a:rPr>
              <a:t>National Climate Change Focal Point (NCCFP</a:t>
            </a:r>
            <a:r>
              <a:rPr lang="en-US" sz="2000" b="1" smtClean="0">
                <a:solidFill>
                  <a:schemeClr val="bg1"/>
                </a:solidFill>
                <a:latin typeface="Arial Rounded MT Bold" pitchFamily="34" charset="0"/>
              </a:rPr>
              <a:t>)</a:t>
            </a:r>
            <a:endParaRPr lang="en-US" sz="200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sz="2000" smtClean="0">
                <a:latin typeface="Arial Rounded MT Bold" pitchFamily="34" charset="0"/>
              </a:rPr>
              <a:t>	</a:t>
            </a:r>
            <a:r>
              <a:rPr lang="en-US" sz="2000" smtClean="0">
                <a:solidFill>
                  <a:schemeClr val="bg2"/>
                </a:solidFill>
                <a:latin typeface="Arial Rounded MT Bold" pitchFamily="34" charset="0"/>
              </a:rPr>
              <a:t>Coordination of climate change activities is undertaken by the National Climate Change Focal Point, The Focal Point is physically located in the Ministry of Environment and Mineral Resources.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 Rounded MT Bold" pitchFamily="34" charset="0"/>
              </a:rPr>
              <a:t>	Roles</a:t>
            </a:r>
            <a:r>
              <a:rPr lang="en-US" sz="2400" smtClean="0">
                <a:solidFill>
                  <a:schemeClr val="bg2"/>
                </a:solidFill>
                <a:latin typeface="Arial Rounded MT Bold" pitchFamily="34" charset="0"/>
              </a:rPr>
              <a:t>: </a:t>
            </a:r>
          </a:p>
          <a:p>
            <a:pPr marL="914400" lvl="1" indent="-4572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smtClean="0">
                <a:solidFill>
                  <a:schemeClr val="bg2"/>
                </a:solidFill>
                <a:latin typeface="Arial Rounded MT Bold" pitchFamily="34" charset="0"/>
              </a:rPr>
              <a:t>Coordinate national climate change activities;</a:t>
            </a:r>
          </a:p>
          <a:p>
            <a:pPr marL="914400" lvl="1" indent="-4572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smtClean="0">
                <a:solidFill>
                  <a:schemeClr val="bg2"/>
                </a:solidFill>
                <a:latin typeface="Arial Rounded MT Bold" pitchFamily="34" charset="0"/>
              </a:rPr>
              <a:t>Liaison with the UNFCCC Secretariat;</a:t>
            </a:r>
          </a:p>
          <a:p>
            <a:pPr marL="914400" lvl="1" indent="-4572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smtClean="0">
                <a:solidFill>
                  <a:schemeClr val="bg2"/>
                </a:solidFill>
                <a:latin typeface="Arial Rounded MT Bold" pitchFamily="34" charset="0"/>
              </a:rPr>
              <a:t>Act as the secretariat to the National Climate Change Activities Coordination Committee and the four technical working groups</a:t>
            </a:r>
          </a:p>
          <a:p>
            <a:pPr marL="914400" lvl="1" indent="-457200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000" smtClean="0">
              <a:latin typeface="Arial Rounded MT Bold" pitchFamily="34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sz="2000" smtClean="0">
                <a:solidFill>
                  <a:schemeClr val="bg1"/>
                </a:solidFill>
                <a:latin typeface="Arial Rounded MT Bold" pitchFamily="34" charset="0"/>
              </a:rPr>
              <a:t>CDM Designated National Authority (DNA)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 Rounded MT Bold" pitchFamily="34" charset="0"/>
              </a:rPr>
              <a:t>NEMA (National Environment Management Authority) is the Designated National Authority (DNA) for CDM projects in Kenya. </a:t>
            </a:r>
          </a:p>
          <a:p>
            <a:pPr marL="914400" lvl="1" indent="-4572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800" smtClean="0">
                <a:solidFill>
                  <a:schemeClr val="bg2"/>
                </a:solidFill>
                <a:latin typeface="Arial Rounded MT Bold" pitchFamily="34" charset="0"/>
              </a:rPr>
              <a:t>The principal role of the DNA is to give a Letter of Approval for proposed CDM projects and confirm that they contribute to country’s sustainable development</a:t>
            </a:r>
            <a:r>
              <a:rPr lang="en-US" sz="2000" smtClean="0">
                <a:solidFill>
                  <a:schemeClr val="bg2"/>
                </a:solidFill>
                <a:latin typeface="Arial Rounded MT Bold" pitchFamily="34" charset="0"/>
              </a:rPr>
              <a:t> </a:t>
            </a:r>
          </a:p>
        </p:txBody>
      </p:sp>
      <p:pic>
        <p:nvPicPr>
          <p:cNvPr id="30723" name="Picture 3" descr="slide0001_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8200" y="0"/>
            <a:ext cx="685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4294967295"/>
          </p:nvPr>
        </p:nvSpPr>
        <p:spPr>
          <a:xfrm>
            <a:off x="0" y="304800"/>
            <a:ext cx="9001125" cy="6172200"/>
          </a:xfrm>
        </p:spPr>
        <p:txBody>
          <a:bodyPr/>
          <a:lstStyle/>
          <a:p>
            <a:pPr marL="609600" indent="-146050" algn="ctr" eaLnBrk="1" hangingPunct="1">
              <a:lnSpc>
                <a:spcPct val="90000"/>
              </a:lnSpc>
              <a:buFontTx/>
              <a:buNone/>
              <a:tabLst>
                <a:tab pos="177800" algn="l"/>
              </a:tabLst>
              <a:defRPr/>
            </a:pP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Tea Enterprises are Threatened by Climate Change	</a:t>
            </a:r>
          </a:p>
          <a:p>
            <a:pPr marL="609600" indent="-146050" eaLnBrk="1" hangingPunct="1">
              <a:lnSpc>
                <a:spcPct val="90000"/>
              </a:lnSpc>
              <a:tabLst>
                <a:tab pos="177800" algn="l"/>
              </a:tabLst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Climate Change-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</a:rPr>
              <a:t>A change in the state of the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</a:rPr>
              <a:t>climate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</a:rPr>
              <a:t>that persists for an extended period, typically decades or longer</a:t>
            </a:r>
          </a:p>
          <a:p>
            <a:pPr marL="609600" indent="-146050" eaLnBrk="1" hangingPunct="1">
              <a:lnSpc>
                <a:spcPct val="90000"/>
              </a:lnSpc>
              <a:tabLst>
                <a:tab pos="177800" algn="l"/>
              </a:tabLst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Arial" charset="0"/>
              </a:rPr>
              <a:t>Is there evidence of climate change in tea growing areas in Kenya?</a:t>
            </a:r>
          </a:p>
          <a:p>
            <a:pPr marL="609600" indent="-146050" eaLnBrk="1" hangingPunct="1">
              <a:lnSpc>
                <a:spcPct val="90000"/>
              </a:lnSpc>
              <a:tabLst>
                <a:tab pos="177800" algn="l"/>
              </a:tabLst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TRFK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 is responsible for R &amp; D in the tea sector</a:t>
            </a:r>
          </a:p>
          <a:p>
            <a:pPr marL="1139825" lvl="2" indent="-169863" algn="just" eaLnBrk="1" hangingPunct="1">
              <a:lnSpc>
                <a:spcPct val="90000"/>
              </a:lnSpc>
              <a:buFont typeface="Wingdings" pitchFamily="2" charset="2"/>
              <a:buChar char="q"/>
              <a:tabLst>
                <a:tab pos="177800" algn="l"/>
              </a:tabLst>
              <a:defRPr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 Collection and collation of weather data; </a:t>
            </a:r>
            <a:endParaRPr lang="en-GB" sz="2800" dirty="0" smtClean="0">
              <a:solidFill>
                <a:schemeClr val="bg2"/>
              </a:solidFill>
              <a:latin typeface="Arial" charset="0"/>
              <a:cs typeface="Times New Roman" pitchFamily="18" charset="0"/>
            </a:endParaRPr>
          </a:p>
          <a:p>
            <a:pPr marL="1139825" lvl="2" indent="-169863" algn="just" eaLnBrk="1" hangingPunct="1">
              <a:lnSpc>
                <a:spcPct val="90000"/>
              </a:lnSpc>
              <a:buFont typeface="Wingdings" pitchFamily="2" charset="2"/>
              <a:buChar char="q"/>
              <a:tabLst>
                <a:tab pos="177800" algn="l"/>
              </a:tabLst>
              <a:defRPr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 Climate change detection, monitoring,     prediction and early warning; </a:t>
            </a:r>
          </a:p>
          <a:p>
            <a:pPr marL="1139825" lvl="2" indent="-169863" algn="just" eaLnBrk="1" hangingPunct="1">
              <a:lnSpc>
                <a:spcPct val="90000"/>
              </a:lnSpc>
              <a:buFont typeface="Wingdings" pitchFamily="2" charset="2"/>
              <a:buChar char="q"/>
              <a:tabLst>
                <a:tab pos="177800" algn="l"/>
              </a:tabLst>
              <a:defRPr/>
            </a:pPr>
            <a:r>
              <a:rPr lang="en-GB" sz="2800" dirty="0" smtClean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 Information sharing with the Tea Industry;</a:t>
            </a:r>
          </a:p>
        </p:txBody>
      </p:sp>
      <p:pic>
        <p:nvPicPr>
          <p:cNvPr id="12291" name="Picture 4" descr="slide0001_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800" y="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2854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533400"/>
            <a:ext cx="8893175" cy="594995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solidFill>
                  <a:schemeClr val="bg1"/>
                </a:solidFill>
                <a:latin typeface="Arial" charset="0"/>
              </a:rPr>
              <a:t>The National Climate Change Activities Coordination Committee (NCCACC)</a:t>
            </a:r>
            <a:r>
              <a:rPr lang="en-US" sz="2400" smtClean="0">
                <a:latin typeface="Arial" charset="0"/>
              </a:rPr>
              <a:t>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latin typeface="Arial" charset="0"/>
              </a:rPr>
              <a:t>	</a:t>
            </a:r>
            <a:r>
              <a:rPr lang="en-US" sz="2400" smtClean="0">
                <a:solidFill>
                  <a:schemeClr val="bg2"/>
                </a:solidFill>
                <a:latin typeface="Arial" charset="0"/>
              </a:rPr>
              <a:t>A technical, multi-sectoral, multi-stakeholder group, that </a:t>
            </a:r>
            <a:r>
              <a:rPr lang="en-US" sz="2400" b="1" smtClean="0">
                <a:solidFill>
                  <a:schemeClr val="bg2"/>
                </a:solidFill>
                <a:latin typeface="Arial" charset="0"/>
              </a:rPr>
              <a:t>coordinates the activities of the Government of Kenya</a:t>
            </a:r>
            <a:r>
              <a:rPr lang="en-US" sz="2400" smtClean="0">
                <a:solidFill>
                  <a:schemeClr val="bg2"/>
                </a:solidFill>
                <a:latin typeface="Arial" charset="0"/>
              </a:rPr>
              <a:t> on climate change.</a:t>
            </a:r>
          </a:p>
          <a:p>
            <a:pPr marL="1295400" lvl="2" indent="-3810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smtClean="0">
                <a:latin typeface="Arial" charset="0"/>
              </a:rPr>
              <a:t>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solidFill>
                  <a:schemeClr val="bg1"/>
                </a:solidFill>
                <a:latin typeface="Arial" charset="0"/>
              </a:rPr>
              <a:t>Parliamentary Network on Renewable Energy and Climate Change (PANERECC)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solidFill>
                  <a:schemeClr val="bg2"/>
                </a:solidFill>
                <a:latin typeface="Arial" charset="0"/>
              </a:rPr>
              <a:t>A follow up to the COP12 in 2006 was the formulation of a (PANERECC) for purposes of  </a:t>
            </a:r>
            <a:r>
              <a:rPr lang="en-US" sz="2400" b="1" smtClean="0">
                <a:solidFill>
                  <a:schemeClr val="bg2"/>
                </a:solidFill>
                <a:latin typeface="Arial" charset="0"/>
              </a:rPr>
              <a:t>creating awareness and influencing policy</a:t>
            </a:r>
            <a:r>
              <a:rPr lang="en-US" sz="2400" smtClean="0">
                <a:solidFill>
                  <a:schemeClr val="bg2"/>
                </a:solidFill>
                <a:latin typeface="Arial" charset="0"/>
              </a:rPr>
              <a:t> making relevant for both renewable energy and climate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solidFill>
                  <a:schemeClr val="bg1"/>
                </a:solidFill>
                <a:latin typeface="Arial" charset="0"/>
              </a:rPr>
              <a:t>National Communication to the UNFCC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latin typeface="Arial" charset="0"/>
              </a:rPr>
              <a:t>	</a:t>
            </a:r>
            <a:r>
              <a:rPr lang="en-US" sz="2400" smtClean="0">
                <a:solidFill>
                  <a:schemeClr val="bg2"/>
                </a:solidFill>
                <a:latin typeface="Arial" charset="0"/>
              </a:rPr>
              <a:t>Kenya completed  and </a:t>
            </a:r>
            <a:r>
              <a:rPr lang="en-US" sz="2400" b="1" smtClean="0">
                <a:solidFill>
                  <a:schemeClr val="bg2"/>
                </a:solidFill>
                <a:latin typeface="Arial" charset="0"/>
              </a:rPr>
              <a:t>submitted the First National Communication</a:t>
            </a:r>
            <a:r>
              <a:rPr lang="en-US" sz="2400" smtClean="0">
                <a:solidFill>
                  <a:schemeClr val="bg2"/>
                </a:solidFill>
                <a:latin typeface="Arial" charset="0"/>
              </a:rPr>
              <a:t> to the UNFCCC in 2002 and is currently working on the Second</a:t>
            </a:r>
          </a:p>
        </p:txBody>
      </p:sp>
      <p:pic>
        <p:nvPicPr>
          <p:cNvPr id="31747" name="Picture 3" descr="slide0001_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0600" y="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964612" cy="3603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The Way Forward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85800"/>
            <a:ext cx="8588375" cy="59436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GB" sz="2800" smtClean="0">
                <a:solidFill>
                  <a:schemeClr val="bg2"/>
                </a:solidFill>
                <a:latin typeface="Arial" charset="0"/>
              </a:rPr>
              <a:t>Global warming </a:t>
            </a:r>
            <a:r>
              <a:rPr lang="en-GB" sz="2800" b="1" smtClean="0">
                <a:solidFill>
                  <a:schemeClr val="bg2"/>
                </a:solidFill>
                <a:latin typeface="Arial" charset="0"/>
              </a:rPr>
              <a:t>will persist</a:t>
            </a:r>
            <a:r>
              <a:rPr lang="en-GB" sz="2800" smtClean="0">
                <a:solidFill>
                  <a:schemeClr val="bg2"/>
                </a:solidFill>
                <a:latin typeface="Arial" charset="0"/>
              </a:rPr>
              <a:t>. </a:t>
            </a:r>
            <a:r>
              <a:rPr lang="en-GB" sz="2800" b="1" smtClean="0">
                <a:solidFill>
                  <a:schemeClr val="bg2"/>
                </a:solidFill>
                <a:latin typeface="Arial" charset="0"/>
              </a:rPr>
              <a:t>Adaptation is therefore the only option</a:t>
            </a:r>
            <a:r>
              <a:rPr lang="en-GB" sz="2800" smtClean="0">
                <a:solidFill>
                  <a:schemeClr val="bg2"/>
                </a:solidFill>
                <a:latin typeface="Arial" charset="0"/>
              </a:rPr>
              <a:t>. There is thus need for: 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GB" sz="2400" smtClean="0">
                <a:solidFill>
                  <a:schemeClr val="bg2"/>
                </a:solidFill>
                <a:latin typeface="Arial" charset="0"/>
              </a:rPr>
              <a:t>Preparation of sector based climate change programmes, strategies, policies and projects.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GB" sz="2400" smtClean="0">
                <a:solidFill>
                  <a:schemeClr val="bg2"/>
                </a:solidFill>
                <a:latin typeface="Arial" charset="0"/>
              </a:rPr>
              <a:t>Closer collaboration between stakeholders in resource mobilisation to support climate change adaptation activities within the sector.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GB" sz="2400" smtClean="0">
                <a:solidFill>
                  <a:schemeClr val="bg2"/>
                </a:solidFill>
                <a:latin typeface="Arial" charset="0"/>
              </a:rPr>
              <a:t>Awareness creation and public education.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GB" sz="2400" smtClean="0">
                <a:solidFill>
                  <a:schemeClr val="bg2"/>
                </a:solidFill>
                <a:latin typeface="Arial" charset="0"/>
              </a:rPr>
              <a:t>Intensification of data and information collection and forecasting</a:t>
            </a:r>
          </a:p>
          <a:p>
            <a:pPr lvl="1" indent="0" eaLnBrk="1" hangingPunct="1">
              <a:buFont typeface="Wingdings" pitchFamily="2" charset="2"/>
              <a:buChar char="§"/>
            </a:pPr>
            <a:r>
              <a:rPr lang="en-GB" sz="2400" smtClean="0">
                <a:solidFill>
                  <a:schemeClr val="bg2"/>
                </a:solidFill>
                <a:latin typeface="Arial" charset="0"/>
              </a:rPr>
              <a:t>Review of various climate change scenarios.</a:t>
            </a:r>
          </a:p>
          <a:p>
            <a:pPr lvl="1" indent="0" eaLnBrk="1" hangingPunct="1">
              <a:buFont typeface="Wingdings" pitchFamily="2" charset="2"/>
              <a:buChar char="§"/>
            </a:pPr>
            <a:r>
              <a:rPr lang="en-GB" sz="2400" smtClean="0">
                <a:solidFill>
                  <a:schemeClr val="bg2"/>
                </a:solidFill>
                <a:latin typeface="Arial" charset="0"/>
              </a:rPr>
              <a:t>Analysis and/or review of available data (while referencing to current Kenyan tea /soil map).</a:t>
            </a:r>
          </a:p>
          <a:p>
            <a:pPr lvl="1" indent="0" eaLnBrk="1" hangingPunct="1">
              <a:buFont typeface="Wingdings" pitchFamily="2" charset="2"/>
              <a:buChar char="§"/>
            </a:pPr>
            <a:r>
              <a:rPr lang="en-GB" sz="2400" smtClean="0">
                <a:solidFill>
                  <a:schemeClr val="bg2"/>
                </a:solidFill>
                <a:latin typeface="Arial" charset="0"/>
              </a:rPr>
              <a:t>Analysis of current weather patterns in Tea growing Zones.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US" sz="2800" smtClean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32772" name="Picture 4" descr="slide0001_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8200" y="0"/>
            <a:ext cx="685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4" descr="tea boa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3">
            <a:lum bright="12000" contrast="36000"/>
          </a:blip>
          <a:srcRect/>
          <a:stretch>
            <a:fillRect/>
          </a:stretch>
        </p:blipFill>
        <p:spPr bwMode="auto">
          <a:xfrm>
            <a:off x="8305800" y="0"/>
            <a:ext cx="8382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2438400" y="838200"/>
            <a:ext cx="4289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chemeClr val="bg2"/>
                </a:solidFill>
              </a:rPr>
              <a:t>THANK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001000" cy="609600"/>
          </a:xfrm>
          <a:solidFill>
            <a:srgbClr val="1BC9FF"/>
          </a:solidFill>
        </p:spPr>
        <p:txBody>
          <a:bodyPr/>
          <a:lstStyle/>
          <a:p>
            <a:pPr eaLnBrk="1" hangingPunct="1">
              <a:defRPr/>
            </a:pPr>
            <a:r>
              <a:rPr lang="en-GB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Significance of climate change</a:t>
            </a:r>
            <a:endParaRPr lang="en-US" sz="36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85800"/>
            <a:ext cx="8785225" cy="5410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endParaRPr lang="en-GB" smtClean="0">
              <a:solidFill>
                <a:schemeClr val="bg2"/>
              </a:solidFill>
              <a:latin typeface="Arial Rounded MT Bold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smtClean="0">
                <a:solidFill>
                  <a:schemeClr val="bg2"/>
                </a:solidFill>
                <a:latin typeface="Arial Rounded MT Bold" pitchFamily="34" charset="0"/>
              </a:rPr>
              <a:t>Considered to be one of the most serious threats to agriculture.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solidFill>
                  <a:schemeClr val="bg2"/>
                </a:solidFill>
                <a:latin typeface="Arial Rounded MT Bold" pitchFamily="34" charset="0"/>
              </a:rPr>
              <a:t>Impacts are expected on: Environment,  Human health and pest and disease dynamics, Food security, Economic activities, Natural resources and Physical Infrastructure.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solidFill>
                  <a:schemeClr val="bg2"/>
                </a:solidFill>
                <a:latin typeface="Arial Rounded MT Bold" pitchFamily="34" charset="0"/>
              </a:rPr>
              <a:t>Adaptation will be necessary</a:t>
            </a:r>
          </a:p>
        </p:txBody>
      </p:sp>
      <p:pic>
        <p:nvPicPr>
          <p:cNvPr id="13316" name="Picture 4" descr="slide0001_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0"/>
            <a:ext cx="685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266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362200"/>
            <a:ext cx="7315200" cy="457200"/>
          </a:xfrm>
        </p:spPr>
        <p:txBody>
          <a:bodyPr/>
          <a:lstStyle/>
          <a:p>
            <a:pPr eaLnBrk="1" hangingPunct="1"/>
            <a:r>
              <a:rPr lang="en-US" sz="2400" b="1" i="1" smtClean="0">
                <a:solidFill>
                  <a:srgbClr val="660033"/>
                </a:solidFill>
              </a:rPr>
              <a:t>Global Disaster Trends: 1990 – 2006</a:t>
            </a:r>
            <a:endParaRPr lang="en-US" sz="2400" i="1" smtClean="0">
              <a:solidFill>
                <a:srgbClr val="660033"/>
              </a:solidFill>
            </a:endParaRPr>
          </a:p>
        </p:txBody>
      </p:sp>
      <p:grpSp>
        <p:nvGrpSpPr>
          <p:cNvPr id="14339" name="Group 3"/>
          <p:cNvGrpSpPr>
            <a:grpSpLocks noChangeAspect="1"/>
          </p:cNvGrpSpPr>
          <p:nvPr/>
        </p:nvGrpSpPr>
        <p:grpSpPr bwMode="auto">
          <a:xfrm>
            <a:off x="1116013" y="2852738"/>
            <a:ext cx="7605712" cy="3581400"/>
            <a:chOff x="1840" y="1490"/>
            <a:chExt cx="8641" cy="4361"/>
          </a:xfrm>
        </p:grpSpPr>
        <p:sp>
          <p:nvSpPr>
            <p:cNvPr id="14346" name="AutoShape 4"/>
            <p:cNvSpPr>
              <a:spLocks noChangeAspect="1" noChangeArrowheads="1"/>
            </p:cNvSpPr>
            <p:nvPr/>
          </p:nvSpPr>
          <p:spPr bwMode="auto">
            <a:xfrm>
              <a:off x="1840" y="1490"/>
              <a:ext cx="7186" cy="4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AutoShape 5"/>
            <p:cNvSpPr>
              <a:spLocks noChangeAspect="1" noChangeArrowheads="1"/>
            </p:cNvSpPr>
            <p:nvPr/>
          </p:nvSpPr>
          <p:spPr bwMode="auto">
            <a:xfrm>
              <a:off x="1851" y="1490"/>
              <a:ext cx="7175" cy="4361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rgbClr val="F2AA6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Rectangle 6"/>
            <p:cNvSpPr>
              <a:spLocks noChangeArrowheads="1"/>
            </p:cNvSpPr>
            <p:nvPr/>
          </p:nvSpPr>
          <p:spPr bwMode="auto">
            <a:xfrm>
              <a:off x="1914" y="4094"/>
              <a:ext cx="389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672" tIns="0" rIns="12672" bIns="0"/>
            <a:lstStyle/>
            <a:p>
              <a:pPr algn="r"/>
              <a:r>
                <a:rPr lang="nl-NL" sz="1000">
                  <a:solidFill>
                    <a:srgbClr val="FFFFFF"/>
                  </a:solidFill>
                </a:rPr>
                <a:t>100</a:t>
              </a:r>
              <a:endParaRPr lang="en-US" sz="1800"/>
            </a:p>
          </p:txBody>
        </p:sp>
        <p:sp>
          <p:nvSpPr>
            <p:cNvPr id="14349" name="Rectangle 7"/>
            <p:cNvSpPr>
              <a:spLocks noChangeArrowheads="1"/>
            </p:cNvSpPr>
            <p:nvPr/>
          </p:nvSpPr>
          <p:spPr bwMode="auto">
            <a:xfrm>
              <a:off x="1925" y="3339"/>
              <a:ext cx="378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672" tIns="0" rIns="12672" bIns="0"/>
            <a:lstStyle/>
            <a:p>
              <a:pPr algn="r"/>
              <a:r>
                <a:rPr lang="nl-NL" sz="1000">
                  <a:solidFill>
                    <a:srgbClr val="FFFFFF"/>
                  </a:solidFill>
                </a:rPr>
                <a:t>200</a:t>
              </a:r>
              <a:endParaRPr lang="en-US" sz="1800"/>
            </a:p>
          </p:txBody>
        </p:sp>
        <p:sp>
          <p:nvSpPr>
            <p:cNvPr id="14350" name="Rectangle 8"/>
            <p:cNvSpPr>
              <a:spLocks noChangeArrowheads="1"/>
            </p:cNvSpPr>
            <p:nvPr/>
          </p:nvSpPr>
          <p:spPr bwMode="auto">
            <a:xfrm>
              <a:off x="1925" y="2622"/>
              <a:ext cx="37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672" tIns="0" rIns="12672" bIns="0"/>
            <a:lstStyle/>
            <a:p>
              <a:pPr algn="r"/>
              <a:r>
                <a:rPr lang="nl-NL" sz="1000">
                  <a:solidFill>
                    <a:srgbClr val="FFFFFF"/>
                  </a:solidFill>
                </a:rPr>
                <a:t>300</a:t>
              </a:r>
              <a:endParaRPr lang="en-US" sz="1800"/>
            </a:p>
          </p:txBody>
        </p:sp>
        <p:sp>
          <p:nvSpPr>
            <p:cNvPr id="14351" name="Rectangle 9"/>
            <p:cNvSpPr>
              <a:spLocks noChangeArrowheads="1"/>
            </p:cNvSpPr>
            <p:nvPr/>
          </p:nvSpPr>
          <p:spPr bwMode="auto">
            <a:xfrm>
              <a:off x="2041" y="4821"/>
              <a:ext cx="2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672" tIns="0" rIns="12672" bIns="0"/>
            <a:lstStyle/>
            <a:p>
              <a:pPr algn="r"/>
              <a:r>
                <a:rPr lang="nl-NL" sz="1000">
                  <a:solidFill>
                    <a:srgbClr val="FFFFFF"/>
                  </a:solidFill>
                </a:rPr>
                <a:t>0</a:t>
              </a:r>
              <a:endParaRPr lang="en-US" sz="1800"/>
            </a:p>
          </p:txBody>
        </p:sp>
        <p:grpSp>
          <p:nvGrpSpPr>
            <p:cNvPr id="14352" name="Group 10"/>
            <p:cNvGrpSpPr>
              <a:grpSpLocks/>
            </p:cNvGrpSpPr>
            <p:nvPr/>
          </p:nvGrpSpPr>
          <p:grpSpPr bwMode="auto">
            <a:xfrm>
              <a:off x="2372" y="5300"/>
              <a:ext cx="1456" cy="484"/>
              <a:chOff x="1413" y="3026"/>
              <a:chExt cx="827" cy="275"/>
            </a:xfrm>
          </p:grpSpPr>
          <p:sp>
            <p:nvSpPr>
              <p:cNvPr id="14458" name="Text Box 11"/>
              <p:cNvSpPr txBox="1">
                <a:spLocks noChangeArrowheads="1"/>
              </p:cNvSpPr>
              <p:nvPr/>
            </p:nvSpPr>
            <p:spPr bwMode="auto">
              <a:xfrm>
                <a:off x="1610" y="3026"/>
                <a:ext cx="630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672" tIns="0" rIns="12672" bIns="0"/>
              <a:lstStyle/>
              <a:p>
                <a:endParaRPr lang="en-GB" sz="900" b="1"/>
              </a:p>
              <a:p>
                <a:r>
                  <a:rPr lang="en-GB" sz="900" b="1">
                    <a:solidFill>
                      <a:srgbClr val="FF3300"/>
                    </a:solidFill>
                  </a:rPr>
                  <a:t>Geo Physical</a:t>
                </a:r>
                <a:endParaRPr lang="en-US" sz="900" b="1">
                  <a:solidFill>
                    <a:srgbClr val="FF3300"/>
                  </a:solidFill>
                </a:endParaRPr>
              </a:p>
            </p:txBody>
          </p:sp>
          <p:sp>
            <p:nvSpPr>
              <p:cNvPr id="14459" name="Rectangle 12"/>
              <p:cNvSpPr>
                <a:spLocks noChangeArrowheads="1"/>
              </p:cNvSpPr>
              <p:nvPr/>
            </p:nvSpPr>
            <p:spPr bwMode="auto">
              <a:xfrm>
                <a:off x="1413" y="3042"/>
                <a:ext cx="155" cy="238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rgbClr val="006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53" name="Text Box 13"/>
            <p:cNvSpPr txBox="1">
              <a:spLocks noChangeArrowheads="1"/>
            </p:cNvSpPr>
            <p:nvPr/>
          </p:nvSpPr>
          <p:spPr bwMode="auto">
            <a:xfrm>
              <a:off x="8537" y="1913"/>
              <a:ext cx="1944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672" tIns="0" rIns="12672" bIns="0"/>
            <a:lstStyle/>
            <a:p>
              <a:endParaRPr lang="en-US" sz="1800"/>
            </a:p>
          </p:txBody>
        </p:sp>
        <p:grpSp>
          <p:nvGrpSpPr>
            <p:cNvPr id="14354" name="Group 14"/>
            <p:cNvGrpSpPr>
              <a:grpSpLocks/>
            </p:cNvGrpSpPr>
            <p:nvPr/>
          </p:nvGrpSpPr>
          <p:grpSpPr bwMode="auto">
            <a:xfrm>
              <a:off x="4016" y="5351"/>
              <a:ext cx="1614" cy="421"/>
              <a:chOff x="2347" y="3055"/>
              <a:chExt cx="917" cy="239"/>
            </a:xfrm>
          </p:grpSpPr>
          <p:sp>
            <p:nvSpPr>
              <p:cNvPr id="14456" name="Rectangle 15"/>
              <p:cNvSpPr>
                <a:spLocks noChangeArrowheads="1"/>
              </p:cNvSpPr>
              <p:nvPr/>
            </p:nvSpPr>
            <p:spPr bwMode="auto">
              <a:xfrm>
                <a:off x="2347" y="3056"/>
                <a:ext cx="155" cy="228"/>
              </a:xfrm>
              <a:prstGeom prst="rect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7" name="Text Box 16"/>
              <p:cNvSpPr txBox="1">
                <a:spLocks noChangeArrowheads="1"/>
              </p:cNvSpPr>
              <p:nvPr/>
            </p:nvSpPr>
            <p:spPr bwMode="auto">
              <a:xfrm>
                <a:off x="2540" y="3055"/>
                <a:ext cx="724" cy="2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672" tIns="0" rIns="12672" bIns="0"/>
              <a:lstStyle/>
              <a:p>
                <a:r>
                  <a:rPr lang="en-GB" sz="900">
                    <a:solidFill>
                      <a:srgbClr val="FF3300"/>
                    </a:solidFill>
                  </a:rPr>
                  <a:t>Hydro</a:t>
                </a:r>
              </a:p>
              <a:p>
                <a:r>
                  <a:rPr lang="en-GB" sz="900">
                    <a:solidFill>
                      <a:srgbClr val="FF3300"/>
                    </a:solidFill>
                  </a:rPr>
                  <a:t>Meteorological</a:t>
                </a:r>
                <a:endParaRPr lang="en-US" sz="900">
                  <a:solidFill>
                    <a:srgbClr val="FF3300"/>
                  </a:solidFill>
                </a:endParaRPr>
              </a:p>
            </p:txBody>
          </p:sp>
        </p:grpSp>
        <p:sp>
          <p:nvSpPr>
            <p:cNvPr id="14355" name="Rectangle 17"/>
            <p:cNvSpPr>
              <a:spLocks noChangeArrowheads="1"/>
            </p:cNvSpPr>
            <p:nvPr/>
          </p:nvSpPr>
          <p:spPr bwMode="auto">
            <a:xfrm>
              <a:off x="1871" y="1913"/>
              <a:ext cx="46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672" tIns="0" rIns="12672" bIns="0"/>
            <a:lstStyle/>
            <a:p>
              <a:pPr algn="r"/>
              <a:r>
                <a:rPr lang="nl-NL" sz="1000">
                  <a:solidFill>
                    <a:srgbClr val="FFFFFF"/>
                  </a:solidFill>
                </a:rPr>
                <a:t>400</a:t>
              </a:r>
              <a:endParaRPr lang="en-US" sz="1800"/>
            </a:p>
          </p:txBody>
        </p:sp>
        <p:sp>
          <p:nvSpPr>
            <p:cNvPr id="14356" name="Rectangle 18"/>
            <p:cNvSpPr>
              <a:spLocks noChangeArrowheads="1"/>
            </p:cNvSpPr>
            <p:nvPr/>
          </p:nvSpPr>
          <p:spPr bwMode="auto">
            <a:xfrm>
              <a:off x="2354" y="5025"/>
              <a:ext cx="308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672" tIns="0" rIns="12672" bIns="0"/>
            <a:lstStyle/>
            <a:p>
              <a:pPr algn="r"/>
              <a:r>
                <a:rPr lang="nl-NL" sz="1000">
                  <a:solidFill>
                    <a:srgbClr val="FFFFFF"/>
                  </a:solidFill>
                </a:rPr>
                <a:t>‘90</a:t>
              </a:r>
              <a:endParaRPr lang="en-US" sz="1800"/>
            </a:p>
          </p:txBody>
        </p:sp>
        <p:sp>
          <p:nvSpPr>
            <p:cNvPr id="14357" name="Text Box 19"/>
            <p:cNvSpPr txBox="1">
              <a:spLocks noChangeArrowheads="1"/>
            </p:cNvSpPr>
            <p:nvPr/>
          </p:nvSpPr>
          <p:spPr bwMode="auto">
            <a:xfrm>
              <a:off x="7915" y="5592"/>
              <a:ext cx="10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672" tIns="0" rIns="12672" bIns="0"/>
            <a:lstStyle/>
            <a:p>
              <a:pPr algn="r"/>
              <a:r>
                <a:rPr lang="nl-NL" sz="800">
                  <a:solidFill>
                    <a:srgbClr val="FFFFFF"/>
                  </a:solidFill>
                </a:rPr>
                <a:t>Source: CRED</a:t>
              </a:r>
              <a:endParaRPr lang="en-US" sz="1800"/>
            </a:p>
          </p:txBody>
        </p:sp>
        <p:grpSp>
          <p:nvGrpSpPr>
            <p:cNvPr id="14358" name="Group 20"/>
            <p:cNvGrpSpPr>
              <a:grpSpLocks/>
            </p:cNvGrpSpPr>
            <p:nvPr/>
          </p:nvGrpSpPr>
          <p:grpSpPr bwMode="auto">
            <a:xfrm>
              <a:off x="2359" y="2020"/>
              <a:ext cx="6301" cy="2894"/>
              <a:chOff x="5486" y="2494"/>
              <a:chExt cx="5175" cy="2269"/>
            </a:xfrm>
          </p:grpSpPr>
          <p:sp>
            <p:nvSpPr>
              <p:cNvPr id="14439" name="Rectangle 21"/>
              <p:cNvSpPr>
                <a:spLocks noChangeArrowheads="1"/>
              </p:cNvSpPr>
              <p:nvPr/>
            </p:nvSpPr>
            <p:spPr bwMode="auto">
              <a:xfrm>
                <a:off x="5486" y="2494"/>
                <a:ext cx="247" cy="2269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DDDDD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0" name="Rectangle 22"/>
              <p:cNvSpPr>
                <a:spLocks noChangeArrowheads="1"/>
              </p:cNvSpPr>
              <p:nvPr/>
            </p:nvSpPr>
            <p:spPr bwMode="auto">
              <a:xfrm>
                <a:off x="5794" y="2494"/>
                <a:ext cx="247" cy="2269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DDDDD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1" name="Rectangle 23"/>
              <p:cNvSpPr>
                <a:spLocks noChangeArrowheads="1"/>
              </p:cNvSpPr>
              <p:nvPr/>
            </p:nvSpPr>
            <p:spPr bwMode="auto">
              <a:xfrm>
                <a:off x="6102" y="2494"/>
                <a:ext cx="247" cy="2269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DDDDD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2" name="Rectangle 24"/>
              <p:cNvSpPr>
                <a:spLocks noChangeArrowheads="1"/>
              </p:cNvSpPr>
              <p:nvPr/>
            </p:nvSpPr>
            <p:spPr bwMode="auto">
              <a:xfrm>
                <a:off x="6410" y="2494"/>
                <a:ext cx="247" cy="2269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DDDDD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3" name="Rectangle 25"/>
              <p:cNvSpPr>
                <a:spLocks noChangeArrowheads="1"/>
              </p:cNvSpPr>
              <p:nvPr/>
            </p:nvSpPr>
            <p:spPr bwMode="auto">
              <a:xfrm>
                <a:off x="6718" y="2494"/>
                <a:ext cx="247" cy="2269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DDDDD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4" name="Rectangle 26"/>
              <p:cNvSpPr>
                <a:spLocks noChangeArrowheads="1"/>
              </p:cNvSpPr>
              <p:nvPr/>
            </p:nvSpPr>
            <p:spPr bwMode="auto">
              <a:xfrm>
                <a:off x="7026" y="2494"/>
                <a:ext cx="247" cy="2269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DDDDD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5" name="Rectangle 27"/>
              <p:cNvSpPr>
                <a:spLocks noChangeArrowheads="1"/>
              </p:cNvSpPr>
              <p:nvPr/>
            </p:nvSpPr>
            <p:spPr bwMode="auto">
              <a:xfrm>
                <a:off x="7334" y="2494"/>
                <a:ext cx="247" cy="2269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DDDDD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6" name="Rectangle 28"/>
              <p:cNvSpPr>
                <a:spLocks noChangeArrowheads="1"/>
              </p:cNvSpPr>
              <p:nvPr/>
            </p:nvSpPr>
            <p:spPr bwMode="auto">
              <a:xfrm>
                <a:off x="7642" y="2494"/>
                <a:ext cx="247" cy="2269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DDDDD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7" name="Rectangle 29"/>
              <p:cNvSpPr>
                <a:spLocks noChangeArrowheads="1"/>
              </p:cNvSpPr>
              <p:nvPr/>
            </p:nvSpPr>
            <p:spPr bwMode="auto">
              <a:xfrm>
                <a:off x="7950" y="2494"/>
                <a:ext cx="247" cy="2269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DDDDD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8" name="Rectangle 30"/>
              <p:cNvSpPr>
                <a:spLocks noChangeArrowheads="1"/>
              </p:cNvSpPr>
              <p:nvPr/>
            </p:nvSpPr>
            <p:spPr bwMode="auto">
              <a:xfrm>
                <a:off x="8258" y="2494"/>
                <a:ext cx="247" cy="2269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DDDDD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9" name="Rectangle 31"/>
              <p:cNvSpPr>
                <a:spLocks noChangeArrowheads="1"/>
              </p:cNvSpPr>
              <p:nvPr/>
            </p:nvSpPr>
            <p:spPr bwMode="auto">
              <a:xfrm>
                <a:off x="8566" y="2494"/>
                <a:ext cx="247" cy="2269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DDDDD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0" name="Rectangle 32"/>
              <p:cNvSpPr>
                <a:spLocks noChangeArrowheads="1"/>
              </p:cNvSpPr>
              <p:nvPr/>
            </p:nvSpPr>
            <p:spPr bwMode="auto">
              <a:xfrm>
                <a:off x="8874" y="2494"/>
                <a:ext cx="247" cy="2269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DDDDD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1" name="Rectangle 33"/>
              <p:cNvSpPr>
                <a:spLocks noChangeArrowheads="1"/>
              </p:cNvSpPr>
              <p:nvPr/>
            </p:nvSpPr>
            <p:spPr bwMode="auto">
              <a:xfrm>
                <a:off x="9182" y="2494"/>
                <a:ext cx="247" cy="2269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DDDDD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2" name="Rectangle 34"/>
              <p:cNvSpPr>
                <a:spLocks noChangeArrowheads="1"/>
              </p:cNvSpPr>
              <p:nvPr/>
            </p:nvSpPr>
            <p:spPr bwMode="auto">
              <a:xfrm>
                <a:off x="9490" y="2494"/>
                <a:ext cx="247" cy="2269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DDDDD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3" name="Rectangle 35"/>
              <p:cNvSpPr>
                <a:spLocks noChangeArrowheads="1"/>
              </p:cNvSpPr>
              <p:nvPr/>
            </p:nvSpPr>
            <p:spPr bwMode="auto">
              <a:xfrm>
                <a:off x="9798" y="2494"/>
                <a:ext cx="247" cy="2269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DDDDD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4" name="Rectangle 36"/>
              <p:cNvSpPr>
                <a:spLocks noChangeArrowheads="1"/>
              </p:cNvSpPr>
              <p:nvPr/>
            </p:nvSpPr>
            <p:spPr bwMode="auto">
              <a:xfrm>
                <a:off x="10106" y="2494"/>
                <a:ext cx="247" cy="2269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DDDDD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5" name="Rectangle 37"/>
              <p:cNvSpPr>
                <a:spLocks noChangeArrowheads="1"/>
              </p:cNvSpPr>
              <p:nvPr/>
            </p:nvSpPr>
            <p:spPr bwMode="auto">
              <a:xfrm>
                <a:off x="10414" y="2494"/>
                <a:ext cx="247" cy="2269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DDDDD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59" name="Group 38"/>
            <p:cNvGrpSpPr>
              <a:grpSpLocks/>
            </p:cNvGrpSpPr>
            <p:nvPr/>
          </p:nvGrpSpPr>
          <p:grpSpPr bwMode="auto">
            <a:xfrm>
              <a:off x="2301" y="2013"/>
              <a:ext cx="6419" cy="2919"/>
              <a:chOff x="5438" y="2488"/>
              <a:chExt cx="5272" cy="2289"/>
            </a:xfrm>
          </p:grpSpPr>
          <p:sp>
            <p:nvSpPr>
              <p:cNvPr id="14430" name="Line 39"/>
              <p:cNvSpPr>
                <a:spLocks noChangeShapeType="1"/>
              </p:cNvSpPr>
              <p:nvPr/>
            </p:nvSpPr>
            <p:spPr bwMode="auto">
              <a:xfrm>
                <a:off x="5438" y="3616"/>
                <a:ext cx="5272" cy="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1" name="Line 40"/>
              <p:cNvSpPr>
                <a:spLocks noChangeShapeType="1"/>
              </p:cNvSpPr>
              <p:nvPr/>
            </p:nvSpPr>
            <p:spPr bwMode="auto">
              <a:xfrm>
                <a:off x="5447" y="3908"/>
                <a:ext cx="524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2" name="Line 41"/>
              <p:cNvSpPr>
                <a:spLocks noChangeShapeType="1"/>
              </p:cNvSpPr>
              <p:nvPr/>
            </p:nvSpPr>
            <p:spPr bwMode="auto">
              <a:xfrm>
                <a:off x="5447" y="4193"/>
                <a:ext cx="525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3" name="Line 42"/>
              <p:cNvSpPr>
                <a:spLocks noChangeShapeType="1"/>
              </p:cNvSpPr>
              <p:nvPr/>
            </p:nvSpPr>
            <p:spPr bwMode="auto">
              <a:xfrm>
                <a:off x="5439" y="4478"/>
                <a:ext cx="5253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4" name="Line 43"/>
              <p:cNvSpPr>
                <a:spLocks noChangeShapeType="1"/>
              </p:cNvSpPr>
              <p:nvPr/>
            </p:nvSpPr>
            <p:spPr bwMode="auto">
              <a:xfrm>
                <a:off x="5439" y="3338"/>
                <a:ext cx="525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5" name="Line 44"/>
              <p:cNvSpPr>
                <a:spLocks noChangeShapeType="1"/>
              </p:cNvSpPr>
              <p:nvPr/>
            </p:nvSpPr>
            <p:spPr bwMode="auto">
              <a:xfrm>
                <a:off x="5447" y="3053"/>
                <a:ext cx="525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6" name="Line 45"/>
              <p:cNvSpPr>
                <a:spLocks noChangeShapeType="1"/>
              </p:cNvSpPr>
              <p:nvPr/>
            </p:nvSpPr>
            <p:spPr bwMode="auto">
              <a:xfrm>
                <a:off x="5454" y="2768"/>
                <a:ext cx="525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7" name="Line 46"/>
              <p:cNvSpPr>
                <a:spLocks noChangeShapeType="1"/>
              </p:cNvSpPr>
              <p:nvPr/>
            </p:nvSpPr>
            <p:spPr bwMode="auto">
              <a:xfrm>
                <a:off x="5454" y="2488"/>
                <a:ext cx="525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8" name="Line 47"/>
              <p:cNvSpPr>
                <a:spLocks noChangeShapeType="1"/>
              </p:cNvSpPr>
              <p:nvPr/>
            </p:nvSpPr>
            <p:spPr bwMode="auto">
              <a:xfrm>
                <a:off x="5454" y="4776"/>
                <a:ext cx="525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60" name="Rectangle 48"/>
            <p:cNvSpPr>
              <a:spLocks noChangeArrowheads="1"/>
            </p:cNvSpPr>
            <p:nvPr/>
          </p:nvSpPr>
          <p:spPr bwMode="auto">
            <a:xfrm>
              <a:off x="2726" y="5025"/>
              <a:ext cx="309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672" tIns="0" rIns="12672" bIns="0"/>
            <a:lstStyle/>
            <a:p>
              <a:pPr algn="r"/>
              <a:r>
                <a:rPr lang="nl-NL" sz="1000">
                  <a:solidFill>
                    <a:srgbClr val="FFFFFF"/>
                  </a:solidFill>
                </a:rPr>
                <a:t>‘91</a:t>
              </a:r>
              <a:endParaRPr lang="en-US" sz="1800"/>
            </a:p>
          </p:txBody>
        </p:sp>
        <p:sp>
          <p:nvSpPr>
            <p:cNvPr id="14361" name="Rectangle 49"/>
            <p:cNvSpPr>
              <a:spLocks noChangeArrowheads="1"/>
            </p:cNvSpPr>
            <p:nvPr/>
          </p:nvSpPr>
          <p:spPr bwMode="auto">
            <a:xfrm>
              <a:off x="3104" y="5025"/>
              <a:ext cx="308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672" tIns="0" rIns="12672" bIns="0"/>
            <a:lstStyle/>
            <a:p>
              <a:pPr algn="r"/>
              <a:r>
                <a:rPr lang="nl-NL" sz="1000">
                  <a:solidFill>
                    <a:srgbClr val="FFFFFF"/>
                  </a:solidFill>
                </a:rPr>
                <a:t>‘92</a:t>
              </a:r>
              <a:endParaRPr lang="en-US" sz="1800"/>
            </a:p>
          </p:txBody>
        </p:sp>
        <p:sp>
          <p:nvSpPr>
            <p:cNvPr id="14362" name="Rectangle 50"/>
            <p:cNvSpPr>
              <a:spLocks noChangeArrowheads="1"/>
            </p:cNvSpPr>
            <p:nvPr/>
          </p:nvSpPr>
          <p:spPr bwMode="auto">
            <a:xfrm>
              <a:off x="3476" y="5025"/>
              <a:ext cx="309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672" tIns="0" rIns="12672" bIns="0"/>
            <a:lstStyle/>
            <a:p>
              <a:pPr algn="r"/>
              <a:r>
                <a:rPr lang="nl-NL" sz="1000">
                  <a:solidFill>
                    <a:srgbClr val="FFFFFF"/>
                  </a:solidFill>
                </a:rPr>
                <a:t>‘93</a:t>
              </a:r>
              <a:endParaRPr lang="en-US" sz="1800"/>
            </a:p>
          </p:txBody>
        </p:sp>
        <p:sp>
          <p:nvSpPr>
            <p:cNvPr id="14363" name="Rectangle 51"/>
            <p:cNvSpPr>
              <a:spLocks noChangeArrowheads="1"/>
            </p:cNvSpPr>
            <p:nvPr/>
          </p:nvSpPr>
          <p:spPr bwMode="auto">
            <a:xfrm>
              <a:off x="3854" y="5025"/>
              <a:ext cx="308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672" tIns="0" rIns="12672" bIns="0"/>
            <a:lstStyle/>
            <a:p>
              <a:pPr algn="r"/>
              <a:r>
                <a:rPr lang="nl-NL" sz="1000">
                  <a:solidFill>
                    <a:srgbClr val="FFFFFF"/>
                  </a:solidFill>
                </a:rPr>
                <a:t>‘94</a:t>
              </a:r>
              <a:endParaRPr lang="en-US" sz="1800"/>
            </a:p>
          </p:txBody>
        </p:sp>
        <p:sp>
          <p:nvSpPr>
            <p:cNvPr id="14364" name="Rectangle 52"/>
            <p:cNvSpPr>
              <a:spLocks noChangeArrowheads="1"/>
            </p:cNvSpPr>
            <p:nvPr/>
          </p:nvSpPr>
          <p:spPr bwMode="auto">
            <a:xfrm>
              <a:off x="4226" y="5025"/>
              <a:ext cx="310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672" tIns="0" rIns="12672" bIns="0"/>
            <a:lstStyle/>
            <a:p>
              <a:pPr algn="r"/>
              <a:r>
                <a:rPr lang="nl-NL" sz="1000">
                  <a:solidFill>
                    <a:srgbClr val="FFFFFF"/>
                  </a:solidFill>
                </a:rPr>
                <a:t>‘95</a:t>
              </a:r>
              <a:endParaRPr lang="en-US" sz="1800"/>
            </a:p>
          </p:txBody>
        </p:sp>
        <p:sp>
          <p:nvSpPr>
            <p:cNvPr id="14365" name="Rectangle 53"/>
            <p:cNvSpPr>
              <a:spLocks noChangeArrowheads="1"/>
            </p:cNvSpPr>
            <p:nvPr/>
          </p:nvSpPr>
          <p:spPr bwMode="auto">
            <a:xfrm>
              <a:off x="4604" y="5025"/>
              <a:ext cx="310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672" tIns="0" rIns="12672" bIns="0"/>
            <a:lstStyle/>
            <a:p>
              <a:pPr algn="r"/>
              <a:r>
                <a:rPr lang="nl-NL" sz="1000">
                  <a:solidFill>
                    <a:srgbClr val="FFFFFF"/>
                  </a:solidFill>
                </a:rPr>
                <a:t>‘96</a:t>
              </a:r>
              <a:endParaRPr lang="en-US" sz="1800"/>
            </a:p>
          </p:txBody>
        </p:sp>
        <p:sp>
          <p:nvSpPr>
            <p:cNvPr id="14366" name="Rectangle 54"/>
            <p:cNvSpPr>
              <a:spLocks noChangeArrowheads="1"/>
            </p:cNvSpPr>
            <p:nvPr/>
          </p:nvSpPr>
          <p:spPr bwMode="auto">
            <a:xfrm>
              <a:off x="4977" y="5025"/>
              <a:ext cx="309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672" tIns="0" rIns="12672" bIns="0"/>
            <a:lstStyle/>
            <a:p>
              <a:pPr algn="r"/>
              <a:r>
                <a:rPr lang="nl-NL" sz="1000">
                  <a:solidFill>
                    <a:srgbClr val="FFFFFF"/>
                  </a:solidFill>
                </a:rPr>
                <a:t>‘97</a:t>
              </a:r>
              <a:endParaRPr lang="en-US" sz="1800"/>
            </a:p>
          </p:txBody>
        </p:sp>
        <p:sp>
          <p:nvSpPr>
            <p:cNvPr id="14367" name="Rectangle 55"/>
            <p:cNvSpPr>
              <a:spLocks noChangeArrowheads="1"/>
            </p:cNvSpPr>
            <p:nvPr/>
          </p:nvSpPr>
          <p:spPr bwMode="auto">
            <a:xfrm>
              <a:off x="5354" y="5025"/>
              <a:ext cx="309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672" tIns="0" rIns="12672" bIns="0"/>
            <a:lstStyle/>
            <a:p>
              <a:pPr algn="r"/>
              <a:r>
                <a:rPr lang="nl-NL" sz="1000">
                  <a:solidFill>
                    <a:srgbClr val="FFFFFF"/>
                  </a:solidFill>
                </a:rPr>
                <a:t>‘98</a:t>
              </a:r>
              <a:endParaRPr lang="en-US" sz="1800"/>
            </a:p>
          </p:txBody>
        </p:sp>
        <p:sp>
          <p:nvSpPr>
            <p:cNvPr id="14368" name="Rectangle 56"/>
            <p:cNvSpPr>
              <a:spLocks noChangeArrowheads="1"/>
            </p:cNvSpPr>
            <p:nvPr/>
          </p:nvSpPr>
          <p:spPr bwMode="auto">
            <a:xfrm>
              <a:off x="5727" y="5025"/>
              <a:ext cx="308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672" tIns="0" rIns="12672" bIns="0"/>
            <a:lstStyle/>
            <a:p>
              <a:pPr algn="r"/>
              <a:r>
                <a:rPr lang="nl-NL" sz="1000">
                  <a:solidFill>
                    <a:srgbClr val="FFFFFF"/>
                  </a:solidFill>
                </a:rPr>
                <a:t>‘99</a:t>
              </a:r>
              <a:endParaRPr lang="en-US" sz="1800"/>
            </a:p>
          </p:txBody>
        </p:sp>
        <p:sp>
          <p:nvSpPr>
            <p:cNvPr id="14369" name="Rectangle 57"/>
            <p:cNvSpPr>
              <a:spLocks noChangeArrowheads="1"/>
            </p:cNvSpPr>
            <p:nvPr/>
          </p:nvSpPr>
          <p:spPr bwMode="auto">
            <a:xfrm>
              <a:off x="6103" y="5025"/>
              <a:ext cx="310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672" tIns="0" rIns="12672" bIns="0"/>
            <a:lstStyle/>
            <a:p>
              <a:pPr algn="r"/>
              <a:r>
                <a:rPr lang="nl-NL" sz="1000">
                  <a:solidFill>
                    <a:srgbClr val="FFFFFF"/>
                  </a:solidFill>
                </a:rPr>
                <a:t>‘00</a:t>
              </a:r>
              <a:endParaRPr lang="en-US" sz="1800"/>
            </a:p>
          </p:txBody>
        </p:sp>
        <p:sp>
          <p:nvSpPr>
            <p:cNvPr id="14370" name="Rectangle 58"/>
            <p:cNvSpPr>
              <a:spLocks noChangeArrowheads="1"/>
            </p:cNvSpPr>
            <p:nvPr/>
          </p:nvSpPr>
          <p:spPr bwMode="auto">
            <a:xfrm>
              <a:off x="6477" y="5025"/>
              <a:ext cx="308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672" tIns="0" rIns="12672" bIns="0"/>
            <a:lstStyle/>
            <a:p>
              <a:pPr algn="r"/>
              <a:r>
                <a:rPr lang="nl-NL" sz="1000">
                  <a:solidFill>
                    <a:srgbClr val="FFFFFF"/>
                  </a:solidFill>
                </a:rPr>
                <a:t>‘01</a:t>
              </a:r>
              <a:endParaRPr lang="en-US" sz="1800"/>
            </a:p>
          </p:txBody>
        </p:sp>
        <p:sp>
          <p:nvSpPr>
            <p:cNvPr id="14371" name="Rectangle 59"/>
            <p:cNvSpPr>
              <a:spLocks noChangeArrowheads="1"/>
            </p:cNvSpPr>
            <p:nvPr/>
          </p:nvSpPr>
          <p:spPr bwMode="auto">
            <a:xfrm>
              <a:off x="6853" y="5025"/>
              <a:ext cx="310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672" tIns="0" rIns="12672" bIns="0"/>
            <a:lstStyle/>
            <a:p>
              <a:pPr algn="r"/>
              <a:r>
                <a:rPr lang="nl-NL" sz="1000">
                  <a:solidFill>
                    <a:srgbClr val="FFFFFF"/>
                  </a:solidFill>
                </a:rPr>
                <a:t>‘02</a:t>
              </a:r>
              <a:endParaRPr lang="en-US" sz="1800"/>
            </a:p>
          </p:txBody>
        </p:sp>
        <p:sp>
          <p:nvSpPr>
            <p:cNvPr id="14372" name="Rectangle 60"/>
            <p:cNvSpPr>
              <a:spLocks noChangeArrowheads="1"/>
            </p:cNvSpPr>
            <p:nvPr/>
          </p:nvSpPr>
          <p:spPr bwMode="auto">
            <a:xfrm>
              <a:off x="7227" y="5025"/>
              <a:ext cx="308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672" tIns="0" rIns="12672" bIns="0"/>
            <a:lstStyle/>
            <a:p>
              <a:pPr algn="r"/>
              <a:r>
                <a:rPr lang="nl-NL" sz="1000">
                  <a:solidFill>
                    <a:srgbClr val="FFFFFF"/>
                  </a:solidFill>
                </a:rPr>
                <a:t>‘03</a:t>
              </a:r>
              <a:endParaRPr lang="en-US" sz="1800"/>
            </a:p>
          </p:txBody>
        </p:sp>
        <p:sp>
          <p:nvSpPr>
            <p:cNvPr id="14373" name="Rectangle 61"/>
            <p:cNvSpPr>
              <a:spLocks noChangeArrowheads="1"/>
            </p:cNvSpPr>
            <p:nvPr/>
          </p:nvSpPr>
          <p:spPr bwMode="auto">
            <a:xfrm>
              <a:off x="7603" y="5025"/>
              <a:ext cx="310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672" tIns="0" rIns="12672" bIns="0"/>
            <a:lstStyle/>
            <a:p>
              <a:pPr algn="r"/>
              <a:r>
                <a:rPr lang="nl-NL" sz="1000">
                  <a:solidFill>
                    <a:srgbClr val="FFFFFF"/>
                  </a:solidFill>
                </a:rPr>
                <a:t>‘04</a:t>
              </a:r>
              <a:endParaRPr lang="en-US" sz="1800"/>
            </a:p>
          </p:txBody>
        </p:sp>
        <p:sp>
          <p:nvSpPr>
            <p:cNvPr id="14374" name="Rectangle 62"/>
            <p:cNvSpPr>
              <a:spLocks noChangeArrowheads="1"/>
            </p:cNvSpPr>
            <p:nvPr/>
          </p:nvSpPr>
          <p:spPr bwMode="auto">
            <a:xfrm>
              <a:off x="7977" y="5025"/>
              <a:ext cx="308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672" tIns="0" rIns="12672" bIns="0"/>
            <a:lstStyle/>
            <a:p>
              <a:pPr algn="r"/>
              <a:r>
                <a:rPr lang="nl-NL" sz="1000">
                  <a:solidFill>
                    <a:srgbClr val="FFFFFF"/>
                  </a:solidFill>
                </a:rPr>
                <a:t>‘05</a:t>
              </a:r>
              <a:endParaRPr lang="en-US" sz="1800"/>
            </a:p>
          </p:txBody>
        </p:sp>
        <p:grpSp>
          <p:nvGrpSpPr>
            <p:cNvPr id="14375" name="Group 63"/>
            <p:cNvGrpSpPr>
              <a:grpSpLocks/>
            </p:cNvGrpSpPr>
            <p:nvPr/>
          </p:nvGrpSpPr>
          <p:grpSpPr bwMode="auto">
            <a:xfrm>
              <a:off x="2511" y="2122"/>
              <a:ext cx="5990" cy="1491"/>
              <a:chOff x="5610" y="2573"/>
              <a:chExt cx="4920" cy="1170"/>
            </a:xfrm>
          </p:grpSpPr>
          <p:sp>
            <p:nvSpPr>
              <p:cNvPr id="14414" name="Line 64"/>
              <p:cNvSpPr>
                <a:spLocks noChangeShapeType="1"/>
              </p:cNvSpPr>
              <p:nvPr/>
            </p:nvSpPr>
            <p:spPr bwMode="auto">
              <a:xfrm flipV="1">
                <a:off x="5610" y="3645"/>
                <a:ext cx="308" cy="53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5" name="Line 65"/>
              <p:cNvSpPr>
                <a:spLocks noChangeShapeType="1"/>
              </p:cNvSpPr>
              <p:nvPr/>
            </p:nvSpPr>
            <p:spPr bwMode="auto">
              <a:xfrm>
                <a:off x="5918" y="3645"/>
                <a:ext cx="300" cy="15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6" name="Line 66"/>
              <p:cNvSpPr>
                <a:spLocks noChangeShapeType="1"/>
              </p:cNvSpPr>
              <p:nvPr/>
            </p:nvSpPr>
            <p:spPr bwMode="auto">
              <a:xfrm flipV="1">
                <a:off x="6218" y="3435"/>
                <a:ext cx="315" cy="218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7" name="Line 67"/>
              <p:cNvSpPr>
                <a:spLocks noChangeShapeType="1"/>
              </p:cNvSpPr>
              <p:nvPr/>
            </p:nvSpPr>
            <p:spPr bwMode="auto">
              <a:xfrm>
                <a:off x="6533" y="3435"/>
                <a:ext cx="300" cy="225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8" name="Line 68"/>
              <p:cNvSpPr>
                <a:spLocks noChangeShapeType="1"/>
              </p:cNvSpPr>
              <p:nvPr/>
            </p:nvSpPr>
            <p:spPr bwMode="auto">
              <a:xfrm flipV="1">
                <a:off x="6833" y="3600"/>
                <a:ext cx="315" cy="60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9" name="Line 69"/>
              <p:cNvSpPr>
                <a:spLocks noChangeShapeType="1"/>
              </p:cNvSpPr>
              <p:nvPr/>
            </p:nvSpPr>
            <p:spPr bwMode="auto">
              <a:xfrm>
                <a:off x="7148" y="3600"/>
                <a:ext cx="315" cy="143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0" name="Line 70"/>
              <p:cNvSpPr>
                <a:spLocks noChangeShapeType="1"/>
              </p:cNvSpPr>
              <p:nvPr/>
            </p:nvSpPr>
            <p:spPr bwMode="auto">
              <a:xfrm flipV="1">
                <a:off x="7463" y="3578"/>
                <a:ext cx="300" cy="165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1" name="Line 71"/>
              <p:cNvSpPr>
                <a:spLocks noChangeShapeType="1"/>
              </p:cNvSpPr>
              <p:nvPr/>
            </p:nvSpPr>
            <p:spPr bwMode="auto">
              <a:xfrm flipV="1">
                <a:off x="7763" y="3390"/>
                <a:ext cx="307" cy="188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2" name="Line 72"/>
              <p:cNvSpPr>
                <a:spLocks noChangeShapeType="1"/>
              </p:cNvSpPr>
              <p:nvPr/>
            </p:nvSpPr>
            <p:spPr bwMode="auto">
              <a:xfrm flipV="1">
                <a:off x="8070" y="3203"/>
                <a:ext cx="308" cy="187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3" name="Line 73"/>
              <p:cNvSpPr>
                <a:spLocks noChangeShapeType="1"/>
              </p:cNvSpPr>
              <p:nvPr/>
            </p:nvSpPr>
            <p:spPr bwMode="auto">
              <a:xfrm flipV="1">
                <a:off x="8378" y="2573"/>
                <a:ext cx="315" cy="622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4" name="Line 74"/>
              <p:cNvSpPr>
                <a:spLocks noChangeShapeType="1"/>
              </p:cNvSpPr>
              <p:nvPr/>
            </p:nvSpPr>
            <p:spPr bwMode="auto">
              <a:xfrm>
                <a:off x="8700" y="2573"/>
                <a:ext cx="300" cy="135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5" name="Line 75"/>
              <p:cNvSpPr>
                <a:spLocks noChangeShapeType="1"/>
              </p:cNvSpPr>
              <p:nvPr/>
            </p:nvSpPr>
            <p:spPr bwMode="auto">
              <a:xfrm flipV="1">
                <a:off x="9000" y="2595"/>
                <a:ext cx="300" cy="113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6" name="Line 76"/>
              <p:cNvSpPr>
                <a:spLocks noChangeShapeType="1"/>
              </p:cNvSpPr>
              <p:nvPr/>
            </p:nvSpPr>
            <p:spPr bwMode="auto">
              <a:xfrm>
                <a:off x="9300" y="2588"/>
                <a:ext cx="308" cy="367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7" name="Line 77"/>
              <p:cNvSpPr>
                <a:spLocks noChangeShapeType="1"/>
              </p:cNvSpPr>
              <p:nvPr/>
            </p:nvSpPr>
            <p:spPr bwMode="auto">
              <a:xfrm flipV="1">
                <a:off x="9608" y="2858"/>
                <a:ext cx="315" cy="97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8" name="Line 78"/>
              <p:cNvSpPr>
                <a:spLocks noChangeShapeType="1"/>
              </p:cNvSpPr>
              <p:nvPr/>
            </p:nvSpPr>
            <p:spPr bwMode="auto">
              <a:xfrm flipV="1">
                <a:off x="9923" y="2573"/>
                <a:ext cx="307" cy="285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9" name="Line 79"/>
              <p:cNvSpPr>
                <a:spLocks noChangeShapeType="1"/>
              </p:cNvSpPr>
              <p:nvPr/>
            </p:nvSpPr>
            <p:spPr bwMode="auto">
              <a:xfrm>
                <a:off x="10230" y="2573"/>
                <a:ext cx="300" cy="0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6" name="Group 80"/>
            <p:cNvGrpSpPr>
              <a:grpSpLocks/>
            </p:cNvGrpSpPr>
            <p:nvPr/>
          </p:nvGrpSpPr>
          <p:grpSpPr bwMode="auto">
            <a:xfrm>
              <a:off x="2502" y="4617"/>
              <a:ext cx="5999" cy="183"/>
              <a:chOff x="5603" y="4530"/>
              <a:chExt cx="4927" cy="143"/>
            </a:xfrm>
          </p:grpSpPr>
          <p:sp>
            <p:nvSpPr>
              <p:cNvPr id="14398" name="Line 81"/>
              <p:cNvSpPr>
                <a:spLocks noChangeShapeType="1"/>
              </p:cNvSpPr>
              <p:nvPr/>
            </p:nvSpPr>
            <p:spPr bwMode="auto">
              <a:xfrm>
                <a:off x="5603" y="4530"/>
                <a:ext cx="307" cy="3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9" name="Line 82"/>
              <p:cNvSpPr>
                <a:spLocks noChangeShapeType="1"/>
              </p:cNvSpPr>
              <p:nvPr/>
            </p:nvSpPr>
            <p:spPr bwMode="auto">
              <a:xfrm>
                <a:off x="5910" y="4560"/>
                <a:ext cx="308" cy="30"/>
              </a:xfrm>
              <a:prstGeom prst="line">
                <a:avLst/>
              </a:pr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0" name="Line 83"/>
              <p:cNvSpPr>
                <a:spLocks noChangeShapeType="1"/>
              </p:cNvSpPr>
              <p:nvPr/>
            </p:nvSpPr>
            <p:spPr bwMode="auto">
              <a:xfrm>
                <a:off x="6218" y="4583"/>
                <a:ext cx="307" cy="37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1" name="Line 84"/>
              <p:cNvSpPr>
                <a:spLocks noChangeShapeType="1"/>
              </p:cNvSpPr>
              <p:nvPr/>
            </p:nvSpPr>
            <p:spPr bwMode="auto">
              <a:xfrm flipV="1">
                <a:off x="6525" y="4605"/>
                <a:ext cx="308" cy="15"/>
              </a:xfrm>
              <a:prstGeom prst="line">
                <a:avLst/>
              </a:pr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2" name="Line 85"/>
              <p:cNvSpPr>
                <a:spLocks noChangeShapeType="1"/>
              </p:cNvSpPr>
              <p:nvPr/>
            </p:nvSpPr>
            <p:spPr bwMode="auto">
              <a:xfrm>
                <a:off x="6833" y="4605"/>
                <a:ext cx="300" cy="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3" name="Line 86"/>
              <p:cNvSpPr>
                <a:spLocks noChangeShapeType="1"/>
              </p:cNvSpPr>
              <p:nvPr/>
            </p:nvSpPr>
            <p:spPr bwMode="auto">
              <a:xfrm>
                <a:off x="7133" y="4605"/>
                <a:ext cx="330" cy="68"/>
              </a:xfrm>
              <a:prstGeom prst="line">
                <a:avLst/>
              </a:pr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4" name="Line 87"/>
              <p:cNvSpPr>
                <a:spLocks noChangeShapeType="1"/>
              </p:cNvSpPr>
              <p:nvPr/>
            </p:nvSpPr>
            <p:spPr bwMode="auto">
              <a:xfrm flipV="1">
                <a:off x="7463" y="4628"/>
                <a:ext cx="300" cy="45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5" name="Line 88"/>
              <p:cNvSpPr>
                <a:spLocks noChangeShapeType="1"/>
              </p:cNvSpPr>
              <p:nvPr/>
            </p:nvSpPr>
            <p:spPr bwMode="auto">
              <a:xfrm flipV="1">
                <a:off x="7763" y="4598"/>
                <a:ext cx="307" cy="30"/>
              </a:xfrm>
              <a:prstGeom prst="line">
                <a:avLst/>
              </a:pr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6" name="Line 89"/>
              <p:cNvSpPr>
                <a:spLocks noChangeShapeType="1"/>
              </p:cNvSpPr>
              <p:nvPr/>
            </p:nvSpPr>
            <p:spPr bwMode="auto">
              <a:xfrm flipV="1">
                <a:off x="8070" y="4538"/>
                <a:ext cx="308" cy="6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7" name="Line 90"/>
              <p:cNvSpPr>
                <a:spLocks noChangeShapeType="1"/>
              </p:cNvSpPr>
              <p:nvPr/>
            </p:nvSpPr>
            <p:spPr bwMode="auto">
              <a:xfrm>
                <a:off x="8378" y="4538"/>
                <a:ext cx="300" cy="15"/>
              </a:xfrm>
              <a:prstGeom prst="line">
                <a:avLst/>
              </a:pr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8" name="Line 91"/>
              <p:cNvSpPr>
                <a:spLocks noChangeShapeType="1"/>
              </p:cNvSpPr>
              <p:nvPr/>
            </p:nvSpPr>
            <p:spPr bwMode="auto">
              <a:xfrm>
                <a:off x="8678" y="4553"/>
                <a:ext cx="315" cy="37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9" name="Line 92"/>
              <p:cNvSpPr>
                <a:spLocks noChangeShapeType="1"/>
              </p:cNvSpPr>
              <p:nvPr/>
            </p:nvSpPr>
            <p:spPr bwMode="auto">
              <a:xfrm flipV="1">
                <a:off x="8993" y="4553"/>
                <a:ext cx="307" cy="37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0" name="Line 93"/>
              <p:cNvSpPr>
                <a:spLocks noChangeShapeType="1"/>
              </p:cNvSpPr>
              <p:nvPr/>
            </p:nvSpPr>
            <p:spPr bwMode="auto">
              <a:xfrm>
                <a:off x="9293" y="4553"/>
                <a:ext cx="315" cy="7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1" name="Line 94"/>
              <p:cNvSpPr>
                <a:spLocks noChangeShapeType="1"/>
              </p:cNvSpPr>
              <p:nvPr/>
            </p:nvSpPr>
            <p:spPr bwMode="auto">
              <a:xfrm>
                <a:off x="9608" y="4560"/>
                <a:ext cx="315" cy="3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2" name="Line 95"/>
              <p:cNvSpPr>
                <a:spLocks noChangeShapeType="1"/>
              </p:cNvSpPr>
              <p:nvPr/>
            </p:nvSpPr>
            <p:spPr bwMode="auto">
              <a:xfrm>
                <a:off x="9923" y="4583"/>
                <a:ext cx="307" cy="15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3" name="Line 96"/>
              <p:cNvSpPr>
                <a:spLocks noChangeShapeType="1"/>
              </p:cNvSpPr>
              <p:nvPr/>
            </p:nvSpPr>
            <p:spPr bwMode="auto">
              <a:xfrm flipV="1">
                <a:off x="10230" y="4590"/>
                <a:ext cx="300" cy="8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7" name="Group 97"/>
            <p:cNvGrpSpPr>
              <a:grpSpLocks/>
            </p:cNvGrpSpPr>
            <p:nvPr/>
          </p:nvGrpSpPr>
          <p:grpSpPr bwMode="auto">
            <a:xfrm>
              <a:off x="2511" y="4101"/>
              <a:ext cx="5990" cy="757"/>
              <a:chOff x="5610" y="4125"/>
              <a:chExt cx="4920" cy="593"/>
            </a:xfrm>
          </p:grpSpPr>
          <p:sp>
            <p:nvSpPr>
              <p:cNvPr id="14382" name="Line 98"/>
              <p:cNvSpPr>
                <a:spLocks noChangeShapeType="1"/>
              </p:cNvSpPr>
              <p:nvPr/>
            </p:nvSpPr>
            <p:spPr bwMode="auto">
              <a:xfrm flipV="1">
                <a:off x="5610" y="4538"/>
                <a:ext cx="308" cy="150"/>
              </a:xfrm>
              <a:prstGeom prst="line">
                <a:avLst/>
              </a:prstGeom>
              <a:noFill/>
              <a:ln w="76200" cmpd="tri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3" name="Line 99"/>
              <p:cNvSpPr>
                <a:spLocks noChangeShapeType="1"/>
              </p:cNvSpPr>
              <p:nvPr/>
            </p:nvSpPr>
            <p:spPr bwMode="auto">
              <a:xfrm>
                <a:off x="5918" y="4538"/>
                <a:ext cx="307" cy="75"/>
              </a:xfrm>
              <a:prstGeom prst="line">
                <a:avLst/>
              </a:prstGeom>
              <a:noFill/>
              <a:ln w="76200" cmpd="tri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4" name="Line 100"/>
              <p:cNvSpPr>
                <a:spLocks noChangeShapeType="1"/>
              </p:cNvSpPr>
              <p:nvPr/>
            </p:nvSpPr>
            <p:spPr bwMode="auto">
              <a:xfrm>
                <a:off x="6225" y="4613"/>
                <a:ext cx="315" cy="105"/>
              </a:xfrm>
              <a:prstGeom prst="line">
                <a:avLst/>
              </a:prstGeom>
              <a:noFill/>
              <a:ln w="76200" cmpd="tri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5" name="Line 101"/>
              <p:cNvSpPr>
                <a:spLocks noChangeShapeType="1"/>
              </p:cNvSpPr>
              <p:nvPr/>
            </p:nvSpPr>
            <p:spPr bwMode="auto">
              <a:xfrm flipV="1">
                <a:off x="6540" y="4695"/>
                <a:ext cx="293" cy="15"/>
              </a:xfrm>
              <a:prstGeom prst="line">
                <a:avLst/>
              </a:prstGeom>
              <a:noFill/>
              <a:ln w="76200" cmpd="tri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6" name="Line 102"/>
              <p:cNvSpPr>
                <a:spLocks noChangeShapeType="1"/>
              </p:cNvSpPr>
              <p:nvPr/>
            </p:nvSpPr>
            <p:spPr bwMode="auto">
              <a:xfrm flipV="1">
                <a:off x="6833" y="4628"/>
                <a:ext cx="307" cy="60"/>
              </a:xfrm>
              <a:prstGeom prst="line">
                <a:avLst/>
              </a:prstGeom>
              <a:noFill/>
              <a:ln w="285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7" name="Line 103"/>
              <p:cNvSpPr>
                <a:spLocks noChangeShapeType="1"/>
              </p:cNvSpPr>
              <p:nvPr/>
            </p:nvSpPr>
            <p:spPr bwMode="auto">
              <a:xfrm flipV="1">
                <a:off x="7140" y="4568"/>
                <a:ext cx="315" cy="60"/>
              </a:xfrm>
              <a:prstGeom prst="line">
                <a:avLst/>
              </a:prstGeom>
              <a:noFill/>
              <a:ln w="285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8" name="Line 104"/>
              <p:cNvSpPr>
                <a:spLocks noChangeShapeType="1"/>
              </p:cNvSpPr>
              <p:nvPr/>
            </p:nvSpPr>
            <p:spPr bwMode="auto">
              <a:xfrm flipV="1">
                <a:off x="7455" y="4508"/>
                <a:ext cx="308" cy="60"/>
              </a:xfrm>
              <a:prstGeom prst="line">
                <a:avLst/>
              </a:prstGeom>
              <a:noFill/>
              <a:ln w="285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9" name="Line 105"/>
              <p:cNvSpPr>
                <a:spLocks noChangeShapeType="1"/>
              </p:cNvSpPr>
              <p:nvPr/>
            </p:nvSpPr>
            <p:spPr bwMode="auto">
              <a:xfrm flipV="1">
                <a:off x="7763" y="4343"/>
                <a:ext cx="307" cy="165"/>
              </a:xfrm>
              <a:prstGeom prst="line">
                <a:avLst/>
              </a:prstGeom>
              <a:noFill/>
              <a:ln w="76200" cmpd="tri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0" name="Line 106"/>
              <p:cNvSpPr>
                <a:spLocks noChangeShapeType="1"/>
              </p:cNvSpPr>
              <p:nvPr/>
            </p:nvSpPr>
            <p:spPr bwMode="auto">
              <a:xfrm>
                <a:off x="8070" y="4343"/>
                <a:ext cx="308" cy="0"/>
              </a:xfrm>
              <a:prstGeom prst="line">
                <a:avLst/>
              </a:prstGeom>
              <a:noFill/>
              <a:ln w="285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1" name="Line 107"/>
              <p:cNvSpPr>
                <a:spLocks noChangeShapeType="1"/>
              </p:cNvSpPr>
              <p:nvPr/>
            </p:nvSpPr>
            <p:spPr bwMode="auto">
              <a:xfrm flipV="1">
                <a:off x="8378" y="4125"/>
                <a:ext cx="307" cy="218"/>
              </a:xfrm>
              <a:prstGeom prst="line">
                <a:avLst/>
              </a:prstGeom>
              <a:noFill/>
              <a:ln w="76200" cmpd="tri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2" name="Line 108"/>
              <p:cNvSpPr>
                <a:spLocks noChangeShapeType="1"/>
              </p:cNvSpPr>
              <p:nvPr/>
            </p:nvSpPr>
            <p:spPr bwMode="auto">
              <a:xfrm>
                <a:off x="8685" y="4125"/>
                <a:ext cx="315" cy="240"/>
              </a:xfrm>
              <a:prstGeom prst="line">
                <a:avLst/>
              </a:prstGeom>
              <a:noFill/>
              <a:ln w="76200" cmpd="tri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3" name="Line 109"/>
              <p:cNvSpPr>
                <a:spLocks noChangeShapeType="1"/>
              </p:cNvSpPr>
              <p:nvPr/>
            </p:nvSpPr>
            <p:spPr bwMode="auto">
              <a:xfrm flipV="1">
                <a:off x="9000" y="4275"/>
                <a:ext cx="308" cy="90"/>
              </a:xfrm>
              <a:prstGeom prst="line">
                <a:avLst/>
              </a:prstGeom>
              <a:noFill/>
              <a:ln w="285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4" name="Line 110"/>
              <p:cNvSpPr>
                <a:spLocks noChangeShapeType="1"/>
              </p:cNvSpPr>
              <p:nvPr/>
            </p:nvSpPr>
            <p:spPr bwMode="auto">
              <a:xfrm>
                <a:off x="9308" y="4275"/>
                <a:ext cx="300" cy="143"/>
              </a:xfrm>
              <a:prstGeom prst="line">
                <a:avLst/>
              </a:prstGeom>
              <a:noFill/>
              <a:ln w="76200" cmpd="tri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5" name="Line 111"/>
              <p:cNvSpPr>
                <a:spLocks noChangeShapeType="1"/>
              </p:cNvSpPr>
              <p:nvPr/>
            </p:nvSpPr>
            <p:spPr bwMode="auto">
              <a:xfrm>
                <a:off x="9608" y="4418"/>
                <a:ext cx="307" cy="97"/>
              </a:xfrm>
              <a:prstGeom prst="line">
                <a:avLst/>
              </a:prstGeom>
              <a:noFill/>
              <a:ln w="285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6" name="Line 112"/>
              <p:cNvSpPr>
                <a:spLocks noChangeShapeType="1"/>
              </p:cNvSpPr>
              <p:nvPr/>
            </p:nvSpPr>
            <p:spPr bwMode="auto">
              <a:xfrm flipV="1">
                <a:off x="9915" y="4478"/>
                <a:ext cx="315" cy="37"/>
              </a:xfrm>
              <a:prstGeom prst="line">
                <a:avLst/>
              </a:prstGeom>
              <a:noFill/>
              <a:ln w="76200" cmpd="tri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7" name="Line 113"/>
              <p:cNvSpPr>
                <a:spLocks noChangeShapeType="1"/>
              </p:cNvSpPr>
              <p:nvPr/>
            </p:nvSpPr>
            <p:spPr bwMode="auto">
              <a:xfrm flipV="1">
                <a:off x="10230" y="4373"/>
                <a:ext cx="300" cy="105"/>
              </a:xfrm>
              <a:prstGeom prst="line">
                <a:avLst/>
              </a:prstGeom>
              <a:noFill/>
              <a:ln w="76200" cmpd="tri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78" name="Rectangle 114"/>
            <p:cNvSpPr>
              <a:spLocks noChangeArrowheads="1"/>
            </p:cNvSpPr>
            <p:nvPr/>
          </p:nvSpPr>
          <p:spPr bwMode="auto">
            <a:xfrm>
              <a:off x="8353" y="5025"/>
              <a:ext cx="310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672" tIns="0" rIns="12672" bIns="0"/>
            <a:lstStyle/>
            <a:p>
              <a:pPr algn="r"/>
              <a:r>
                <a:rPr lang="nl-NL" sz="1000">
                  <a:solidFill>
                    <a:srgbClr val="FFFFFF"/>
                  </a:solidFill>
                </a:rPr>
                <a:t>‘06</a:t>
              </a:r>
              <a:endParaRPr lang="en-US" sz="1800"/>
            </a:p>
          </p:txBody>
        </p:sp>
        <p:grpSp>
          <p:nvGrpSpPr>
            <p:cNvPr id="14379" name="Group 115"/>
            <p:cNvGrpSpPr>
              <a:grpSpLocks/>
            </p:cNvGrpSpPr>
            <p:nvPr/>
          </p:nvGrpSpPr>
          <p:grpSpPr bwMode="auto">
            <a:xfrm>
              <a:off x="5681" y="5351"/>
              <a:ext cx="1817" cy="421"/>
              <a:chOff x="3293" y="3055"/>
              <a:chExt cx="1032" cy="239"/>
            </a:xfrm>
          </p:grpSpPr>
          <p:sp>
            <p:nvSpPr>
              <p:cNvPr id="14380" name="Rectangle 116"/>
              <p:cNvSpPr>
                <a:spLocks noChangeArrowheads="1"/>
              </p:cNvSpPr>
              <p:nvPr/>
            </p:nvSpPr>
            <p:spPr bwMode="auto">
              <a:xfrm>
                <a:off x="3293" y="3056"/>
                <a:ext cx="155" cy="228"/>
              </a:xfrm>
              <a:prstGeom prst="rect">
                <a:avLst/>
              </a:prstGeom>
              <a:solidFill>
                <a:srgbClr val="339966"/>
              </a:solidFill>
              <a:ln w="9525">
                <a:solidFill>
                  <a:srgbClr val="33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1" name="Text Box 117"/>
              <p:cNvSpPr txBox="1">
                <a:spLocks noChangeArrowheads="1"/>
              </p:cNvSpPr>
              <p:nvPr/>
            </p:nvSpPr>
            <p:spPr bwMode="auto">
              <a:xfrm>
                <a:off x="3486" y="3055"/>
                <a:ext cx="839" cy="2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672" tIns="0" rIns="12672" bIns="0"/>
              <a:lstStyle/>
              <a:p>
                <a:r>
                  <a:rPr lang="en-GB" sz="900">
                    <a:solidFill>
                      <a:srgbClr val="FF3300"/>
                    </a:solidFill>
                  </a:rPr>
                  <a:t>Epidemics &amp;</a:t>
                </a:r>
              </a:p>
              <a:p>
                <a:r>
                  <a:rPr lang="en-GB" sz="900">
                    <a:solidFill>
                      <a:srgbClr val="FF3300"/>
                    </a:solidFill>
                  </a:rPr>
                  <a:t>Insect Infestation                </a:t>
                </a:r>
                <a:endParaRPr lang="en-US" sz="900">
                  <a:solidFill>
                    <a:srgbClr val="FF3300"/>
                  </a:solidFill>
                </a:endParaRPr>
              </a:p>
            </p:txBody>
          </p:sp>
        </p:grpSp>
      </p:grpSp>
      <p:sp>
        <p:nvSpPr>
          <p:cNvPr id="6148" name="Text Box 118"/>
          <p:cNvSpPr txBox="1">
            <a:spLocks noChangeArrowheads="1"/>
          </p:cNvSpPr>
          <p:nvPr/>
        </p:nvSpPr>
        <p:spPr bwMode="auto">
          <a:xfrm>
            <a:off x="0" y="685800"/>
            <a:ext cx="9144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of the Global Disasters are Hydro-meteorological (Climate-related).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bg2"/>
                </a:solidFill>
              </a:rPr>
              <a:t>The </a:t>
            </a:r>
            <a:r>
              <a:rPr lang="en-US" sz="2400" b="1" dirty="0">
                <a:solidFill>
                  <a:schemeClr val="bg2"/>
                </a:solidFill>
              </a:rPr>
              <a:t>frequency</a:t>
            </a:r>
            <a:r>
              <a:rPr lang="en-US" sz="2400" dirty="0">
                <a:solidFill>
                  <a:schemeClr val="bg2"/>
                </a:solidFill>
              </a:rPr>
              <a:t> and </a:t>
            </a:r>
            <a:r>
              <a:rPr lang="en-US" sz="2400" b="1" dirty="0">
                <a:solidFill>
                  <a:schemeClr val="bg2"/>
                </a:solidFill>
              </a:rPr>
              <a:t>intensity</a:t>
            </a:r>
            <a:r>
              <a:rPr lang="en-US" sz="2400" dirty="0">
                <a:solidFill>
                  <a:schemeClr val="bg2"/>
                </a:solidFill>
              </a:rPr>
              <a:t> of disasters have increased in the last decade</a:t>
            </a:r>
          </a:p>
        </p:txBody>
      </p:sp>
      <p:sp>
        <p:nvSpPr>
          <p:cNvPr id="14341" name="Text Box 119"/>
          <p:cNvSpPr txBox="1">
            <a:spLocks noChangeArrowheads="1"/>
          </p:cNvSpPr>
          <p:nvPr/>
        </p:nvSpPr>
        <p:spPr bwMode="auto">
          <a:xfrm>
            <a:off x="2133600" y="3886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4342" name="Text Box 120"/>
          <p:cNvSpPr txBox="1">
            <a:spLocks noChangeArrowheads="1"/>
          </p:cNvSpPr>
          <p:nvPr/>
        </p:nvSpPr>
        <p:spPr bwMode="auto">
          <a:xfrm>
            <a:off x="6248400" y="3810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4343" name="Text Box 122"/>
          <p:cNvSpPr txBox="1">
            <a:spLocks noChangeArrowheads="1"/>
          </p:cNvSpPr>
          <p:nvPr/>
        </p:nvSpPr>
        <p:spPr bwMode="auto">
          <a:xfrm>
            <a:off x="7648575" y="4168775"/>
            <a:ext cx="1100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4344" name="Text Box 123"/>
          <p:cNvSpPr txBox="1">
            <a:spLocks noChangeArrowheads="1"/>
          </p:cNvSpPr>
          <p:nvPr/>
        </p:nvSpPr>
        <p:spPr bwMode="auto">
          <a:xfrm>
            <a:off x="7391400" y="2895600"/>
            <a:ext cx="1600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</a:rPr>
              <a:t>El nino/La nina related Droughts, Frost, Hail</a:t>
            </a:r>
          </a:p>
        </p:txBody>
      </p:sp>
      <p:pic>
        <p:nvPicPr>
          <p:cNvPr id="14345" name="Picture 124" descr="slide0001_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0"/>
            <a:ext cx="685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921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3DD9328-38AB-454A-AC7F-5337A69D56BA}" type="datetime3">
              <a:rPr lang="en-GB"/>
              <a:pPr>
                <a:defRPr/>
              </a:pPr>
              <a:t>18 July, 2011</a:t>
            </a:fld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Tea Research Foundation</a:t>
            </a:r>
          </a:p>
        </p:txBody>
      </p:sp>
      <p:pic>
        <p:nvPicPr>
          <p:cNvPr id="15364" name="Picture 2" descr="FAQ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638" y="1828800"/>
            <a:ext cx="8869362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250825" y="0"/>
            <a:ext cx="8147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Global mean temperatures are rising faster with time</a:t>
            </a:r>
          </a:p>
        </p:txBody>
      </p:sp>
      <p:sp>
        <p:nvSpPr>
          <p:cNvPr id="1536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962400" y="2698750"/>
            <a:ext cx="4572000" cy="3048000"/>
            <a:chOff x="2496" y="1700"/>
            <a:chExt cx="2880" cy="1920"/>
          </a:xfrm>
        </p:grpSpPr>
        <p:sp>
          <p:nvSpPr>
            <p:cNvPr id="15377" name="Line 6"/>
            <p:cNvSpPr>
              <a:spLocks noChangeShapeType="1"/>
            </p:cNvSpPr>
            <p:nvPr/>
          </p:nvSpPr>
          <p:spPr bwMode="auto">
            <a:xfrm flipV="1">
              <a:off x="2496" y="1700"/>
              <a:ext cx="2736" cy="1392"/>
            </a:xfrm>
            <a:prstGeom prst="line">
              <a:avLst/>
            </a:prstGeom>
            <a:noFill/>
            <a:ln w="76200">
              <a:solidFill>
                <a:srgbClr val="D600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Text Box 7"/>
            <p:cNvSpPr txBox="1">
              <a:spLocks noChangeArrowheads="1"/>
            </p:cNvSpPr>
            <p:nvPr/>
          </p:nvSpPr>
          <p:spPr bwMode="auto">
            <a:xfrm>
              <a:off x="4229" y="3408"/>
              <a:ext cx="114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/>
              <a:r>
                <a:rPr lang="en-US" sz="1600" b="1">
                  <a:solidFill>
                    <a:srgbClr val="D60093"/>
                  </a:solidFill>
                  <a:sym typeface="Symbol" pitchFamily="18" charset="2"/>
                </a:rPr>
                <a:t>100   0.0740.018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096000" y="2286000"/>
            <a:ext cx="2419350" cy="3168650"/>
            <a:chOff x="3840" y="1440"/>
            <a:chExt cx="1524" cy="1996"/>
          </a:xfrm>
        </p:grpSpPr>
        <p:sp>
          <p:nvSpPr>
            <p:cNvPr id="15375" name="Text Box 9"/>
            <p:cNvSpPr txBox="1">
              <a:spLocks noChangeArrowheads="1"/>
            </p:cNvSpPr>
            <p:nvPr/>
          </p:nvSpPr>
          <p:spPr bwMode="auto">
            <a:xfrm>
              <a:off x="4176" y="3205"/>
              <a:ext cx="1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/>
              <a:r>
                <a:rPr lang="en-US" sz="1800">
                  <a:solidFill>
                    <a:srgbClr val="009900"/>
                  </a:solidFill>
                </a:rPr>
                <a:t> </a:t>
              </a:r>
              <a:r>
                <a:rPr lang="en-US" sz="1600" b="1">
                  <a:solidFill>
                    <a:srgbClr val="009900"/>
                  </a:solidFill>
                  <a:sym typeface="Symbol" pitchFamily="18" charset="2"/>
                </a:rPr>
                <a:t> 50    0.1280.026</a:t>
              </a:r>
            </a:p>
          </p:txBody>
        </p:sp>
        <p:sp>
          <p:nvSpPr>
            <p:cNvPr id="15376" name="Line 10"/>
            <p:cNvSpPr>
              <a:spLocks noChangeShapeType="1"/>
            </p:cNvSpPr>
            <p:nvPr/>
          </p:nvSpPr>
          <p:spPr bwMode="auto">
            <a:xfrm flipV="1">
              <a:off x="3840" y="1440"/>
              <a:ext cx="1440" cy="1248"/>
            </a:xfrm>
            <a:prstGeom prst="line">
              <a:avLst/>
            </a:prstGeom>
            <a:noFill/>
            <a:ln w="7620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657600" y="609600"/>
            <a:ext cx="5105400" cy="2362200"/>
            <a:chOff x="2160" y="336"/>
            <a:chExt cx="3216" cy="1488"/>
          </a:xfrm>
        </p:grpSpPr>
        <p:sp>
          <p:nvSpPr>
            <p:cNvPr id="15373" name="Oval 12"/>
            <p:cNvSpPr>
              <a:spLocks noChangeArrowheads="1"/>
            </p:cNvSpPr>
            <p:nvPr/>
          </p:nvSpPr>
          <p:spPr bwMode="auto">
            <a:xfrm>
              <a:off x="4560" y="1152"/>
              <a:ext cx="816" cy="67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4" name="AutoShape 13"/>
            <p:cNvSpPr>
              <a:spLocks noChangeArrowheads="1"/>
            </p:cNvSpPr>
            <p:nvPr/>
          </p:nvSpPr>
          <p:spPr bwMode="auto">
            <a:xfrm>
              <a:off x="2160" y="336"/>
              <a:ext cx="2928" cy="672"/>
            </a:xfrm>
            <a:prstGeom prst="wedgeRoundRectCallout">
              <a:avLst>
                <a:gd name="adj1" fmla="val 36509"/>
                <a:gd name="adj2" fmla="val 82588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  <a:latin typeface="Comic Sans MS" pitchFamily="66" charset="0"/>
                </a:rPr>
                <a:t>Warmest 12 years:</a:t>
              </a:r>
            </a:p>
            <a:p>
              <a:pPr algn="ctr"/>
              <a:r>
                <a:rPr lang="en-US" sz="1800" b="1">
                  <a:solidFill>
                    <a:srgbClr val="FF0000"/>
                  </a:solidFill>
                  <a:latin typeface="Comic Sans MS" pitchFamily="66" charset="0"/>
                </a:rPr>
                <a:t>1998,2005,2003,2002,2004,2006, 2001,1997,1995,1999,1990,2000</a:t>
              </a:r>
            </a:p>
          </p:txBody>
        </p:sp>
      </p:grpSp>
      <p:sp>
        <p:nvSpPr>
          <p:cNvPr id="15370" name="Text Box 14"/>
          <p:cNvSpPr txBox="1">
            <a:spLocks noChangeArrowheads="1"/>
          </p:cNvSpPr>
          <p:nvPr/>
        </p:nvSpPr>
        <p:spPr bwMode="auto">
          <a:xfrm>
            <a:off x="6689725" y="47704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 sz="2400">
              <a:latin typeface="Comic Sans MS" pitchFamily="66" charset="0"/>
            </a:endParaRPr>
          </a:p>
        </p:txBody>
      </p:sp>
      <p:sp>
        <p:nvSpPr>
          <p:cNvPr id="305167" name="Text Box 15"/>
          <p:cNvSpPr txBox="1">
            <a:spLocks noChangeArrowheads="1"/>
          </p:cNvSpPr>
          <p:nvPr/>
        </p:nvSpPr>
        <p:spPr bwMode="auto">
          <a:xfrm>
            <a:off x="6645275" y="4799013"/>
            <a:ext cx="1905000" cy="12795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Period      Rate</a:t>
            </a:r>
          </a:p>
          <a:p>
            <a:endParaRPr lang="en-US" sz="2000" b="1"/>
          </a:p>
          <a:p>
            <a:endParaRPr lang="en-US" sz="2000" b="1"/>
          </a:p>
          <a:p>
            <a:r>
              <a:rPr lang="en-US" sz="1800" b="1"/>
              <a:t>Years  </a:t>
            </a:r>
            <a:r>
              <a:rPr lang="en-US" sz="1800" b="1">
                <a:sym typeface="Symbol" pitchFamily="18" charset="2"/>
              </a:rPr>
              <a:t>/decade</a:t>
            </a:r>
          </a:p>
        </p:txBody>
      </p:sp>
      <p:pic>
        <p:nvPicPr>
          <p:cNvPr id="15372" name="Picture 16" descr="slide0001_image0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58200" y="0"/>
            <a:ext cx="685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02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500"/>
                                        <p:tgtEl>
                                          <p:spTgt spid="305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EVIDENCE OF GLOBAL WARMING</a:t>
            </a: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/>
            </a:r>
            <a:br>
              <a:rPr lang="en-US" sz="2800" b="1" dirty="0" smtClean="0">
                <a:solidFill>
                  <a:schemeClr val="bg2"/>
                </a:solidFill>
                <a:latin typeface="Arial" charset="0"/>
              </a:rPr>
            </a:b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Declining Mountain Glaciers in East Africa e.g. Melting of Mt. Kilimanjaro glaciers</a:t>
            </a:r>
          </a:p>
        </p:txBody>
      </p:sp>
      <p:pic>
        <p:nvPicPr>
          <p:cNvPr id="16387" name="Picture 3" descr="03-kilimanjar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96888" y="1752600"/>
            <a:ext cx="3643312" cy="5037138"/>
          </a:xfrm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343400" y="1752600"/>
            <a:ext cx="48006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400">
                <a:solidFill>
                  <a:schemeClr val="bg2"/>
                </a:solidFill>
                <a:cs typeface="Times New Roman" pitchFamily="18" charset="0"/>
              </a:rPr>
              <a:t>82 % of the icecap that crowned the mountain Kilimanjaro when it was first thoroughly surveyed in 1912 is now gone, and the ice is thinning as well - by as much as a meter in one area. According to projections, if recession continues at the present rate, the majority of the glaciers on Kilimanjaro could vanish in the next 15 years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400">
                <a:solidFill>
                  <a:schemeClr val="bg2"/>
                </a:solidFill>
                <a:cs typeface="Times New Roman" pitchFamily="18" charset="0"/>
              </a:rPr>
              <a:t>Same observed for Mt Kenya</a:t>
            </a:r>
          </a:p>
          <a:p>
            <a:pPr>
              <a:spcBef>
                <a:spcPct val="50000"/>
              </a:spcBef>
            </a:pPr>
            <a:endParaRPr lang="en-US" sz="2400">
              <a:solidFill>
                <a:schemeClr val="bg2"/>
              </a:solidFill>
              <a:cs typeface="Times New Roman" pitchFamily="18" charset="0"/>
            </a:endParaRPr>
          </a:p>
        </p:txBody>
      </p:sp>
      <p:pic>
        <p:nvPicPr>
          <p:cNvPr id="16389" name="Picture 5" descr="slide0001_image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0"/>
            <a:ext cx="685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588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28600"/>
            <a:ext cx="8785225" cy="685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INDICATORS OF CLIMATE CHANGE IN KENYA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458200" cy="5486400"/>
          </a:xfrm>
        </p:spPr>
        <p:txBody>
          <a:bodyPr/>
          <a:lstStyle/>
          <a:p>
            <a:pPr algn="just" eaLnBrk="1" hangingPunct="1"/>
            <a:r>
              <a:rPr lang="en-GB" sz="2800" b="1" smtClean="0">
                <a:solidFill>
                  <a:schemeClr val="bg2"/>
                </a:solidFill>
                <a:latin typeface="Arial Rounded MT Bold" pitchFamily="34" charset="0"/>
              </a:rPr>
              <a:t>Climate change signals are now apparent in the Kenya. </a:t>
            </a:r>
          </a:p>
          <a:p>
            <a:pPr algn="just" eaLnBrk="1" hangingPunct="1"/>
            <a:r>
              <a:rPr lang="en-GB" sz="2800" b="1" smtClean="0">
                <a:solidFill>
                  <a:schemeClr val="bg2"/>
                </a:solidFill>
                <a:latin typeface="Arial Rounded MT Bold" pitchFamily="34" charset="0"/>
              </a:rPr>
              <a:t>The change signals observed include:</a:t>
            </a:r>
          </a:p>
          <a:p>
            <a:pPr lvl="2" algn="just" eaLnBrk="1" hangingPunct="1">
              <a:buFont typeface="Wingdings" pitchFamily="2" charset="2"/>
              <a:buChar char="Ø"/>
            </a:pPr>
            <a:r>
              <a:rPr lang="en-GB" sz="2800" smtClean="0">
                <a:solidFill>
                  <a:schemeClr val="bg2"/>
                </a:solidFill>
                <a:latin typeface="Arial Rounded MT Bold" pitchFamily="34" charset="0"/>
              </a:rPr>
              <a:t> temperature rises;</a:t>
            </a:r>
          </a:p>
          <a:p>
            <a:pPr lvl="2" algn="just" eaLnBrk="1" hangingPunct="1">
              <a:buFont typeface="Wingdings" pitchFamily="2" charset="2"/>
              <a:buChar char="Ø"/>
            </a:pPr>
            <a:r>
              <a:rPr lang="en-GB" sz="2800" smtClean="0">
                <a:solidFill>
                  <a:schemeClr val="bg2"/>
                </a:solidFill>
                <a:latin typeface="Arial Rounded MT Bold" pitchFamily="34" charset="0"/>
              </a:rPr>
              <a:t>Decreasing rainfall and irregular trends;</a:t>
            </a:r>
          </a:p>
          <a:p>
            <a:pPr lvl="2" algn="just" eaLnBrk="1" hangingPunct="1">
              <a:buFont typeface="Wingdings" pitchFamily="2" charset="2"/>
              <a:buChar char="Ø"/>
            </a:pPr>
            <a:r>
              <a:rPr lang="en-GB" sz="2800" smtClean="0">
                <a:solidFill>
                  <a:schemeClr val="bg2"/>
                </a:solidFill>
                <a:latin typeface="Arial Rounded MT Bold" pitchFamily="34" charset="0"/>
              </a:rPr>
              <a:t> melting and retreat of the mountain glacier at Mt Kenya;</a:t>
            </a:r>
          </a:p>
          <a:p>
            <a:pPr lvl="2" algn="just" eaLnBrk="1" hangingPunct="1">
              <a:buFont typeface="Wingdings" pitchFamily="2" charset="2"/>
              <a:buChar char="Ø"/>
            </a:pPr>
            <a:r>
              <a:rPr lang="en-GB" sz="2800" smtClean="0">
                <a:solidFill>
                  <a:schemeClr val="bg2"/>
                </a:solidFill>
                <a:latin typeface="Arial Rounded MT Bold" pitchFamily="34" charset="0"/>
              </a:rPr>
              <a:t> increasing frequency of extreme climate events eg droughts, frost, hail etc</a:t>
            </a:r>
          </a:p>
          <a:p>
            <a:pPr lvl="2" algn="just" eaLnBrk="1" hangingPunct="1">
              <a:buFont typeface="Wingdings" pitchFamily="2" charset="2"/>
              <a:buNone/>
            </a:pPr>
            <a:endParaRPr lang="en-US" sz="2800" smtClean="0">
              <a:solidFill>
                <a:schemeClr val="bg2"/>
              </a:solidFill>
              <a:latin typeface="Arial Rounded MT Bold" pitchFamily="34" charset="0"/>
            </a:endParaRPr>
          </a:p>
        </p:txBody>
      </p:sp>
      <p:pic>
        <p:nvPicPr>
          <p:cNvPr id="17412" name="Picture 4" descr="slide0001_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0"/>
            <a:ext cx="685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44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11188" y="115888"/>
            <a:ext cx="7772400" cy="70643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Annual maximum temperature trends in Kenya</a:t>
            </a:r>
            <a:b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-non tea areas</a:t>
            </a:r>
          </a:p>
        </p:txBody>
      </p:sp>
      <p:pic>
        <p:nvPicPr>
          <p:cNvPr id="18435" name="Chart 8"/>
          <p:cNvPicPr>
            <a:picLocks noChangeArrowheads="1"/>
          </p:cNvPicPr>
          <p:nvPr/>
        </p:nvPicPr>
        <p:blipFill>
          <a:blip r:embed="rId3"/>
          <a:srcRect l="-603" t="-3461" r="-2786" b="-2505"/>
          <a:stretch>
            <a:fillRect/>
          </a:stretch>
        </p:blipFill>
        <p:spPr bwMode="auto">
          <a:xfrm>
            <a:off x="381000" y="914400"/>
            <a:ext cx="403225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Chart 4"/>
          <p:cNvPicPr>
            <a:picLocks noChangeArrowheads="1"/>
          </p:cNvPicPr>
          <p:nvPr/>
        </p:nvPicPr>
        <p:blipFill>
          <a:blip r:embed="rId4"/>
          <a:srcRect l="-813" t="-3461" r="-2771" b="-2505"/>
          <a:stretch>
            <a:fillRect/>
          </a:stretch>
        </p:blipFill>
        <p:spPr bwMode="auto">
          <a:xfrm>
            <a:off x="4724400" y="914400"/>
            <a:ext cx="4033838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/>
          <a:srcRect r="2158"/>
          <a:stretch>
            <a:fillRect/>
          </a:stretch>
        </p:blipFill>
        <p:spPr bwMode="auto">
          <a:xfrm>
            <a:off x="2362200" y="3886200"/>
            <a:ext cx="434340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slide0001_image0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58200" y="0"/>
            <a:ext cx="685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479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6.6|8.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6413</TotalTime>
  <Words>1173</Words>
  <Application>Microsoft Office PowerPoint</Application>
  <PresentationFormat>On-screen Show (4:3)</PresentationFormat>
  <Paragraphs>217</Paragraphs>
  <Slides>32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Times New Roman</vt:lpstr>
      <vt:lpstr>Arial Rounded MT Bold</vt:lpstr>
      <vt:lpstr>Wingdings</vt:lpstr>
      <vt:lpstr>Comic Sans MS</vt:lpstr>
      <vt:lpstr>Symbol</vt:lpstr>
      <vt:lpstr>Calibri</vt:lpstr>
      <vt:lpstr>Default Design</vt:lpstr>
      <vt:lpstr>Document</vt:lpstr>
      <vt:lpstr>Microsoft Office Excel Chart</vt:lpstr>
      <vt:lpstr>Climate Change: Effects  on the Kenyan Tea Industry</vt:lpstr>
      <vt:lpstr>Slide 2</vt:lpstr>
      <vt:lpstr>Slide 3</vt:lpstr>
      <vt:lpstr>Significance of climate change</vt:lpstr>
      <vt:lpstr>Global Disaster Trends: 1990 – 2006</vt:lpstr>
      <vt:lpstr>Slide 6</vt:lpstr>
      <vt:lpstr>EVIDENCE OF GLOBAL WARMING Declining Mountain Glaciers in East Africa e.g. Melting of Mt. Kilimanjaro glaciers</vt:lpstr>
      <vt:lpstr>INDICATORS OF CLIMATE CHANGE IN KENYA</vt:lpstr>
      <vt:lpstr>Annual maximum temperature trends in Kenya -non tea areas</vt:lpstr>
      <vt:lpstr>OND Rainfall Trends In Kenya</vt:lpstr>
      <vt:lpstr>Slide 11</vt:lpstr>
      <vt:lpstr>Slide 12</vt:lpstr>
      <vt:lpstr>Slide 13</vt:lpstr>
      <vt:lpstr>Slide 14</vt:lpstr>
      <vt:lpstr>Slide 15</vt:lpstr>
      <vt:lpstr>Magnitude of change of Tmax. in Kenya</vt:lpstr>
      <vt:lpstr>Magnitude of change  in Tmin. in Kenya</vt:lpstr>
      <vt:lpstr>Slide 18</vt:lpstr>
      <vt:lpstr>Slide 19</vt:lpstr>
      <vt:lpstr>Slide 20</vt:lpstr>
      <vt:lpstr>Slide 21</vt:lpstr>
      <vt:lpstr>Effects of climate change on Tea enterprises. </vt:lpstr>
      <vt:lpstr>Effect of fertilizer rates on soil moisture content</vt:lpstr>
      <vt:lpstr>Effects of Nitrogen rates on porosity</vt:lpstr>
      <vt:lpstr>Slide 25</vt:lpstr>
      <vt:lpstr>Adaptation measures undertaken by Tea Sector in Kenya </vt:lpstr>
      <vt:lpstr>Education of farmers on Fertilizer Utilization</vt:lpstr>
      <vt:lpstr>What steps has Kenya taken to address the climate change challenges? </vt:lpstr>
      <vt:lpstr>Slide 29</vt:lpstr>
      <vt:lpstr>Slide 30</vt:lpstr>
      <vt:lpstr>The Way Forward 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CROP ENVIRONMENT AND PHYSIOLOGY</dc:title>
  <dc:creator>user</dc:creator>
  <cp:lastModifiedBy>ogolas</cp:lastModifiedBy>
  <cp:revision>395</cp:revision>
  <dcterms:created xsi:type="dcterms:W3CDTF">2001-10-29T06:02:42Z</dcterms:created>
  <dcterms:modified xsi:type="dcterms:W3CDTF">2011-07-18T08:23:53Z</dcterms:modified>
</cp:coreProperties>
</file>