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7" r:id="rId3"/>
    <p:sldId id="274" r:id="rId4"/>
    <p:sldId id="276" r:id="rId5"/>
    <p:sldId id="265" r:id="rId6"/>
    <p:sldId id="268" r:id="rId7"/>
    <p:sldId id="260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1" autoAdjust="0"/>
    <p:restoredTop sz="94608" autoAdjust="0"/>
  </p:normalViewPr>
  <p:slideViewPr>
    <p:cSldViewPr>
      <p:cViewPr>
        <p:scale>
          <a:sx n="50" d="100"/>
          <a:sy n="50" d="100"/>
        </p:scale>
        <p:origin x="-16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96FD32-1893-4926-B668-7A876AC5F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885F6-BE2F-45CC-A6BE-B4967A43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2B5C-A91D-4157-A474-09D8C3478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42608-DD9C-4AE5-B9F3-4AC732624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1526-25CA-48E7-9B5B-BDFAACBD2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C3623-2F54-4F64-93F2-BF1192043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52DF5-5143-4B00-82D1-3CEE1DA87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3A145-1592-448B-8A8F-9D2CB19BC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9BBB-CBAC-4419-A6F2-9553C2AD9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53B38-FF8D-4DEA-9F7D-41597CD7A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7827-60FD-42D7-B813-50EACD405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62DD-28E5-4470-BD92-0E0B052D3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16E1D6D2-F193-44FE-BC5B-C58B90533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Working Group on MRLs</a:t>
            </a:r>
            <a:br>
              <a:rPr lang="en-GB" smtClean="0"/>
            </a:br>
            <a:r>
              <a:rPr lang="en-GB" smtClean="0"/>
              <a:t>Progress update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FAO-IGG WG MRLs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17</a:t>
            </a:r>
            <a:r>
              <a:rPr lang="en-GB" sz="2400" baseline="30000" smtClean="0"/>
              <a:t>th</a:t>
            </a:r>
            <a:r>
              <a:rPr lang="en-GB" sz="2400" smtClean="0"/>
              <a:t>  July 2011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T C Chaudhuri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K Donnelly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Review of Strategy</a:t>
            </a:r>
            <a:endParaRPr lang="en-US" smtClean="0"/>
          </a:p>
        </p:txBody>
      </p:sp>
      <p:graphicFrame>
        <p:nvGraphicFramePr>
          <p:cNvPr id="42041" name="Group 5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33562"/>
        </p:xfrm>
        <a:graphic>
          <a:graphicData uri="http://schemas.openxmlformats.org/drawingml/2006/table">
            <a:tbl>
              <a:tblPr/>
              <a:tblGrid>
                <a:gridCol w="2098675"/>
                <a:gridCol w="2160588"/>
                <a:gridCol w="397033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 among stakeholders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effective communication plan with stakeholders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Approach – transparent &amp; consistent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Stakeholders – identify keycontacts: government, global regulatory authorities, chemical industry, tea industry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Timing – logical sequence of contact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Action plan and recommendations - proposal</a:t>
            </a:r>
            <a:endParaRPr lang="en-US" sz="3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Continue to develop the strategy – elaborate the activities for each goal</a:t>
            </a:r>
          </a:p>
          <a:p>
            <a:pPr lvl="1" eaLnBrk="1" hangingPunct="1"/>
            <a:r>
              <a:rPr lang="en-GB" smtClean="0"/>
              <a:t>Champions of each goal to work with other contributors	</a:t>
            </a:r>
          </a:p>
          <a:p>
            <a:pPr eaLnBrk="1" hangingPunct="1"/>
            <a:r>
              <a:rPr lang="en-GB" smtClean="0"/>
              <a:t>Review and update the chemical priority list</a:t>
            </a:r>
          </a:p>
          <a:p>
            <a:pPr eaLnBrk="1" hangingPunct="1"/>
            <a:r>
              <a:rPr lang="en-GB" smtClean="0"/>
              <a:t>Update the field trial timetable</a:t>
            </a:r>
          </a:p>
          <a:p>
            <a:pPr eaLnBrk="1" hangingPunct="1"/>
            <a:r>
              <a:rPr lang="en-GB" smtClean="0"/>
              <a:t>Continue making MRL submissions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Action Plan 2010 - 12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Sub- Group A  Development of MRLs	</a:t>
            </a:r>
          </a:p>
          <a:p>
            <a:pPr lvl="1" eaLnBrk="1" hangingPunct="1"/>
            <a:r>
              <a:rPr lang="en-GB" smtClean="0"/>
              <a:t>Immediate action plan</a:t>
            </a:r>
          </a:p>
          <a:p>
            <a:pPr lvl="2" eaLnBrk="1" hangingPunct="1"/>
            <a:r>
              <a:rPr lang="en-GB" smtClean="0"/>
              <a:t>Submissions for MRLs in tea</a:t>
            </a:r>
          </a:p>
          <a:p>
            <a:pPr lvl="2" eaLnBrk="1" hangingPunct="1"/>
            <a:r>
              <a:rPr lang="en-GB" smtClean="0"/>
              <a:t>Field trial data from producing countries</a:t>
            </a:r>
          </a:p>
          <a:p>
            <a:pPr lvl="2" eaLnBrk="1" hangingPunct="1"/>
            <a:r>
              <a:rPr lang="en-GB" smtClean="0"/>
              <a:t>Field trials on alternative pest management systems</a:t>
            </a:r>
          </a:p>
          <a:p>
            <a:pPr lvl="1" eaLnBrk="1" hangingPunct="1"/>
            <a:r>
              <a:rPr lang="en-GB" smtClean="0"/>
              <a:t>Review of WG strategy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Submissions for tea - New MRLs granted</a:t>
            </a:r>
            <a:endParaRPr lang="en-US" sz="3800" smtClean="0"/>
          </a:p>
        </p:txBody>
      </p:sp>
      <p:graphicFrame>
        <p:nvGraphicFramePr>
          <p:cNvPr id="30839" name="Group 119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137525" cy="4357689"/>
        </p:xfrm>
        <a:graphic>
          <a:graphicData uri="http://schemas.openxmlformats.org/drawingml/2006/table">
            <a:tbl>
              <a:tblPr/>
              <a:tblGrid>
                <a:gridCol w="2178050"/>
                <a:gridCol w="1998662"/>
                <a:gridCol w="2016125"/>
                <a:gridCol w="1944688"/>
              </a:tblGrid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Australia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Lambda cyhalothrin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mg/kg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mg/kg Jun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Fenpropathrin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mg/kg Sep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PMRA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Bifenthrin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mg/kg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PMRA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Deltamethrin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mg/kg Sep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Cypermethrin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mg/kg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Fenvalerate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 mg/kg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Glyphosate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mg/kg Sep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Chlorpyrifos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mg/kg May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Acetamiprid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mg/kg Feb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Etoxazole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 mg/kg Apr 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Submissions for tea - New MRL petitions </a:t>
            </a:r>
            <a:endParaRPr lang="en-US" sz="3800" smtClean="0"/>
          </a:p>
        </p:txBody>
      </p:sp>
      <p:graphicFrame>
        <p:nvGraphicFramePr>
          <p:cNvPr id="32890" name="Group 122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137525" cy="4663440"/>
        </p:xfrm>
        <a:graphic>
          <a:graphicData uri="http://schemas.openxmlformats.org/drawingml/2006/table">
            <a:tbl>
              <a:tblPr/>
              <a:tblGrid>
                <a:gridCol w="2178050"/>
                <a:gridCol w="1998662"/>
                <a:gridCol w="2016125"/>
                <a:gridCol w="1944688"/>
              </a:tblGrid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Australia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Propiconazole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PMRA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2012 Syngenta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Buprofezin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2011 Nichino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Petition with 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Tolfenpyrad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2010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Nichino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2011 IR4/Nichino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Fenpyroximate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2010/11 Nichino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2011 IR4/Nichino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Clothianidin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IR4 submission 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Permethrin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IR4 submission 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Chlorfenapyr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planned 2011/12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planned 2011/12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CODEX MRLs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Confirmed CAC July 2011</a:t>
            </a:r>
          </a:p>
          <a:p>
            <a:pPr lvl="1" eaLnBrk="1" hangingPunct="1"/>
            <a:r>
              <a:rPr lang="en-GB" sz="2200" smtClean="0"/>
              <a:t>Endosulfan – revised 10 mg/kg</a:t>
            </a:r>
          </a:p>
          <a:p>
            <a:pPr lvl="1" eaLnBrk="1" hangingPunct="1"/>
            <a:r>
              <a:rPr lang="en-GB" sz="2200" smtClean="0"/>
              <a:t>Bifenthrin 30 mg/kg</a:t>
            </a:r>
          </a:p>
          <a:p>
            <a:pPr lvl="1" eaLnBrk="1" hangingPunct="1"/>
            <a:r>
              <a:rPr lang="en-GB" sz="2200" smtClean="0"/>
              <a:t>Thiamethoxam 20 mg/kg</a:t>
            </a:r>
          </a:p>
          <a:p>
            <a:pPr lvl="1" eaLnBrk="1" hangingPunct="1"/>
            <a:r>
              <a:rPr lang="en-GB" sz="2200" smtClean="0"/>
              <a:t>Clothianidin 0.7 mg/kg</a:t>
            </a:r>
          </a:p>
          <a:p>
            <a:pPr lvl="1" eaLnBrk="1" hangingPunct="1"/>
            <a:r>
              <a:rPr lang="en-GB" sz="2200" smtClean="0"/>
              <a:t>Etoxazole 15 mg/kg</a:t>
            </a:r>
          </a:p>
          <a:p>
            <a:pPr lvl="1" eaLnBrk="1" hangingPunct="1"/>
            <a:r>
              <a:rPr lang="en-GB" sz="2200" smtClean="0"/>
              <a:t>Flubendiamide 50 mg/kg</a:t>
            </a:r>
          </a:p>
          <a:p>
            <a:pPr lvl="1" eaLnBrk="1" hangingPunct="1"/>
            <a:endParaRPr lang="en-GB" sz="22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Scheduled 2012</a:t>
            </a:r>
          </a:p>
          <a:p>
            <a:pPr lvl="1" eaLnBrk="1" hangingPunct="1"/>
            <a:r>
              <a:rPr lang="en-GB" sz="2200" smtClean="0"/>
              <a:t>Chlorfenapyr BASF</a:t>
            </a:r>
          </a:p>
          <a:p>
            <a:pPr lvl="1" eaLnBrk="1" hangingPunct="1"/>
            <a:r>
              <a:rPr lang="en-GB" sz="2200" smtClean="0"/>
              <a:t>Dinotefuran Mitsui</a:t>
            </a:r>
          </a:p>
          <a:p>
            <a:pPr lvl="1" eaLnBrk="1" hangingPunct="1"/>
            <a:r>
              <a:rPr lang="en-GB" sz="2200" smtClean="0"/>
              <a:t>Buprofezin Nichino</a:t>
            </a:r>
          </a:p>
          <a:p>
            <a:pPr eaLnBrk="1" hangingPunct="1"/>
            <a:r>
              <a:rPr lang="en-GB" sz="2600" smtClean="0"/>
              <a:t>Planned submissions 2013</a:t>
            </a:r>
          </a:p>
          <a:p>
            <a:pPr lvl="1" eaLnBrk="1" hangingPunct="1"/>
            <a:r>
              <a:rPr lang="en-GB" sz="2200" smtClean="0"/>
              <a:t>Tolfenpyrad Nichino</a:t>
            </a:r>
          </a:p>
          <a:p>
            <a:pPr lvl="1" eaLnBrk="1" hangingPunct="1"/>
            <a:r>
              <a:rPr lang="en-GB" sz="2200" smtClean="0"/>
              <a:t>Fenpyroximate Nichino</a:t>
            </a:r>
          </a:p>
          <a:p>
            <a:pPr lvl="1" eaLnBrk="1" hangingPunct="1"/>
            <a:r>
              <a:rPr lang="en-GB" sz="2200" smtClean="0"/>
              <a:t>Fenpropathrin Sumitomo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Tea Industry Strategy - Short-medium term</a:t>
            </a:r>
            <a:endParaRPr lang="en-US" sz="3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smtClean="0"/>
              <a:t>Priority lists of MRLs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Priority chemicals for tea production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Priority chemicals for regulations internationally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smtClean="0"/>
              <a:t>Submissions for MRLs in tea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Identify opportunities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Field trial data from producing countries / AgroChem Co.s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Residue monitoring data 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MRLs globally for tea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 smtClean="0"/>
              <a:t>Build working partnership with Agrochemical Co.s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Open dialogue with AgroChem Co.s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Discuss priority compounds for tea &amp; Co.s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Agree inclusion of tea in submissions</a:t>
            </a:r>
          </a:p>
          <a:p>
            <a:pPr marL="839788" lvl="1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000" smtClean="0"/>
              <a:t>Provision of field trial data etc.</a:t>
            </a:r>
            <a:endParaRPr 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Submissions for tea by Agrochemical Companies - Communication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Purpose: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To build awareness of the issues in producing countries and stimulate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To reach out to agrochemical companies and build working partnership</a:t>
            </a:r>
          </a:p>
          <a:p>
            <a:pPr lvl="1"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Dec 10 Monheim – Bayer CropScience</a:t>
            </a:r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Mar 11 Ottawa - PMC Minor Use Workshop; Afternoon Tea meeting</a:t>
            </a:r>
          </a:p>
          <a:p>
            <a:pPr eaLnBrk="1" hangingPunct="1">
              <a:lnSpc>
                <a:spcPct val="90000"/>
              </a:lnSpc>
            </a:pPr>
            <a:r>
              <a:rPr lang="en-GB" sz="2100" smtClean="0"/>
              <a:t>Apr 11 China – Codex CCPR meeting; side bar meeting on tea</a:t>
            </a:r>
            <a:r>
              <a:rPr lang="en-GB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Review of Strategy</a:t>
            </a:r>
            <a:endParaRPr lang="en-US" smtClean="0"/>
          </a:p>
        </p:txBody>
      </p:sp>
      <p:graphicFrame>
        <p:nvGraphicFramePr>
          <p:cNvPr id="35964" name="Group 1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8602"/>
        </p:xfrm>
        <a:graphic>
          <a:graphicData uri="http://schemas.openxmlformats.org/drawingml/2006/table">
            <a:tbl>
              <a:tblPr/>
              <a:tblGrid>
                <a:gridCol w="2098675"/>
                <a:gridCol w="2160588"/>
                <a:gridCol w="3970337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pest pressure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 and implement IPM strategies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Strengthen research on entomopathogens &amp; pheromones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Bioefficancy &amp; residue studies on new molecules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Synergy of new molecules with biocontrol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Lack of/ non-harmonised MRLs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Obtain MRLs for compounds in use in producing/consuming countries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Update &amp; maintain priority lists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Submission through IR4 &amp; equivalents &amp; AgroChem Co’s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Working partnerships with AgroChem Co’s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Reclassification of tea as speciality/minor crop in JMPR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Review of Strategy</a:t>
            </a:r>
            <a:endParaRPr lang="en-US" smtClean="0"/>
          </a:p>
        </p:txBody>
      </p:sp>
      <p:graphicFrame>
        <p:nvGraphicFramePr>
          <p:cNvPr id="38986" name="Group 7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4764"/>
        </p:xfrm>
        <a:graphic>
          <a:graphicData uri="http://schemas.openxmlformats.org/drawingml/2006/table">
            <a:tbl>
              <a:tblPr/>
              <a:tblGrid>
                <a:gridCol w="2098675"/>
                <a:gridCol w="2160588"/>
                <a:gridCol w="397033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Replacement/ banning of old chemicals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Replacement programme to replace with alternatives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Health, safety, sustainability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Pesticide priority list based on sustainability, affordability &amp; safety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tree to assess molecules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Reconsideration of risk assessment in Codex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Remit of WG on tea brew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626</TotalTime>
  <Words>534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Garamond</vt:lpstr>
      <vt:lpstr>Wingdings</vt:lpstr>
      <vt:lpstr>Calibri</vt:lpstr>
      <vt:lpstr>Times New Roman</vt:lpstr>
      <vt:lpstr>Edge</vt:lpstr>
      <vt:lpstr>Working Group on MRLs Progress update</vt:lpstr>
      <vt:lpstr>Action Plan 2010 - 12</vt:lpstr>
      <vt:lpstr>Submissions for tea - New MRLs granted</vt:lpstr>
      <vt:lpstr>Submissions for tea - New MRL petitions </vt:lpstr>
      <vt:lpstr>CODEX MRLs</vt:lpstr>
      <vt:lpstr>Tea Industry Strategy - Short-medium term</vt:lpstr>
      <vt:lpstr>Submissions for tea by Agrochemical Companies - Communication</vt:lpstr>
      <vt:lpstr>Review of Strategy</vt:lpstr>
      <vt:lpstr>Review of Strategy</vt:lpstr>
      <vt:lpstr>Review of Strategy</vt:lpstr>
      <vt:lpstr>Action plan and recommendations - proposal</vt:lpstr>
    </vt:vector>
  </TitlesOfParts>
  <Company>The Tetley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Pesticide residues in tea Progress update</dc:title>
  <dc:creator>DonnellyK</dc:creator>
  <cp:lastModifiedBy>ogolas</cp:lastModifiedBy>
  <cp:revision>16</cp:revision>
  <dcterms:created xsi:type="dcterms:W3CDTF">2011-06-03T14:05:25Z</dcterms:created>
  <dcterms:modified xsi:type="dcterms:W3CDTF">2011-07-18T08:18:32Z</dcterms:modified>
</cp:coreProperties>
</file>