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2"/>
  </p:notesMasterIdLst>
  <p:sldIdLst>
    <p:sldId id="269" r:id="rId6"/>
    <p:sldId id="258" r:id="rId7"/>
    <p:sldId id="276" r:id="rId8"/>
    <p:sldId id="270" r:id="rId9"/>
    <p:sldId id="259" r:id="rId10"/>
    <p:sldId id="278" r:id="rId11"/>
    <p:sldId id="284" r:id="rId12"/>
    <p:sldId id="285" r:id="rId13"/>
    <p:sldId id="277" r:id="rId14"/>
    <p:sldId id="286" r:id="rId15"/>
    <p:sldId id="287" r:id="rId16"/>
    <p:sldId id="288" r:id="rId17"/>
    <p:sldId id="289" r:id="rId18"/>
    <p:sldId id="290"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024"/>
    <a:srgbClr val="003964"/>
    <a:srgbClr val="FF19E4"/>
    <a:srgbClr val="7F353C"/>
    <a:srgbClr val="8B0B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60"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12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pPr/>
              <a:t>7/11/2011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FFA0B-F7B3-4820-9D30-30DCD13F942E}"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r>
              <a:rPr lang="en-US" b="1" dirty="0"/>
              <a:t>To insert this slide into your presentation</a:t>
            </a:r>
          </a:p>
          <a:p>
            <a:pPr marL="228600" indent="-228600"/>
            <a:r>
              <a:rPr lang="en-US" b="1" dirty="0"/>
              <a:t> </a:t>
            </a:r>
          </a:p>
          <a:p>
            <a:pPr marL="228600" indent="-228600">
              <a:buFontTx/>
              <a:buAutoNum type="arabicPeriod"/>
            </a:pPr>
            <a:r>
              <a:rPr lang="en-US" dirty="0"/>
              <a:t>Save this template as a presentation (.</a:t>
            </a:r>
            <a:r>
              <a:rPr lang="en-US" dirty="0" err="1"/>
              <a:t>ppt</a:t>
            </a:r>
            <a:r>
              <a:rPr lang="en-US" dirty="0"/>
              <a:t> file) on your computer. </a:t>
            </a:r>
          </a:p>
          <a:p>
            <a:pPr marL="228600" indent="-228600">
              <a:buFontTx/>
              <a:buAutoNum type="arabicPeriod"/>
            </a:pPr>
            <a:r>
              <a:rPr lang="en-US" dirty="0"/>
              <a:t>Open the presentation that will contain the image slide. </a:t>
            </a:r>
          </a:p>
          <a:p>
            <a:pPr marL="228600" indent="-228600">
              <a:buFontTx/>
              <a:buAutoNum type="arabicPeriod"/>
            </a:pPr>
            <a:r>
              <a:rPr lang="en-US" dirty="0"/>
              <a:t>On the </a:t>
            </a:r>
            <a:r>
              <a:rPr lang="en-US" b="1" dirty="0"/>
              <a:t>Slides</a:t>
            </a:r>
            <a:r>
              <a:rPr lang="en-US" dirty="0"/>
              <a:t> tab, place your insertion point after the slide that will precede the image slide. (Make sure you don't select a slide. Your insertion point should be between the slides.) </a:t>
            </a:r>
          </a:p>
          <a:p>
            <a:pPr marL="228600" indent="-228600">
              <a:buFontTx/>
              <a:buAutoNum type="arabicPeriod"/>
            </a:pPr>
            <a:r>
              <a:rPr lang="en-US" dirty="0"/>
              <a:t>On the </a:t>
            </a:r>
            <a:r>
              <a:rPr lang="en-US" b="1" dirty="0"/>
              <a:t>Insert</a:t>
            </a:r>
            <a:r>
              <a:rPr lang="en-US" dirty="0"/>
              <a:t> menu, click </a:t>
            </a:r>
            <a:r>
              <a:rPr lang="en-US" b="1" dirty="0"/>
              <a:t>Slides from Files</a:t>
            </a:r>
            <a:r>
              <a:rPr lang="en-US" dirty="0"/>
              <a:t>. </a:t>
            </a:r>
          </a:p>
          <a:p>
            <a:pPr marL="228600" indent="-228600">
              <a:buFontTx/>
              <a:buAutoNum type="arabicPeriod"/>
            </a:pPr>
            <a:r>
              <a:rPr lang="en-US" dirty="0"/>
              <a:t>In the </a:t>
            </a:r>
            <a:r>
              <a:rPr lang="en-US" b="1" dirty="0"/>
              <a:t>Slide Finder</a:t>
            </a:r>
            <a:r>
              <a:rPr lang="en-US" dirty="0"/>
              <a:t> dialog box, click the </a:t>
            </a:r>
            <a:r>
              <a:rPr lang="en-US" b="1" dirty="0"/>
              <a:t>Find Presentation</a:t>
            </a:r>
            <a:r>
              <a:rPr lang="en-US" dirty="0"/>
              <a:t> tab. </a:t>
            </a:r>
          </a:p>
          <a:p>
            <a:pPr marL="228600" indent="-228600">
              <a:buFontTx/>
              <a:buAutoNum type="arabicPeriod"/>
            </a:pPr>
            <a:r>
              <a:rPr lang="en-US" dirty="0"/>
              <a:t>Click </a:t>
            </a:r>
            <a:r>
              <a:rPr lang="en-US" b="1" dirty="0"/>
              <a:t>Browse</a:t>
            </a:r>
            <a:r>
              <a:rPr lang="en-US" dirty="0"/>
              <a:t>, locate and select the presentation that contains the image slide, and then click </a:t>
            </a:r>
            <a:r>
              <a:rPr lang="en-US" b="1" dirty="0"/>
              <a:t>Open</a:t>
            </a:r>
            <a:r>
              <a:rPr lang="en-US" dirty="0"/>
              <a:t>. </a:t>
            </a:r>
          </a:p>
          <a:p>
            <a:pPr marL="228600" indent="-228600">
              <a:buFontTx/>
              <a:buAutoNum type="arabicPeriod"/>
            </a:pPr>
            <a:r>
              <a:rPr lang="en-US" dirty="0"/>
              <a:t>In the </a:t>
            </a:r>
            <a:r>
              <a:rPr lang="en-US" b="1" dirty="0"/>
              <a:t>Slides from Files</a:t>
            </a:r>
            <a:r>
              <a:rPr lang="en-US" dirty="0"/>
              <a:t> dialog box, select the image slide. </a:t>
            </a:r>
          </a:p>
          <a:p>
            <a:pPr marL="228600" indent="-228600">
              <a:buFontTx/>
              <a:buAutoNum type="arabicPeriod"/>
            </a:pPr>
            <a:r>
              <a:rPr lang="en-US" dirty="0"/>
              <a:t>Select the </a:t>
            </a:r>
            <a:r>
              <a:rPr lang="en-US" b="1" dirty="0"/>
              <a:t>Keep source formatting</a:t>
            </a:r>
            <a:r>
              <a:rPr lang="en-US" dirty="0"/>
              <a:t> check box. If you do not select this check box, the copied slide will inherit the design of the slide that precedes it in the presentation. </a:t>
            </a:r>
          </a:p>
          <a:p>
            <a:pPr marL="228600" indent="-228600">
              <a:buFontTx/>
              <a:buAutoNum type="arabicPeriod"/>
            </a:pPr>
            <a:r>
              <a:rPr lang="en-US" dirty="0"/>
              <a:t>Click </a:t>
            </a:r>
            <a:r>
              <a:rPr lang="en-US" b="1" dirty="0"/>
              <a:t>Insert</a:t>
            </a:r>
            <a:r>
              <a:rPr lang="en-US" dirty="0"/>
              <a:t>. </a:t>
            </a:r>
          </a:p>
          <a:p>
            <a:pPr marL="228600" indent="-228600">
              <a:buFontTx/>
              <a:buAutoNum type="arabicPeriod"/>
            </a:pPr>
            <a:r>
              <a:rPr lang="en-US" dirty="0"/>
              <a:t>Click </a:t>
            </a:r>
            <a:r>
              <a:rPr lang="en-US" b="1" dirty="0"/>
              <a:t>Close</a:t>
            </a:r>
            <a:r>
              <a:rPr lang="en-US" dirty="0"/>
              <a:t>. </a:t>
            </a:r>
          </a:p>
          <a:p>
            <a:pPr marL="228600" indent="-228600">
              <a:lnSpc>
                <a:spcPct val="90000"/>
              </a:lnSpc>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4:54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fao.org/economic/est/commodity-markets-monitoring-and-outlook/tea/tea-meetings/teaforum/e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8640"/>
            <a:ext cx="9144000"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FFFF66"/>
              </a:solidFill>
            </a:endParaRPr>
          </a:p>
          <a:p>
            <a:pPr algn="ctr"/>
            <a:endParaRPr lang="en-US" sz="3600" b="1" dirty="0" smtClean="0">
              <a:solidFill>
                <a:srgbClr val="F8D024"/>
              </a:solidFill>
            </a:endParaRPr>
          </a:p>
          <a:p>
            <a:pPr algn="ctr"/>
            <a:endParaRPr lang="en-US" sz="3600" b="1" dirty="0" smtClean="0">
              <a:solidFill>
                <a:srgbClr val="F8D024"/>
              </a:solidFill>
            </a:endParaRPr>
          </a:p>
          <a:p>
            <a:pPr algn="ctr"/>
            <a:endParaRPr lang="en-US" sz="3600" b="1" dirty="0" smtClean="0">
              <a:solidFill>
                <a:srgbClr val="F8D024"/>
              </a:solidFill>
            </a:endParaRPr>
          </a:p>
          <a:p>
            <a:pPr algn="ctr"/>
            <a:endParaRPr lang="en-US" sz="3200" b="1" dirty="0">
              <a:solidFill>
                <a:srgbClr val="FFFF66"/>
              </a:solidFill>
            </a:endParaRPr>
          </a:p>
        </p:txBody>
      </p:sp>
      <p:sp>
        <p:nvSpPr>
          <p:cNvPr id="8" name="Rectangle 7"/>
          <p:cNvSpPr/>
          <p:nvPr/>
        </p:nvSpPr>
        <p:spPr>
          <a:xfrm>
            <a:off x="0" y="5379522"/>
            <a:ext cx="9144000" cy="1092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5332021"/>
            <a:ext cx="9144000" cy="1235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5391397"/>
            <a:ext cx="9144000" cy="110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Rectangle 12"/>
          <p:cNvSpPr/>
          <p:nvPr/>
        </p:nvSpPr>
        <p:spPr>
          <a:xfrm>
            <a:off x="0" y="5106390"/>
            <a:ext cx="9144000" cy="175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66"/>
                </a:solidFill>
              </a:rPr>
              <a:t> </a:t>
            </a:r>
          </a:p>
          <a:p>
            <a:pPr algn="ctr"/>
            <a:endParaRPr lang="en-US" sz="3200" b="1" dirty="0">
              <a:solidFill>
                <a:srgbClr val="FFFF66"/>
              </a:solidFill>
            </a:endParaRPr>
          </a:p>
          <a:p>
            <a:pPr algn="ctr"/>
            <a:endParaRPr lang="en-US" sz="3200" b="1" dirty="0" smtClean="0">
              <a:solidFill>
                <a:srgbClr val="FFFF66"/>
              </a:solidFill>
            </a:endParaRPr>
          </a:p>
          <a:p>
            <a:pPr algn="ctr"/>
            <a:endParaRPr lang="en-US" sz="3200" b="1" dirty="0">
              <a:solidFill>
                <a:srgbClr val="FFFF66"/>
              </a:solidFill>
            </a:endParaRPr>
          </a:p>
          <a:p>
            <a:pPr algn="ctr"/>
            <a:endParaRPr lang="en-US" sz="3200" b="1" dirty="0" smtClean="0">
              <a:solidFill>
                <a:srgbClr val="FFFF66"/>
              </a:solidFill>
            </a:endParaRPr>
          </a:p>
          <a:p>
            <a:pPr algn="ctr"/>
            <a:endParaRPr lang="en-US" sz="3200" b="1" dirty="0">
              <a:solidFill>
                <a:srgbClr val="FFFF66"/>
              </a:solidFill>
            </a:endParaRPr>
          </a:p>
        </p:txBody>
      </p:sp>
      <p:sp>
        <p:nvSpPr>
          <p:cNvPr id="17" name="Rectangle 16"/>
          <p:cNvSpPr/>
          <p:nvPr/>
        </p:nvSpPr>
        <p:spPr>
          <a:xfrm>
            <a:off x="0" y="3105835"/>
            <a:ext cx="9144000" cy="1077218"/>
          </a:xfrm>
          <a:prstGeom prst="rect">
            <a:avLst/>
          </a:prstGeom>
        </p:spPr>
        <p:txBody>
          <a:bodyPr wrap="square">
            <a:spAutoFit/>
          </a:bodyPr>
          <a:lstStyle/>
          <a:p>
            <a:pPr algn="ctr"/>
            <a:endParaRPr lang="en-US" sz="3200" b="1" dirty="0" smtClean="0">
              <a:solidFill>
                <a:srgbClr val="FFFF66"/>
              </a:solidFill>
            </a:endParaRPr>
          </a:p>
          <a:p>
            <a:pPr algn="ctr"/>
            <a:endParaRPr lang="en-US" sz="3200" b="1" dirty="0">
              <a:solidFill>
                <a:srgbClr val="FFFF66"/>
              </a:solidFill>
            </a:endParaRPr>
          </a:p>
        </p:txBody>
      </p:sp>
      <p:pic>
        <p:nvPicPr>
          <p:cNvPr id="11" name="Picture 20" descr="FAO_white_50_transp"/>
          <p:cNvPicPr>
            <a:picLocks noChangeAspect="1" noChangeArrowheads="1"/>
          </p:cNvPicPr>
          <p:nvPr/>
        </p:nvPicPr>
        <p:blipFill>
          <a:blip r:embed="rId3" cstate="print"/>
          <a:srcRect/>
          <a:stretch>
            <a:fillRect/>
          </a:stretch>
        </p:blipFill>
        <p:spPr bwMode="auto">
          <a:xfrm>
            <a:off x="7884368" y="5661248"/>
            <a:ext cx="1045374" cy="1052736"/>
          </a:xfrm>
          <a:prstGeom prst="rect">
            <a:avLst/>
          </a:prstGeom>
          <a:noFill/>
        </p:spPr>
      </p:pic>
      <p:sp>
        <p:nvSpPr>
          <p:cNvPr id="15" name="Rectangle 14"/>
          <p:cNvSpPr/>
          <p:nvPr/>
        </p:nvSpPr>
        <p:spPr>
          <a:xfrm>
            <a:off x="0" y="0"/>
            <a:ext cx="9144000" cy="5755422"/>
          </a:xfrm>
          <a:prstGeom prst="rect">
            <a:avLst/>
          </a:prstGeom>
        </p:spPr>
        <p:txBody>
          <a:bodyPr wrap="square">
            <a:spAutoFit/>
          </a:bodyPr>
          <a:lstStyle/>
          <a:p>
            <a:pPr algn="ctr"/>
            <a:endPar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endPar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INTERGOVERNMENTAL GROUP ON TEA</a:t>
            </a:r>
          </a:p>
          <a:p>
            <a:pPr algn="ct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INTERSESSIONAL MEETING</a:t>
            </a:r>
          </a:p>
          <a:p>
            <a:pPr algn="ct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Mombasa, Kenya, 18-19 July 2011</a:t>
            </a:r>
          </a:p>
          <a:p>
            <a:pPr algn="ctr"/>
            <a:endPar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endParaRPr lang="en-US" sz="1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endParaRPr lang="en-US" sz="1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gn="ctr"/>
            <a:r>
              <a:rPr lang="en-US" sz="6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Interactive Electronic Forum</a:t>
            </a:r>
          </a:p>
          <a:p>
            <a:pPr algn="ctr"/>
            <a:endParaRPr lang="en-US" sz="6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6" name="Oval 5"/>
          <p:cNvSpPr/>
          <p:nvPr/>
        </p:nvSpPr>
        <p:spPr bwMode="auto">
          <a:xfrm>
            <a:off x="1187624" y="3501008"/>
            <a:ext cx="1080120" cy="432048"/>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Left-Up Arrow 12"/>
          <p:cNvSpPr/>
          <p:nvPr/>
        </p:nvSpPr>
        <p:spPr bwMode="auto">
          <a:xfrm>
            <a:off x="2267744" y="3248408"/>
            <a:ext cx="1512168" cy="648072"/>
          </a:xfrm>
          <a:prstGeom prst="lef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843808" y="2402600"/>
            <a:ext cx="3816424" cy="810376"/>
          </a:xfrm>
          <a:prstGeom prst="rect">
            <a:avLst/>
          </a:prstGeom>
          <a:noFill/>
          <a:ln w="57150">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300" dirty="0" smtClean="0">
              <a:solidFill>
                <a:srgbClr val="C00000"/>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pPr>
            <a:r>
              <a:rPr lang="en-US" sz="2300" dirty="0" smtClean="0">
                <a:solidFill>
                  <a:srgbClr val="C00000"/>
                </a:solidFill>
                <a:effectLst>
                  <a:outerShdw blurRad="38100" dist="38100" dir="2700000" algn="tl">
                    <a:srgbClr val="000000">
                      <a:alpha val="43137"/>
                    </a:srgbClr>
                  </a:outerShdw>
                </a:effectLst>
                <a:latin typeface="Segoe" pitchFamily="34" charset="0"/>
              </a:rPr>
              <a:t>Open </a:t>
            </a:r>
            <a:r>
              <a:rPr lang="en-US" sz="2300" dirty="0" smtClean="0">
                <a:solidFill>
                  <a:srgbClr val="C00000"/>
                </a:solidFill>
                <a:effectLst>
                  <a:outerShdw blurRad="38100" dist="38100" dir="2700000" algn="tl">
                    <a:srgbClr val="000000">
                      <a:alpha val="43137"/>
                    </a:srgbClr>
                  </a:outerShdw>
                </a:effectLst>
                <a:latin typeface="Segoe" pitchFamily="34" charset="0"/>
              </a:rPr>
              <a:t>to all members (public and private</a:t>
            </a:r>
            <a:r>
              <a:rPr lang="en-US" sz="2300" dirty="0" smtClean="0">
                <a:solidFill>
                  <a:srgbClr val="C00000"/>
                </a:solidFill>
                <a:effectLst>
                  <a:outerShdw blurRad="38100" dist="38100" dir="2700000" algn="tl">
                    <a:srgbClr val="000000">
                      <a:alpha val="43137"/>
                    </a:srgbClr>
                  </a:outerShdw>
                </a:effectLst>
                <a:latin typeface="Segoe" pitchFamily="34" charset="0"/>
              </a:rPr>
              <a:t>)</a:t>
            </a:r>
          </a:p>
          <a:p>
            <a:pPr defTabSz="914099" fontAlgn="base">
              <a:spcBef>
                <a:spcPct val="0"/>
              </a:spcBef>
              <a:spcAft>
                <a:spcPct val="0"/>
              </a:spcAft>
            </a:pPr>
            <a:endParaRPr lang="en-US" sz="2300" dirty="0" smtClean="0">
              <a:solidFill>
                <a:srgbClr val="C00000"/>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1043608" y="3933056"/>
            <a:ext cx="1440160" cy="504056"/>
          </a:xfrm>
          <a:prstGeom prst="ellipse">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1763688" y="4437112"/>
            <a:ext cx="504056" cy="64807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755576" y="5157192"/>
            <a:ext cx="2736304" cy="864096"/>
          </a:xfrm>
          <a:prstGeom prst="rect">
            <a:avLst/>
          </a:prstGeom>
          <a:noFill/>
          <a:ln w="57150">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C00000"/>
                </a:solidFill>
                <a:effectLst>
                  <a:outerShdw blurRad="38100" dist="38100" dir="2700000" algn="tl">
                    <a:srgbClr val="000000">
                      <a:alpha val="43137"/>
                    </a:srgbClr>
                  </a:outerShdw>
                </a:effectLst>
                <a:latin typeface="Segoe" pitchFamily="34" charset="0"/>
              </a:rPr>
              <a:t>Open </a:t>
            </a:r>
            <a:r>
              <a:rPr lang="en-US" sz="2300" dirty="0" smtClean="0">
                <a:solidFill>
                  <a:srgbClr val="C00000"/>
                </a:solidFill>
                <a:effectLst>
                  <a:outerShdw blurRad="38100" dist="38100" dir="2700000" algn="tl">
                    <a:srgbClr val="000000">
                      <a:alpha val="43137"/>
                    </a:srgbClr>
                  </a:outerShdw>
                </a:effectLst>
                <a:latin typeface="Segoe" pitchFamily="34" charset="0"/>
              </a:rPr>
              <a:t>to private members only</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FEEDBACK AND PARTICIPATION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Assessment</a:t>
            </a:r>
          </a:p>
          <a:p>
            <a:r>
              <a:rPr lang="en-US" dirty="0" smtClean="0"/>
              <a:t>Feedback</a:t>
            </a:r>
          </a:p>
          <a:p>
            <a:r>
              <a:rPr lang="en-US" dirty="0" smtClean="0"/>
              <a:t>Participation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10700" dirty="0" smtClean="0"/>
              <a:t>THANK YOU!</a:t>
            </a:r>
            <a:endParaRPr lang="en-US" sz="107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Text Placeholder 2"/>
          <p:cNvSpPr>
            <a:spLocks noGrp="1"/>
          </p:cNvSpPr>
          <p:nvPr>
            <p:ph type="body" sz="quarter" idx="10"/>
          </p:nvPr>
        </p:nvSpPr>
        <p:spPr>
          <a:xfrm>
            <a:off x="381000" y="1411552"/>
            <a:ext cx="8382000" cy="4136517"/>
          </a:xfrm>
        </p:spPr>
        <p:txBody>
          <a:bodyPr/>
          <a:lstStyle/>
          <a:p>
            <a:r>
              <a:rPr lang="en-US" dirty="0" smtClean="0"/>
              <a:t>The Forum of the Intergovernmental Group on Tea</a:t>
            </a:r>
            <a:endParaRPr lang="en-GB" dirty="0" smtClean="0"/>
          </a:p>
          <a:p>
            <a:r>
              <a:rPr lang="en-GB" dirty="0" smtClean="0"/>
              <a:t>Scope of the Forum</a:t>
            </a:r>
            <a:endParaRPr lang="en-US" dirty="0" smtClean="0"/>
          </a:p>
          <a:p>
            <a:r>
              <a:rPr lang="en-US" dirty="0" smtClean="0"/>
              <a:t>Why become a member?</a:t>
            </a:r>
          </a:p>
          <a:p>
            <a:r>
              <a:rPr lang="en-US" dirty="0" smtClean="0"/>
              <a:t>Guidelines</a:t>
            </a:r>
          </a:p>
          <a:p>
            <a:r>
              <a:rPr lang="en-US" dirty="0" smtClean="0"/>
              <a:t>Demonstration of the components of Forum</a:t>
            </a:r>
          </a:p>
          <a:p>
            <a:r>
              <a:rPr lang="en-US" dirty="0" smtClean="0"/>
              <a:t>Feedback from the Members</a:t>
            </a:r>
          </a:p>
          <a:p>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GB" dirty="0" smtClean="0"/>
              <a:t>User-to-user tool</a:t>
            </a:r>
          </a:p>
          <a:p>
            <a:r>
              <a:rPr lang="en-GB" dirty="0" smtClean="0"/>
              <a:t>A community of members who are interested in the tea industry. </a:t>
            </a:r>
          </a:p>
          <a:p>
            <a:r>
              <a:rPr lang="en-GB" dirty="0" smtClean="0"/>
              <a:t>Two components</a:t>
            </a:r>
            <a:endParaRPr lang="en-US" dirty="0" smtClean="0"/>
          </a:p>
          <a:p>
            <a:r>
              <a:rPr lang="en-GB" dirty="0" smtClean="0"/>
              <a:t>The Forum is facilitated by the Secretariat of the IGG/Tea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SCOPE</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Bring the community of the tea industry together</a:t>
            </a:r>
          </a:p>
          <a:p>
            <a:r>
              <a:rPr lang="en-GB" dirty="0" smtClean="0"/>
              <a:t>FAO's mission of putting information within the reach of the international community</a:t>
            </a:r>
          </a:p>
          <a:p>
            <a:r>
              <a:rPr lang="en-GB" dirty="0" smtClean="0"/>
              <a:t>A corner where members may discuss, interact and exchange knowledge on tea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COMPONENTS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Open to all registered users, including members of the Private Room</a:t>
            </a:r>
          </a:p>
          <a:p>
            <a:r>
              <a:rPr lang="en-US" dirty="0" smtClean="0"/>
              <a:t>General questions and comments such as</a:t>
            </a:r>
          </a:p>
          <a:p>
            <a:pPr lvl="1"/>
            <a:r>
              <a:rPr lang="en-GB" dirty="0" smtClean="0"/>
              <a:t>“Does anybody know the Mombasa tea auction prices...?”</a:t>
            </a:r>
          </a:p>
          <a:p>
            <a:pPr lvl="1"/>
            <a:r>
              <a:rPr lang="en-GB" dirty="0" smtClean="0"/>
              <a:t>“How climate change is affecting my tea plantation”</a:t>
            </a:r>
          </a:p>
          <a:p>
            <a:pPr>
              <a:buNone/>
            </a:pPr>
            <a:endParaRPr lang="en-US" dirty="0" smtClean="0"/>
          </a:p>
        </p:txBody>
      </p:sp>
      <p:sp>
        <p:nvSpPr>
          <p:cNvPr id="5" name="Rectangle 4"/>
          <p:cNvSpPr/>
          <p:nvPr/>
        </p:nvSpPr>
        <p:spPr>
          <a:xfrm>
            <a:off x="323528" y="980729"/>
            <a:ext cx="3384376" cy="769441"/>
          </a:xfrm>
          <a:prstGeom prst="rect">
            <a:avLst/>
          </a:prstGeom>
        </p:spPr>
        <p:txBody>
          <a:bodyPr wrap="square">
            <a:spAutoFit/>
          </a:bodyPr>
          <a:lstStyle/>
          <a:p>
            <a:r>
              <a:rPr lang="en-US" sz="4400" b="1" dirty="0" smtClean="0">
                <a:solidFill>
                  <a:schemeClr val="tx2"/>
                </a:solidFill>
              </a:rPr>
              <a:t>Public Room</a:t>
            </a:r>
            <a:endParaRPr lang="en-US" sz="44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COMPONENTS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Open </a:t>
            </a:r>
            <a:r>
              <a:rPr lang="en-US" b="1" dirty="0" smtClean="0">
                <a:solidFill>
                  <a:srgbClr val="FFC000"/>
                </a:solidFill>
              </a:rPr>
              <a:t>only</a:t>
            </a:r>
            <a:r>
              <a:rPr lang="en-US" b="1" dirty="0" smtClean="0"/>
              <a:t> </a:t>
            </a:r>
            <a:r>
              <a:rPr lang="en-US" dirty="0" smtClean="0"/>
              <a:t>to those registered users who are members of the Panel of Experts </a:t>
            </a:r>
          </a:p>
          <a:p>
            <a:r>
              <a:rPr lang="en-US" dirty="0" smtClean="0"/>
              <a:t>Pre-screening of potential project proposals for submission to the Common Fund for Commodities</a:t>
            </a:r>
          </a:p>
          <a:p>
            <a:r>
              <a:rPr lang="en-US" dirty="0" smtClean="0"/>
              <a:t>IGG-specific issues</a:t>
            </a:r>
          </a:p>
        </p:txBody>
      </p:sp>
      <p:sp>
        <p:nvSpPr>
          <p:cNvPr id="5" name="Rectangle 4"/>
          <p:cNvSpPr/>
          <p:nvPr/>
        </p:nvSpPr>
        <p:spPr>
          <a:xfrm>
            <a:off x="323528" y="980729"/>
            <a:ext cx="3384376" cy="769441"/>
          </a:xfrm>
          <a:prstGeom prst="rect">
            <a:avLst/>
          </a:prstGeom>
        </p:spPr>
        <p:txBody>
          <a:bodyPr wrap="square">
            <a:spAutoFit/>
          </a:bodyPr>
          <a:lstStyle/>
          <a:p>
            <a:r>
              <a:rPr lang="en-US" sz="4400" b="1" dirty="0" smtClean="0">
                <a:solidFill>
                  <a:schemeClr val="tx2"/>
                </a:solidFill>
              </a:rPr>
              <a:t>Private room</a:t>
            </a:r>
            <a:endParaRPr lang="en-US" sz="44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a:t>
            </a:r>
            <a:endParaRPr lang="en-US" dirty="0"/>
          </a:p>
        </p:txBody>
      </p:sp>
      <p:sp>
        <p:nvSpPr>
          <p:cNvPr id="3" name="Text Placeholder 2"/>
          <p:cNvSpPr>
            <a:spLocks noGrp="1"/>
          </p:cNvSpPr>
          <p:nvPr>
            <p:ph type="body" sz="quarter" idx="10"/>
          </p:nvPr>
        </p:nvSpPr>
        <p:spPr>
          <a:xfrm>
            <a:off x="381000" y="1411552"/>
            <a:ext cx="8382000" cy="1526572"/>
          </a:xfrm>
        </p:spPr>
        <p:txBody>
          <a:bodyPr/>
          <a:lstStyle/>
          <a:p>
            <a:r>
              <a:rPr lang="en-US" dirty="0" smtClean="0"/>
              <a:t>Participation</a:t>
            </a:r>
          </a:p>
          <a:p>
            <a:r>
              <a:rPr lang="en-US" dirty="0" smtClean="0"/>
              <a:t>Dissemination information</a:t>
            </a:r>
          </a:p>
          <a:p>
            <a:r>
              <a:rPr lang="en-US" dirty="0" smtClean="0"/>
              <a:t>Obtaining of information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FORUM GUIDELINES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“Common sense” principles for posting, such as </a:t>
            </a:r>
          </a:p>
          <a:p>
            <a:pPr lvl="1"/>
            <a:r>
              <a:rPr lang="en-US" dirty="0" smtClean="0"/>
              <a:t>No profanity</a:t>
            </a:r>
          </a:p>
          <a:p>
            <a:pPr lvl="1"/>
            <a:r>
              <a:rPr lang="en-US" dirty="0" smtClean="0"/>
              <a:t>No obscenity</a:t>
            </a:r>
          </a:p>
          <a:p>
            <a:pPr lvl="1"/>
            <a:r>
              <a:rPr lang="en-US" dirty="0" smtClean="0"/>
              <a:t>No defamatory posts</a:t>
            </a:r>
          </a:p>
          <a:p>
            <a:pPr lvl="1"/>
            <a:r>
              <a:rPr lang="en-US" dirty="0" smtClean="0"/>
              <a:t>No discriminatory posts</a:t>
            </a:r>
          </a:p>
          <a:p>
            <a:r>
              <a:rPr lang="en-US" dirty="0" smtClean="0"/>
              <a:t>Members who repeatedly breach the guidelines will be banned</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DEMONSTRATION</a:t>
            </a:r>
            <a:endParaRPr lang="en-US" dirty="0">
              <a:solidFill>
                <a:schemeClr val="tx2"/>
              </a:solidFill>
            </a:endParaRPr>
          </a:p>
        </p:txBody>
      </p:sp>
      <p:sp>
        <p:nvSpPr>
          <p:cNvPr id="3" name="Text Placeholder 2"/>
          <p:cNvSpPr>
            <a:spLocks noGrp="1"/>
          </p:cNvSpPr>
          <p:nvPr>
            <p:ph type="body" sz="quarter" idx="10"/>
          </p:nvPr>
        </p:nvSpPr>
        <p:spPr>
          <a:xfrm>
            <a:off x="0" y="1905000"/>
            <a:ext cx="9144000" cy="3502497"/>
          </a:xfrm>
        </p:spPr>
        <p:txBody>
          <a:bodyPr>
            <a:normAutofit/>
          </a:bodyPr>
          <a:lstStyle/>
          <a:p>
            <a:r>
              <a:rPr lang="en-US" sz="2800" dirty="0" smtClean="0"/>
              <a:t>URL address:</a:t>
            </a:r>
            <a:br>
              <a:rPr lang="en-US" sz="2800" dirty="0" smtClean="0"/>
            </a:br>
            <a:r>
              <a:rPr lang="en-US" sz="2800" dirty="0" smtClean="0">
                <a:solidFill>
                  <a:schemeClr val="accent1">
                    <a:lumMod val="40000"/>
                    <a:lumOff val="60000"/>
                  </a:schemeClr>
                </a:solidFill>
                <a:hlinkClick r:id="rId3"/>
              </a:rPr>
              <a:t>http://www.fao.org/economic/est/commodity-markets-monitoring-and-outlook/tea/tea-meetings/teaforum/en/</a:t>
            </a:r>
            <a:endParaRPr lang="en-US" sz="2800" dirty="0" smtClean="0">
              <a:solidFill>
                <a:schemeClr val="accent1">
                  <a:lumMod val="40000"/>
                  <a:lumOff val="60000"/>
                </a:schemeClr>
              </a:solidFill>
            </a:endParaRPr>
          </a:p>
          <a:p>
            <a:r>
              <a:rPr lang="en-US" sz="2800" dirty="0" smtClean="0"/>
              <a:t>Panel of experts page</a:t>
            </a:r>
          </a:p>
          <a:p>
            <a:r>
              <a:rPr lang="en-US" sz="2800" dirty="0" smtClean="0"/>
              <a:t>How to register</a:t>
            </a:r>
          </a:p>
          <a:p>
            <a:pPr>
              <a:buNone/>
            </a:pPr>
            <a:endParaRPr lang="en-US" sz="28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customXml/itemProps2.xml><?xml version="1.0" encoding="utf-8"?>
<ds:datastoreItem xmlns:ds="http://schemas.openxmlformats.org/officeDocument/2006/customXml" ds:itemID="{E9D2E2FC-248D-4B5C-A595-92D1D0DAFD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7328E9-F98C-4A9F-98D1-4F0EEBF8D49A}">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795</TotalTime>
  <Words>1428</Words>
  <Application>Microsoft Office PowerPoint</Application>
  <PresentationFormat>On-screen Show (4:3)</PresentationFormat>
  <Paragraphs>119</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1_Green curves template Segoe</vt:lpstr>
      <vt:lpstr>White with Courier font for code slides</vt:lpstr>
      <vt:lpstr>Slide 1</vt:lpstr>
      <vt:lpstr>INTRODUCTION</vt:lpstr>
      <vt:lpstr>BACKGROUND</vt:lpstr>
      <vt:lpstr>SCOPE</vt:lpstr>
      <vt:lpstr>COMPONENTS</vt:lpstr>
      <vt:lpstr>COMPONENTS</vt:lpstr>
      <vt:lpstr>WHY?</vt:lpstr>
      <vt:lpstr>FORUM GUIDELINES</vt:lpstr>
      <vt:lpstr>DEMONSTRATION</vt:lpstr>
      <vt:lpstr>Slide 10</vt:lpstr>
      <vt:lpstr>Slide 11</vt:lpstr>
      <vt:lpstr>Slide 12</vt:lpstr>
      <vt:lpstr>Slide 13</vt:lpstr>
      <vt:lpstr>Slide 14</vt:lpstr>
      <vt:lpstr>FEEDBACK AND PARTICIPATION</vt:lpstr>
      <vt:lpstr>    THANK YOU!</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Brattlof</dc:creator>
  <cp:lastModifiedBy>Brattlof</cp:lastModifiedBy>
  <cp:revision>81</cp:revision>
  <dcterms:created xsi:type="dcterms:W3CDTF">2011-07-08T10:07:17Z</dcterms:created>
  <dcterms:modified xsi:type="dcterms:W3CDTF">2011-07-11T14:57:10Z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