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4" r:id="rId5"/>
    <p:sldId id="275" r:id="rId6"/>
    <p:sldId id="278" r:id="rId7"/>
    <p:sldId id="293" r:id="rId8"/>
    <p:sldId id="265" r:id="rId9"/>
    <p:sldId id="279" r:id="rId10"/>
    <p:sldId id="280" r:id="rId11"/>
    <p:sldId id="281" r:id="rId12"/>
    <p:sldId id="282" r:id="rId13"/>
    <p:sldId id="286" r:id="rId14"/>
    <p:sldId id="287" r:id="rId15"/>
    <p:sldId id="288" r:id="rId16"/>
    <p:sldId id="291" r:id="rId17"/>
    <p:sldId id="292" r:id="rId18"/>
    <p:sldId id="294" r:id="rId19"/>
    <p:sldId id="295" r:id="rId20"/>
    <p:sldId id="296" r:id="rId21"/>
    <p:sldId id="297" r:id="rId22"/>
    <p:sldId id="298" r:id="rId23"/>
    <p:sldId id="29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6" autoAdjust="0"/>
  </p:normalViewPr>
  <p:slideViewPr>
    <p:cSldViewPr>
      <p:cViewPr varScale="1">
        <p:scale>
          <a:sx n="107" d="100"/>
          <a:sy n="107" d="100"/>
        </p:scale>
        <p:origin x="-8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ATTLOF\AppData\Local\Microsoft\Windows\Temporary%20Internet%20Files\Content.Outlook\62VRANV9\Copy%20of%20SRL-ProdConExpV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ATTLOF\AppData\Local\Microsoft\Windows\Temporary%20Internet%20Files\Content.Outlook\62VRANV9\Copy%20of%20SRL-ProdConExpV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Kenya!$A$10</c:f>
              <c:strCache>
                <c:ptCount val="1"/>
                <c:pt idx="0">
                  <c:v>Export value (million USD)</c:v>
                </c:pt>
              </c:strCache>
            </c:strRef>
          </c:tx>
          <c:spPr>
            <a:pattFill prst="wdDnDiag">
              <a:fgClr>
                <a:srgbClr val="FFC000"/>
              </a:fgClr>
              <a:bgClr>
                <a:schemeClr val="bg2">
                  <a:lumMod val="50000"/>
                </a:schemeClr>
              </a:bgClr>
            </a:pattFill>
          </c:spPr>
          <c:invertIfNegative val="0"/>
          <c:cat>
            <c:numRef>
              <c:f>Kenya!$B$9:$C$9</c:f>
              <c:numCache>
                <c:formatCode>General</c:formatCode>
                <c:ptCount val="2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Kenya!$B$10:$C$10</c:f>
              <c:numCache>
                <c:formatCode>0</c:formatCode>
                <c:ptCount val="2"/>
                <c:pt idx="0">
                  <c:v>1328.0069999999998</c:v>
                </c:pt>
                <c:pt idx="1">
                  <c:v>1328.4309999999998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494336"/>
        <c:axId val="56568832"/>
      </c:barChart>
      <c:catAx>
        <c:axId val="5649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568832"/>
        <c:crosses val="autoZero"/>
        <c:auto val="1"/>
        <c:lblAlgn val="ctr"/>
        <c:lblOffset val="100"/>
        <c:noMultiLvlLbl val="0"/>
      </c:catAx>
      <c:valAx>
        <c:axId val="56568832"/>
        <c:scaling>
          <c:orientation val="minMax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56494336"/>
        <c:crosses val="autoZero"/>
        <c:crossBetween val="between"/>
      </c:valAx>
      <c:spPr>
        <a:effectLst>
          <a:outerShdw blurRad="50800" dist="50800" dir="5400000" algn="ctr" rotWithShape="0">
            <a:srgbClr val="FFFF99"/>
          </a:outerShdw>
        </a:effectLst>
      </c:spPr>
    </c:plotArea>
    <c:plotVisOnly val="1"/>
    <c:dispBlanksAs val="gap"/>
    <c:showDLblsOverMax val="0"/>
  </c:chart>
  <c:spPr>
    <a:solidFill>
      <a:srgbClr val="FFFF99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'Sri Lanka'!$A$10</c:f>
              <c:strCache>
                <c:ptCount val="1"/>
                <c:pt idx="0">
                  <c:v>Export value (million USD)</c:v>
                </c:pt>
              </c:strCache>
            </c:strRef>
          </c:tx>
          <c:spPr>
            <a:pattFill prst="wdUpDiag">
              <a:fgClr>
                <a:schemeClr val="bg2">
                  <a:lumMod val="50000"/>
                </a:schemeClr>
              </a:fgClr>
              <a:bgClr>
                <a:srgbClr val="FFC000"/>
              </a:bgClr>
            </a:pattFill>
          </c:spPr>
          <c:invertIfNegative val="0"/>
          <c:cat>
            <c:numRef>
              <c:f>'Sri Lanka'!$B$9:$C$9</c:f>
              <c:numCache>
                <c:formatCode>General</c:formatCode>
                <c:ptCount val="2"/>
                <c:pt idx="0">
                  <c:v>2012</c:v>
                </c:pt>
                <c:pt idx="1">
                  <c:v>2013</c:v>
                </c:pt>
              </c:numCache>
            </c:numRef>
          </c:cat>
          <c:val>
            <c:numRef>
              <c:f>'Sri Lanka'!$B$10:$C$10</c:f>
              <c:numCache>
                <c:formatCode>General</c:formatCode>
                <c:ptCount val="2"/>
                <c:pt idx="0">
                  <c:v>1330</c:v>
                </c:pt>
                <c:pt idx="1">
                  <c:v>1460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09504"/>
        <c:axId val="35115392"/>
      </c:barChart>
      <c:catAx>
        <c:axId val="3510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115392"/>
        <c:crosses val="autoZero"/>
        <c:auto val="1"/>
        <c:lblAlgn val="ctr"/>
        <c:lblOffset val="100"/>
        <c:noMultiLvlLbl val="0"/>
      </c:catAx>
      <c:valAx>
        <c:axId val="35115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09504"/>
        <c:crosses val="autoZero"/>
        <c:crossBetween val="between"/>
      </c:valAx>
      <c:spPr>
        <a:solidFill>
          <a:srgbClr val="FFFF99"/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7BBF6ED-B610-44BA-8DF2-F13EC2C1089E}" type="datetimeFigureOut">
              <a:rPr lang="en-GB" smtClean="0"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12073"/>
            <a:ext cx="3439035" cy="5256584"/>
          </a:xfrm>
        </p:spPr>
        <p:txBody>
          <a:bodyPr>
            <a:noAutofit/>
          </a:bodyPr>
          <a:lstStyle/>
          <a:p>
            <a:r>
              <a:rPr lang="en-GB" sz="2800" b="1"/>
              <a:t>CONTRIBUTION OF TEA PRODUCTION AND EXPORTS TO FOOD SECURITY, RURAL DEVELOPMENT AND SMALLHOLDER WELLFARE IN SELECTED PRODUCING </a:t>
            </a:r>
            <a:r>
              <a:rPr lang="en-GB" sz="2800" b="1" smtClean="0"/>
              <a:t>COUNTRIES</a:t>
            </a:r>
            <a:endParaRPr lang="en-GB" sz="28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229200"/>
            <a:ext cx="3511043" cy="864096"/>
          </a:xfrm>
        </p:spPr>
        <p:txBody>
          <a:bodyPr>
            <a:normAutofit/>
          </a:bodyPr>
          <a:lstStyle/>
          <a:p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96752"/>
            <a:ext cx="457200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57192"/>
            <a:ext cx="3024336" cy="89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70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500"/>
              <a:t>Institutional set up &amp; support for smallholders in </a:t>
            </a:r>
            <a:r>
              <a:rPr lang="en-GB" sz="3500" smtClean="0"/>
              <a:t>India </a:t>
            </a:r>
            <a:r>
              <a:rPr lang="en-GB" sz="3500"/>
              <a:t>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323652"/>
            <a:ext cx="7344816" cy="3985668"/>
          </a:xfrm>
        </p:spPr>
        <p:txBody>
          <a:bodyPr>
            <a:normAutofit/>
          </a:bodyPr>
          <a:lstStyle/>
          <a:p>
            <a:r>
              <a:rPr lang="en-US" smtClean="0"/>
              <a:t>Smallholder in India = tea growers holding up to 10.12 hectares</a:t>
            </a:r>
          </a:p>
          <a:p>
            <a:r>
              <a:rPr lang="en-US" smtClean="0"/>
              <a:t>Average size = &lt; 1 hectare</a:t>
            </a:r>
          </a:p>
          <a:p>
            <a:r>
              <a:rPr lang="en-US" smtClean="0"/>
              <a:t>More than 200 000 smallholders in India</a:t>
            </a:r>
          </a:p>
          <a:p>
            <a:pPr lvl="1"/>
            <a:r>
              <a:rPr lang="en-GB" smtClean="0"/>
              <a:t>Green leaves supplied </a:t>
            </a:r>
            <a:r>
              <a:rPr lang="en-GB"/>
              <a:t>to private, </a:t>
            </a:r>
            <a:r>
              <a:rPr lang="en-GB" smtClean="0"/>
              <a:t>stand-alone </a:t>
            </a:r>
            <a:r>
              <a:rPr lang="en-GB"/>
              <a:t>bought leaf factories (BLFs) </a:t>
            </a:r>
            <a:r>
              <a:rPr lang="en-GB" smtClean="0"/>
              <a:t>directly or through middlemen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679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sz="3500">
                <a:solidFill>
                  <a:srgbClr val="94C600"/>
                </a:solidFill>
              </a:rPr>
              <a:t>Institutional set up &amp; support for smallholders in India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27590"/>
            <a:ext cx="6840876" cy="4453738"/>
          </a:xfrm>
        </p:spPr>
        <p:txBody>
          <a:bodyPr/>
          <a:lstStyle/>
          <a:p>
            <a:r>
              <a:rPr lang="en-GB" smtClean="0"/>
              <a:t>Tea </a:t>
            </a:r>
            <a:r>
              <a:rPr lang="en-GB"/>
              <a:t>Board of India set up a new </a:t>
            </a:r>
            <a:r>
              <a:rPr lang="en-GB" smtClean="0"/>
              <a:t>Small Grower Directorate (SGD) </a:t>
            </a:r>
            <a:r>
              <a:rPr lang="en-GB"/>
              <a:t>in </a:t>
            </a:r>
            <a:r>
              <a:rPr lang="en-GB" smtClean="0"/>
              <a:t>2013</a:t>
            </a:r>
          </a:p>
          <a:p>
            <a:pPr lvl="1"/>
            <a:r>
              <a:rPr lang="en-US" sz="2000" smtClean="0"/>
              <a:t>Technical field offices posted throughout tea smallholder areas</a:t>
            </a:r>
            <a:endParaRPr lang="en-GB" sz="2000"/>
          </a:p>
          <a:p>
            <a:pPr marL="68580" lvl="0" indent="0">
              <a:buNone/>
            </a:pPr>
            <a:r>
              <a:rPr lang="en-GB" sz="1800" b="1" smtClean="0"/>
              <a:t>Average productivity of small and big gardens (yield kg made tea/hectare)</a:t>
            </a:r>
            <a:endParaRPr lang="en-GB" sz="1800" b="1"/>
          </a:p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413562"/>
              </p:ext>
            </p:extLst>
          </p:nvPr>
        </p:nvGraphicFramePr>
        <p:xfrm>
          <a:off x="1173823" y="4005064"/>
          <a:ext cx="6062472" cy="18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24"/>
                <a:gridCol w="2020824"/>
                <a:gridCol w="2020824"/>
              </a:tblGrid>
              <a:tr h="460850">
                <a:tc>
                  <a:txBody>
                    <a:bodyPr/>
                    <a:lstStyle/>
                    <a:p>
                      <a:r>
                        <a:rPr lang="en-US" smtClean="0"/>
                        <a:t>Year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Small gardens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Big gardens</a:t>
                      </a:r>
                      <a:endParaRPr lang="en-GB"/>
                    </a:p>
                  </a:txBody>
                  <a:tcPr/>
                </a:tc>
              </a:tr>
              <a:tr h="460850">
                <a:tc>
                  <a:txBody>
                    <a:bodyPr/>
                    <a:lstStyle/>
                    <a:p>
                      <a:r>
                        <a:rPr lang="en-US" smtClean="0"/>
                        <a:t>2011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2 000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1 970</a:t>
                      </a:r>
                      <a:endParaRPr lang="en-GB"/>
                    </a:p>
                  </a:txBody>
                  <a:tcPr/>
                </a:tc>
              </a:tr>
              <a:tr h="460850">
                <a:tc>
                  <a:txBody>
                    <a:bodyPr/>
                    <a:lstStyle/>
                    <a:p>
                      <a:r>
                        <a:rPr lang="en-US" smtClean="0"/>
                        <a:t>2012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2 292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1 882</a:t>
                      </a:r>
                      <a:endParaRPr lang="en-GB"/>
                    </a:p>
                  </a:txBody>
                  <a:tcPr/>
                </a:tc>
              </a:tr>
              <a:tr h="460850">
                <a:tc>
                  <a:txBody>
                    <a:bodyPr/>
                    <a:lstStyle/>
                    <a:p>
                      <a:r>
                        <a:rPr lang="en-US" smtClean="0"/>
                        <a:t>2013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2 367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2 035</a:t>
                      </a:r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27584" y="5805264"/>
            <a:ext cx="32326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lvl="1" indent="0">
              <a:buNone/>
            </a:pPr>
            <a:r>
              <a:rPr lang="en-US" sz="1600" b="1">
                <a:solidFill>
                  <a:schemeClr val="tx2"/>
                </a:solidFill>
              </a:rPr>
              <a:t>Source:</a:t>
            </a:r>
            <a:r>
              <a:rPr lang="en-US" sz="1600"/>
              <a:t> </a:t>
            </a:r>
            <a:r>
              <a:rPr lang="en-US" sz="1600">
                <a:solidFill>
                  <a:schemeClr val="tx2"/>
                </a:solidFill>
              </a:rPr>
              <a:t>Tea Board of India.</a:t>
            </a:r>
          </a:p>
        </p:txBody>
      </p:sp>
    </p:spTree>
    <p:extLst>
      <p:ext uri="{BB962C8B-B14F-4D97-AF65-F5344CB8AC3E}">
        <p14:creationId xmlns:p14="http://schemas.microsoft.com/office/powerpoint/2010/main" val="160112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India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464496"/>
          </a:xfrm>
        </p:spPr>
        <p:txBody>
          <a:bodyPr>
            <a:noAutofit/>
          </a:bodyPr>
          <a:lstStyle/>
          <a:p>
            <a:pPr lvl="0"/>
            <a:r>
              <a:rPr lang="en-GB" sz="2600" smtClean="0"/>
              <a:t>SGD objective:</a:t>
            </a:r>
          </a:p>
          <a:p>
            <a:pPr lvl="1"/>
            <a:r>
              <a:rPr lang="en-GB" sz="2600" smtClean="0"/>
              <a:t>Facilitate </a:t>
            </a:r>
            <a:r>
              <a:rPr lang="en-GB" sz="2600"/>
              <a:t>the collectivization of smallholder tea </a:t>
            </a:r>
            <a:r>
              <a:rPr lang="en-GB" sz="2600" smtClean="0"/>
              <a:t>growers through Primary Producer Societies/ SHGs business entities which produce quality leaf for better price realization</a:t>
            </a:r>
          </a:p>
          <a:p>
            <a:pPr lvl="0"/>
            <a:r>
              <a:rPr lang="en-GB" sz="2600" smtClean="0"/>
              <a:t>Capacity building</a:t>
            </a:r>
          </a:p>
          <a:p>
            <a:r>
              <a:rPr lang="en-GB" sz="2600"/>
              <a:t>Technical assistance and financial support</a:t>
            </a:r>
          </a:p>
          <a:p>
            <a:pPr lvl="0"/>
            <a:endParaRPr lang="en-GB" sz="2200" smtClean="0"/>
          </a:p>
          <a:p>
            <a:pPr lvl="0"/>
            <a:endParaRPr lang="en-GB" sz="2200" smtClean="0"/>
          </a:p>
          <a:p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996555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</a:t>
            </a:r>
            <a:r>
              <a:rPr lang="en-GB" sz="3200" smtClean="0">
                <a:solidFill>
                  <a:srgbClr val="94C600"/>
                </a:solidFill>
              </a:rPr>
              <a:t>smallholders in Kenya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1" y="1772816"/>
            <a:ext cx="6855782" cy="4637583"/>
          </a:xfrm>
        </p:spPr>
        <p:txBody>
          <a:bodyPr/>
          <a:lstStyle/>
          <a:p>
            <a:pPr marL="68580" indent="0" algn="ctr">
              <a:buNone/>
            </a:pPr>
            <a:r>
              <a:rPr lang="en-GB" b="1" smtClean="0"/>
              <a:t>Kenya</a:t>
            </a:r>
            <a:r>
              <a:rPr lang="en-GB" b="1"/>
              <a:t>: production, consumption and exports of tea (tonnes)</a:t>
            </a:r>
          </a:p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2"/>
            <a:ext cx="5926137" cy="377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1067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</a:t>
            </a:r>
            <a:r>
              <a:rPr lang="en-GB" sz="3200" smtClean="0">
                <a:solidFill>
                  <a:srgbClr val="94C600"/>
                </a:solidFill>
              </a:rPr>
              <a:t>Kenya (</a:t>
            </a:r>
            <a:r>
              <a:rPr lang="en-GB" sz="3200">
                <a:solidFill>
                  <a:srgbClr val="94C600"/>
                </a:solidFill>
              </a:rPr>
              <a:t>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4536504"/>
          </a:xfrm>
        </p:spPr>
        <p:txBody>
          <a:bodyPr/>
          <a:lstStyle/>
          <a:p>
            <a:pPr marL="68580" indent="0" algn="ctr">
              <a:buNone/>
            </a:pPr>
            <a:r>
              <a:rPr lang="en-GB" b="1" smtClean="0"/>
              <a:t>Kenya</a:t>
            </a:r>
            <a:r>
              <a:rPr lang="en-GB" b="1"/>
              <a:t>: tea export values (million USD)</a:t>
            </a:r>
          </a:p>
          <a:p>
            <a:endParaRPr lang="en-GB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57066162"/>
              </p:ext>
            </p:extLst>
          </p:nvPr>
        </p:nvGraphicFramePr>
        <p:xfrm>
          <a:off x="1907704" y="2564904"/>
          <a:ext cx="4829175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0501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Kenya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6984892" cy="4320480"/>
          </a:xfrm>
        </p:spPr>
        <p:txBody>
          <a:bodyPr>
            <a:normAutofit lnSpcReduction="10000"/>
          </a:bodyPr>
          <a:lstStyle/>
          <a:p>
            <a:r>
              <a:rPr lang="en-GB" sz="2600" smtClean="0"/>
              <a:t>60% of tea grown </a:t>
            </a:r>
            <a:r>
              <a:rPr lang="en-GB" sz="2600"/>
              <a:t>by </a:t>
            </a:r>
            <a:r>
              <a:rPr lang="en-GB" sz="2600" smtClean="0"/>
              <a:t>smallholders</a:t>
            </a:r>
          </a:p>
          <a:p>
            <a:r>
              <a:rPr lang="en-GB" sz="2600" smtClean="0"/>
              <a:t>Kenyan smallholders almost </a:t>
            </a:r>
            <a:r>
              <a:rPr lang="en-GB" sz="2600"/>
              <a:t>exclusively belong to the Kenya Tea Development Agency (KTDA</a:t>
            </a:r>
            <a:r>
              <a:rPr lang="en-GB" sz="2600" smtClean="0"/>
              <a:t>)</a:t>
            </a:r>
          </a:p>
          <a:p>
            <a:r>
              <a:rPr lang="en-US" sz="2600" smtClean="0"/>
              <a:t>Services provided by KTDA</a:t>
            </a:r>
            <a:r>
              <a:rPr lang="en-GB" sz="2600" smtClean="0"/>
              <a:t>:</a:t>
            </a:r>
            <a:endParaRPr lang="en-GB" sz="2600"/>
          </a:p>
          <a:p>
            <a:pPr lvl="1"/>
            <a:r>
              <a:rPr lang="en-GB" sz="2600" smtClean="0"/>
              <a:t>Farm </a:t>
            </a:r>
            <a:r>
              <a:rPr lang="en-GB" sz="2600"/>
              <a:t>inputs, materials and extension services;</a:t>
            </a:r>
          </a:p>
          <a:p>
            <a:pPr lvl="1"/>
            <a:r>
              <a:rPr lang="en-GB" sz="2600" smtClean="0"/>
              <a:t>Inspection </a:t>
            </a:r>
            <a:r>
              <a:rPr lang="en-GB" sz="2600"/>
              <a:t>and </a:t>
            </a:r>
            <a:r>
              <a:rPr lang="en-GB" sz="2600" smtClean="0"/>
              <a:t>collection of </a:t>
            </a:r>
            <a:r>
              <a:rPr lang="en-GB" sz="2600"/>
              <a:t>green leaf tea; and</a:t>
            </a:r>
          </a:p>
          <a:p>
            <a:pPr lvl="1"/>
            <a:r>
              <a:rPr lang="en-GB" sz="2600"/>
              <a:t>Processing and marketing.</a:t>
            </a:r>
          </a:p>
          <a:p>
            <a:endParaRPr lang="en-GB" smtClean="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430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792088"/>
          </a:xfrm>
        </p:spPr>
        <p:txBody>
          <a:bodyPr/>
          <a:lstStyle/>
          <a:p>
            <a:r>
              <a:rPr lang="en-US" smtClean="0"/>
              <a:t>KTDA Value Chain</a:t>
            </a:r>
            <a:endParaRPr lang="en-GB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896544"/>
          </a:xfrm>
        </p:spPr>
        <p:txBody>
          <a:bodyPr/>
          <a:lstStyle/>
          <a:p>
            <a:pPr marL="68580" indent="0">
              <a:buNone/>
            </a:pPr>
            <a:endParaRPr lang="en-GB"/>
          </a:p>
        </p:txBody>
      </p:sp>
      <p:pic>
        <p:nvPicPr>
          <p:cNvPr id="3109" name="Picture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6408711" cy="493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570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Kenya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92500"/>
          </a:bodyPr>
          <a:lstStyle/>
          <a:p>
            <a:pPr lvl="0"/>
            <a:r>
              <a:rPr lang="en-GB" sz="2800" smtClean="0"/>
              <a:t>Kenya </a:t>
            </a:r>
            <a:r>
              <a:rPr lang="en-GB" sz="2800"/>
              <a:t>Tea Packers Limited (Kepeta</a:t>
            </a:r>
            <a:r>
              <a:rPr lang="en-GB" sz="2800" smtClean="0"/>
              <a:t>) is</a:t>
            </a:r>
          </a:p>
          <a:p>
            <a:pPr lvl="1"/>
            <a:r>
              <a:rPr lang="en-GB" sz="2800" smtClean="0"/>
              <a:t>A private </a:t>
            </a:r>
            <a:r>
              <a:rPr lang="en-GB" sz="2800"/>
              <a:t>company </a:t>
            </a:r>
            <a:endParaRPr lang="en-GB" sz="2800" smtClean="0"/>
          </a:p>
          <a:p>
            <a:pPr lvl="1"/>
            <a:r>
              <a:rPr lang="en-GB" sz="2800" smtClean="0"/>
              <a:t>Owned </a:t>
            </a:r>
            <a:r>
              <a:rPr lang="en-GB" sz="2800" i="1"/>
              <a:t>inter alia</a:t>
            </a:r>
            <a:r>
              <a:rPr lang="en-GB" sz="2800"/>
              <a:t> by </a:t>
            </a:r>
            <a:r>
              <a:rPr lang="en-GB" sz="2800" smtClean="0"/>
              <a:t>Kenyan </a:t>
            </a:r>
            <a:r>
              <a:rPr lang="en-GB" sz="2800"/>
              <a:t>tea smallholders through the KTDA and the Kenya Tea Growers Association. </a:t>
            </a:r>
            <a:endParaRPr lang="en-GB" sz="2800" smtClean="0"/>
          </a:p>
          <a:p>
            <a:pPr lvl="1"/>
            <a:r>
              <a:rPr lang="en-GB" sz="2800" smtClean="0"/>
              <a:t>Objective: increase </a:t>
            </a:r>
            <a:r>
              <a:rPr lang="en-GB" sz="2800"/>
              <a:t>returns to its shareholders through packed value added </a:t>
            </a:r>
            <a:r>
              <a:rPr lang="en-GB" sz="2800" smtClean="0"/>
              <a:t>tea.</a:t>
            </a:r>
            <a:endParaRPr lang="en-GB" sz="280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627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</a:t>
            </a:r>
            <a:r>
              <a:rPr lang="en-GB" sz="3200" smtClean="0">
                <a:solidFill>
                  <a:srgbClr val="94C600"/>
                </a:solidFill>
              </a:rPr>
              <a:t>Sri Lanka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488832" cy="4752528"/>
          </a:xfrm>
        </p:spPr>
        <p:txBody>
          <a:bodyPr/>
          <a:lstStyle/>
          <a:p>
            <a:pPr marL="68580" indent="0" algn="ctr">
              <a:buNone/>
            </a:pPr>
            <a:r>
              <a:rPr lang="en-US" b="1" smtClean="0"/>
              <a:t>Sri Lanka production, consumption and exports of tea (tonnes)</a:t>
            </a:r>
          </a:p>
          <a:p>
            <a:pPr marL="68580" indent="0" algn="ctr">
              <a:buNone/>
            </a:pPr>
            <a:endParaRPr lang="en-GB" b="1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28468"/>
            <a:ext cx="5256584" cy="370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9042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Sri </a:t>
            </a:r>
            <a:r>
              <a:rPr lang="en-GB" sz="3200" smtClean="0">
                <a:solidFill>
                  <a:srgbClr val="94C600"/>
                </a:solidFill>
              </a:rPr>
              <a:t>Lanka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16832"/>
            <a:ext cx="6921217" cy="4464496"/>
          </a:xfrm>
        </p:spPr>
        <p:txBody>
          <a:bodyPr/>
          <a:lstStyle/>
          <a:p>
            <a:pPr marL="68580" indent="0" algn="ctr">
              <a:buNone/>
            </a:pPr>
            <a:r>
              <a:rPr lang="en-US" b="1" smtClean="0"/>
              <a:t>Sri Lanka: tea export values (million USD)</a:t>
            </a:r>
          </a:p>
          <a:p>
            <a:pPr marL="68580" indent="0">
              <a:buNone/>
            </a:pPr>
            <a:endParaRPr lang="en-GB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46263651"/>
              </p:ext>
            </p:extLst>
          </p:nvPr>
        </p:nvGraphicFramePr>
        <p:xfrm>
          <a:off x="1259632" y="2348880"/>
          <a:ext cx="612068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166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of presentation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Introduction;</a:t>
            </a:r>
          </a:p>
          <a:p>
            <a:r>
              <a:rPr lang="en-US" smtClean="0"/>
              <a:t>The role of tea export earnings in food security;</a:t>
            </a:r>
          </a:p>
          <a:p>
            <a:r>
              <a:rPr lang="en-US" smtClean="0"/>
              <a:t>Institutional set-up and support for smallholders in: </a:t>
            </a:r>
          </a:p>
          <a:p>
            <a:pPr lvl="1"/>
            <a:r>
              <a:rPr lang="en-US" smtClean="0"/>
              <a:t>India;</a:t>
            </a:r>
          </a:p>
          <a:p>
            <a:pPr lvl="1"/>
            <a:r>
              <a:rPr lang="en-US" smtClean="0"/>
              <a:t>Kenya; and</a:t>
            </a:r>
          </a:p>
          <a:p>
            <a:pPr lvl="1"/>
            <a:r>
              <a:rPr lang="en-US" smtClean="0"/>
              <a:t>Sri Lanka</a:t>
            </a:r>
          </a:p>
          <a:p>
            <a:r>
              <a:rPr lang="en-US" smtClean="0"/>
              <a:t>Conclusions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1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Sri Lanka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Autofit/>
          </a:bodyPr>
          <a:lstStyle/>
          <a:p>
            <a:pPr lvl="0"/>
            <a:r>
              <a:rPr lang="en-GB" sz="2600" smtClean="0"/>
              <a:t>There are over 400 000 tea smallholders in Sri Lanka</a:t>
            </a:r>
          </a:p>
          <a:p>
            <a:pPr lvl="0"/>
            <a:r>
              <a:rPr lang="en-GB" sz="2600" smtClean="0"/>
              <a:t>76% of Sri Lankan tea is </a:t>
            </a:r>
            <a:r>
              <a:rPr lang="en-GB" sz="2600"/>
              <a:t>grown </a:t>
            </a:r>
            <a:r>
              <a:rPr lang="en-GB" sz="2600" smtClean="0"/>
              <a:t>smallholders</a:t>
            </a:r>
          </a:p>
          <a:p>
            <a:pPr lvl="0"/>
            <a:r>
              <a:rPr lang="en-GB" sz="2600" smtClean="0"/>
              <a:t>Smallholders organized </a:t>
            </a:r>
            <a:r>
              <a:rPr lang="en-GB" sz="2600"/>
              <a:t>into tea smallholder development societies (TSDS). </a:t>
            </a:r>
            <a:endParaRPr lang="en-GB" sz="2600" smtClean="0"/>
          </a:p>
          <a:p>
            <a:pPr marL="68580" lvl="0" indent="0">
              <a:buNone/>
            </a:pPr>
            <a:r>
              <a:rPr lang="en-GB" sz="2600" smtClean="0"/>
              <a:t> </a:t>
            </a:r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3869673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sz="3200">
                <a:solidFill>
                  <a:srgbClr val="94C600"/>
                </a:solidFill>
              </a:rPr>
              <a:t>Institutional set up &amp; support for smallholders in Sri Lanka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844824"/>
            <a:ext cx="7200800" cy="44644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2600"/>
              <a:t>The Tea Small Holdings Development Authority (TSHDA) </a:t>
            </a:r>
          </a:p>
          <a:p>
            <a:pPr lvl="1"/>
            <a:r>
              <a:rPr lang="en-GB" sz="2600"/>
              <a:t>Promotes and develops the tea smallholdings in Sri Lanka</a:t>
            </a:r>
          </a:p>
          <a:p>
            <a:pPr lvl="1"/>
            <a:r>
              <a:rPr lang="en-GB" sz="2600"/>
              <a:t>Assigned to increase tea production, marketing activities and improve productivity, </a:t>
            </a:r>
          </a:p>
          <a:p>
            <a:pPr lvl="1"/>
            <a:r>
              <a:rPr lang="en-GB" sz="2600"/>
              <a:t>Aim: to improve the livelihood of Sri Lankan tea smallholders. </a:t>
            </a:r>
          </a:p>
          <a:p>
            <a:pPr lvl="1"/>
            <a:r>
              <a:rPr lang="en-GB" sz="2600"/>
              <a:t>Functions: extension interventions; land development interventions; and social development interventions.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494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792088"/>
          </a:xfrm>
        </p:spPr>
        <p:txBody>
          <a:bodyPr/>
          <a:lstStyle/>
          <a:p>
            <a:r>
              <a:rPr lang="en-GB" sz="3200" smtClean="0">
                <a:solidFill>
                  <a:srgbClr val="94C600"/>
                </a:solidFill>
              </a:rPr>
              <a:t>Conclusions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608512"/>
          </a:xfrm>
        </p:spPr>
        <p:txBody>
          <a:bodyPr>
            <a:noAutofit/>
          </a:bodyPr>
          <a:lstStyle/>
          <a:p>
            <a:pPr lvl="0"/>
            <a:r>
              <a:rPr lang="en-GB" smtClean="0"/>
              <a:t>The </a:t>
            </a:r>
            <a:r>
              <a:rPr lang="en-GB"/>
              <a:t>situation of tea smallholders continues to be problematic </a:t>
            </a:r>
            <a:endParaRPr lang="en-GB" smtClean="0"/>
          </a:p>
          <a:p>
            <a:pPr lvl="0"/>
            <a:r>
              <a:rPr lang="en-GB" smtClean="0"/>
              <a:t>Governments </a:t>
            </a:r>
            <a:r>
              <a:rPr lang="en-GB"/>
              <a:t>of most tea producing countries have formulated </a:t>
            </a:r>
            <a:r>
              <a:rPr lang="en-GB" smtClean="0"/>
              <a:t>policies</a:t>
            </a:r>
            <a:endParaRPr lang="en-GB"/>
          </a:p>
          <a:p>
            <a:pPr lvl="0"/>
            <a:r>
              <a:rPr lang="en-GB" smtClean="0"/>
              <a:t>Member </a:t>
            </a:r>
            <a:r>
              <a:rPr lang="en-GB"/>
              <a:t>countries are requested to complete the questionnaire </a:t>
            </a:r>
            <a:r>
              <a:rPr lang="en-GB" smtClean="0"/>
              <a:t>senty by the Secretariat</a:t>
            </a:r>
            <a:endParaRPr lang="en-GB"/>
          </a:p>
          <a:p>
            <a:r>
              <a:rPr lang="en-GB" smtClean="0"/>
              <a:t>India, Indonesia and Kenya requested to complete the questionnaire in its entirety </a:t>
            </a:r>
          </a:p>
          <a:p>
            <a:r>
              <a:rPr lang="en-GB" smtClean="0"/>
              <a:t>Countries </a:t>
            </a:r>
            <a:r>
              <a:rPr lang="en-GB"/>
              <a:t>which did not respond are requested to do </a:t>
            </a:r>
            <a:r>
              <a:rPr lang="en-GB" smtClean="0"/>
              <a:t>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144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smtClean="0"/>
          </a:p>
          <a:p>
            <a:pPr marL="68580" indent="0">
              <a:buNone/>
            </a:pPr>
            <a:endParaRPr lang="en-US"/>
          </a:p>
          <a:p>
            <a:pPr marL="68580" indent="0" algn="ctr">
              <a:buNone/>
            </a:pPr>
            <a:r>
              <a:rPr lang="en-US" sz="4000" b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THANK YOU!</a:t>
            </a:r>
            <a:endParaRPr lang="en-GB" sz="4000" b="1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629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mtClean="0"/>
              <a:t>Background</a:t>
            </a:r>
          </a:p>
          <a:p>
            <a:pPr lvl="0"/>
            <a:r>
              <a:rPr lang="en-GB" smtClean="0"/>
              <a:t>Objective of study</a:t>
            </a:r>
          </a:p>
          <a:p>
            <a:pPr lvl="0"/>
            <a:r>
              <a:rPr lang="en-GB"/>
              <a:t>Low response rate to the questionnaire</a:t>
            </a:r>
          </a:p>
          <a:p>
            <a:pPr lvl="0"/>
            <a:r>
              <a:rPr lang="en-US"/>
              <a:t>Issues with responses</a:t>
            </a:r>
            <a:endParaRPr lang="en-GB"/>
          </a:p>
          <a:p>
            <a:r>
              <a:rPr lang="en-GB"/>
              <a:t>Requirements for improvement</a:t>
            </a:r>
          </a:p>
          <a:p>
            <a:pPr lvl="0"/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8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en-US" smtClean="0"/>
              <a:t>Introduction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896544"/>
          </a:xfrm>
        </p:spPr>
        <p:txBody>
          <a:bodyPr>
            <a:noAutofit/>
          </a:bodyPr>
          <a:lstStyle/>
          <a:p>
            <a:r>
              <a:rPr lang="en-GB" sz="2800" smtClean="0"/>
              <a:t>Emphasis </a:t>
            </a:r>
            <a:r>
              <a:rPr lang="en-GB" sz="2800"/>
              <a:t>of </a:t>
            </a:r>
            <a:r>
              <a:rPr lang="en-GB" sz="2800" smtClean="0"/>
              <a:t>document CCP:TE 14/5:</a:t>
            </a:r>
          </a:p>
          <a:p>
            <a:pPr lvl="1"/>
            <a:r>
              <a:rPr lang="en-GB" sz="2800" smtClean="0"/>
              <a:t>The role </a:t>
            </a:r>
            <a:r>
              <a:rPr lang="en-GB" sz="2800"/>
              <a:t>of export earnings on food </a:t>
            </a:r>
            <a:r>
              <a:rPr lang="en-GB" sz="2800" smtClean="0"/>
              <a:t>security;</a:t>
            </a:r>
          </a:p>
          <a:p>
            <a:pPr lvl="1"/>
            <a:r>
              <a:rPr lang="en-GB" sz="2800" smtClean="0"/>
              <a:t>The </a:t>
            </a:r>
            <a:r>
              <a:rPr lang="en-GB" sz="2800"/>
              <a:t>growing prominence of smallholders in the global tea </a:t>
            </a:r>
            <a:r>
              <a:rPr lang="en-GB" sz="2800" smtClean="0"/>
              <a:t>economy;</a:t>
            </a:r>
          </a:p>
          <a:p>
            <a:pPr lvl="1"/>
            <a:r>
              <a:rPr lang="en-GB" sz="2800" smtClean="0"/>
              <a:t>The institutions supporting tea smallholder </a:t>
            </a:r>
            <a:r>
              <a:rPr lang="en-GB" sz="2800"/>
              <a:t>development </a:t>
            </a:r>
            <a:r>
              <a:rPr lang="en-GB" sz="2800" smtClean="0"/>
              <a:t>in India</a:t>
            </a:r>
            <a:r>
              <a:rPr lang="en-GB" sz="2800"/>
              <a:t>, Kenya and Sri Lanka. </a:t>
            </a:r>
          </a:p>
        </p:txBody>
      </p:sp>
    </p:spTree>
    <p:extLst>
      <p:ext uri="{BB962C8B-B14F-4D97-AF65-F5344CB8AC3E}">
        <p14:creationId xmlns:p14="http://schemas.microsoft.com/office/powerpoint/2010/main" val="16551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/>
              <a:t>Role of tea export earnings in food </a:t>
            </a:r>
            <a:r>
              <a:rPr lang="en-US" smtClean="0"/>
              <a:t>security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4419853"/>
          </a:xfrm>
        </p:spPr>
        <p:txBody>
          <a:bodyPr>
            <a:noAutofit/>
          </a:bodyPr>
          <a:lstStyle/>
          <a:p>
            <a:r>
              <a:rPr lang="en-GB" sz="2600" smtClean="0"/>
              <a:t>Trade contributes </a:t>
            </a:r>
            <a:r>
              <a:rPr lang="en-GB" sz="2600"/>
              <a:t>to income </a:t>
            </a:r>
            <a:r>
              <a:rPr lang="en-GB" sz="2600" smtClean="0"/>
              <a:t>growth</a:t>
            </a:r>
          </a:p>
          <a:p>
            <a:r>
              <a:rPr lang="en-GB" sz="2800"/>
              <a:t>Tea, production and </a:t>
            </a:r>
            <a:r>
              <a:rPr lang="en-GB" sz="2800" smtClean="0"/>
              <a:t>exports</a:t>
            </a:r>
          </a:p>
          <a:p>
            <a:pPr lvl="1"/>
            <a:r>
              <a:rPr lang="en-GB" sz="2400" smtClean="0"/>
              <a:t>Foreign exchange/employment</a:t>
            </a:r>
            <a:r>
              <a:rPr lang="en-GB" sz="2400"/>
              <a:t>;</a:t>
            </a:r>
          </a:p>
          <a:p>
            <a:pPr lvl="1"/>
            <a:r>
              <a:rPr lang="en-GB" sz="2400" smtClean="0"/>
              <a:t>National </a:t>
            </a:r>
            <a:r>
              <a:rPr lang="en-GB" sz="2400"/>
              <a:t>economic growth;</a:t>
            </a:r>
          </a:p>
          <a:p>
            <a:pPr lvl="1"/>
            <a:r>
              <a:rPr lang="en-GB" sz="2400" smtClean="0"/>
              <a:t>Help cover </a:t>
            </a:r>
            <a:r>
              <a:rPr lang="en-GB" sz="2400"/>
              <a:t>food import bills:</a:t>
            </a:r>
          </a:p>
          <a:p>
            <a:pPr lvl="2"/>
            <a:r>
              <a:rPr lang="en-GB" sz="2400" b="1" smtClean="0"/>
              <a:t>51 </a:t>
            </a:r>
            <a:r>
              <a:rPr lang="en-GB" sz="2400" b="1"/>
              <a:t>percent</a:t>
            </a:r>
            <a:r>
              <a:rPr lang="en-GB" sz="2400"/>
              <a:t> (Kenya) and </a:t>
            </a:r>
            <a:r>
              <a:rPr lang="en-GB" sz="2400" b="1"/>
              <a:t>71 percent</a:t>
            </a:r>
            <a:r>
              <a:rPr lang="en-GB" sz="2400"/>
              <a:t> (Sri Lanka</a:t>
            </a:r>
            <a:r>
              <a:rPr lang="en-GB" sz="2400" smtClean="0"/>
              <a:t>) in 2011.</a:t>
            </a:r>
            <a:endParaRPr lang="en-GB" sz="2400"/>
          </a:p>
          <a:p>
            <a:endParaRPr lang="en-GB" sz="2800"/>
          </a:p>
          <a:p>
            <a:endParaRPr lang="en-GB" sz="2600"/>
          </a:p>
          <a:p>
            <a:endParaRPr lang="en-US" sz="2800" smtClean="0"/>
          </a:p>
          <a:p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426999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/>
              <a:t>Role of tea export earnings in food security (cont’d)</a:t>
            </a:r>
            <a:endParaRPr lang="en-GB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745908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86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Institutional set up &amp; support for </a:t>
            </a:r>
            <a:r>
              <a:rPr lang="en-GB" smtClean="0"/>
              <a:t>smallholders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Tea </a:t>
            </a:r>
            <a:r>
              <a:rPr lang="en-GB"/>
              <a:t>production by smallholders is growing </a:t>
            </a:r>
            <a:r>
              <a:rPr lang="en-GB" smtClean="0"/>
              <a:t>worldwide</a:t>
            </a:r>
          </a:p>
          <a:p>
            <a:r>
              <a:rPr lang="en-GB" smtClean="0"/>
              <a:t>Governments that have </a:t>
            </a:r>
            <a:r>
              <a:rPr lang="en-GB"/>
              <a:t>created policies to promote </a:t>
            </a:r>
            <a:r>
              <a:rPr lang="en-GB" smtClean="0"/>
              <a:t>smallholders</a:t>
            </a:r>
          </a:p>
          <a:p>
            <a:pPr lvl="1"/>
            <a:r>
              <a:rPr lang="en-US" smtClean="0"/>
              <a:t>India</a:t>
            </a:r>
          </a:p>
          <a:p>
            <a:pPr lvl="1"/>
            <a:r>
              <a:rPr lang="en-US" smtClean="0"/>
              <a:t>Kenya</a:t>
            </a:r>
          </a:p>
          <a:p>
            <a:pPr lvl="1"/>
            <a:r>
              <a:rPr lang="en-US" smtClean="0"/>
              <a:t>Sri Lanka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455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04856" cy="1261944"/>
          </a:xfrm>
        </p:spPr>
        <p:txBody>
          <a:bodyPr>
            <a:normAutofit fontScale="90000"/>
          </a:bodyPr>
          <a:lstStyle/>
          <a:p>
            <a:r>
              <a:rPr lang="en-GB" smtClean="0"/>
              <a:t>Institutional set up &amp; support for smallholders in India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446449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en-US" sz="2400" b="1" smtClean="0"/>
              <a:t>India tea production in thousand tonnes</a:t>
            </a:r>
          </a:p>
          <a:p>
            <a:pPr marL="365760" lvl="1" indent="0">
              <a:buNone/>
            </a:pPr>
            <a:endParaRPr lang="en-US" b="1" smtClean="0"/>
          </a:p>
          <a:p>
            <a:pPr marL="365760" lvl="1" indent="0">
              <a:buNone/>
            </a:pPr>
            <a:endParaRPr lang="en-US" b="1" smtClean="0"/>
          </a:p>
          <a:p>
            <a:pPr marL="365760" lvl="1" indent="0">
              <a:buNone/>
            </a:pPr>
            <a:endParaRPr lang="en-US" b="1"/>
          </a:p>
          <a:p>
            <a:pPr marL="365760" lvl="1" indent="0">
              <a:buNone/>
            </a:pPr>
            <a:endParaRPr lang="en-US" b="1" smtClean="0"/>
          </a:p>
          <a:p>
            <a:pPr marL="365760" lvl="1" indent="0">
              <a:buNone/>
            </a:pPr>
            <a:endParaRPr lang="en-US" b="1" smtClean="0"/>
          </a:p>
          <a:p>
            <a:pPr marL="365760" lvl="1" indent="0">
              <a:buNone/>
            </a:pPr>
            <a:r>
              <a:rPr lang="en-US" sz="1600" b="1" smtClean="0"/>
              <a:t>Source:</a:t>
            </a:r>
            <a:r>
              <a:rPr lang="en-US" sz="1600" smtClean="0"/>
              <a:t> Tea Board of India.</a:t>
            </a:r>
            <a:endParaRPr lang="en-US" sz="1600" b="1" smtClean="0"/>
          </a:p>
          <a:p>
            <a:pPr marL="365760" lvl="1" indent="0">
              <a:buNone/>
            </a:pPr>
            <a:endParaRPr lang="en-GB" b="1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62782"/>
              </p:ext>
            </p:extLst>
          </p:nvPr>
        </p:nvGraphicFramePr>
        <p:xfrm>
          <a:off x="1403648" y="2420888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Year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Small garden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Big garden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Total</a:t>
                      </a:r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2011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316.73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798.99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1 115.72</a:t>
                      </a:r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2012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363.09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763.24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1 126.33</a:t>
                      </a:r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2013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374.91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825.5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1 200.41</a:t>
                      </a:r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75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500"/>
              <a:t>Institutional set up &amp; support for smallholders in </a:t>
            </a:r>
            <a:r>
              <a:rPr lang="en-GB" sz="3500" smtClean="0"/>
              <a:t>India </a:t>
            </a:r>
            <a:r>
              <a:rPr lang="en-GB" sz="3500"/>
              <a:t>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278934"/>
              </p:ext>
            </p:extLst>
          </p:nvPr>
        </p:nvGraphicFramePr>
        <p:xfrm>
          <a:off x="1475657" y="3284984"/>
          <a:ext cx="59766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221"/>
                <a:gridCol w="1992221"/>
                <a:gridCol w="19922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Year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Small garden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Big garden</a:t>
                      </a:r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2011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28.39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71.61</a:t>
                      </a:r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2012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32.24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67.76</a:t>
                      </a:r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2013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31.23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68.77</a:t>
                      </a:r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403648" y="2348880"/>
            <a:ext cx="6048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>
                <a:solidFill>
                  <a:schemeClr val="tx2"/>
                </a:solidFill>
              </a:rPr>
              <a:t>Share of small and big gardens in total </a:t>
            </a:r>
            <a:r>
              <a:rPr lang="en-GB" sz="2400" b="1" smtClean="0">
                <a:solidFill>
                  <a:schemeClr val="tx2"/>
                </a:solidFill>
              </a:rPr>
              <a:t>production (percent)</a:t>
            </a:r>
            <a:endParaRPr lang="en-GB" sz="2400" b="1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3608" y="4938461"/>
            <a:ext cx="42248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lvl="1" indent="0">
              <a:buNone/>
            </a:pPr>
            <a:r>
              <a:rPr lang="en-US" sz="2200" b="1">
                <a:solidFill>
                  <a:schemeClr val="tx2"/>
                </a:solidFill>
              </a:rPr>
              <a:t>Source:</a:t>
            </a:r>
            <a:r>
              <a:rPr lang="en-US"/>
              <a:t> </a:t>
            </a:r>
            <a:r>
              <a:rPr lang="en-US" sz="2200">
                <a:solidFill>
                  <a:schemeClr val="tx2"/>
                </a:solidFill>
              </a:rPr>
              <a:t>Tea Board of India.</a:t>
            </a:r>
          </a:p>
        </p:txBody>
      </p:sp>
    </p:spTree>
    <p:extLst>
      <p:ext uri="{BB962C8B-B14F-4D97-AF65-F5344CB8AC3E}">
        <p14:creationId xmlns:p14="http://schemas.microsoft.com/office/powerpoint/2010/main" val="3845093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1169</TotalTime>
  <Words>839</Words>
  <Application>Microsoft Office PowerPoint</Application>
  <PresentationFormat>On-screen Show (4:3)</PresentationFormat>
  <Paragraphs>148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Austin</vt:lpstr>
      <vt:lpstr>CONTRIBUTION OF TEA PRODUCTION AND EXPORTS TO FOOD SECURITY, RURAL DEVELOPMENT AND SMALLHOLDER WELLFARE IN SELECTED PRODUCING COUNTRIES</vt:lpstr>
      <vt:lpstr>Outline of presentation</vt:lpstr>
      <vt:lpstr>Introduction</vt:lpstr>
      <vt:lpstr>Introduction (cont’d)</vt:lpstr>
      <vt:lpstr>Role of tea export earnings in food security</vt:lpstr>
      <vt:lpstr>Role of tea export earnings in food security (cont’d)</vt:lpstr>
      <vt:lpstr>Institutional set up &amp; support for smallholders</vt:lpstr>
      <vt:lpstr>Institutional set up &amp; support for smallholders in India</vt:lpstr>
      <vt:lpstr>Institutional set up &amp; support for smallholders in India (cont’d)</vt:lpstr>
      <vt:lpstr>Institutional set up &amp; support for smallholders in India (cont’d)</vt:lpstr>
      <vt:lpstr>Institutional set up &amp; support for smallholders in India (cont’d)</vt:lpstr>
      <vt:lpstr>Institutional set up &amp; support for smallholders in India (cont’d)</vt:lpstr>
      <vt:lpstr>Institutional set up &amp; support for smallholders in Kenya</vt:lpstr>
      <vt:lpstr>Institutional set up &amp; support for smallholders in Kenya (cont’d)</vt:lpstr>
      <vt:lpstr>Institutional set up &amp; support for smallholders in Kenya (cont’d)</vt:lpstr>
      <vt:lpstr>KTDA Value Chain</vt:lpstr>
      <vt:lpstr>Institutional set up &amp; support for smallholders in Kenya (cont’d)</vt:lpstr>
      <vt:lpstr>Institutional set up &amp; support for smallholders in Sri Lanka</vt:lpstr>
      <vt:lpstr>Institutional set up &amp; support for smallholders in Sri Lanka (cont’d)</vt:lpstr>
      <vt:lpstr>Institutional set up &amp; support for smallholders in Sri Lanka (cont’d)</vt:lpstr>
      <vt:lpstr>Institutional set up &amp; support for smallholders in Sri Lanka (cont’d)</vt:lpstr>
      <vt:lpstr>Conclusions</vt:lpstr>
      <vt:lpstr>PowerPoint Presentation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and the socio-economic implications on tea producers</dc:title>
  <dc:creator>Margarita Brattlof (EST)</dc:creator>
  <cp:lastModifiedBy>Margarita Brattlof (EST)</cp:lastModifiedBy>
  <cp:revision>53</cp:revision>
  <dcterms:created xsi:type="dcterms:W3CDTF">2014-10-01T15:11:37Z</dcterms:created>
  <dcterms:modified xsi:type="dcterms:W3CDTF">2014-10-22T14:57:32Z</dcterms:modified>
</cp:coreProperties>
</file>