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rawings/drawing1.xml" ContentType="application/vnd.openxmlformats-officedocument.drawingml.chartshapes+xml"/>
  <Override PartName="/ppt/drawings/drawing2.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34" autoAdjust="0"/>
    <p:restoredTop sz="94707" autoAdjust="0"/>
  </p:normalViewPr>
  <p:slideViewPr>
    <p:cSldViewPr>
      <p:cViewPr>
        <p:scale>
          <a:sx n="80" d="100"/>
          <a:sy n="80" d="100"/>
        </p:scale>
        <p:origin x="-840" y="3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E:\&#24037;&#20316;\&#24050;&#23436;&#25104;\FAO2014\&#26032;&#24314;%20Microsoft%20Excel%20&#24037;&#20316;&#34920;.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E:\&#24037;&#20316;\&#24050;&#23436;&#25104;\FAO2014\&#26032;&#24314;%20Microsoft%20Excel%20&#24037;&#20316;&#34920;.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E:\&#24037;&#20316;\&#24050;&#23436;&#25104;\FAO2014\&#26032;&#24314;%20Microsoft%20Excel%20&#24037;&#20316;&#34920;.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E:\&#24037;&#20316;\&#24050;&#23436;&#25104;\FAO2014\&#26032;&#24314;%20Microsoft%20Excel%20&#24037;&#20316;&#34920;.xlsx"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CN"/>
  <c:clrMapOvr bg1="lt1" tx1="dk1" bg2="lt2" tx2="dk2" accent1="accent1" accent2="accent2" accent3="accent3" accent4="accent4" accent5="accent5" accent6="accent6" hlink="hlink" folHlink="folHlink"/>
  <c:chart>
    <c:plotArea>
      <c:layout>
        <c:manualLayout>
          <c:layoutTarget val="inner"/>
          <c:xMode val="edge"/>
          <c:yMode val="edge"/>
          <c:x val="3.3404289361960729E-2"/>
          <c:y val="4.8386767789690033E-2"/>
          <c:w val="0.92527753326553464"/>
          <c:h val="0.82680838492692699"/>
        </c:manualLayout>
      </c:layout>
      <c:barChart>
        <c:barDir val="col"/>
        <c:grouping val="clustered"/>
        <c:ser>
          <c:idx val="0"/>
          <c:order val="0"/>
          <c:tx>
            <c:strRef>
              <c:f>Sheet1!$B$29</c:f>
              <c:strCache>
                <c:ptCount val="1"/>
                <c:pt idx="0">
                  <c:v>Area planted(Ten thousand hectares)</c:v>
                </c:pt>
              </c:strCache>
            </c:strRef>
          </c:tx>
          <c:cat>
            <c:strRef>
              <c:f>Sheet1!$A$30:$A$40</c:f>
              <c:strCache>
                <c:ptCount val="11"/>
                <c:pt idx="0">
                  <c:v>Yunnan</c:v>
                </c:pt>
                <c:pt idx="1">
                  <c:v>Guizhou</c:v>
                </c:pt>
                <c:pt idx="2">
                  <c:v>Sichuan</c:v>
                </c:pt>
                <c:pt idx="3">
                  <c:v>Hubei</c:v>
                </c:pt>
                <c:pt idx="4">
                  <c:v>Fujian</c:v>
                </c:pt>
                <c:pt idx="5">
                  <c:v>Zhejiang</c:v>
                </c:pt>
                <c:pt idx="6">
                  <c:v>Anhui</c:v>
                </c:pt>
                <c:pt idx="7">
                  <c:v>Henan</c:v>
                </c:pt>
                <c:pt idx="8">
                  <c:v>Hunan</c:v>
                </c:pt>
                <c:pt idx="9">
                  <c:v>Shanxi</c:v>
                </c:pt>
                <c:pt idx="10">
                  <c:v>Chongqing</c:v>
                </c:pt>
              </c:strCache>
            </c:strRef>
          </c:cat>
          <c:val>
            <c:numRef>
              <c:f>Sheet1!$B$30:$B$40</c:f>
              <c:numCache>
                <c:formatCode>General</c:formatCode>
                <c:ptCount val="11"/>
                <c:pt idx="0">
                  <c:v>39.262000000000072</c:v>
                </c:pt>
                <c:pt idx="1">
                  <c:v>40.947050000000004</c:v>
                </c:pt>
                <c:pt idx="2">
                  <c:v>27.309200000000004</c:v>
                </c:pt>
                <c:pt idx="3">
                  <c:v>27.470000000000002</c:v>
                </c:pt>
                <c:pt idx="4">
                  <c:v>22.779999999999987</c:v>
                </c:pt>
                <c:pt idx="5">
                  <c:v>18.424999999999986</c:v>
                </c:pt>
                <c:pt idx="6">
                  <c:v>15.41</c:v>
                </c:pt>
                <c:pt idx="7">
                  <c:v>14.74</c:v>
                </c:pt>
                <c:pt idx="8">
                  <c:v>11.0349</c:v>
                </c:pt>
                <c:pt idx="9">
                  <c:v>10.9</c:v>
                </c:pt>
                <c:pt idx="10">
                  <c:v>4.2578499999999995</c:v>
                </c:pt>
              </c:numCache>
            </c:numRef>
          </c:val>
        </c:ser>
        <c:axId val="44638208"/>
        <c:axId val="44639744"/>
      </c:barChart>
      <c:lineChart>
        <c:grouping val="standard"/>
        <c:ser>
          <c:idx val="1"/>
          <c:order val="1"/>
          <c:tx>
            <c:strRef>
              <c:f>Sheet1!$C$29</c:f>
              <c:strCache>
                <c:ptCount val="1"/>
                <c:pt idx="0">
                  <c:v>Total output（Ten thousand tons）</c:v>
                </c:pt>
              </c:strCache>
            </c:strRef>
          </c:tx>
          <c:cat>
            <c:strRef>
              <c:f>Sheet1!$A$30:$A$40</c:f>
              <c:strCache>
                <c:ptCount val="11"/>
                <c:pt idx="0">
                  <c:v>Yunnan</c:v>
                </c:pt>
                <c:pt idx="1">
                  <c:v>Guizhou</c:v>
                </c:pt>
                <c:pt idx="2">
                  <c:v>Sichuan</c:v>
                </c:pt>
                <c:pt idx="3">
                  <c:v>Hubei</c:v>
                </c:pt>
                <c:pt idx="4">
                  <c:v>Fujian</c:v>
                </c:pt>
                <c:pt idx="5">
                  <c:v>Zhejiang</c:v>
                </c:pt>
                <c:pt idx="6">
                  <c:v>Anhui</c:v>
                </c:pt>
                <c:pt idx="7">
                  <c:v>Henan</c:v>
                </c:pt>
                <c:pt idx="8">
                  <c:v>Hunan</c:v>
                </c:pt>
                <c:pt idx="9">
                  <c:v>Shanxi</c:v>
                </c:pt>
                <c:pt idx="10">
                  <c:v>Chongqing</c:v>
                </c:pt>
              </c:strCache>
            </c:strRef>
          </c:cat>
          <c:val>
            <c:numRef>
              <c:f>Sheet1!$C$30:$C$40</c:f>
              <c:numCache>
                <c:formatCode>General</c:formatCode>
                <c:ptCount val="11"/>
                <c:pt idx="0">
                  <c:v>30.984499999999951</c:v>
                </c:pt>
                <c:pt idx="1">
                  <c:v>13.032810000000001</c:v>
                </c:pt>
                <c:pt idx="2">
                  <c:v>21.20029999999996</c:v>
                </c:pt>
                <c:pt idx="3">
                  <c:v>21.5</c:v>
                </c:pt>
                <c:pt idx="4">
                  <c:v>33</c:v>
                </c:pt>
                <c:pt idx="5">
                  <c:v>15.63</c:v>
                </c:pt>
                <c:pt idx="6">
                  <c:v>9.84</c:v>
                </c:pt>
                <c:pt idx="7">
                  <c:v>5.8</c:v>
                </c:pt>
                <c:pt idx="8">
                  <c:v>11.5928</c:v>
                </c:pt>
                <c:pt idx="9">
                  <c:v>4.3499999999999996</c:v>
                </c:pt>
                <c:pt idx="10">
                  <c:v>2.8514809999999957</c:v>
                </c:pt>
              </c:numCache>
            </c:numRef>
          </c:val>
        </c:ser>
        <c:marker val="1"/>
        <c:axId val="44651264"/>
        <c:axId val="44641280"/>
      </c:lineChart>
      <c:catAx>
        <c:axId val="44638208"/>
        <c:scaling>
          <c:orientation val="minMax"/>
        </c:scaling>
        <c:axPos val="b"/>
        <c:tickLblPos val="nextTo"/>
        <c:crossAx val="44639744"/>
        <c:crosses val="autoZero"/>
        <c:auto val="1"/>
        <c:lblAlgn val="ctr"/>
        <c:lblOffset val="100"/>
      </c:catAx>
      <c:valAx>
        <c:axId val="44639744"/>
        <c:scaling>
          <c:orientation val="minMax"/>
        </c:scaling>
        <c:axPos val="l"/>
        <c:majorGridlines/>
        <c:numFmt formatCode="General" sourceLinked="1"/>
        <c:tickLblPos val="nextTo"/>
        <c:crossAx val="44638208"/>
        <c:crosses val="autoZero"/>
        <c:crossBetween val="between"/>
      </c:valAx>
      <c:valAx>
        <c:axId val="44641280"/>
        <c:scaling>
          <c:orientation val="minMax"/>
        </c:scaling>
        <c:axPos val="r"/>
        <c:numFmt formatCode="General" sourceLinked="1"/>
        <c:tickLblPos val="nextTo"/>
        <c:crossAx val="44651264"/>
        <c:crosses val="max"/>
        <c:crossBetween val="between"/>
      </c:valAx>
      <c:catAx>
        <c:axId val="44651264"/>
        <c:scaling>
          <c:orientation val="minMax"/>
        </c:scaling>
        <c:delete val="1"/>
        <c:axPos val="b"/>
        <c:tickLblPos val="none"/>
        <c:crossAx val="44641280"/>
        <c:crosses val="autoZero"/>
        <c:auto val="1"/>
        <c:lblAlgn val="ctr"/>
        <c:lblOffset val="100"/>
      </c:catAx>
    </c:plotArea>
    <c:legend>
      <c:legendPos val="t"/>
      <c:layout/>
    </c:legend>
    <c:plotVisOnly val="1"/>
    <c:dispBlanksAs val="gap"/>
  </c:chart>
  <c:txPr>
    <a:bodyPr/>
    <a:lstStyle/>
    <a:p>
      <a:pPr>
        <a:defRPr sz="800"/>
      </a:pPr>
      <a:endParaRPr lang="zh-CN"/>
    </a:p>
  </c:txPr>
  <c:externalData r:id="rId2"/>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1"/>
  <c:lang val="zh-CN"/>
  <c:clrMapOvr bg1="lt1" tx1="dk1" bg2="lt2" tx2="dk2" accent1="accent1" accent2="accent2" accent3="accent3" accent4="accent4" accent5="accent5" accent6="accent6" hlink="hlink" folHlink="folHlink"/>
  <c:chart>
    <c:plotArea>
      <c:layout/>
      <c:barChart>
        <c:barDir val="col"/>
        <c:grouping val="clustered"/>
        <c:ser>
          <c:idx val="0"/>
          <c:order val="0"/>
          <c:tx>
            <c:strRef>
              <c:f>Sheet4!$C$2</c:f>
              <c:strCache>
                <c:ptCount val="1"/>
                <c:pt idx="0">
                  <c:v>Total area（Ten thousand hectares）</c:v>
                </c:pt>
              </c:strCache>
            </c:strRef>
          </c:tx>
          <c:cat>
            <c:numRef>
              <c:f>Sheet4!$B$3:$B$6</c:f>
              <c:numCache>
                <c:formatCode>General</c:formatCode>
                <c:ptCount val="4"/>
                <c:pt idx="0">
                  <c:v>2010</c:v>
                </c:pt>
                <c:pt idx="1">
                  <c:v>2011</c:v>
                </c:pt>
                <c:pt idx="2">
                  <c:v>2012</c:v>
                </c:pt>
                <c:pt idx="3">
                  <c:v>2013</c:v>
                </c:pt>
              </c:numCache>
            </c:numRef>
          </c:cat>
          <c:val>
            <c:numRef>
              <c:f>Sheet4!$C$3:$C$6</c:f>
              <c:numCache>
                <c:formatCode>General</c:formatCode>
                <c:ptCount val="4"/>
                <c:pt idx="0">
                  <c:v>197.02</c:v>
                </c:pt>
                <c:pt idx="1">
                  <c:v>211.26</c:v>
                </c:pt>
                <c:pt idx="2">
                  <c:v>227.99</c:v>
                </c:pt>
                <c:pt idx="3">
                  <c:v>255</c:v>
                </c:pt>
              </c:numCache>
            </c:numRef>
          </c:val>
        </c:ser>
        <c:ser>
          <c:idx val="1"/>
          <c:order val="1"/>
          <c:tx>
            <c:strRef>
              <c:f>Sheet4!$D$2</c:f>
              <c:strCache>
                <c:ptCount val="1"/>
                <c:pt idx="0">
                  <c:v>Total output（Ten thousand tons）</c:v>
                </c:pt>
              </c:strCache>
            </c:strRef>
          </c:tx>
          <c:cat>
            <c:numRef>
              <c:f>Sheet4!$B$3:$B$6</c:f>
              <c:numCache>
                <c:formatCode>General</c:formatCode>
                <c:ptCount val="4"/>
                <c:pt idx="0">
                  <c:v>2010</c:v>
                </c:pt>
                <c:pt idx="1">
                  <c:v>2011</c:v>
                </c:pt>
                <c:pt idx="2">
                  <c:v>2012</c:v>
                </c:pt>
                <c:pt idx="3">
                  <c:v>2013</c:v>
                </c:pt>
              </c:numCache>
            </c:numRef>
          </c:cat>
          <c:val>
            <c:numRef>
              <c:f>Sheet4!$D$3:$D$6</c:f>
              <c:numCache>
                <c:formatCode>General</c:formatCode>
                <c:ptCount val="4"/>
                <c:pt idx="0">
                  <c:v>147.51</c:v>
                </c:pt>
                <c:pt idx="1">
                  <c:v>162.32000000000028</c:v>
                </c:pt>
                <c:pt idx="2">
                  <c:v>178.9</c:v>
                </c:pt>
                <c:pt idx="3">
                  <c:v>193</c:v>
                </c:pt>
              </c:numCache>
            </c:numRef>
          </c:val>
        </c:ser>
        <c:axId val="44697088"/>
        <c:axId val="44698624"/>
      </c:barChart>
      <c:catAx>
        <c:axId val="44697088"/>
        <c:scaling>
          <c:orientation val="minMax"/>
        </c:scaling>
        <c:axPos val="b"/>
        <c:numFmt formatCode="General" sourceLinked="1"/>
        <c:tickLblPos val="nextTo"/>
        <c:crossAx val="44698624"/>
        <c:crosses val="autoZero"/>
        <c:auto val="1"/>
        <c:lblAlgn val="ctr"/>
        <c:lblOffset val="100"/>
      </c:catAx>
      <c:valAx>
        <c:axId val="44698624"/>
        <c:scaling>
          <c:orientation val="minMax"/>
        </c:scaling>
        <c:axPos val="l"/>
        <c:majorGridlines/>
        <c:numFmt formatCode="General" sourceLinked="1"/>
        <c:tickLblPos val="nextTo"/>
        <c:crossAx val="44697088"/>
        <c:crosses val="autoZero"/>
        <c:crossBetween val="between"/>
      </c:valAx>
    </c:plotArea>
    <c:legend>
      <c:legendPos val="t"/>
      <c:layout/>
    </c:legend>
    <c:plotVisOnly val="1"/>
    <c:dispBlanksAs val="gap"/>
  </c:chart>
  <c:txPr>
    <a:bodyPr/>
    <a:lstStyle/>
    <a:p>
      <a:pPr>
        <a:defRPr sz="800"/>
      </a:pPr>
      <a:endParaRPr lang="zh-CN"/>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zh-CN"/>
  <c:clrMapOvr bg1="lt1" tx1="dk1" bg2="lt2" tx2="dk2" accent1="accent1" accent2="accent2" accent3="accent3" accent4="accent4" accent5="accent5" accent6="accent6" hlink="hlink" folHlink="folHlink"/>
  <c:chart>
    <c:plotArea>
      <c:layout/>
      <c:barChart>
        <c:barDir val="col"/>
        <c:grouping val="clustered"/>
        <c:ser>
          <c:idx val="1"/>
          <c:order val="1"/>
          <c:tx>
            <c:strRef>
              <c:f>Sheet4!$D$7</c:f>
              <c:strCache>
                <c:ptCount val="1"/>
                <c:pt idx="0">
                  <c:v>Output value of tea</c:v>
                </c:pt>
              </c:strCache>
            </c:strRef>
          </c:tx>
          <c:cat>
            <c:numRef>
              <c:f>Sheet4!$B$8:$B$11</c:f>
              <c:numCache>
                <c:formatCode>General</c:formatCode>
                <c:ptCount val="4"/>
                <c:pt idx="0">
                  <c:v>2010</c:v>
                </c:pt>
                <c:pt idx="1">
                  <c:v>2011</c:v>
                </c:pt>
                <c:pt idx="2">
                  <c:v>2012</c:v>
                </c:pt>
                <c:pt idx="3">
                  <c:v>2013</c:v>
                </c:pt>
              </c:numCache>
            </c:numRef>
          </c:cat>
          <c:val>
            <c:numRef>
              <c:f>Sheet4!$D$8:$D$11</c:f>
              <c:numCache>
                <c:formatCode>General</c:formatCode>
                <c:ptCount val="4"/>
                <c:pt idx="0">
                  <c:v>676</c:v>
                </c:pt>
                <c:pt idx="1">
                  <c:v>729</c:v>
                </c:pt>
                <c:pt idx="2">
                  <c:v>890</c:v>
                </c:pt>
                <c:pt idx="3">
                  <c:v>1162</c:v>
                </c:pt>
              </c:numCache>
            </c:numRef>
          </c:val>
        </c:ser>
        <c:axId val="44761856"/>
        <c:axId val="44763392"/>
      </c:barChart>
      <c:lineChart>
        <c:grouping val="standard"/>
        <c:ser>
          <c:idx val="0"/>
          <c:order val="0"/>
          <c:tx>
            <c:strRef>
              <c:f>Sheet4!$C$7</c:f>
              <c:strCache>
                <c:ptCount val="1"/>
                <c:pt idx="0">
                  <c:v>Proportion of agricultural</c:v>
                </c:pt>
              </c:strCache>
            </c:strRef>
          </c:tx>
          <c:cat>
            <c:numRef>
              <c:f>Sheet4!$B$8:$B$11</c:f>
              <c:numCache>
                <c:formatCode>General</c:formatCode>
                <c:ptCount val="4"/>
                <c:pt idx="0">
                  <c:v>2010</c:v>
                </c:pt>
                <c:pt idx="1">
                  <c:v>2011</c:v>
                </c:pt>
                <c:pt idx="2">
                  <c:v>2012</c:v>
                </c:pt>
                <c:pt idx="3">
                  <c:v>2013</c:v>
                </c:pt>
              </c:numCache>
            </c:numRef>
          </c:cat>
          <c:val>
            <c:numRef>
              <c:f>Sheet4!$C$8:$C$11</c:f>
              <c:numCache>
                <c:formatCode>0.00%</c:formatCode>
                <c:ptCount val="4"/>
                <c:pt idx="0">
                  <c:v>1.8300000000000021E-2</c:v>
                </c:pt>
                <c:pt idx="1">
                  <c:v>1.7399999999999999E-2</c:v>
                </c:pt>
                <c:pt idx="2">
                  <c:v>1.9000000000000034E-2</c:v>
                </c:pt>
                <c:pt idx="3">
                  <c:v>1.9400000000000046E-2</c:v>
                </c:pt>
              </c:numCache>
            </c:numRef>
          </c:val>
        </c:ser>
        <c:marker val="1"/>
        <c:axId val="44779008"/>
        <c:axId val="44777472"/>
      </c:lineChart>
      <c:catAx>
        <c:axId val="44761856"/>
        <c:scaling>
          <c:orientation val="minMax"/>
        </c:scaling>
        <c:axPos val="b"/>
        <c:numFmt formatCode="General" sourceLinked="1"/>
        <c:tickLblPos val="nextTo"/>
        <c:crossAx val="44763392"/>
        <c:crosses val="autoZero"/>
        <c:auto val="1"/>
        <c:lblAlgn val="ctr"/>
        <c:lblOffset val="100"/>
      </c:catAx>
      <c:valAx>
        <c:axId val="44763392"/>
        <c:scaling>
          <c:orientation val="minMax"/>
        </c:scaling>
        <c:axPos val="l"/>
        <c:majorGridlines/>
        <c:numFmt formatCode="General" sourceLinked="1"/>
        <c:tickLblPos val="nextTo"/>
        <c:crossAx val="44761856"/>
        <c:crosses val="autoZero"/>
        <c:crossBetween val="between"/>
      </c:valAx>
      <c:valAx>
        <c:axId val="44777472"/>
        <c:scaling>
          <c:orientation val="minMax"/>
        </c:scaling>
        <c:axPos val="r"/>
        <c:numFmt formatCode="0.00%" sourceLinked="1"/>
        <c:tickLblPos val="nextTo"/>
        <c:crossAx val="44779008"/>
        <c:crosses val="max"/>
        <c:crossBetween val="between"/>
      </c:valAx>
      <c:catAx>
        <c:axId val="44779008"/>
        <c:scaling>
          <c:orientation val="minMax"/>
        </c:scaling>
        <c:delete val="1"/>
        <c:axPos val="b"/>
        <c:numFmt formatCode="General" sourceLinked="1"/>
        <c:tickLblPos val="none"/>
        <c:crossAx val="44777472"/>
        <c:crosses val="autoZero"/>
        <c:auto val="1"/>
        <c:lblAlgn val="ctr"/>
        <c:lblOffset val="100"/>
      </c:catAx>
    </c:plotArea>
    <c:legend>
      <c:legendPos val="t"/>
      <c:layout/>
    </c:legend>
    <c:plotVisOnly val="1"/>
    <c:dispBlanksAs val="gap"/>
  </c:chart>
  <c:txPr>
    <a:bodyPr/>
    <a:lstStyle/>
    <a:p>
      <a:pPr>
        <a:defRPr sz="800"/>
      </a:pPr>
      <a:endParaRPr lang="zh-CN"/>
    </a:p>
  </c:txPr>
  <c:externalData r:id="rId2"/>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1"/>
  <c:lang val="zh-CN"/>
  <c:clrMapOvr bg1="lt1" tx1="dk1" bg2="lt2" tx2="dk2" accent1="accent1" accent2="accent2" accent3="accent3" accent4="accent4" accent5="accent5" accent6="accent6" hlink="hlink" folHlink="folHlink"/>
  <c:chart>
    <c:plotArea>
      <c:layout/>
      <c:barChart>
        <c:barDir val="col"/>
        <c:grouping val="clustered"/>
        <c:ser>
          <c:idx val="0"/>
          <c:order val="0"/>
          <c:tx>
            <c:strRef>
              <c:f>Sheet2!$B$17</c:f>
              <c:strCache>
                <c:ptCount val="1"/>
                <c:pt idx="0">
                  <c:v>Green tea</c:v>
                </c:pt>
              </c:strCache>
            </c:strRef>
          </c:tx>
          <c:cat>
            <c:numRef>
              <c:f>Sheet2!$A$18:$A$21</c:f>
              <c:numCache>
                <c:formatCode>General</c:formatCode>
                <c:ptCount val="4"/>
                <c:pt idx="0">
                  <c:v>2010</c:v>
                </c:pt>
                <c:pt idx="1">
                  <c:v>2011</c:v>
                </c:pt>
                <c:pt idx="2">
                  <c:v>2012</c:v>
                </c:pt>
                <c:pt idx="3">
                  <c:v>2013</c:v>
                </c:pt>
              </c:numCache>
            </c:numRef>
          </c:cat>
          <c:val>
            <c:numRef>
              <c:f>Sheet2!$B$18:$B$21</c:f>
              <c:numCache>
                <c:formatCode>0.00%</c:formatCode>
                <c:ptCount val="4"/>
                <c:pt idx="0">
                  <c:v>0.70940000000000003</c:v>
                </c:pt>
                <c:pt idx="1">
                  <c:v>0.70090000000000063</c:v>
                </c:pt>
                <c:pt idx="2">
                  <c:v>0.62940000000000063</c:v>
                </c:pt>
                <c:pt idx="3" formatCode="0%">
                  <c:v>0.66120000000000123</c:v>
                </c:pt>
              </c:numCache>
            </c:numRef>
          </c:val>
        </c:ser>
        <c:ser>
          <c:idx val="1"/>
          <c:order val="1"/>
          <c:tx>
            <c:strRef>
              <c:f>Sheet2!$C$17</c:f>
              <c:strCache>
                <c:ptCount val="1"/>
                <c:pt idx="0">
                  <c:v>Black tea</c:v>
                </c:pt>
              </c:strCache>
            </c:strRef>
          </c:tx>
          <c:cat>
            <c:numRef>
              <c:f>Sheet2!$A$18:$A$21</c:f>
              <c:numCache>
                <c:formatCode>General</c:formatCode>
                <c:ptCount val="4"/>
                <c:pt idx="0">
                  <c:v>2010</c:v>
                </c:pt>
                <c:pt idx="1">
                  <c:v>2011</c:v>
                </c:pt>
                <c:pt idx="2">
                  <c:v>2012</c:v>
                </c:pt>
                <c:pt idx="3">
                  <c:v>2013</c:v>
                </c:pt>
              </c:numCache>
            </c:numRef>
          </c:cat>
          <c:val>
            <c:numRef>
              <c:f>Sheet2!$C$18:$C$21</c:f>
              <c:numCache>
                <c:formatCode>0.00%</c:formatCode>
                <c:ptCount val="4"/>
                <c:pt idx="0">
                  <c:v>4.6199999999999998E-2</c:v>
                </c:pt>
                <c:pt idx="1">
                  <c:v>7.0000000000000021E-2</c:v>
                </c:pt>
                <c:pt idx="2">
                  <c:v>9.2000000000000026E-2</c:v>
                </c:pt>
                <c:pt idx="3">
                  <c:v>0.10500000000000002</c:v>
                </c:pt>
              </c:numCache>
            </c:numRef>
          </c:val>
        </c:ser>
        <c:ser>
          <c:idx val="2"/>
          <c:order val="2"/>
          <c:tx>
            <c:strRef>
              <c:f>Sheet2!$D$17</c:f>
              <c:strCache>
                <c:ptCount val="1"/>
                <c:pt idx="0">
                  <c:v>Oolong tea</c:v>
                </c:pt>
              </c:strCache>
            </c:strRef>
          </c:tx>
          <c:cat>
            <c:numRef>
              <c:f>Sheet2!$A$18:$A$21</c:f>
              <c:numCache>
                <c:formatCode>General</c:formatCode>
                <c:ptCount val="4"/>
                <c:pt idx="0">
                  <c:v>2010</c:v>
                </c:pt>
                <c:pt idx="1">
                  <c:v>2011</c:v>
                </c:pt>
                <c:pt idx="2">
                  <c:v>2012</c:v>
                </c:pt>
                <c:pt idx="3">
                  <c:v>2013</c:v>
                </c:pt>
              </c:numCache>
            </c:numRef>
          </c:cat>
          <c:val>
            <c:numRef>
              <c:f>Sheet2!$D$18:$D$21</c:f>
              <c:numCache>
                <c:formatCode>0.00%</c:formatCode>
                <c:ptCount val="4"/>
                <c:pt idx="0">
                  <c:v>0.12200000000000009</c:v>
                </c:pt>
                <c:pt idx="1">
                  <c:v>0.12310000000000014</c:v>
                </c:pt>
                <c:pt idx="2">
                  <c:v>0.11169999999999998</c:v>
                </c:pt>
                <c:pt idx="3">
                  <c:v>0.12170000000000014</c:v>
                </c:pt>
              </c:numCache>
            </c:numRef>
          </c:val>
        </c:ser>
        <c:ser>
          <c:idx val="3"/>
          <c:order val="3"/>
          <c:tx>
            <c:strRef>
              <c:f>Sheet2!$E$17</c:f>
              <c:strCache>
                <c:ptCount val="1"/>
                <c:pt idx="0">
                  <c:v>Brick tea</c:v>
                </c:pt>
              </c:strCache>
            </c:strRef>
          </c:tx>
          <c:cat>
            <c:numRef>
              <c:f>Sheet2!$A$18:$A$21</c:f>
              <c:numCache>
                <c:formatCode>General</c:formatCode>
                <c:ptCount val="4"/>
                <c:pt idx="0">
                  <c:v>2010</c:v>
                </c:pt>
                <c:pt idx="1">
                  <c:v>2011</c:v>
                </c:pt>
                <c:pt idx="2">
                  <c:v>2012</c:v>
                </c:pt>
                <c:pt idx="3">
                  <c:v>2013</c:v>
                </c:pt>
              </c:numCache>
            </c:numRef>
          </c:cat>
          <c:val>
            <c:numRef>
              <c:f>Sheet2!$E$18:$E$21</c:f>
              <c:numCache>
                <c:formatCode>0.00%</c:formatCode>
                <c:ptCount val="4"/>
                <c:pt idx="0">
                  <c:v>2.81E-2</c:v>
                </c:pt>
                <c:pt idx="1">
                  <c:v>3.9100000000000003E-2</c:v>
                </c:pt>
                <c:pt idx="2">
                  <c:v>4.4600000000000022E-2</c:v>
                </c:pt>
                <c:pt idx="3" formatCode="0%">
                  <c:v>6.0000000000000032E-2</c:v>
                </c:pt>
              </c:numCache>
            </c:numRef>
          </c:val>
        </c:ser>
        <c:axId val="44813696"/>
        <c:axId val="44823680"/>
      </c:barChart>
      <c:catAx>
        <c:axId val="44813696"/>
        <c:scaling>
          <c:orientation val="minMax"/>
        </c:scaling>
        <c:axPos val="b"/>
        <c:numFmt formatCode="General" sourceLinked="1"/>
        <c:tickLblPos val="nextTo"/>
        <c:crossAx val="44823680"/>
        <c:crosses val="autoZero"/>
        <c:auto val="1"/>
        <c:lblAlgn val="ctr"/>
        <c:lblOffset val="100"/>
      </c:catAx>
      <c:valAx>
        <c:axId val="44823680"/>
        <c:scaling>
          <c:orientation val="minMax"/>
        </c:scaling>
        <c:axPos val="l"/>
        <c:majorGridlines/>
        <c:numFmt formatCode="0.00%" sourceLinked="1"/>
        <c:tickLblPos val="nextTo"/>
        <c:crossAx val="44813696"/>
        <c:crosses val="autoZero"/>
        <c:crossBetween val="between"/>
      </c:valAx>
    </c:plotArea>
    <c:legend>
      <c:legendPos val="r"/>
      <c:layout/>
    </c:legend>
    <c:plotVisOnly val="1"/>
    <c:dispBlanksAs val="gap"/>
  </c:chart>
  <c:txPr>
    <a:bodyPr/>
    <a:lstStyle/>
    <a:p>
      <a:pPr>
        <a:defRPr sz="800"/>
      </a:pPr>
      <a:endParaRPr lang="zh-CN"/>
    </a:p>
  </c:txPr>
  <c:externalData r:id="rId2"/>
</c:chartSpace>
</file>

<file path=ppt/drawings/drawing1.xml><?xml version="1.0" encoding="utf-8"?>
<c:userShapes xmlns:c="http://schemas.openxmlformats.org/drawingml/2006/chart">
  <cdr:relSizeAnchor xmlns:cdr="http://schemas.openxmlformats.org/drawingml/2006/chartDrawing">
    <cdr:from>
      <cdr:x>0.77833</cdr:x>
      <cdr:y>0.08621</cdr:y>
    </cdr:from>
    <cdr:to>
      <cdr:x>0.87691</cdr:x>
      <cdr:y>0.16484</cdr:y>
    </cdr:to>
    <cdr:sp macro="" textlink="">
      <cdr:nvSpPr>
        <cdr:cNvPr id="3" name="TextBox 2"/>
        <cdr:cNvSpPr txBox="1"/>
      </cdr:nvSpPr>
      <cdr:spPr>
        <a:xfrm xmlns:a="http://schemas.openxmlformats.org/drawingml/2006/main">
          <a:off x="6192688" y="360040"/>
          <a:ext cx="784340" cy="32839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zh-CN" sz="800"/>
            <a:t>Output</a:t>
          </a:r>
          <a:endParaRPr lang="zh-CN" altLang="en-US" sz="800"/>
        </a:p>
      </cdr:txBody>
    </cdr:sp>
  </cdr:relSizeAnchor>
</c:userShapes>
</file>

<file path=ppt/drawings/drawing2.xml><?xml version="1.0" encoding="utf-8"?>
<c:userShapes xmlns:c="http://schemas.openxmlformats.org/drawingml/2006/chart">
  <cdr:relSizeAnchor xmlns:cdr="http://schemas.openxmlformats.org/drawingml/2006/chartDrawing">
    <cdr:from>
      <cdr:x>0.85857</cdr:x>
      <cdr:y>0.06038</cdr:y>
    </cdr:from>
    <cdr:to>
      <cdr:x>0.98286</cdr:x>
      <cdr:y>0.15094</cdr:y>
    </cdr:to>
    <cdr:sp macro="" textlink="">
      <cdr:nvSpPr>
        <cdr:cNvPr id="2" name="TextBox 1"/>
        <cdr:cNvSpPr txBox="1"/>
      </cdr:nvSpPr>
      <cdr:spPr>
        <a:xfrm xmlns:a="http://schemas.openxmlformats.org/drawingml/2006/main">
          <a:off x="5724525" y="152401"/>
          <a:ext cx="828675"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zh-CN" sz="800"/>
            <a:t>Proportion</a:t>
          </a:r>
          <a:endParaRPr lang="zh-CN" altLang="en-US" sz="800"/>
        </a:p>
      </cdr:txBody>
    </cdr:sp>
  </cdr:relSizeAnchor>
  <cdr:relSizeAnchor xmlns:cdr="http://schemas.openxmlformats.org/drawingml/2006/chartDrawing">
    <cdr:from>
      <cdr:x>0.03429</cdr:x>
      <cdr:y>0.04528</cdr:y>
    </cdr:from>
    <cdr:to>
      <cdr:x>0.19571</cdr:x>
      <cdr:y>0.12453</cdr:y>
    </cdr:to>
    <cdr:sp macro="" textlink="">
      <cdr:nvSpPr>
        <cdr:cNvPr id="3" name="TextBox 2"/>
        <cdr:cNvSpPr txBox="1"/>
      </cdr:nvSpPr>
      <cdr:spPr>
        <a:xfrm xmlns:a="http://schemas.openxmlformats.org/drawingml/2006/main">
          <a:off x="228600" y="114301"/>
          <a:ext cx="1076325" cy="2000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zh-CN" altLang="en-US" sz="1100"/>
        </a:p>
      </cdr:txBody>
    </cdr:sp>
  </cdr:relSizeAnchor>
  <cdr:relSizeAnchor xmlns:cdr="http://schemas.openxmlformats.org/drawingml/2006/chartDrawing">
    <cdr:from>
      <cdr:x>0.00857</cdr:x>
      <cdr:y>0.0566</cdr:y>
    </cdr:from>
    <cdr:to>
      <cdr:x>0.18286</cdr:x>
      <cdr:y>0.15094</cdr:y>
    </cdr:to>
    <cdr:sp macro="" textlink="">
      <cdr:nvSpPr>
        <cdr:cNvPr id="4" name="TextBox 3"/>
        <cdr:cNvSpPr txBox="1"/>
      </cdr:nvSpPr>
      <cdr:spPr>
        <a:xfrm xmlns:a="http://schemas.openxmlformats.org/drawingml/2006/main">
          <a:off x="57150" y="142876"/>
          <a:ext cx="1162050" cy="2381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zh-CN" sz="800"/>
            <a:t>Hundred</a:t>
          </a:r>
          <a:r>
            <a:rPr lang="en-US" altLang="zh-CN" sz="800" baseline="0"/>
            <a:t> million</a:t>
          </a:r>
          <a:endParaRPr lang="zh-CN" altLang="en-US" sz="80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4B9D2E02-0872-41B4-A4C6-5835E1ED6576}" type="datetimeFigureOut">
              <a:rPr lang="zh-CN" altLang="en-US" smtClean="0"/>
              <a:pPr/>
              <a:t>2014/11/5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1DA022-E03D-4D8F-9678-08B18F698141}"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B9D2E02-0872-41B4-A4C6-5835E1ED6576}" type="datetimeFigureOut">
              <a:rPr lang="zh-CN" altLang="en-US" smtClean="0"/>
              <a:pPr/>
              <a:t>2014/11/5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1DA022-E03D-4D8F-9678-08B18F698141}"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B9D2E02-0872-41B4-A4C6-5835E1ED6576}" type="datetimeFigureOut">
              <a:rPr lang="zh-CN" altLang="en-US" smtClean="0"/>
              <a:pPr/>
              <a:t>2014/11/5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1DA022-E03D-4D8F-9678-08B18F698141}"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B9D2E02-0872-41B4-A4C6-5835E1ED6576}" type="datetimeFigureOut">
              <a:rPr lang="zh-CN" altLang="en-US" smtClean="0"/>
              <a:pPr/>
              <a:t>2014/11/5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1DA022-E03D-4D8F-9678-08B18F698141}"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B9D2E02-0872-41B4-A4C6-5835E1ED6576}" type="datetimeFigureOut">
              <a:rPr lang="zh-CN" altLang="en-US" smtClean="0"/>
              <a:pPr/>
              <a:t>2014/11/5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1DA022-E03D-4D8F-9678-08B18F698141}"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B9D2E02-0872-41B4-A4C6-5835E1ED6576}" type="datetimeFigureOut">
              <a:rPr lang="zh-CN" altLang="en-US" smtClean="0"/>
              <a:pPr/>
              <a:t>2014/11/5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61DA022-E03D-4D8F-9678-08B18F698141}"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B9D2E02-0872-41B4-A4C6-5835E1ED6576}" type="datetimeFigureOut">
              <a:rPr lang="zh-CN" altLang="en-US" smtClean="0"/>
              <a:pPr/>
              <a:t>2014/11/5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61DA022-E03D-4D8F-9678-08B18F698141}"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B9D2E02-0872-41B4-A4C6-5835E1ED6576}" type="datetimeFigureOut">
              <a:rPr lang="zh-CN" altLang="en-US" smtClean="0"/>
              <a:pPr/>
              <a:t>2014/11/5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61DA022-E03D-4D8F-9678-08B18F698141}"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B9D2E02-0872-41B4-A4C6-5835E1ED6576}" type="datetimeFigureOut">
              <a:rPr lang="zh-CN" altLang="en-US" smtClean="0"/>
              <a:pPr/>
              <a:t>2014/11/5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61DA022-E03D-4D8F-9678-08B18F698141}"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B9D2E02-0872-41B4-A4C6-5835E1ED6576}" type="datetimeFigureOut">
              <a:rPr lang="zh-CN" altLang="en-US" smtClean="0"/>
              <a:pPr/>
              <a:t>2014/11/5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61DA022-E03D-4D8F-9678-08B18F698141}"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B9D2E02-0872-41B4-A4C6-5835E1ED6576}" type="datetimeFigureOut">
              <a:rPr lang="zh-CN" altLang="en-US" smtClean="0"/>
              <a:pPr/>
              <a:t>2014/11/5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61DA022-E03D-4D8F-9678-08B18F698141}"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9D2E02-0872-41B4-A4C6-5835E1ED6576}" type="datetimeFigureOut">
              <a:rPr lang="zh-CN" altLang="en-US" smtClean="0"/>
              <a:pPr/>
              <a:t>2014/11/5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DA022-E03D-4D8F-9678-08B18F698141}"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8062664" cy="1470025"/>
          </a:xfrm>
        </p:spPr>
        <p:txBody>
          <a:bodyPr>
            <a:normAutofit fontScale="90000"/>
          </a:bodyPr>
          <a:lstStyle/>
          <a:p>
            <a:r>
              <a:rPr lang="en-US" altLang="zh-CN" b="1" dirty="0">
                <a:latin typeface="Times New Roman" pitchFamily="18" charset="0"/>
                <a:cs typeface="Times New Roman" pitchFamily="18" charset="0"/>
              </a:rPr>
              <a:t>Current Situation of Tea Production and Marketing in China</a:t>
            </a:r>
            <a:endParaRPr lang="zh-CN" altLang="en-US" b="1" dirty="0">
              <a:latin typeface="Times New Roman" pitchFamily="18" charset="0"/>
              <a:cs typeface="Times New Roman" pitchFamily="18" charset="0"/>
            </a:endParaRPr>
          </a:p>
        </p:txBody>
      </p:sp>
      <p:sp>
        <p:nvSpPr>
          <p:cNvPr id="3" name="副标题 2"/>
          <p:cNvSpPr>
            <a:spLocks noGrp="1"/>
          </p:cNvSpPr>
          <p:nvPr>
            <p:ph type="subTitle" idx="1"/>
          </p:nvPr>
        </p:nvSpPr>
        <p:spPr/>
        <p:txBody>
          <a:bodyPr>
            <a:noAutofit/>
          </a:bodyPr>
          <a:lstStyle/>
          <a:p>
            <a:r>
              <a:rPr lang="en-US" altLang="zh-CN" b="1" dirty="0">
                <a:solidFill>
                  <a:schemeClr val="tx1"/>
                </a:solidFill>
                <a:ea typeface="+mj-ea"/>
                <a:cs typeface="Times New Roman" pitchFamily="18" charset="0"/>
              </a:rPr>
              <a:t>Prof. Lin </a:t>
            </a:r>
            <a:r>
              <a:rPr lang="en-US" altLang="zh-CN" b="1" dirty="0" err="1">
                <a:solidFill>
                  <a:schemeClr val="tx1"/>
                </a:solidFill>
                <a:ea typeface="+mj-ea"/>
                <a:cs typeface="Times New Roman" pitchFamily="18" charset="0"/>
              </a:rPr>
              <a:t>Zhi</a:t>
            </a:r>
            <a:endParaRPr lang="en-US" altLang="zh-CN" b="1" dirty="0">
              <a:solidFill>
                <a:schemeClr val="tx1"/>
              </a:solidFill>
              <a:ea typeface="+mj-ea"/>
              <a:cs typeface="Times New Roman" pitchFamily="18" charset="0"/>
            </a:endParaRPr>
          </a:p>
          <a:p>
            <a:r>
              <a:rPr lang="en-US" altLang="zh-CN" b="1" dirty="0">
                <a:solidFill>
                  <a:schemeClr val="tx1"/>
                </a:solidFill>
                <a:ea typeface="+mj-ea"/>
                <a:cs typeface="Times New Roman" pitchFamily="18" charset="0"/>
              </a:rPr>
              <a:t>Tea Research Institute, CAAS</a:t>
            </a:r>
            <a:endParaRPr lang="zh-CN" altLang="en-US" b="1" dirty="0">
              <a:solidFill>
                <a:schemeClr val="tx1"/>
              </a:solidFill>
              <a:ea typeface="+mj-ea"/>
              <a:cs typeface="Times New Roman" pitchFamily="18" charset="0"/>
            </a:endParaRPr>
          </a:p>
        </p:txBody>
      </p:sp>
      <p:sp>
        <p:nvSpPr>
          <p:cNvPr id="4" name="矩形 3"/>
          <p:cNvSpPr/>
          <p:nvPr/>
        </p:nvSpPr>
        <p:spPr>
          <a:xfrm>
            <a:off x="827584" y="476672"/>
            <a:ext cx="5075428" cy="523220"/>
          </a:xfrm>
          <a:prstGeom prst="rect">
            <a:avLst/>
          </a:prstGeom>
        </p:spPr>
        <p:txBody>
          <a:bodyPr wrap="none">
            <a:spAutoFit/>
          </a:bodyPr>
          <a:lstStyle/>
          <a:p>
            <a:r>
              <a:rPr lang="en-GB" altLang="zh-CN" sz="2800" i="1" dirty="0" smtClean="0"/>
              <a:t>The 21 Session of FAO-IGG on Tea</a:t>
            </a:r>
            <a:endParaRPr lang="zh-CN" altLang="en-US" sz="28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2. Tea Marketing in China</a:t>
            </a:r>
            <a:endParaRPr lang="zh-CN" altLang="zh-CN" dirty="0"/>
          </a:p>
        </p:txBody>
      </p:sp>
      <p:sp>
        <p:nvSpPr>
          <p:cNvPr id="3" name="内容占位符 2"/>
          <p:cNvSpPr>
            <a:spLocks noGrp="1"/>
          </p:cNvSpPr>
          <p:nvPr>
            <p:ph idx="1"/>
          </p:nvPr>
        </p:nvSpPr>
        <p:spPr/>
        <p:txBody>
          <a:bodyPr>
            <a:normAutofit fontScale="92500" lnSpcReduction="20000"/>
          </a:bodyPr>
          <a:lstStyle/>
          <a:p>
            <a:pPr marL="514350" indent="-514350">
              <a:buAutoNum type="arabicParenBoth"/>
            </a:pPr>
            <a:r>
              <a:rPr lang="en-US" altLang="zh-CN" b="1" dirty="0" smtClean="0"/>
              <a:t>Exploring </a:t>
            </a:r>
            <a:r>
              <a:rPr lang="en-US" altLang="zh-CN" b="1" dirty="0"/>
              <a:t>urban and rural market to increase domestic </a:t>
            </a:r>
            <a:r>
              <a:rPr lang="en-US" altLang="zh-CN" b="1" dirty="0" smtClean="0"/>
              <a:t>sales</a:t>
            </a:r>
          </a:p>
          <a:p>
            <a:pPr marL="514350" indent="-514350">
              <a:buNone/>
            </a:pPr>
            <a:r>
              <a:rPr lang="en-US" altLang="zh-CN" dirty="0" smtClean="0"/>
              <a:t>      China’s </a:t>
            </a:r>
            <a:r>
              <a:rPr lang="en-US" altLang="zh-CN" dirty="0"/>
              <a:t>consumption quantity of tea reached </a:t>
            </a:r>
            <a:r>
              <a:rPr lang="en-US" altLang="zh-CN" b="1" dirty="0">
                <a:solidFill>
                  <a:srgbClr val="FF0000"/>
                </a:solidFill>
              </a:rPr>
              <a:t>1.235 million tons </a:t>
            </a:r>
            <a:r>
              <a:rPr lang="en-US" altLang="zh-CN" dirty="0"/>
              <a:t>in 2013 with an annual average tea consumption growth rate of </a:t>
            </a:r>
            <a:r>
              <a:rPr lang="en-US" altLang="zh-CN" b="1" dirty="0">
                <a:solidFill>
                  <a:srgbClr val="FF0000"/>
                </a:solidFill>
              </a:rPr>
              <a:t>5</a:t>
            </a:r>
            <a:r>
              <a:rPr lang="en-US" altLang="zh-CN" b="1" dirty="0" smtClean="0">
                <a:solidFill>
                  <a:srgbClr val="FF0000"/>
                </a:solidFill>
              </a:rPr>
              <a:t>%</a:t>
            </a:r>
            <a:r>
              <a:rPr lang="en-US" altLang="zh-CN" dirty="0" smtClean="0"/>
              <a:t>(FAO data).</a:t>
            </a:r>
          </a:p>
          <a:p>
            <a:pPr marL="514350" indent="-514350">
              <a:buNone/>
            </a:pPr>
            <a:r>
              <a:rPr lang="en-US" altLang="zh-CN" dirty="0" smtClean="0"/>
              <a:t>      The </a:t>
            </a:r>
            <a:r>
              <a:rPr lang="en-US" altLang="zh-CN" dirty="0"/>
              <a:t>population of Chinese tea consumers was </a:t>
            </a:r>
            <a:r>
              <a:rPr lang="en-US" altLang="zh-CN" b="1" dirty="0">
                <a:solidFill>
                  <a:srgbClr val="FF0000"/>
                </a:solidFill>
              </a:rPr>
              <a:t>4.68 billion</a:t>
            </a:r>
            <a:r>
              <a:rPr lang="en-US" altLang="zh-CN" dirty="0"/>
              <a:t>, </a:t>
            </a:r>
            <a:r>
              <a:rPr lang="en-US" altLang="zh-CN" b="1" dirty="0">
                <a:solidFill>
                  <a:srgbClr val="FF0000"/>
                </a:solidFill>
              </a:rPr>
              <a:t>36% </a:t>
            </a:r>
            <a:r>
              <a:rPr lang="en-US" altLang="zh-CN" dirty="0"/>
              <a:t>of the </a:t>
            </a:r>
            <a:r>
              <a:rPr lang="en-US" altLang="zh-CN" dirty="0" smtClean="0"/>
              <a:t>total. </a:t>
            </a:r>
            <a:r>
              <a:rPr lang="en-US" altLang="zh-CN" dirty="0"/>
              <a:t>Among them, the population of urban consumers and rural consumers were </a:t>
            </a:r>
            <a:r>
              <a:rPr lang="en-US" altLang="zh-CN" b="1" dirty="0">
                <a:solidFill>
                  <a:srgbClr val="FF0000"/>
                </a:solidFill>
              </a:rPr>
              <a:t>2.54 billion </a:t>
            </a:r>
            <a:r>
              <a:rPr lang="en-US" altLang="zh-CN" dirty="0"/>
              <a:t>and </a:t>
            </a:r>
            <a:r>
              <a:rPr lang="en-US" altLang="zh-CN" b="1" dirty="0">
                <a:solidFill>
                  <a:srgbClr val="FF0000"/>
                </a:solidFill>
              </a:rPr>
              <a:t>2.14 billion</a:t>
            </a:r>
            <a:r>
              <a:rPr lang="en-US" altLang="zh-CN" dirty="0"/>
              <a:t>, </a:t>
            </a:r>
            <a:r>
              <a:rPr lang="en-US" altLang="zh-CN" dirty="0" smtClean="0"/>
              <a:t>respectively (</a:t>
            </a:r>
            <a:r>
              <a:rPr lang="en-US" altLang="zh-CN" dirty="0"/>
              <a:t>Guan Xi </a:t>
            </a:r>
            <a:r>
              <a:rPr lang="en-US" altLang="zh-CN" dirty="0" smtClean="0"/>
              <a:t>, 2011).</a:t>
            </a: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a:t>Per capita consumption of tea in selected countries</a:t>
            </a:r>
            <a:endParaRPr lang="zh-CN" altLang="en-US" dirty="0"/>
          </a:p>
        </p:txBody>
      </p:sp>
      <p:pic>
        <p:nvPicPr>
          <p:cNvPr id="4" name="内容占位符 3"/>
          <p:cNvPicPr>
            <a:picLocks noGrp="1"/>
          </p:cNvPicPr>
          <p:nvPr>
            <p:ph idx="1"/>
          </p:nvPr>
        </p:nvPicPr>
        <p:blipFill>
          <a:blip r:embed="rId2" cstate="print"/>
          <a:srcRect/>
          <a:stretch>
            <a:fillRect/>
          </a:stretch>
        </p:blipFill>
        <p:spPr bwMode="auto">
          <a:xfrm>
            <a:off x="683568" y="1772816"/>
            <a:ext cx="7920880" cy="3699420"/>
          </a:xfrm>
          <a:prstGeom prst="rect">
            <a:avLst/>
          </a:prstGeom>
          <a:noFill/>
        </p:spPr>
      </p:pic>
      <p:sp>
        <p:nvSpPr>
          <p:cNvPr id="5" name="矩形 4"/>
          <p:cNvSpPr/>
          <p:nvPr/>
        </p:nvSpPr>
        <p:spPr>
          <a:xfrm>
            <a:off x="3059832" y="1916832"/>
            <a:ext cx="3422412" cy="369332"/>
          </a:xfrm>
          <a:prstGeom prst="rect">
            <a:avLst/>
          </a:prstGeom>
        </p:spPr>
        <p:txBody>
          <a:bodyPr wrap="none">
            <a:spAutoFit/>
          </a:bodyPr>
          <a:lstStyle/>
          <a:p>
            <a:r>
              <a:rPr lang="en-US" altLang="zh-CN" b="1" dirty="0" smtClean="0">
                <a:solidFill>
                  <a:srgbClr val="FF0000"/>
                </a:solidFill>
              </a:rPr>
              <a:t>Ranking only the 20</a:t>
            </a:r>
            <a:r>
              <a:rPr lang="en-US" altLang="zh-CN" b="1" baseline="30000" dirty="0" smtClean="0">
                <a:solidFill>
                  <a:srgbClr val="FF0000"/>
                </a:solidFill>
              </a:rPr>
              <a:t>th</a:t>
            </a:r>
            <a:r>
              <a:rPr lang="en-US" altLang="zh-CN" b="1" dirty="0" smtClean="0">
                <a:solidFill>
                  <a:srgbClr val="FF0000"/>
                </a:solidFill>
              </a:rPr>
              <a:t> in the world</a:t>
            </a:r>
            <a:endParaRPr lang="zh-CN" altLang="en-US" b="1" dirty="0">
              <a:solidFill>
                <a:srgbClr val="FF0000"/>
              </a:solidFill>
            </a:endParaRPr>
          </a:p>
        </p:txBody>
      </p:sp>
      <p:sp>
        <p:nvSpPr>
          <p:cNvPr id="6" name="矩形 5"/>
          <p:cNvSpPr/>
          <p:nvPr/>
        </p:nvSpPr>
        <p:spPr>
          <a:xfrm>
            <a:off x="539552" y="5733256"/>
            <a:ext cx="8064896" cy="707886"/>
          </a:xfrm>
          <a:prstGeom prst="rect">
            <a:avLst/>
          </a:prstGeom>
        </p:spPr>
        <p:txBody>
          <a:bodyPr wrap="square">
            <a:spAutoFit/>
          </a:bodyPr>
          <a:lstStyle/>
          <a:p>
            <a:r>
              <a:rPr lang="en-US" altLang="zh-CN" sz="2000" b="1" dirty="0" smtClean="0"/>
              <a:t>China still has lots of space to enhance its domestic consumption quantity of tea.</a:t>
            </a:r>
            <a:endParaRPr lang="zh-CN" altLang="en-US" sz="20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2. Tea Marketing in China</a:t>
            </a:r>
            <a:endParaRPr lang="zh-CN" altLang="en-US" dirty="0"/>
          </a:p>
        </p:txBody>
      </p:sp>
      <p:sp>
        <p:nvSpPr>
          <p:cNvPr id="3" name="内容占位符 2"/>
          <p:cNvSpPr>
            <a:spLocks noGrp="1"/>
          </p:cNvSpPr>
          <p:nvPr>
            <p:ph idx="1"/>
          </p:nvPr>
        </p:nvSpPr>
        <p:spPr/>
        <p:txBody>
          <a:bodyPr/>
          <a:lstStyle/>
          <a:p>
            <a:pPr>
              <a:buNone/>
            </a:pPr>
            <a:r>
              <a:rPr lang="en-US" altLang="zh-CN" b="1" dirty="0" smtClean="0"/>
              <a:t>(2) Consolidating </a:t>
            </a:r>
            <a:r>
              <a:rPr lang="en-US" altLang="zh-CN" b="1" dirty="0"/>
              <a:t>international market to increase export </a:t>
            </a:r>
            <a:r>
              <a:rPr lang="en-US" altLang="zh-CN" b="1" dirty="0" smtClean="0"/>
              <a:t>quantity</a:t>
            </a:r>
          </a:p>
          <a:p>
            <a:pPr>
              <a:buNone/>
            </a:pPr>
            <a:r>
              <a:rPr lang="en-US" altLang="zh-CN" dirty="0" smtClean="0"/>
              <a:t>    In recent years, the export quantity of Chinese tea has been growing slightly with fluctuations, and the export value and price have continued rising too. </a:t>
            </a:r>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a:t>China’s export quantity and value of tea: 2010-2013</a:t>
            </a:r>
            <a:endParaRPr lang="zh-CN" altLang="en-US" dirty="0"/>
          </a:p>
        </p:txBody>
      </p:sp>
      <p:pic>
        <p:nvPicPr>
          <p:cNvPr id="4" name="内容占位符 3"/>
          <p:cNvPicPr>
            <a:picLocks noGrp="1"/>
          </p:cNvPicPr>
          <p:nvPr>
            <p:ph idx="1"/>
          </p:nvPr>
        </p:nvPicPr>
        <p:blipFill>
          <a:blip r:embed="rId2" cstate="print"/>
          <a:srcRect/>
          <a:stretch>
            <a:fillRect/>
          </a:stretch>
        </p:blipFill>
        <p:spPr bwMode="auto">
          <a:xfrm>
            <a:off x="539552" y="1628800"/>
            <a:ext cx="8352928" cy="4349416"/>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a:t>World exports of tea: 2003 VS. 2012</a:t>
            </a:r>
            <a:endParaRPr lang="zh-CN" altLang="en-US" dirty="0"/>
          </a:p>
        </p:txBody>
      </p:sp>
      <p:pic>
        <p:nvPicPr>
          <p:cNvPr id="4" name="内容占位符 3" descr="C:\Users\user\AppData\Roaming\Tencent\Users\1052342262\QQ\WinTemp\RichOle\`3{`T0)VP`@S)E`3@B)0IVS.png"/>
          <p:cNvPicPr>
            <a:picLocks noGrp="1"/>
          </p:cNvPicPr>
          <p:nvPr>
            <p:ph idx="1"/>
          </p:nvPr>
        </p:nvPicPr>
        <p:blipFill>
          <a:blip r:embed="rId2" cstate="print"/>
          <a:srcRect l="2461" r="1538" b="1938"/>
          <a:stretch>
            <a:fillRect/>
          </a:stretch>
        </p:blipFill>
        <p:spPr bwMode="auto">
          <a:xfrm>
            <a:off x="827584" y="1844824"/>
            <a:ext cx="7414935" cy="3007235"/>
          </a:xfrm>
          <a:prstGeom prst="rect">
            <a:avLst/>
          </a:prstGeom>
          <a:noFill/>
          <a:ln w="9525">
            <a:noFill/>
            <a:miter lim="800000"/>
            <a:headEnd/>
            <a:tailEnd/>
          </a:ln>
        </p:spPr>
      </p:pic>
      <p:sp>
        <p:nvSpPr>
          <p:cNvPr id="5" name="矩形 4"/>
          <p:cNvSpPr/>
          <p:nvPr/>
        </p:nvSpPr>
        <p:spPr>
          <a:xfrm>
            <a:off x="1115616" y="5085184"/>
            <a:ext cx="7056784" cy="923330"/>
          </a:xfrm>
          <a:prstGeom prst="rect">
            <a:avLst/>
          </a:prstGeom>
        </p:spPr>
        <p:txBody>
          <a:bodyPr wrap="square">
            <a:spAutoFit/>
          </a:bodyPr>
          <a:lstStyle/>
          <a:p>
            <a:r>
              <a:rPr lang="en-US" altLang="zh-CN" b="1" dirty="0" smtClean="0"/>
              <a:t>The share of Chinese tea export quantity wasn’t high compared with the total world export, the number in 2012 (i.e., 18%) was even lower than that of 2003.</a:t>
            </a:r>
            <a:endParaRPr lang="zh-CN" altLang="en-US"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3</a:t>
            </a:r>
            <a:r>
              <a:rPr lang="en-US" altLang="zh-CN" b="1" dirty="0" smtClean="0"/>
              <a:t>. Tea Marketing in China</a:t>
            </a:r>
            <a:endParaRPr lang="zh-CN" altLang="en-US" dirty="0"/>
          </a:p>
        </p:txBody>
      </p:sp>
      <p:sp>
        <p:nvSpPr>
          <p:cNvPr id="3" name="内容占位符 2"/>
          <p:cNvSpPr>
            <a:spLocks noGrp="1"/>
          </p:cNvSpPr>
          <p:nvPr>
            <p:ph idx="1"/>
          </p:nvPr>
        </p:nvSpPr>
        <p:spPr/>
        <p:txBody>
          <a:bodyPr/>
          <a:lstStyle/>
          <a:p>
            <a:pPr>
              <a:buNone/>
            </a:pPr>
            <a:r>
              <a:rPr lang="en-US" altLang="zh-CN" b="1" dirty="0" smtClean="0"/>
              <a:t>(3) The </a:t>
            </a:r>
            <a:r>
              <a:rPr lang="en-US" altLang="zh-CN" b="1" dirty="0"/>
              <a:t>balancing of production and </a:t>
            </a:r>
            <a:r>
              <a:rPr lang="en-US" altLang="zh-CN" b="1" dirty="0" smtClean="0"/>
              <a:t>marketing</a:t>
            </a:r>
          </a:p>
          <a:p>
            <a:pPr>
              <a:buNone/>
            </a:pPr>
            <a:r>
              <a:rPr lang="en-US" altLang="zh-CN" dirty="0" smtClean="0"/>
              <a:t>   From </a:t>
            </a:r>
            <a:r>
              <a:rPr lang="en-US" altLang="zh-CN" dirty="0"/>
              <a:t>2001 to 2011, the annual average growth rate of tea consumption in China was 8.86%; on the other hand, the annual average growth rate of tea production was 8.77%. </a:t>
            </a:r>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a:t>China’s tea production and marketing: 2010-2013</a:t>
            </a:r>
            <a:endParaRPr lang="zh-CN" altLang="en-US" dirty="0"/>
          </a:p>
        </p:txBody>
      </p:sp>
      <p:graphicFrame>
        <p:nvGraphicFramePr>
          <p:cNvPr id="4" name="内容占位符 3"/>
          <p:cNvGraphicFramePr>
            <a:graphicFrameLocks noGrp="1"/>
          </p:cNvGraphicFramePr>
          <p:nvPr>
            <p:ph idx="1"/>
          </p:nvPr>
        </p:nvGraphicFramePr>
        <p:xfrm>
          <a:off x="611560" y="1844824"/>
          <a:ext cx="7920880" cy="2376263"/>
        </p:xfrm>
        <a:graphic>
          <a:graphicData uri="http://schemas.openxmlformats.org/drawingml/2006/table">
            <a:tbl>
              <a:tblPr/>
              <a:tblGrid>
                <a:gridCol w="2604354"/>
                <a:gridCol w="1449032"/>
                <a:gridCol w="1317048"/>
                <a:gridCol w="1317979"/>
                <a:gridCol w="1232467"/>
              </a:tblGrid>
              <a:tr h="696077">
                <a:tc>
                  <a:txBody>
                    <a:bodyPr/>
                    <a:lstStyle/>
                    <a:p>
                      <a:pPr indent="304800" algn="just">
                        <a:spcAft>
                          <a:spcPts val="0"/>
                        </a:spcAft>
                      </a:pPr>
                      <a:endParaRPr lang="en-US" sz="2400" kern="100" dirty="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6070" algn="just">
                        <a:spcAft>
                          <a:spcPts val="0"/>
                        </a:spcAft>
                      </a:pPr>
                      <a:r>
                        <a:rPr lang="en-US" sz="2400" b="1" kern="100" dirty="0">
                          <a:latin typeface="Times New Roman"/>
                          <a:ea typeface="宋体"/>
                        </a:rPr>
                        <a:t>2010</a:t>
                      </a:r>
                      <a:endParaRPr lang="zh-CN" sz="2400" kern="100" dirty="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6070" algn="just">
                        <a:spcAft>
                          <a:spcPts val="0"/>
                        </a:spcAft>
                      </a:pPr>
                      <a:r>
                        <a:rPr lang="en-US" sz="2400" b="1" kern="100" dirty="0">
                          <a:latin typeface="Times New Roman"/>
                          <a:ea typeface="宋体"/>
                        </a:rPr>
                        <a:t>2011</a:t>
                      </a:r>
                      <a:endParaRPr lang="zh-CN" sz="2400" kern="100" dirty="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09855" algn="just">
                        <a:spcAft>
                          <a:spcPts val="0"/>
                        </a:spcAft>
                      </a:pPr>
                      <a:r>
                        <a:rPr lang="en-US" sz="2400" b="1" kern="100">
                          <a:latin typeface="Times New Roman"/>
                          <a:ea typeface="宋体"/>
                        </a:rPr>
                        <a:t>2012</a:t>
                      </a:r>
                      <a:endParaRPr lang="zh-CN" sz="24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09855" algn="just">
                        <a:spcAft>
                          <a:spcPts val="0"/>
                        </a:spcAft>
                      </a:pPr>
                      <a:r>
                        <a:rPr lang="en-US" sz="2400" b="1" kern="100">
                          <a:latin typeface="Times New Roman"/>
                          <a:ea typeface="宋体"/>
                        </a:rPr>
                        <a:t>2013</a:t>
                      </a:r>
                      <a:endParaRPr lang="zh-CN" sz="24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0093">
                <a:tc>
                  <a:txBody>
                    <a:bodyPr/>
                    <a:lstStyle/>
                    <a:p>
                      <a:pPr algn="just">
                        <a:spcAft>
                          <a:spcPts val="0"/>
                        </a:spcAft>
                      </a:pPr>
                      <a:r>
                        <a:rPr lang="en-US" sz="2400" kern="100" dirty="0">
                          <a:latin typeface="Times New Roman"/>
                          <a:ea typeface="宋体"/>
                        </a:rPr>
                        <a:t>Total Yield </a:t>
                      </a:r>
                      <a:r>
                        <a:rPr lang="en-US" sz="2400" kern="100" dirty="0" smtClean="0">
                          <a:latin typeface="Times New Roman"/>
                          <a:ea typeface="宋体"/>
                        </a:rPr>
                        <a:t>(</a:t>
                      </a:r>
                      <a:r>
                        <a:rPr lang="en-US" sz="2400" kern="100" dirty="0">
                          <a:latin typeface="Times New Roman"/>
                          <a:ea typeface="宋体"/>
                        </a:rPr>
                        <a:t>10 thousand tons)</a:t>
                      </a:r>
                      <a:endParaRPr lang="zh-CN" sz="2400" kern="100" dirty="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10490" algn="just">
                        <a:spcAft>
                          <a:spcPts val="0"/>
                        </a:spcAft>
                      </a:pPr>
                      <a:r>
                        <a:rPr lang="en-US" sz="2400" kern="100">
                          <a:latin typeface="Times New Roman"/>
                          <a:ea typeface="宋体"/>
                        </a:rPr>
                        <a:t>147.51</a:t>
                      </a:r>
                      <a:endParaRPr lang="zh-CN" sz="24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10490" algn="just">
                        <a:spcAft>
                          <a:spcPts val="0"/>
                        </a:spcAft>
                      </a:pPr>
                      <a:r>
                        <a:rPr lang="en-US" sz="2400" kern="100" dirty="0">
                          <a:latin typeface="Times New Roman"/>
                          <a:ea typeface="宋体"/>
                        </a:rPr>
                        <a:t>162.32</a:t>
                      </a:r>
                      <a:endParaRPr lang="zh-CN" sz="2400" kern="100" dirty="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10490" algn="just">
                        <a:spcAft>
                          <a:spcPts val="0"/>
                        </a:spcAft>
                      </a:pPr>
                      <a:r>
                        <a:rPr lang="en-US" sz="2400" kern="100" dirty="0">
                          <a:latin typeface="Times New Roman"/>
                          <a:ea typeface="宋体"/>
                        </a:rPr>
                        <a:t>177.43</a:t>
                      </a:r>
                      <a:endParaRPr lang="zh-CN" sz="2400" kern="100" dirty="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10490" algn="just">
                        <a:spcAft>
                          <a:spcPts val="0"/>
                        </a:spcAft>
                      </a:pPr>
                      <a:r>
                        <a:rPr lang="en-US" sz="2400" kern="100">
                          <a:latin typeface="Times New Roman"/>
                          <a:ea typeface="宋体"/>
                        </a:rPr>
                        <a:t>189.00</a:t>
                      </a:r>
                      <a:endParaRPr lang="zh-CN" sz="24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0093">
                <a:tc>
                  <a:txBody>
                    <a:bodyPr/>
                    <a:lstStyle/>
                    <a:p>
                      <a:pPr algn="just">
                        <a:spcAft>
                          <a:spcPts val="0"/>
                        </a:spcAft>
                      </a:pPr>
                      <a:r>
                        <a:rPr lang="en-US" sz="2400" kern="100">
                          <a:latin typeface="Times New Roman"/>
                          <a:ea typeface="宋体"/>
                        </a:rPr>
                        <a:t>Total Sales (10 thousand tons)</a:t>
                      </a:r>
                      <a:endParaRPr lang="zh-CN" sz="24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10490" algn="just">
                        <a:spcAft>
                          <a:spcPts val="0"/>
                        </a:spcAft>
                      </a:pPr>
                      <a:r>
                        <a:rPr lang="en-US" sz="2400" kern="100">
                          <a:latin typeface="Times New Roman"/>
                          <a:ea typeface="宋体"/>
                        </a:rPr>
                        <a:t>146.36</a:t>
                      </a:r>
                      <a:endParaRPr lang="zh-CN" sz="24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10490" algn="just">
                        <a:spcAft>
                          <a:spcPts val="0"/>
                        </a:spcAft>
                      </a:pPr>
                      <a:r>
                        <a:rPr lang="en-US" sz="2400" kern="100">
                          <a:latin typeface="Times New Roman"/>
                          <a:ea typeface="宋体"/>
                        </a:rPr>
                        <a:t>155.51</a:t>
                      </a:r>
                      <a:endParaRPr lang="zh-CN" sz="24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10490" algn="just">
                        <a:spcAft>
                          <a:spcPts val="0"/>
                        </a:spcAft>
                      </a:pPr>
                      <a:r>
                        <a:rPr lang="en-US" sz="2400" kern="100" dirty="0">
                          <a:latin typeface="Times New Roman"/>
                          <a:ea typeface="宋体"/>
                        </a:rPr>
                        <a:t>161.85</a:t>
                      </a:r>
                      <a:endParaRPr lang="zh-CN" sz="2400" kern="100" dirty="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10490" algn="just">
                        <a:spcAft>
                          <a:spcPts val="0"/>
                        </a:spcAft>
                      </a:pPr>
                      <a:r>
                        <a:rPr lang="en-US" sz="2400" kern="100" dirty="0">
                          <a:latin typeface="Times New Roman"/>
                          <a:ea typeface="宋体"/>
                        </a:rPr>
                        <a:t>171.08</a:t>
                      </a:r>
                      <a:endParaRPr lang="zh-CN" sz="2400" kern="100" dirty="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矩形 4"/>
          <p:cNvSpPr/>
          <p:nvPr/>
        </p:nvSpPr>
        <p:spPr>
          <a:xfrm>
            <a:off x="539552" y="4509120"/>
            <a:ext cx="8280920" cy="1938992"/>
          </a:xfrm>
          <a:prstGeom prst="rect">
            <a:avLst/>
          </a:prstGeom>
        </p:spPr>
        <p:txBody>
          <a:bodyPr wrap="square">
            <a:spAutoFit/>
          </a:bodyPr>
          <a:lstStyle/>
          <a:p>
            <a:r>
              <a:rPr lang="en-US" altLang="zh-CN" sz="2400" b="1" dirty="0">
                <a:solidFill>
                  <a:srgbClr val="FF0000"/>
                </a:solidFill>
              </a:rPr>
              <a:t>Since 2010, along with the increase of new tea plantations, China’s tea production has been growing rapidly, even more than tea consumption. Considering consumption inventory, processing losses and other factors, production and marketing keep in balance </a:t>
            </a:r>
            <a:r>
              <a:rPr lang="en-US" altLang="zh-CN" sz="2400" b="1" dirty="0" smtClean="0">
                <a:solidFill>
                  <a:srgbClr val="FF0000"/>
                </a:solidFill>
              </a:rPr>
              <a:t>basically.</a:t>
            </a:r>
            <a:endParaRPr lang="zh-CN" altLang="en-US" sz="2400" b="1"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Autofit/>
          </a:bodyPr>
          <a:lstStyle/>
          <a:p>
            <a:r>
              <a:rPr lang="en-US" altLang="zh-CN" sz="8800" b="1" dirty="0" smtClean="0"/>
              <a:t>Thank you!</a:t>
            </a:r>
            <a:endParaRPr lang="zh-CN" altLang="en-US" sz="88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1. Tea </a:t>
            </a:r>
            <a:r>
              <a:rPr lang="en-US" altLang="zh-CN" b="1" dirty="0"/>
              <a:t>Production </a:t>
            </a:r>
            <a:r>
              <a:rPr lang="en-US" altLang="zh-CN" b="1" dirty="0" smtClean="0"/>
              <a:t>in China</a:t>
            </a:r>
            <a:endParaRPr lang="zh-CN" altLang="zh-CN" dirty="0"/>
          </a:p>
        </p:txBody>
      </p:sp>
      <p:sp>
        <p:nvSpPr>
          <p:cNvPr id="3" name="内容占位符 2"/>
          <p:cNvSpPr>
            <a:spLocks noGrp="1"/>
          </p:cNvSpPr>
          <p:nvPr>
            <p:ph idx="1"/>
          </p:nvPr>
        </p:nvSpPr>
        <p:spPr>
          <a:xfrm>
            <a:off x="539552" y="1268760"/>
            <a:ext cx="7992888" cy="4525963"/>
          </a:xfrm>
        </p:spPr>
        <p:txBody>
          <a:bodyPr/>
          <a:lstStyle/>
          <a:p>
            <a:pPr>
              <a:buNone/>
            </a:pPr>
            <a:r>
              <a:rPr lang="en-US" altLang="zh-CN" b="1" dirty="0" smtClean="0"/>
              <a:t>(1) Production </a:t>
            </a:r>
            <a:r>
              <a:rPr lang="en-US" altLang="zh-CN" b="1" dirty="0"/>
              <a:t>concentrated in the </a:t>
            </a:r>
            <a:r>
              <a:rPr lang="en-US" altLang="zh-CN" b="1" dirty="0" smtClean="0"/>
              <a:t>advantageous areas</a:t>
            </a:r>
            <a:endParaRPr lang="zh-CN" altLang="en-US" dirty="0"/>
          </a:p>
        </p:txBody>
      </p:sp>
      <p:pic>
        <p:nvPicPr>
          <p:cNvPr id="4" name="Picture 3" descr="中国茶区位置图"/>
          <p:cNvPicPr>
            <a:picLocks noChangeAspect="1" noChangeArrowheads="1"/>
          </p:cNvPicPr>
          <p:nvPr/>
        </p:nvPicPr>
        <p:blipFill>
          <a:blip r:embed="rId2" cstate="print"/>
          <a:srcRect/>
          <a:stretch>
            <a:fillRect/>
          </a:stretch>
        </p:blipFill>
        <p:spPr bwMode="auto">
          <a:xfrm>
            <a:off x="1475656" y="2492896"/>
            <a:ext cx="6552728" cy="4129328"/>
          </a:xfrm>
          <a:prstGeom prst="rect">
            <a:avLst/>
          </a:prstGeom>
          <a:noFill/>
          <a:ln w="9525">
            <a:solidFill>
              <a:srgbClr val="FF0000"/>
            </a:solidFill>
            <a:miter lim="800000"/>
            <a:headEnd/>
            <a:tailEnd/>
          </a:ln>
        </p:spPr>
      </p:pic>
      <p:sp>
        <p:nvSpPr>
          <p:cNvPr id="5" name="Oval 4"/>
          <p:cNvSpPr>
            <a:spLocks noChangeArrowheads="1"/>
          </p:cNvSpPr>
          <p:nvPr/>
        </p:nvSpPr>
        <p:spPr bwMode="auto">
          <a:xfrm>
            <a:off x="4355976" y="5013176"/>
            <a:ext cx="2088232" cy="1008112"/>
          </a:xfrm>
          <a:prstGeom prst="ellipse">
            <a:avLst/>
          </a:prstGeom>
          <a:noFill/>
          <a:ln w="19050">
            <a:solidFill>
              <a:srgbClr val="FF0000"/>
            </a:solidFill>
            <a:prstDash val="sysDot"/>
            <a:round/>
            <a:headEnd/>
            <a:tailEnd/>
          </a:ln>
          <a:effectLst/>
        </p:spPr>
        <p:txBody>
          <a:bodyPr wrap="none" anchor="ctr"/>
          <a:lstStyle/>
          <a:p>
            <a:endParaRPr lang="zh-CN" altLang="en-US"/>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a:t>The </a:t>
            </a:r>
            <a:r>
              <a:rPr lang="en-US" altLang="zh-CN" b="1" dirty="0" smtClean="0"/>
              <a:t>Distribution </a:t>
            </a:r>
            <a:r>
              <a:rPr lang="en-US" altLang="zh-CN" b="1" dirty="0"/>
              <a:t>of Chinese </a:t>
            </a:r>
            <a:r>
              <a:rPr lang="en-US" altLang="zh-CN" b="1" dirty="0" smtClean="0"/>
              <a:t>Tea Production </a:t>
            </a:r>
            <a:r>
              <a:rPr lang="en-US" altLang="zh-CN" b="1" dirty="0"/>
              <a:t>in </a:t>
            </a:r>
            <a:r>
              <a:rPr lang="en-US" altLang="zh-CN" b="1" dirty="0" smtClean="0"/>
              <a:t>2013</a:t>
            </a:r>
            <a:r>
              <a:rPr lang="en-US" altLang="zh-CN" b="1" dirty="0"/>
              <a:t> </a:t>
            </a:r>
            <a:endParaRPr lang="zh-CN" altLang="zh-CN" dirty="0"/>
          </a:p>
        </p:txBody>
      </p:sp>
      <p:graphicFrame>
        <p:nvGraphicFramePr>
          <p:cNvPr id="4" name="图表 3"/>
          <p:cNvGraphicFramePr/>
          <p:nvPr/>
        </p:nvGraphicFramePr>
        <p:xfrm>
          <a:off x="467544" y="1700808"/>
          <a:ext cx="8424936" cy="4608512"/>
        </p:xfrm>
        <a:graphic>
          <a:graphicData uri="http://schemas.openxmlformats.org/drawingml/2006/chart">
            <c:chart xmlns:c="http://schemas.openxmlformats.org/drawingml/2006/chart" xmlns:r="http://schemas.openxmlformats.org/officeDocument/2006/relationships" r:id="rId2"/>
          </a:graphicData>
        </a:graphic>
      </p:graphicFrame>
      <p:sp>
        <p:nvSpPr>
          <p:cNvPr id="5" name="矩形 4"/>
          <p:cNvSpPr/>
          <p:nvPr/>
        </p:nvSpPr>
        <p:spPr>
          <a:xfrm>
            <a:off x="1403648" y="1916832"/>
            <a:ext cx="928459" cy="369332"/>
          </a:xfrm>
          <a:prstGeom prst="rect">
            <a:avLst/>
          </a:prstGeom>
        </p:spPr>
        <p:txBody>
          <a:bodyPr wrap="none">
            <a:spAutoFit/>
          </a:bodyPr>
          <a:lstStyle/>
          <a:p>
            <a:r>
              <a:rPr lang="en-US" altLang="zh-CN" b="1" dirty="0" smtClean="0">
                <a:solidFill>
                  <a:srgbClr val="FF0000"/>
                </a:solidFill>
              </a:rPr>
              <a:t>15.80%</a:t>
            </a:r>
            <a:r>
              <a:rPr lang="en-US" altLang="zh-CN" dirty="0" smtClean="0"/>
              <a:t> </a:t>
            </a:r>
            <a:endParaRPr lang="zh-CN" altLang="en-US" dirty="0"/>
          </a:p>
        </p:txBody>
      </p:sp>
      <p:sp>
        <p:nvSpPr>
          <p:cNvPr id="6" name="矩形 5"/>
          <p:cNvSpPr/>
          <p:nvPr/>
        </p:nvSpPr>
        <p:spPr>
          <a:xfrm>
            <a:off x="4067944" y="1988840"/>
            <a:ext cx="928459" cy="369332"/>
          </a:xfrm>
          <a:prstGeom prst="rect">
            <a:avLst/>
          </a:prstGeom>
        </p:spPr>
        <p:txBody>
          <a:bodyPr wrap="none">
            <a:spAutoFit/>
          </a:bodyPr>
          <a:lstStyle/>
          <a:p>
            <a:r>
              <a:rPr lang="en-US" altLang="zh-CN" b="1" dirty="0" smtClean="0">
                <a:solidFill>
                  <a:srgbClr val="FF0000"/>
                </a:solidFill>
              </a:rPr>
              <a:t>17.46%</a:t>
            </a:r>
            <a:r>
              <a:rPr lang="en-US" altLang="zh-CN" b="1" dirty="0" smtClean="0"/>
              <a:t> </a:t>
            </a:r>
            <a:endParaRPr lang="zh-CN" altLang="en-US" b="1" dirty="0"/>
          </a:p>
        </p:txBody>
      </p:sp>
      <p:sp>
        <p:nvSpPr>
          <p:cNvPr id="7" name="矩形 6"/>
          <p:cNvSpPr/>
          <p:nvPr/>
        </p:nvSpPr>
        <p:spPr>
          <a:xfrm>
            <a:off x="755576" y="6021288"/>
            <a:ext cx="7992888" cy="646331"/>
          </a:xfrm>
          <a:prstGeom prst="rect">
            <a:avLst/>
          </a:prstGeom>
        </p:spPr>
        <p:txBody>
          <a:bodyPr wrap="square">
            <a:spAutoFit/>
          </a:bodyPr>
          <a:lstStyle/>
          <a:p>
            <a:r>
              <a:rPr lang="en-US" altLang="zh-CN" b="1" dirty="0" smtClean="0"/>
              <a:t>In 2013, the cultivated area and the production of tea in these 11 provinces together accounted for </a:t>
            </a:r>
            <a:r>
              <a:rPr lang="en-US" altLang="zh-CN" b="1" dirty="0" smtClean="0">
                <a:solidFill>
                  <a:srgbClr val="FF0000"/>
                </a:solidFill>
              </a:rPr>
              <a:t>88.04%</a:t>
            </a:r>
            <a:r>
              <a:rPr lang="en-US" altLang="zh-CN" b="1" dirty="0" smtClean="0"/>
              <a:t> and </a:t>
            </a:r>
            <a:r>
              <a:rPr lang="en-US" altLang="zh-CN" b="1" dirty="0" smtClean="0">
                <a:solidFill>
                  <a:srgbClr val="FF0000"/>
                </a:solidFill>
              </a:rPr>
              <a:t>88.32% </a:t>
            </a:r>
            <a:r>
              <a:rPr lang="en-US" altLang="zh-CN" b="1" dirty="0" smtClean="0"/>
              <a:t>of the national total, respectively.</a:t>
            </a:r>
            <a:endParaRPr lang="zh-CN" altLang="en-US"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1. Tea Production in China</a:t>
            </a:r>
            <a:endParaRPr lang="zh-CN" altLang="en-US" dirty="0"/>
          </a:p>
        </p:txBody>
      </p:sp>
      <p:sp>
        <p:nvSpPr>
          <p:cNvPr id="3" name="内容占位符 2"/>
          <p:cNvSpPr>
            <a:spLocks noGrp="1"/>
          </p:cNvSpPr>
          <p:nvPr>
            <p:ph idx="1"/>
          </p:nvPr>
        </p:nvSpPr>
        <p:spPr/>
        <p:txBody>
          <a:bodyPr/>
          <a:lstStyle/>
          <a:p>
            <a:pPr>
              <a:buNone/>
            </a:pPr>
            <a:r>
              <a:rPr lang="en-US" altLang="zh-CN" b="1" dirty="0" smtClean="0"/>
              <a:t>(2) Increasing </a:t>
            </a:r>
            <a:r>
              <a:rPr lang="en-US" altLang="zh-CN" b="1" dirty="0"/>
              <a:t>area, production and profits</a:t>
            </a:r>
            <a:endParaRPr lang="zh-CN" altLang="en-US" dirty="0"/>
          </a:p>
        </p:txBody>
      </p:sp>
      <p:graphicFrame>
        <p:nvGraphicFramePr>
          <p:cNvPr id="4" name="图表 3"/>
          <p:cNvGraphicFramePr/>
          <p:nvPr/>
        </p:nvGraphicFramePr>
        <p:xfrm>
          <a:off x="899592" y="2276872"/>
          <a:ext cx="7128792" cy="4205500"/>
        </p:xfrm>
        <a:graphic>
          <a:graphicData uri="http://schemas.openxmlformats.org/drawingml/2006/chart">
            <c:chart xmlns:c="http://schemas.openxmlformats.org/drawingml/2006/chart" xmlns:r="http://schemas.openxmlformats.org/officeDocument/2006/relationships" r:id="rId2"/>
          </a:graphicData>
        </a:graphic>
      </p:graphicFrame>
      <p:sp>
        <p:nvSpPr>
          <p:cNvPr id="7" name="矩形 6"/>
          <p:cNvSpPr/>
          <p:nvPr/>
        </p:nvSpPr>
        <p:spPr>
          <a:xfrm>
            <a:off x="1547664" y="3861048"/>
            <a:ext cx="535724" cy="369332"/>
          </a:xfrm>
          <a:prstGeom prst="rect">
            <a:avLst/>
          </a:prstGeom>
        </p:spPr>
        <p:txBody>
          <a:bodyPr wrap="none">
            <a:spAutoFit/>
          </a:bodyPr>
          <a:lstStyle/>
          <a:p>
            <a:r>
              <a:rPr lang="en-US" altLang="zh-CN" b="1" dirty="0" smtClean="0"/>
              <a:t>197</a:t>
            </a:r>
            <a:endParaRPr lang="zh-CN" altLang="en-US" b="1" dirty="0"/>
          </a:p>
        </p:txBody>
      </p:sp>
      <p:sp>
        <p:nvSpPr>
          <p:cNvPr id="8" name="矩形 7"/>
          <p:cNvSpPr/>
          <p:nvPr/>
        </p:nvSpPr>
        <p:spPr>
          <a:xfrm>
            <a:off x="6516216" y="3212976"/>
            <a:ext cx="535724" cy="369332"/>
          </a:xfrm>
          <a:prstGeom prst="rect">
            <a:avLst/>
          </a:prstGeom>
        </p:spPr>
        <p:txBody>
          <a:bodyPr wrap="none">
            <a:spAutoFit/>
          </a:bodyPr>
          <a:lstStyle/>
          <a:p>
            <a:r>
              <a:rPr lang="en-US" altLang="zh-CN" b="1" dirty="0" smtClean="0"/>
              <a:t>258</a:t>
            </a:r>
            <a:endParaRPr lang="zh-CN" altLang="en-US" b="1" dirty="0"/>
          </a:p>
        </p:txBody>
      </p:sp>
      <p:sp>
        <p:nvSpPr>
          <p:cNvPr id="9" name="矩形 8"/>
          <p:cNvSpPr/>
          <p:nvPr/>
        </p:nvSpPr>
        <p:spPr>
          <a:xfrm>
            <a:off x="7020272" y="3933056"/>
            <a:ext cx="535724" cy="369332"/>
          </a:xfrm>
          <a:prstGeom prst="rect">
            <a:avLst/>
          </a:prstGeom>
        </p:spPr>
        <p:txBody>
          <a:bodyPr wrap="none">
            <a:spAutoFit/>
          </a:bodyPr>
          <a:lstStyle/>
          <a:p>
            <a:r>
              <a:rPr lang="en-US" altLang="zh-CN" b="1" dirty="0" smtClean="0"/>
              <a:t>189</a:t>
            </a:r>
            <a:endParaRPr lang="zh-CN" altLang="en-US" b="1" dirty="0"/>
          </a:p>
        </p:txBody>
      </p:sp>
      <p:sp>
        <p:nvSpPr>
          <p:cNvPr id="10" name="矩形 9"/>
          <p:cNvSpPr/>
          <p:nvPr/>
        </p:nvSpPr>
        <p:spPr>
          <a:xfrm>
            <a:off x="1619672" y="2852936"/>
            <a:ext cx="4891211" cy="369332"/>
          </a:xfrm>
          <a:prstGeom prst="rect">
            <a:avLst/>
          </a:prstGeom>
        </p:spPr>
        <p:txBody>
          <a:bodyPr wrap="none">
            <a:spAutoFit/>
          </a:bodyPr>
          <a:lstStyle/>
          <a:p>
            <a:r>
              <a:rPr lang="en-US" altLang="zh-CN" b="1" dirty="0" smtClean="0">
                <a:solidFill>
                  <a:srgbClr val="FF0000"/>
                </a:solidFill>
              </a:rPr>
              <a:t>With an average annual growth rate 6.6% and 7%</a:t>
            </a:r>
            <a:endParaRPr lang="zh-CN" altLang="en-US" b="1" dirty="0">
              <a:solidFill>
                <a:srgbClr val="FF0000"/>
              </a:solidFill>
            </a:endParaRPr>
          </a:p>
        </p:txBody>
      </p:sp>
      <p:sp>
        <p:nvSpPr>
          <p:cNvPr id="11" name="矩形 10"/>
          <p:cNvSpPr/>
          <p:nvPr/>
        </p:nvSpPr>
        <p:spPr>
          <a:xfrm>
            <a:off x="2051720" y="4437112"/>
            <a:ext cx="535724" cy="369332"/>
          </a:xfrm>
          <a:prstGeom prst="rect">
            <a:avLst/>
          </a:prstGeom>
        </p:spPr>
        <p:txBody>
          <a:bodyPr wrap="none">
            <a:spAutoFit/>
          </a:bodyPr>
          <a:lstStyle/>
          <a:p>
            <a:r>
              <a:rPr lang="en-US" altLang="zh-CN" b="1" dirty="0" smtClean="0"/>
              <a:t>149</a:t>
            </a:r>
            <a:endParaRPr lang="zh-CN" alt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dirty="0"/>
              <a:t>Gross output value of Chinese tea industry and its share in total agricultural gross output value</a:t>
            </a:r>
            <a:endParaRPr lang="zh-CN" altLang="en-US" sz="2800" dirty="0"/>
          </a:p>
        </p:txBody>
      </p:sp>
      <p:graphicFrame>
        <p:nvGraphicFramePr>
          <p:cNvPr id="4" name="内容占位符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矩形 4"/>
          <p:cNvSpPr/>
          <p:nvPr/>
        </p:nvSpPr>
        <p:spPr>
          <a:xfrm>
            <a:off x="1403648" y="2132856"/>
            <a:ext cx="5303183" cy="369332"/>
          </a:xfrm>
          <a:prstGeom prst="rect">
            <a:avLst/>
          </a:prstGeom>
        </p:spPr>
        <p:txBody>
          <a:bodyPr wrap="none">
            <a:spAutoFit/>
          </a:bodyPr>
          <a:lstStyle/>
          <a:p>
            <a:r>
              <a:rPr lang="en-US" altLang="zh-CN" b="1" dirty="0" smtClean="0">
                <a:solidFill>
                  <a:srgbClr val="FF0000"/>
                </a:solidFill>
              </a:rPr>
              <a:t>With an average annual growth rate 14.4% and 13.1%</a:t>
            </a:r>
            <a:endParaRPr lang="zh-CN" altLang="en-US" b="1" dirty="0">
              <a:solidFill>
                <a:srgbClr val="FF0000"/>
              </a:solidFill>
            </a:endParaRPr>
          </a:p>
        </p:txBody>
      </p:sp>
      <p:sp>
        <p:nvSpPr>
          <p:cNvPr id="6" name="矩形 5"/>
          <p:cNvSpPr/>
          <p:nvPr/>
        </p:nvSpPr>
        <p:spPr>
          <a:xfrm>
            <a:off x="6948264" y="2708920"/>
            <a:ext cx="705642" cy="369332"/>
          </a:xfrm>
          <a:prstGeom prst="rect">
            <a:avLst/>
          </a:prstGeom>
        </p:spPr>
        <p:txBody>
          <a:bodyPr wrap="none">
            <a:spAutoFit/>
          </a:bodyPr>
          <a:lstStyle/>
          <a:p>
            <a:r>
              <a:rPr lang="en-US" altLang="zh-CN" b="1" dirty="0" smtClean="0"/>
              <a:t>1106 </a:t>
            </a:r>
            <a:endParaRPr lang="zh-CN" altLang="en-US" b="1" dirty="0"/>
          </a:p>
        </p:txBody>
      </p:sp>
      <p:sp>
        <p:nvSpPr>
          <p:cNvPr id="7" name="矩形 6"/>
          <p:cNvSpPr/>
          <p:nvPr/>
        </p:nvSpPr>
        <p:spPr>
          <a:xfrm>
            <a:off x="1331640" y="3212976"/>
            <a:ext cx="811441" cy="369332"/>
          </a:xfrm>
          <a:prstGeom prst="rect">
            <a:avLst/>
          </a:prstGeom>
        </p:spPr>
        <p:txBody>
          <a:bodyPr wrap="none">
            <a:spAutoFit/>
          </a:bodyPr>
          <a:lstStyle/>
          <a:p>
            <a:r>
              <a:rPr lang="en-US" altLang="zh-CN" b="1" dirty="0" smtClean="0"/>
              <a:t>1.83% </a:t>
            </a:r>
            <a:endParaRPr lang="zh-CN" altLang="en-US" b="1" dirty="0"/>
          </a:p>
        </p:txBody>
      </p:sp>
      <p:sp>
        <p:nvSpPr>
          <p:cNvPr id="8" name="矩形 7"/>
          <p:cNvSpPr/>
          <p:nvPr/>
        </p:nvSpPr>
        <p:spPr>
          <a:xfrm>
            <a:off x="7020272" y="2132856"/>
            <a:ext cx="817853" cy="369332"/>
          </a:xfrm>
          <a:prstGeom prst="rect">
            <a:avLst/>
          </a:prstGeom>
        </p:spPr>
        <p:txBody>
          <a:bodyPr wrap="none">
            <a:spAutoFit/>
          </a:bodyPr>
          <a:lstStyle/>
          <a:p>
            <a:r>
              <a:rPr lang="en-US" altLang="zh-CN" b="1" dirty="0" smtClean="0"/>
              <a:t>1.94% </a:t>
            </a:r>
            <a:endParaRPr lang="zh-CN" altLang="en-US"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1. Tea Production in China</a:t>
            </a:r>
            <a:endParaRPr lang="zh-CN" altLang="en-US" dirty="0"/>
          </a:p>
        </p:txBody>
      </p:sp>
      <p:sp>
        <p:nvSpPr>
          <p:cNvPr id="3" name="内容占位符 2"/>
          <p:cNvSpPr>
            <a:spLocks noGrp="1"/>
          </p:cNvSpPr>
          <p:nvPr>
            <p:ph idx="1"/>
          </p:nvPr>
        </p:nvSpPr>
        <p:spPr/>
        <p:txBody>
          <a:bodyPr>
            <a:normAutofit/>
          </a:bodyPr>
          <a:lstStyle/>
          <a:p>
            <a:pPr lvl="0">
              <a:buNone/>
            </a:pPr>
            <a:r>
              <a:rPr lang="en-US" altLang="zh-CN" b="1" dirty="0" smtClean="0"/>
              <a:t>(3) The </a:t>
            </a:r>
            <a:r>
              <a:rPr lang="en-US" altLang="zh-CN" b="1" dirty="0"/>
              <a:t>integral growth of six major teas</a:t>
            </a:r>
            <a:endParaRPr lang="zh-CN" altLang="zh-CN" dirty="0"/>
          </a:p>
          <a:p>
            <a:r>
              <a:rPr lang="en-US" altLang="zh-CN" dirty="0" smtClean="0"/>
              <a:t>While </a:t>
            </a:r>
            <a:r>
              <a:rPr lang="en-US" altLang="zh-CN" dirty="0"/>
              <a:t>the total production continues growing, the proportions of green tea and oolong tea have stayed at the same level or slightly declined. By contrast, the proportions of </a:t>
            </a:r>
            <a:r>
              <a:rPr lang="en-US" altLang="zh-CN" dirty="0">
                <a:solidFill>
                  <a:srgbClr val="FF0000"/>
                </a:solidFill>
              </a:rPr>
              <a:t>brick tea</a:t>
            </a:r>
            <a:r>
              <a:rPr lang="en-US" altLang="zh-CN" dirty="0"/>
              <a:t>, black tea,</a:t>
            </a:r>
            <a:r>
              <a:rPr lang="en-US" altLang="zh-CN" dirty="0">
                <a:solidFill>
                  <a:srgbClr val="C00000"/>
                </a:solidFill>
              </a:rPr>
              <a:t> </a:t>
            </a:r>
            <a:r>
              <a:rPr lang="en-US" altLang="zh-CN" dirty="0">
                <a:solidFill>
                  <a:srgbClr val="FF0000"/>
                </a:solidFill>
              </a:rPr>
              <a:t>white tea </a:t>
            </a:r>
            <a:r>
              <a:rPr lang="en-US" altLang="zh-CN" dirty="0"/>
              <a:t>and </a:t>
            </a:r>
            <a:r>
              <a:rPr lang="en-US" altLang="zh-CN" dirty="0">
                <a:solidFill>
                  <a:srgbClr val="FF0000"/>
                </a:solidFill>
              </a:rPr>
              <a:t>yellow tea </a:t>
            </a:r>
            <a:r>
              <a:rPr lang="en-US" altLang="zh-CN" dirty="0"/>
              <a:t>are continually on the </a:t>
            </a:r>
            <a:r>
              <a:rPr lang="en-US" altLang="zh-CN" dirty="0" smtClean="0"/>
              <a:t>rise, taking on a look of six major teas developing integrally. </a:t>
            </a: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a:t>The structural change of Chinese teas (Yield ratio): 2010-2013</a:t>
            </a:r>
            <a:endParaRPr lang="zh-CN" altLang="en-US" dirty="0"/>
          </a:p>
        </p:txBody>
      </p:sp>
      <p:graphicFrame>
        <p:nvGraphicFramePr>
          <p:cNvPr id="4" name="内容占位符 3"/>
          <p:cNvGraphicFramePr>
            <a:graphicFrameLocks noGrp="1"/>
          </p:cNvGraphicFramePr>
          <p:nvPr>
            <p:ph sz="half" idx="1"/>
          </p:nvPr>
        </p:nvGraphicFramePr>
        <p:xfrm>
          <a:off x="457200" y="1600200"/>
          <a:ext cx="4038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7" name="矩形 6"/>
          <p:cNvSpPr/>
          <p:nvPr/>
        </p:nvSpPr>
        <p:spPr>
          <a:xfrm>
            <a:off x="2843808" y="2132856"/>
            <a:ext cx="538930" cy="307777"/>
          </a:xfrm>
          <a:prstGeom prst="rect">
            <a:avLst/>
          </a:prstGeom>
        </p:spPr>
        <p:txBody>
          <a:bodyPr wrap="none">
            <a:spAutoFit/>
          </a:bodyPr>
          <a:lstStyle/>
          <a:p>
            <a:r>
              <a:rPr lang="en-US" altLang="zh-CN" sz="1400" dirty="0" smtClean="0"/>
              <a:t> </a:t>
            </a:r>
            <a:r>
              <a:rPr lang="en-US" altLang="zh-CN" sz="1400" b="1" dirty="0" smtClean="0"/>
              <a:t>66%</a:t>
            </a:r>
            <a:endParaRPr lang="zh-CN" altLang="en-US" sz="1400" b="1" dirty="0"/>
          </a:p>
        </p:txBody>
      </p:sp>
      <p:sp>
        <p:nvSpPr>
          <p:cNvPr id="8" name="矩形 7"/>
          <p:cNvSpPr/>
          <p:nvPr/>
        </p:nvSpPr>
        <p:spPr>
          <a:xfrm>
            <a:off x="971600" y="1844824"/>
            <a:ext cx="498855" cy="307777"/>
          </a:xfrm>
          <a:prstGeom prst="rect">
            <a:avLst/>
          </a:prstGeom>
        </p:spPr>
        <p:txBody>
          <a:bodyPr wrap="none">
            <a:spAutoFit/>
          </a:bodyPr>
          <a:lstStyle/>
          <a:p>
            <a:r>
              <a:rPr lang="en-US" altLang="zh-CN" sz="1400" b="1" dirty="0" smtClean="0">
                <a:solidFill>
                  <a:srgbClr val="FF0000"/>
                </a:solidFill>
              </a:rPr>
              <a:t>70%</a:t>
            </a:r>
            <a:endParaRPr lang="zh-CN" altLang="en-US" sz="1400" b="1" dirty="0">
              <a:solidFill>
                <a:srgbClr val="FF0000"/>
              </a:solidFill>
            </a:endParaRPr>
          </a:p>
        </p:txBody>
      </p:sp>
      <p:sp>
        <p:nvSpPr>
          <p:cNvPr id="12" name="矩形 11"/>
          <p:cNvSpPr/>
          <p:nvPr/>
        </p:nvSpPr>
        <p:spPr>
          <a:xfrm>
            <a:off x="4716016" y="2348880"/>
            <a:ext cx="4032448" cy="2585323"/>
          </a:xfrm>
          <a:prstGeom prst="rect">
            <a:avLst/>
          </a:prstGeom>
        </p:spPr>
        <p:txBody>
          <a:bodyPr wrap="square">
            <a:spAutoFit/>
          </a:bodyPr>
          <a:lstStyle/>
          <a:p>
            <a:r>
              <a:rPr lang="en-US" altLang="zh-CN" b="1" dirty="0" smtClean="0"/>
              <a:t>In 2013, the productions of green tea, black tea, brick tea, oolong tea, white tea and yellow tea were </a:t>
            </a:r>
            <a:r>
              <a:rPr lang="en-US" altLang="zh-CN" b="1" dirty="0" smtClean="0">
                <a:solidFill>
                  <a:srgbClr val="FF0000"/>
                </a:solidFill>
              </a:rPr>
              <a:t>1.249</a:t>
            </a:r>
            <a:r>
              <a:rPr lang="en-US" altLang="zh-CN" b="1" dirty="0" smtClean="0"/>
              <a:t> million tons, </a:t>
            </a:r>
            <a:r>
              <a:rPr lang="en-US" altLang="zh-CN" b="1" dirty="0" smtClean="0">
                <a:solidFill>
                  <a:srgbClr val="FF0000"/>
                </a:solidFill>
              </a:rPr>
              <a:t>0.198</a:t>
            </a:r>
            <a:r>
              <a:rPr lang="en-US" altLang="zh-CN" b="1" dirty="0" smtClean="0"/>
              <a:t> million tons, </a:t>
            </a:r>
            <a:r>
              <a:rPr lang="en-US" altLang="zh-CN" b="1" dirty="0" smtClean="0">
                <a:solidFill>
                  <a:srgbClr val="FF0000"/>
                </a:solidFill>
              </a:rPr>
              <a:t>0.197 </a:t>
            </a:r>
            <a:r>
              <a:rPr lang="en-US" altLang="zh-CN" b="1" dirty="0" smtClean="0"/>
              <a:t>million tons, </a:t>
            </a:r>
            <a:r>
              <a:rPr lang="en-US" altLang="zh-CN" b="1" dirty="0" smtClean="0">
                <a:solidFill>
                  <a:srgbClr val="FF0000"/>
                </a:solidFill>
              </a:rPr>
              <a:t>0.229</a:t>
            </a:r>
            <a:r>
              <a:rPr lang="en-US" altLang="zh-CN" b="1" dirty="0" smtClean="0"/>
              <a:t> million tons, </a:t>
            </a:r>
            <a:r>
              <a:rPr lang="en-US" altLang="zh-CN" b="1" dirty="0" smtClean="0">
                <a:solidFill>
                  <a:srgbClr val="FF0000"/>
                </a:solidFill>
              </a:rPr>
              <a:t>0.011</a:t>
            </a:r>
            <a:r>
              <a:rPr lang="en-US" altLang="zh-CN" b="1" dirty="0" smtClean="0"/>
              <a:t> million tons and </a:t>
            </a:r>
            <a:r>
              <a:rPr lang="en-US" altLang="zh-CN" b="1" dirty="0" smtClean="0">
                <a:solidFill>
                  <a:srgbClr val="FF0000"/>
                </a:solidFill>
              </a:rPr>
              <a:t>2.253</a:t>
            </a:r>
            <a:r>
              <a:rPr lang="en-US" altLang="zh-CN" b="1" dirty="0" smtClean="0"/>
              <a:t> thousand tons, respectively, with year-on-year growth rates of 5%, </a:t>
            </a:r>
            <a:r>
              <a:rPr lang="en-US" altLang="zh-CN" b="1" dirty="0" smtClean="0">
                <a:solidFill>
                  <a:srgbClr val="FF0000"/>
                </a:solidFill>
              </a:rPr>
              <a:t>14.2%</a:t>
            </a:r>
            <a:r>
              <a:rPr lang="en-US" altLang="zh-CN" b="1" dirty="0" smtClean="0"/>
              <a:t>, </a:t>
            </a:r>
            <a:r>
              <a:rPr lang="en-US" altLang="zh-CN" b="1" dirty="0" smtClean="0">
                <a:solidFill>
                  <a:srgbClr val="FF0000"/>
                </a:solidFill>
              </a:rPr>
              <a:t>16%</a:t>
            </a:r>
            <a:r>
              <a:rPr lang="en-US" altLang="zh-CN" b="1" dirty="0" smtClean="0"/>
              <a:t>, 3.6%, </a:t>
            </a:r>
            <a:r>
              <a:rPr lang="en-US" altLang="zh-CN" b="1" dirty="0" smtClean="0">
                <a:solidFill>
                  <a:srgbClr val="FF0000"/>
                </a:solidFill>
              </a:rPr>
              <a:t>19.8%</a:t>
            </a:r>
            <a:r>
              <a:rPr lang="en-US" altLang="zh-CN" b="1" dirty="0" smtClean="0"/>
              <a:t> and </a:t>
            </a:r>
            <a:r>
              <a:rPr lang="en-US" altLang="zh-CN" b="1" dirty="0" smtClean="0">
                <a:solidFill>
                  <a:srgbClr val="FF0000"/>
                </a:solidFill>
              </a:rPr>
              <a:t>10.5%</a:t>
            </a:r>
            <a:r>
              <a:rPr lang="en-US" altLang="zh-CN" b="1" dirty="0" smtClean="0"/>
              <a:t> respectively.</a:t>
            </a:r>
            <a:endParaRPr lang="zh-CN" altLang="en-US" b="1" dirty="0"/>
          </a:p>
        </p:txBody>
      </p:sp>
      <p:sp>
        <p:nvSpPr>
          <p:cNvPr id="9" name="矩形 8"/>
          <p:cNvSpPr/>
          <p:nvPr/>
        </p:nvSpPr>
        <p:spPr>
          <a:xfrm>
            <a:off x="3203848" y="4941168"/>
            <a:ext cx="495649" cy="307777"/>
          </a:xfrm>
          <a:prstGeom prst="rect">
            <a:avLst/>
          </a:prstGeom>
        </p:spPr>
        <p:txBody>
          <a:bodyPr wrap="none">
            <a:spAutoFit/>
          </a:bodyPr>
          <a:lstStyle/>
          <a:p>
            <a:r>
              <a:rPr lang="en-US" altLang="zh-CN" sz="1400" b="1" dirty="0" smtClean="0"/>
              <a:t>12%</a:t>
            </a:r>
            <a:endParaRPr lang="zh-CN" altLang="en-US" sz="1400" b="1" dirty="0"/>
          </a:p>
        </p:txBody>
      </p:sp>
      <p:sp>
        <p:nvSpPr>
          <p:cNvPr id="10" name="矩形 9"/>
          <p:cNvSpPr/>
          <p:nvPr/>
        </p:nvSpPr>
        <p:spPr>
          <a:xfrm>
            <a:off x="2987824" y="5301208"/>
            <a:ext cx="453970" cy="276999"/>
          </a:xfrm>
          <a:prstGeom prst="rect">
            <a:avLst/>
          </a:prstGeom>
        </p:spPr>
        <p:txBody>
          <a:bodyPr wrap="none">
            <a:spAutoFit/>
          </a:bodyPr>
          <a:lstStyle/>
          <a:p>
            <a:r>
              <a:rPr lang="en-US" altLang="zh-CN" sz="1200" b="1" dirty="0" smtClean="0"/>
              <a:t>10%</a:t>
            </a:r>
            <a:endParaRPr lang="zh-CN" altLang="en-US" sz="1200" b="1" dirty="0"/>
          </a:p>
        </p:txBody>
      </p:sp>
      <p:sp>
        <p:nvSpPr>
          <p:cNvPr id="11" name="矩形 10"/>
          <p:cNvSpPr/>
          <p:nvPr/>
        </p:nvSpPr>
        <p:spPr>
          <a:xfrm>
            <a:off x="4280093" y="3244334"/>
            <a:ext cx="375424" cy="276999"/>
          </a:xfrm>
          <a:prstGeom prst="rect">
            <a:avLst/>
          </a:prstGeom>
        </p:spPr>
        <p:txBody>
          <a:bodyPr wrap="none">
            <a:spAutoFit/>
          </a:bodyPr>
          <a:lstStyle/>
          <a:p>
            <a:r>
              <a:rPr lang="en-US" altLang="zh-CN" sz="1200" b="1" dirty="0" smtClean="0"/>
              <a:t>5%</a:t>
            </a:r>
            <a:endParaRPr lang="zh-CN" altLang="en-US" sz="12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1. Tea Production in China</a:t>
            </a:r>
            <a:endParaRPr lang="zh-CN" altLang="en-US" dirty="0"/>
          </a:p>
        </p:txBody>
      </p:sp>
      <p:sp>
        <p:nvSpPr>
          <p:cNvPr id="3" name="内容占位符 2"/>
          <p:cNvSpPr>
            <a:spLocks noGrp="1"/>
          </p:cNvSpPr>
          <p:nvPr>
            <p:ph idx="1"/>
          </p:nvPr>
        </p:nvSpPr>
        <p:spPr/>
        <p:txBody>
          <a:bodyPr/>
          <a:lstStyle/>
          <a:p>
            <a:pPr>
              <a:buNone/>
            </a:pPr>
            <a:r>
              <a:rPr lang="en-US" altLang="zh-CN" b="1" dirty="0" smtClean="0"/>
              <a:t>(4) Improving </a:t>
            </a:r>
            <a:r>
              <a:rPr lang="en-US" altLang="zh-CN" b="1" dirty="0"/>
              <a:t>product </a:t>
            </a:r>
            <a:r>
              <a:rPr lang="en-US" altLang="zh-CN" b="1" dirty="0" smtClean="0"/>
              <a:t>quality</a:t>
            </a:r>
          </a:p>
          <a:p>
            <a:pPr>
              <a:buNone/>
            </a:pPr>
            <a:r>
              <a:rPr lang="en-US" altLang="zh-CN" dirty="0" smtClean="0"/>
              <a:t>    Chinese </a:t>
            </a:r>
            <a:r>
              <a:rPr lang="en-US" altLang="zh-CN" dirty="0"/>
              <a:t>government takes great efforts to invest in the standardization of tea plantation, pest control and green prevention-control technology. In the procedure of tea processing, marketing threshold was raised for tea firms to improve production conditions according to the QS standard criteria.</a:t>
            </a:r>
            <a:endParaRPr lang="zh-CN" altLang="zh-CN" dirty="0"/>
          </a:p>
          <a:p>
            <a:pPr>
              <a:buNone/>
            </a:pP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a:t>The proportions of </a:t>
            </a:r>
            <a:r>
              <a:rPr lang="en-US" altLang="zh-CN" sz="3200" b="1" dirty="0" err="1"/>
              <a:t>clonal</a:t>
            </a:r>
            <a:r>
              <a:rPr lang="en-US" altLang="zh-CN" sz="3200" b="1" dirty="0"/>
              <a:t> tea area, organic tea area and pollution-free tea in 2013</a:t>
            </a:r>
            <a:endParaRPr lang="zh-CN" altLang="en-US" sz="3200" dirty="0"/>
          </a:p>
        </p:txBody>
      </p:sp>
      <p:pic>
        <p:nvPicPr>
          <p:cNvPr id="4" name="图表 1"/>
          <p:cNvPicPr>
            <a:picLocks noGrp="1"/>
          </p:cNvPicPr>
          <p:nvPr>
            <p:ph idx="1"/>
          </p:nvPr>
        </p:nvPicPr>
        <p:blipFill>
          <a:blip r:embed="rId2" cstate="print"/>
          <a:srcRect/>
          <a:stretch>
            <a:fillRect/>
          </a:stretch>
        </p:blipFill>
        <p:spPr bwMode="auto">
          <a:xfrm>
            <a:off x="1115616" y="1772816"/>
            <a:ext cx="6984776" cy="3888432"/>
          </a:xfrm>
          <a:prstGeom prst="rect">
            <a:avLst/>
          </a:prstGeom>
          <a:noFill/>
          <a:ln w="9525">
            <a:noFill/>
            <a:miter lim="800000"/>
            <a:headEnd/>
            <a:tailEnd/>
          </a:ln>
        </p:spPr>
      </p:pic>
      <p:sp>
        <p:nvSpPr>
          <p:cNvPr id="5" name="矩形 4"/>
          <p:cNvSpPr/>
          <p:nvPr/>
        </p:nvSpPr>
        <p:spPr>
          <a:xfrm>
            <a:off x="2915816" y="4221088"/>
            <a:ext cx="4630050" cy="369332"/>
          </a:xfrm>
          <a:prstGeom prst="rect">
            <a:avLst/>
          </a:prstGeom>
        </p:spPr>
        <p:txBody>
          <a:bodyPr wrap="none">
            <a:spAutoFit/>
          </a:bodyPr>
          <a:lstStyle/>
          <a:p>
            <a:r>
              <a:rPr lang="en-US" altLang="zh-CN" b="1" dirty="0" smtClean="0">
                <a:solidFill>
                  <a:srgbClr val="FF0000"/>
                </a:solidFill>
              </a:rPr>
              <a:t>1.64 million hectares, annual growth rate 8.6%</a:t>
            </a:r>
            <a:endParaRPr lang="zh-CN" altLang="en-US" b="1" dirty="0">
              <a:solidFill>
                <a:srgbClr val="FF0000"/>
              </a:solidFill>
            </a:endParaRPr>
          </a:p>
        </p:txBody>
      </p:sp>
      <p:sp>
        <p:nvSpPr>
          <p:cNvPr id="6" name="矩形 5"/>
          <p:cNvSpPr/>
          <p:nvPr/>
        </p:nvSpPr>
        <p:spPr>
          <a:xfrm>
            <a:off x="6444208" y="4581128"/>
            <a:ext cx="934871" cy="369332"/>
          </a:xfrm>
          <a:prstGeom prst="rect">
            <a:avLst/>
          </a:prstGeom>
        </p:spPr>
        <p:txBody>
          <a:bodyPr wrap="none">
            <a:spAutoFit/>
          </a:bodyPr>
          <a:lstStyle/>
          <a:p>
            <a:r>
              <a:rPr lang="zh-CN" altLang="zh-CN" b="1" dirty="0" smtClean="0"/>
              <a:t> </a:t>
            </a:r>
            <a:r>
              <a:rPr lang="en-US" altLang="zh-CN" b="1" dirty="0" smtClean="0"/>
              <a:t>63.63%</a:t>
            </a:r>
            <a:endParaRPr lang="zh-CN" altLang="en-US" b="1" dirty="0"/>
          </a:p>
        </p:txBody>
      </p:sp>
      <p:sp>
        <p:nvSpPr>
          <p:cNvPr id="7" name="矩形 6"/>
          <p:cNvSpPr/>
          <p:nvPr/>
        </p:nvSpPr>
        <p:spPr>
          <a:xfrm>
            <a:off x="3419872" y="3645024"/>
            <a:ext cx="4040145" cy="369332"/>
          </a:xfrm>
          <a:prstGeom prst="rect">
            <a:avLst/>
          </a:prstGeom>
        </p:spPr>
        <p:txBody>
          <a:bodyPr wrap="none">
            <a:spAutoFit/>
          </a:bodyPr>
          <a:lstStyle/>
          <a:p>
            <a:r>
              <a:rPr lang="en-US" altLang="zh-CN" b="1" dirty="0" smtClean="0">
                <a:solidFill>
                  <a:srgbClr val="FF0000"/>
                </a:solidFill>
              </a:rPr>
              <a:t>0.152 million hectares, growth rate 6.4%</a:t>
            </a:r>
            <a:endParaRPr lang="zh-CN" altLang="en-US" dirty="0"/>
          </a:p>
        </p:txBody>
      </p:sp>
      <p:sp>
        <p:nvSpPr>
          <p:cNvPr id="8" name="矩形 7"/>
          <p:cNvSpPr/>
          <p:nvPr/>
        </p:nvSpPr>
        <p:spPr>
          <a:xfrm>
            <a:off x="2771800" y="3645024"/>
            <a:ext cx="747320" cy="338554"/>
          </a:xfrm>
          <a:prstGeom prst="rect">
            <a:avLst/>
          </a:prstGeom>
        </p:spPr>
        <p:txBody>
          <a:bodyPr wrap="none">
            <a:spAutoFit/>
          </a:bodyPr>
          <a:lstStyle/>
          <a:p>
            <a:r>
              <a:rPr lang="zh-CN" altLang="zh-CN" sz="1600" b="1" dirty="0" smtClean="0"/>
              <a:t> </a:t>
            </a:r>
            <a:r>
              <a:rPr lang="en-US" altLang="zh-CN" sz="1600" b="1" dirty="0" smtClean="0"/>
              <a:t>5.91%</a:t>
            </a:r>
            <a:endParaRPr lang="zh-CN" altLang="en-US" sz="16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145</TotalTime>
  <Words>751</Words>
  <Application>Microsoft Office PowerPoint</Application>
  <PresentationFormat>全屏显示(4:3)</PresentationFormat>
  <Paragraphs>76</Paragraphs>
  <Slides>17</Slides>
  <Notes>0</Notes>
  <HiddenSlides>0</HiddenSlides>
  <MMClips>0</MMClips>
  <ScaleCrop>false</ScaleCrop>
  <HeadingPairs>
    <vt:vector size="4" baseType="variant">
      <vt:variant>
        <vt:lpstr>主题</vt:lpstr>
      </vt:variant>
      <vt:variant>
        <vt:i4>1</vt:i4>
      </vt:variant>
      <vt:variant>
        <vt:lpstr>幻灯片标题</vt:lpstr>
      </vt:variant>
      <vt:variant>
        <vt:i4>17</vt:i4>
      </vt:variant>
    </vt:vector>
  </HeadingPairs>
  <TitlesOfParts>
    <vt:vector size="18" baseType="lpstr">
      <vt:lpstr>Office 主题</vt:lpstr>
      <vt:lpstr>Current Situation of Tea Production and Marketing in China</vt:lpstr>
      <vt:lpstr>1. Tea Production in China</vt:lpstr>
      <vt:lpstr>The Distribution of Chinese Tea Production in 2013 </vt:lpstr>
      <vt:lpstr>1. Tea Production in China</vt:lpstr>
      <vt:lpstr>Gross output value of Chinese tea industry and its share in total agricultural gross output value</vt:lpstr>
      <vt:lpstr>1. Tea Production in China</vt:lpstr>
      <vt:lpstr>The structural change of Chinese teas (Yield ratio): 2010-2013</vt:lpstr>
      <vt:lpstr>1. Tea Production in China</vt:lpstr>
      <vt:lpstr>The proportions of clonal tea area, organic tea area and pollution-free tea in 2013</vt:lpstr>
      <vt:lpstr>2. Tea Marketing in China</vt:lpstr>
      <vt:lpstr>Per capita consumption of tea in selected countries</vt:lpstr>
      <vt:lpstr>2. Tea Marketing in China</vt:lpstr>
      <vt:lpstr>China’s export quantity and value of tea: 2010-2013</vt:lpstr>
      <vt:lpstr>World exports of tea: 2003 VS. 2012</vt:lpstr>
      <vt:lpstr>3. Tea Marketing in China</vt:lpstr>
      <vt:lpstr>China’s tea production and marketing: 2010-2013</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Current Situation of Tea Production and Marketing in China</dc:title>
  <dc:creator>FtpDown</dc:creator>
  <cp:lastModifiedBy>FtpDown</cp:lastModifiedBy>
  <cp:revision>21</cp:revision>
  <dcterms:created xsi:type="dcterms:W3CDTF">2014-11-04T02:07:43Z</dcterms:created>
  <dcterms:modified xsi:type="dcterms:W3CDTF">2014-11-04T19:46:10Z</dcterms:modified>
</cp:coreProperties>
</file>