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97" r:id="rId3"/>
    <p:sldId id="257" r:id="rId4"/>
    <p:sldId id="330" r:id="rId5"/>
    <p:sldId id="331" r:id="rId6"/>
    <p:sldId id="324" r:id="rId7"/>
    <p:sldId id="337" r:id="rId8"/>
    <p:sldId id="338" r:id="rId9"/>
    <p:sldId id="339" r:id="rId10"/>
    <p:sldId id="361" r:id="rId11"/>
    <p:sldId id="362" r:id="rId12"/>
    <p:sldId id="340" r:id="rId13"/>
    <p:sldId id="262" r:id="rId14"/>
    <p:sldId id="341" r:id="rId15"/>
    <p:sldId id="342" r:id="rId16"/>
    <p:sldId id="356" r:id="rId17"/>
    <p:sldId id="363" r:id="rId18"/>
    <p:sldId id="369" r:id="rId19"/>
    <p:sldId id="359" r:id="rId20"/>
    <p:sldId id="358" r:id="rId21"/>
    <p:sldId id="343" r:id="rId22"/>
    <p:sldId id="345" r:id="rId23"/>
    <p:sldId id="346" r:id="rId24"/>
    <p:sldId id="347" r:id="rId25"/>
    <p:sldId id="348" r:id="rId26"/>
    <p:sldId id="349" r:id="rId27"/>
    <p:sldId id="350" r:id="rId28"/>
    <p:sldId id="321" r:id="rId29"/>
    <p:sldId id="370" r:id="rId30"/>
    <p:sldId id="371" r:id="rId31"/>
    <p:sldId id="351" r:id="rId32"/>
    <p:sldId id="354" r:id="rId33"/>
    <p:sldId id="275" r:id="rId34"/>
    <p:sldId id="355" r:id="rId35"/>
    <p:sldId id="376" r:id="rId36"/>
    <p:sldId id="377" r:id="rId37"/>
    <p:sldId id="378" r:id="rId38"/>
    <p:sldId id="367" r:id="rId39"/>
    <p:sldId id="332" r:id="rId40"/>
    <p:sldId id="374" r:id="rId41"/>
    <p:sldId id="334" r:id="rId42"/>
    <p:sldId id="375" r:id="rId43"/>
    <p:sldId id="276" r:id="rId44"/>
    <p:sldId id="373" r:id="rId45"/>
    <p:sldId id="372" r:id="rId46"/>
    <p:sldId id="294"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FF3300"/>
    <a:srgbClr val="FF9900"/>
    <a:srgbClr val="003300"/>
    <a:srgbClr val="CC00FF"/>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4660"/>
  </p:normalViewPr>
  <p:slideViewPr>
    <p:cSldViewPr>
      <p:cViewPr varScale="1">
        <p:scale>
          <a:sx n="70" d="100"/>
          <a:sy n="70" d="100"/>
        </p:scale>
        <p:origin x="141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Wijerathna\Desktop\2014\Annual%20rainfall.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chemeClr val="tx1"/>
            </a:solidFill>
          </c:spPr>
          <c:invertIfNegative val="0"/>
          <c:errBars>
            <c:errBarType val="both"/>
            <c:errValType val="cust"/>
            <c:noEndCap val="0"/>
            <c:plus>
              <c:numRef>
                <c:f>'Annual Rainfall'!$H$70:$H$94</c:f>
                <c:numCache>
                  <c:formatCode>General</c:formatCode>
                  <c:ptCount val="25"/>
                  <c:pt idx="0">
                    <c:v>540.68495706080955</c:v>
                  </c:pt>
                  <c:pt idx="1">
                    <c:v>450.31471538677994</c:v>
                  </c:pt>
                  <c:pt idx="2">
                    <c:v>352.24768444944732</c:v>
                  </c:pt>
                  <c:pt idx="3">
                    <c:v>357.43018602467669</c:v>
                  </c:pt>
                  <c:pt idx="4">
                    <c:v>515.85069733679222</c:v>
                  </c:pt>
                  <c:pt idx="5">
                    <c:v>452.45269559481238</c:v>
                  </c:pt>
                  <c:pt idx="6">
                    <c:v>467.15257587530732</c:v>
                  </c:pt>
                  <c:pt idx="7">
                    <c:v>404.36666167916718</c:v>
                  </c:pt>
                  <c:pt idx="8">
                    <c:v>363.31002761738768</c:v>
                  </c:pt>
                  <c:pt idx="9">
                    <c:v>261.88189520608609</c:v>
                  </c:pt>
                  <c:pt idx="10">
                    <c:v>437.39863245496593</c:v>
                  </c:pt>
                  <c:pt idx="11">
                    <c:v>462.23614521460115</c:v>
                  </c:pt>
                  <c:pt idx="12">
                    <c:v>363.70053461267065</c:v>
                  </c:pt>
                  <c:pt idx="13">
                    <c:v>493.94760303795232</c:v>
                  </c:pt>
                  <c:pt idx="14">
                    <c:v>302.38434456289849</c:v>
                  </c:pt>
                  <c:pt idx="15">
                    <c:v>436.38568700222675</c:v>
                  </c:pt>
                  <c:pt idx="16">
                    <c:v>375.49123430622137</c:v>
                  </c:pt>
                  <c:pt idx="17">
                    <c:v>288.27684234542767</c:v>
                  </c:pt>
                  <c:pt idx="18">
                    <c:v>297.16396854262263</c:v>
                  </c:pt>
                  <c:pt idx="19">
                    <c:v>265.97059700159235</c:v>
                  </c:pt>
                  <c:pt idx="20">
                    <c:v>325.50724685497283</c:v>
                  </c:pt>
                  <c:pt idx="21">
                    <c:v>401.32859963081131</c:v>
                  </c:pt>
                  <c:pt idx="22">
                    <c:v>298.73872917685645</c:v>
                  </c:pt>
                  <c:pt idx="23">
                    <c:v>268.7246487331127</c:v>
                  </c:pt>
                  <c:pt idx="24">
                    <c:v>343.17757710037858</c:v>
                  </c:pt>
                </c:numCache>
              </c:numRef>
            </c:plus>
            <c:minus>
              <c:numRef>
                <c:f>'Annual Rainfall'!$H$70:$H$94</c:f>
                <c:numCache>
                  <c:formatCode>General</c:formatCode>
                  <c:ptCount val="25"/>
                  <c:pt idx="0">
                    <c:v>540.68495706080955</c:v>
                  </c:pt>
                  <c:pt idx="1">
                    <c:v>450.31471538677994</c:v>
                  </c:pt>
                  <c:pt idx="2">
                    <c:v>352.24768444944732</c:v>
                  </c:pt>
                  <c:pt idx="3">
                    <c:v>357.43018602467669</c:v>
                  </c:pt>
                  <c:pt idx="4">
                    <c:v>515.85069733679222</c:v>
                  </c:pt>
                  <c:pt idx="5">
                    <c:v>452.45269559481238</c:v>
                  </c:pt>
                  <c:pt idx="6">
                    <c:v>467.15257587530732</c:v>
                  </c:pt>
                  <c:pt idx="7">
                    <c:v>404.36666167916718</c:v>
                  </c:pt>
                  <c:pt idx="8">
                    <c:v>363.31002761738768</c:v>
                  </c:pt>
                  <c:pt idx="9">
                    <c:v>261.88189520608609</c:v>
                  </c:pt>
                  <c:pt idx="10">
                    <c:v>437.39863245496593</c:v>
                  </c:pt>
                  <c:pt idx="11">
                    <c:v>462.23614521460115</c:v>
                  </c:pt>
                  <c:pt idx="12">
                    <c:v>363.70053461267065</c:v>
                  </c:pt>
                  <c:pt idx="13">
                    <c:v>493.94760303795232</c:v>
                  </c:pt>
                  <c:pt idx="14">
                    <c:v>302.38434456289849</c:v>
                  </c:pt>
                  <c:pt idx="15">
                    <c:v>436.38568700222675</c:v>
                  </c:pt>
                  <c:pt idx="16">
                    <c:v>375.49123430622137</c:v>
                  </c:pt>
                  <c:pt idx="17">
                    <c:v>288.27684234542767</c:v>
                  </c:pt>
                  <c:pt idx="18">
                    <c:v>297.16396854262263</c:v>
                  </c:pt>
                  <c:pt idx="19">
                    <c:v>265.97059700159235</c:v>
                  </c:pt>
                  <c:pt idx="20">
                    <c:v>325.50724685497283</c:v>
                  </c:pt>
                  <c:pt idx="21">
                    <c:v>401.32859963081131</c:v>
                  </c:pt>
                  <c:pt idx="22">
                    <c:v>298.73872917685645</c:v>
                  </c:pt>
                  <c:pt idx="23">
                    <c:v>268.7246487331127</c:v>
                  </c:pt>
                  <c:pt idx="24">
                    <c:v>343.17757710037858</c:v>
                  </c:pt>
                </c:numCache>
              </c:numRef>
            </c:minus>
          </c:errBars>
          <c:cat>
            <c:strRef>
              <c:f>'Annual Rainfall'!$E$70:$E$94</c:f>
              <c:strCache>
                <c:ptCount val="25"/>
                <c:pt idx="0">
                  <c:v>WU1</c:v>
                </c:pt>
                <c:pt idx="1">
                  <c:v>WU2a</c:v>
                </c:pt>
                <c:pt idx="2">
                  <c:v>WU2b</c:v>
                </c:pt>
                <c:pt idx="3">
                  <c:v>WU3</c:v>
                </c:pt>
                <c:pt idx="4">
                  <c:v>WM1a</c:v>
                </c:pt>
                <c:pt idx="5">
                  <c:v>WM1b</c:v>
                </c:pt>
                <c:pt idx="6">
                  <c:v>WM2a</c:v>
                </c:pt>
                <c:pt idx="7">
                  <c:v>WM2b</c:v>
                </c:pt>
                <c:pt idx="8">
                  <c:v>WM3a</c:v>
                </c:pt>
                <c:pt idx="9">
                  <c:v>WM3b</c:v>
                </c:pt>
                <c:pt idx="10">
                  <c:v>WL1a</c:v>
                </c:pt>
                <c:pt idx="11">
                  <c:v>WL1b</c:v>
                </c:pt>
                <c:pt idx="12">
                  <c:v>WL2a</c:v>
                </c:pt>
                <c:pt idx="13">
                  <c:v>IU1</c:v>
                </c:pt>
                <c:pt idx="14">
                  <c:v>IU2</c:v>
                </c:pt>
                <c:pt idx="15">
                  <c:v>IU3a</c:v>
                </c:pt>
                <c:pt idx="16">
                  <c:v>IU3b</c:v>
                </c:pt>
                <c:pt idx="17">
                  <c:v>IU3c</c:v>
                </c:pt>
                <c:pt idx="18">
                  <c:v>IU3d</c:v>
                </c:pt>
                <c:pt idx="19">
                  <c:v>IU3e</c:v>
                </c:pt>
                <c:pt idx="20">
                  <c:v>IM1a</c:v>
                </c:pt>
                <c:pt idx="21">
                  <c:v>IM2a</c:v>
                </c:pt>
                <c:pt idx="22">
                  <c:v>IM2b</c:v>
                </c:pt>
                <c:pt idx="23">
                  <c:v>IM3a</c:v>
                </c:pt>
                <c:pt idx="24">
                  <c:v>IM3c</c:v>
                </c:pt>
              </c:strCache>
            </c:strRef>
          </c:cat>
          <c:val>
            <c:numRef>
              <c:f>'Annual Rainfall'!$F$70:$F$94</c:f>
              <c:numCache>
                <c:formatCode>General</c:formatCode>
                <c:ptCount val="25"/>
                <c:pt idx="0">
                  <c:v>3684.8920000000012</c:v>
                </c:pt>
                <c:pt idx="1">
                  <c:v>2783.2580000000003</c:v>
                </c:pt>
                <c:pt idx="2">
                  <c:v>2641.8320000000012</c:v>
                </c:pt>
                <c:pt idx="3">
                  <c:v>2163.7259999999997</c:v>
                </c:pt>
                <c:pt idx="4">
                  <c:v>4125.8640000000014</c:v>
                </c:pt>
                <c:pt idx="5">
                  <c:v>3369.8780000000011</c:v>
                </c:pt>
                <c:pt idx="6">
                  <c:v>2751.9060000000009</c:v>
                </c:pt>
                <c:pt idx="7">
                  <c:v>2319.2079999999987</c:v>
                </c:pt>
                <c:pt idx="8">
                  <c:v>2045.7660000000001</c:v>
                </c:pt>
                <c:pt idx="9">
                  <c:v>1950.448000000001</c:v>
                </c:pt>
                <c:pt idx="10">
                  <c:v>3866.5999999999995</c:v>
                </c:pt>
                <c:pt idx="11">
                  <c:v>3268</c:v>
                </c:pt>
                <c:pt idx="12">
                  <c:v>2796.3300000000022</c:v>
                </c:pt>
                <c:pt idx="13">
                  <c:v>2605.1879999999987</c:v>
                </c:pt>
                <c:pt idx="14">
                  <c:v>2340.3000000000002</c:v>
                </c:pt>
                <c:pt idx="15">
                  <c:v>1991.6560000000009</c:v>
                </c:pt>
                <c:pt idx="16">
                  <c:v>2219.27</c:v>
                </c:pt>
                <c:pt idx="17">
                  <c:v>2034.3819999999998</c:v>
                </c:pt>
                <c:pt idx="18">
                  <c:v>1931.4780000000001</c:v>
                </c:pt>
                <c:pt idx="19">
                  <c:v>1743.5300000000002</c:v>
                </c:pt>
                <c:pt idx="20">
                  <c:v>2202.84</c:v>
                </c:pt>
                <c:pt idx="21">
                  <c:v>2421.5040000000004</c:v>
                </c:pt>
                <c:pt idx="22">
                  <c:v>2127.2160000000003</c:v>
                </c:pt>
                <c:pt idx="23">
                  <c:v>1936.81</c:v>
                </c:pt>
                <c:pt idx="24">
                  <c:v>2051</c:v>
                </c:pt>
              </c:numCache>
            </c:numRef>
          </c:val>
        </c:ser>
        <c:dLbls>
          <c:showLegendKey val="0"/>
          <c:showVal val="0"/>
          <c:showCatName val="0"/>
          <c:showSerName val="0"/>
          <c:showPercent val="0"/>
          <c:showBubbleSize val="0"/>
        </c:dLbls>
        <c:gapWidth val="150"/>
        <c:axId val="196729584"/>
        <c:axId val="196729976"/>
      </c:barChart>
      <c:catAx>
        <c:axId val="196729584"/>
        <c:scaling>
          <c:orientation val="minMax"/>
        </c:scaling>
        <c:delete val="0"/>
        <c:axPos val="b"/>
        <c:title>
          <c:tx>
            <c:rich>
              <a:bodyPr/>
              <a:lstStyle/>
              <a:p>
                <a:pPr>
                  <a:defRPr lang="en-US" sz="900"/>
                </a:pPr>
                <a:r>
                  <a:rPr lang="en-US" sz="900"/>
                  <a:t>1961-2010</a:t>
                </a:r>
              </a:p>
            </c:rich>
          </c:tx>
          <c:layout/>
          <c:overlay val="0"/>
        </c:title>
        <c:numFmt formatCode="General" sourceLinked="1"/>
        <c:majorTickMark val="out"/>
        <c:minorTickMark val="none"/>
        <c:tickLblPos val="nextTo"/>
        <c:txPr>
          <a:bodyPr/>
          <a:lstStyle/>
          <a:p>
            <a:pPr>
              <a:defRPr lang="en-US" sz="900"/>
            </a:pPr>
            <a:endParaRPr lang="en-US"/>
          </a:p>
        </c:txPr>
        <c:crossAx val="196729976"/>
        <c:crosses val="autoZero"/>
        <c:auto val="1"/>
        <c:lblAlgn val="ctr"/>
        <c:lblOffset val="100"/>
        <c:noMultiLvlLbl val="0"/>
      </c:catAx>
      <c:valAx>
        <c:axId val="196729976"/>
        <c:scaling>
          <c:orientation val="minMax"/>
        </c:scaling>
        <c:delete val="0"/>
        <c:axPos val="l"/>
        <c:title>
          <c:tx>
            <c:rich>
              <a:bodyPr rot="-5400000" vert="horz"/>
              <a:lstStyle/>
              <a:p>
                <a:pPr>
                  <a:defRPr lang="en-US" sz="900"/>
                </a:pPr>
                <a:r>
                  <a:rPr lang="en-US" sz="900"/>
                  <a:t>Annual Rainfall mm</a:t>
                </a:r>
              </a:p>
            </c:rich>
          </c:tx>
          <c:layout/>
          <c:overlay val="0"/>
        </c:title>
        <c:numFmt formatCode="General" sourceLinked="1"/>
        <c:majorTickMark val="out"/>
        <c:minorTickMark val="none"/>
        <c:tickLblPos val="nextTo"/>
        <c:txPr>
          <a:bodyPr/>
          <a:lstStyle/>
          <a:p>
            <a:pPr>
              <a:defRPr lang="en-US" sz="900"/>
            </a:pPr>
            <a:endParaRPr lang="en-US"/>
          </a:p>
        </c:txPr>
        <c:crossAx val="196729584"/>
        <c:crosses val="autoZero"/>
        <c:crossBetween val="between"/>
      </c:valAx>
    </c:plotArea>
    <c:plotVisOnly val="1"/>
    <c:dispBlanksAs val="gap"/>
    <c:showDLblsOverMax val="0"/>
  </c:chart>
  <c:spPr>
    <a:ln>
      <a:solidFill>
        <a:sysClr val="windowText" lastClr="000000"/>
      </a:solidFill>
    </a:ln>
  </c:spPr>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5" name="Footer Placeholder 4"/>
          <p:cNvSpPr>
            <a:spLocks noGrp="1"/>
          </p:cNvSpPr>
          <p:nvPr>
            <p:ph type="ftr" sz="quarter" idx="11"/>
          </p:nvPr>
        </p:nvSpPr>
        <p:spPr/>
        <p:txBody>
          <a:bodyPr/>
          <a:lstStyle/>
          <a:p>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99C4AEA2-2312-4DA3-823B-3EA8A163568B}" type="datetimeFigureOut">
              <a:rPr lang="en-US" smtClean="0"/>
              <a:pPr/>
              <a:t>11/6/2014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E7636BF-F744-42CD-BD90-4BF8E7096F7B}"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99C4AEA2-2312-4DA3-823B-3EA8A163568B}" type="datetimeFigureOut">
              <a:rPr lang="en-US" smtClean="0"/>
              <a:pPr/>
              <a:t>11/6/2014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E7636BF-F744-42CD-BD90-4BF8E7096F7B}" type="slidenum">
              <a:rPr lang="en-IN" smtClean="0"/>
              <a:pPr/>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cxnSp>
        <p:nvCxnSpPr>
          <p:cNvPr id="3" name="Straight Connector 2"/>
          <p:cNvCxnSpPr/>
          <p:nvPr userDrawn="1"/>
        </p:nvCxnSpPr>
        <p:spPr>
          <a:xfrm>
            <a:off x="0" y="6365875"/>
            <a:ext cx="9144000" cy="1588"/>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533400" y="6443663"/>
            <a:ext cx="7620000" cy="338137"/>
          </a:xfrm>
          <a:prstGeom prst="rect">
            <a:avLst/>
          </a:prstGeom>
          <a:noFill/>
        </p:spPr>
        <p:txBody>
          <a:bodyPr>
            <a:spAutoFit/>
          </a:bodyPr>
          <a:lstStyle/>
          <a:p>
            <a:pPr fontAlgn="auto">
              <a:spcBef>
                <a:spcPts val="0"/>
              </a:spcBef>
              <a:spcAft>
                <a:spcPts val="0"/>
              </a:spcAft>
              <a:defRPr/>
            </a:pPr>
            <a:r>
              <a:rPr lang="en-US" sz="1600" spc="200" dirty="0">
                <a:solidFill>
                  <a:schemeClr val="bg1"/>
                </a:solidFill>
                <a:latin typeface="Verdana" pitchFamily="34" charset="0"/>
                <a:cs typeface="+mn-cs"/>
              </a:rPr>
              <a:t>Tea Research Institute of Sri Lanka</a:t>
            </a:r>
          </a:p>
        </p:txBody>
      </p:sp>
      <p:grpSp>
        <p:nvGrpSpPr>
          <p:cNvPr id="5" name="Group 12"/>
          <p:cNvGrpSpPr>
            <a:grpSpLocks/>
          </p:cNvGrpSpPr>
          <p:nvPr userDrawn="1"/>
        </p:nvGrpSpPr>
        <p:grpSpPr bwMode="auto">
          <a:xfrm>
            <a:off x="150813" y="6419850"/>
            <a:ext cx="382587" cy="385763"/>
            <a:chOff x="4038600" y="5334000"/>
            <a:chExt cx="838200" cy="842710"/>
          </a:xfrm>
        </p:grpSpPr>
        <p:sp>
          <p:nvSpPr>
            <p:cNvPr id="6" name="Oval 5"/>
            <p:cNvSpPr/>
            <p:nvPr userDrawn="1"/>
          </p:nvSpPr>
          <p:spPr>
            <a:xfrm>
              <a:off x="4038600" y="5334000"/>
              <a:ext cx="838200" cy="83924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 descr="H:\TRI_Logo\TRI_LogoNew1.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038600" y="5334000"/>
              <a:ext cx="838200" cy="84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274638"/>
            <a:ext cx="8229600" cy="1143000"/>
          </a:xfrm>
          <a:prstGeom prst="rect">
            <a:avLst/>
          </a:prstGeom>
        </p:spPr>
        <p:txBody>
          <a:bodyPr/>
          <a:lstStyle>
            <a:lvl1pPr algn="l">
              <a:defRPr baseline="0">
                <a:solidFill>
                  <a:schemeClr val="bg1"/>
                </a:solidFill>
              </a:defRPr>
            </a:lvl1pPr>
          </a:lstStyle>
          <a:p>
            <a:r>
              <a:rPr lang="en-US" smtClean="0"/>
              <a:t>Click to edit Master title style</a:t>
            </a:r>
            <a:endParaRPr lang="en-US" dirty="0"/>
          </a:p>
        </p:txBody>
      </p:sp>
      <p:sp>
        <p:nvSpPr>
          <p:cNvPr id="8" name="Slide Number Placeholder 4"/>
          <p:cNvSpPr>
            <a:spLocks noGrp="1"/>
          </p:cNvSpPr>
          <p:nvPr>
            <p:ph type="sldNum" sz="quarter" idx="10"/>
          </p:nvPr>
        </p:nvSpPr>
        <p:spPr/>
        <p:txBody>
          <a:bodyPr/>
          <a:lstStyle>
            <a:lvl1pPr>
              <a:defRPr/>
            </a:lvl1pPr>
          </a:lstStyle>
          <a:p>
            <a:pPr>
              <a:defRPr/>
            </a:pPr>
            <a:fld id="{40B37839-5947-408A-954E-FA0B6763CB32}" type="slidenum">
              <a:rPr lang="en-US"/>
              <a:pPr>
                <a:defRPr/>
              </a:pPr>
              <a:t>‹#›</a:t>
            </a:fld>
            <a:endParaRPr lang="en-US"/>
          </a:p>
        </p:txBody>
      </p:sp>
    </p:spTree>
    <p:extLst>
      <p:ext uri="{BB962C8B-B14F-4D97-AF65-F5344CB8AC3E}">
        <p14:creationId xmlns:p14="http://schemas.microsoft.com/office/powerpoint/2010/main" val="2153540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99C4AEA2-2312-4DA3-823B-3EA8A163568B}" type="datetimeFigureOut">
              <a:rPr lang="en-US" smtClean="0"/>
              <a:pPr/>
              <a:t>11/6/2014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E7636BF-F744-42CD-BD90-4BF8E7096F7B}"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C4AEA2-2312-4DA3-823B-3EA8A163568B}" type="datetimeFigureOut">
              <a:rPr lang="en-US" smtClean="0"/>
              <a:pPr/>
              <a:t>11/6/2014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E7636BF-F744-42CD-BD90-4BF8E7096F7B}"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99C4AEA2-2312-4DA3-823B-3EA8A163568B}" type="datetimeFigureOut">
              <a:rPr lang="en-US" smtClean="0"/>
              <a:pPr/>
              <a:t>11/6/2014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E7636BF-F744-42CD-BD90-4BF8E7096F7B}"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99C4AEA2-2312-4DA3-823B-3EA8A163568B}" type="datetimeFigureOut">
              <a:rPr lang="en-US" smtClean="0"/>
              <a:pPr/>
              <a:t>11/6/2014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E7636BF-F744-42CD-BD90-4BF8E7096F7B}"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99C4AEA2-2312-4DA3-823B-3EA8A163568B}" type="datetimeFigureOut">
              <a:rPr lang="en-US" smtClean="0"/>
              <a:pPr/>
              <a:t>11/6/2014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E7636BF-F744-42CD-BD90-4BF8E7096F7B}"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C4AEA2-2312-4DA3-823B-3EA8A163568B}" type="datetimeFigureOut">
              <a:rPr lang="en-US" smtClean="0"/>
              <a:pPr/>
              <a:t>11/6/2014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E7636BF-F744-42CD-BD90-4BF8E7096F7B}"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C4AEA2-2312-4DA3-823B-3EA8A163568B}" type="datetimeFigureOut">
              <a:rPr lang="en-US" smtClean="0"/>
              <a:pPr/>
              <a:t>11/6/2014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E7636BF-F744-42CD-BD90-4BF8E7096F7B}"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C4AEA2-2312-4DA3-823B-3EA8A163568B}" type="datetimeFigureOut">
              <a:rPr lang="en-US" smtClean="0"/>
              <a:pPr/>
              <a:t>11/6/2014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E7636BF-F744-42CD-BD90-4BF8E7096F7B}"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IN"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C4AEA2-2312-4DA3-823B-3EA8A163568B}" type="datetimeFigureOut">
              <a:rPr lang="en-US" smtClean="0"/>
              <a:pPr/>
              <a:t>11/6/2014</a:t>
            </a:fld>
            <a:endParaRPr lang="en-IN"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636BF-F744-42CD-BD90-4BF8E7096F7B}"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Microsoft_Excel_97-2003_Worksheet2.xls"/><Relationship Id="rId5" Type="http://schemas.openxmlformats.org/officeDocument/2006/relationships/image" Target="../media/image26.emf"/><Relationship Id="rId4" Type="http://schemas.openxmlformats.org/officeDocument/2006/relationships/oleObject" Target="../embeddings/Microsoft_Excel_97-2003_Worksheet1.xls"/></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package" Target="../embeddings/Microsoft_PowerPoint_Slide1.sldx"/><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png"/><Relationship Id="rId4" Type="http://schemas.openxmlformats.org/officeDocument/2006/relationships/image" Target="../media/image55.emf"/></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404664"/>
            <a:ext cx="9144000" cy="1077218"/>
          </a:xfrm>
          <a:prstGeom prst="rect">
            <a:avLst/>
          </a:prstGeom>
          <a:noFill/>
        </p:spPr>
        <p:txBody>
          <a:bodyPr wrap="square" rtlCol="0">
            <a:spAutoFit/>
          </a:bodyPr>
          <a:lstStyle/>
          <a:p>
            <a:pPr algn="ctr"/>
            <a:r>
              <a:rPr lang="en-US" sz="3200" b="1" dirty="0" smtClean="0">
                <a:solidFill>
                  <a:srgbClr val="002060"/>
                </a:solidFill>
                <a:latin typeface="Arial Black" pitchFamily="34" charset="0"/>
                <a:cs typeface="Aharoni" pitchFamily="2" charset="-79"/>
              </a:rPr>
              <a:t>21</a:t>
            </a:r>
            <a:r>
              <a:rPr lang="en-US" sz="3200" b="1" baseline="30000" dirty="0" smtClean="0">
                <a:solidFill>
                  <a:srgbClr val="002060"/>
                </a:solidFill>
                <a:latin typeface="Arial Black" pitchFamily="34" charset="0"/>
                <a:cs typeface="Aharoni" pitchFamily="2" charset="-79"/>
              </a:rPr>
              <a:t>st</a:t>
            </a:r>
            <a:r>
              <a:rPr lang="en-US" sz="3200" b="1" dirty="0" smtClean="0">
                <a:solidFill>
                  <a:srgbClr val="002060"/>
                </a:solidFill>
                <a:latin typeface="Aharoni" pitchFamily="2" charset="-79"/>
                <a:cs typeface="Aharoni" pitchFamily="2" charset="-79"/>
              </a:rPr>
              <a:t> SESSION OF FAO IGG ON TEA</a:t>
            </a:r>
          </a:p>
          <a:p>
            <a:pPr algn="ctr"/>
            <a:r>
              <a:rPr lang="en-US" sz="3200" b="1" dirty="0" smtClean="0">
                <a:solidFill>
                  <a:schemeClr val="tx2">
                    <a:lumMod val="75000"/>
                  </a:schemeClr>
                </a:solidFill>
                <a:latin typeface="Aharoni" pitchFamily="2" charset="-79"/>
                <a:cs typeface="Aharoni" pitchFamily="2" charset="-79"/>
              </a:rPr>
              <a:t>- WG ON CLIMATE CHANGE</a:t>
            </a:r>
            <a:endParaRPr lang="en-IN" sz="3200" dirty="0">
              <a:latin typeface="Aharoni" pitchFamily="2" charset="-79"/>
              <a:cs typeface="Aharoni" pitchFamily="2" charset="-79"/>
            </a:endParaRPr>
          </a:p>
        </p:txBody>
      </p:sp>
      <p:sp>
        <p:nvSpPr>
          <p:cNvPr id="7" name="Subtitle 2"/>
          <p:cNvSpPr>
            <a:spLocks noGrp="1"/>
          </p:cNvSpPr>
          <p:nvPr>
            <p:ph type="subTitle" idx="1"/>
          </p:nvPr>
        </p:nvSpPr>
        <p:spPr>
          <a:xfrm>
            <a:off x="827584" y="1714488"/>
            <a:ext cx="7573448" cy="1426480"/>
          </a:xfrm>
        </p:spPr>
        <p:txBody>
          <a:bodyPr>
            <a:noAutofit/>
          </a:bodyPr>
          <a:lstStyle/>
          <a:p>
            <a:pPr algn="l">
              <a:spcBef>
                <a:spcPts val="0"/>
              </a:spcBef>
            </a:pPr>
            <a:r>
              <a:rPr lang="en-US" b="1" dirty="0" smtClean="0">
                <a:solidFill>
                  <a:srgbClr val="C00000"/>
                </a:solidFill>
              </a:rPr>
              <a:t>Chair</a:t>
            </a:r>
            <a:r>
              <a:rPr lang="en-US" sz="2800" b="1" dirty="0" smtClean="0">
                <a:solidFill>
                  <a:srgbClr val="C00000"/>
                </a:solidFill>
              </a:rPr>
              <a:t>: 		India – 	Dr. R.M. Bhagat</a:t>
            </a:r>
          </a:p>
          <a:p>
            <a:pPr algn="l">
              <a:spcBef>
                <a:spcPts val="0"/>
              </a:spcBef>
            </a:pPr>
            <a:r>
              <a:rPr lang="en-US" sz="2800" b="1" dirty="0" smtClean="0">
                <a:solidFill>
                  <a:srgbClr val="C00000"/>
                </a:solidFill>
              </a:rPr>
              <a:t>Co-Chairs:		Sri Lanka - 	Dr. M.A. </a:t>
            </a:r>
            <a:r>
              <a:rPr lang="en-US" sz="2800" b="1" dirty="0" err="1" smtClean="0">
                <a:solidFill>
                  <a:srgbClr val="C00000"/>
                </a:solidFill>
              </a:rPr>
              <a:t>Wijeratne</a:t>
            </a:r>
            <a:endParaRPr lang="en-US" sz="2800" b="1" dirty="0" smtClean="0">
              <a:solidFill>
                <a:srgbClr val="C00000"/>
              </a:solidFill>
            </a:endParaRPr>
          </a:p>
          <a:p>
            <a:pPr algn="l">
              <a:spcBef>
                <a:spcPts val="0"/>
              </a:spcBef>
            </a:pPr>
            <a:r>
              <a:rPr lang="en-US" sz="2800" b="1" dirty="0">
                <a:solidFill>
                  <a:srgbClr val="C00000"/>
                </a:solidFill>
              </a:rPr>
              <a:t>	</a:t>
            </a:r>
            <a:r>
              <a:rPr lang="en-US" sz="2800" b="1" dirty="0" smtClean="0">
                <a:solidFill>
                  <a:srgbClr val="C00000"/>
                </a:solidFill>
              </a:rPr>
              <a:t>		Kenya –	Dr. J.K. Bore</a:t>
            </a:r>
          </a:p>
          <a:p>
            <a:pPr algn="l">
              <a:spcBef>
                <a:spcPts val="0"/>
              </a:spcBef>
            </a:pPr>
            <a:r>
              <a:rPr lang="en-US" b="1" dirty="0" smtClean="0">
                <a:solidFill>
                  <a:srgbClr val="C00000"/>
                </a:solidFill>
              </a:rPr>
              <a:t>Members</a:t>
            </a:r>
            <a:r>
              <a:rPr lang="en-US" sz="2800" b="1" dirty="0" smtClean="0">
                <a:solidFill>
                  <a:srgbClr val="C00000"/>
                </a:solidFill>
              </a:rPr>
              <a:t>: 	</a:t>
            </a:r>
            <a:r>
              <a:rPr lang="en-US" sz="2800" b="1" dirty="0" smtClean="0">
                <a:solidFill>
                  <a:srgbClr val="990000"/>
                </a:solidFill>
              </a:rPr>
              <a:t>	</a:t>
            </a:r>
            <a:r>
              <a:rPr lang="en-US" sz="2000" b="1" dirty="0" smtClean="0">
                <a:solidFill>
                  <a:srgbClr val="002060"/>
                </a:solidFill>
              </a:rPr>
              <a:t>China</a:t>
            </a:r>
          </a:p>
          <a:p>
            <a:pPr algn="l">
              <a:spcBef>
                <a:spcPts val="0"/>
              </a:spcBef>
            </a:pPr>
            <a:r>
              <a:rPr lang="en-US" sz="2000" b="1" dirty="0" smtClean="0">
                <a:solidFill>
                  <a:srgbClr val="002060"/>
                </a:solidFill>
              </a:rPr>
              <a:t>			Japan</a:t>
            </a:r>
          </a:p>
          <a:p>
            <a:pPr algn="l">
              <a:spcBef>
                <a:spcPts val="0"/>
              </a:spcBef>
            </a:pPr>
            <a:r>
              <a:rPr lang="en-US" sz="2000" b="1" dirty="0" smtClean="0">
                <a:solidFill>
                  <a:srgbClr val="002060"/>
                </a:solidFill>
              </a:rPr>
              <a:t>			Tanzania</a:t>
            </a:r>
          </a:p>
          <a:p>
            <a:pPr algn="l">
              <a:spcBef>
                <a:spcPts val="0"/>
              </a:spcBef>
            </a:pPr>
            <a:r>
              <a:rPr lang="en-US" sz="2000" b="1" dirty="0" smtClean="0">
                <a:solidFill>
                  <a:srgbClr val="002060"/>
                </a:solidFill>
              </a:rPr>
              <a:t>			Malawi</a:t>
            </a:r>
          </a:p>
          <a:p>
            <a:pPr algn="l">
              <a:spcBef>
                <a:spcPts val="0"/>
              </a:spcBef>
            </a:pPr>
            <a:r>
              <a:rPr lang="en-US" sz="2000" b="1" dirty="0" smtClean="0">
                <a:solidFill>
                  <a:srgbClr val="002060"/>
                </a:solidFill>
              </a:rPr>
              <a:t>			Bangladesh</a:t>
            </a:r>
          </a:p>
          <a:p>
            <a:pPr algn="l">
              <a:spcBef>
                <a:spcPts val="0"/>
              </a:spcBef>
            </a:pPr>
            <a:r>
              <a:rPr lang="en-US" sz="2000" b="1" dirty="0" smtClean="0">
                <a:solidFill>
                  <a:srgbClr val="002060"/>
                </a:solidFill>
              </a:rPr>
              <a:t>			Rwanda</a:t>
            </a:r>
          </a:p>
          <a:p>
            <a:pPr algn="l">
              <a:spcBef>
                <a:spcPts val="0"/>
              </a:spcBef>
            </a:pPr>
            <a:r>
              <a:rPr lang="en-US" sz="2000" b="1" dirty="0">
                <a:solidFill>
                  <a:srgbClr val="002060"/>
                </a:solidFill>
              </a:rPr>
              <a:t>	</a:t>
            </a:r>
            <a:r>
              <a:rPr lang="en-US" sz="2000" b="1" dirty="0" smtClean="0">
                <a:solidFill>
                  <a:srgbClr val="002060"/>
                </a:solidFill>
              </a:rPr>
              <a:t>		FAO Economist</a:t>
            </a:r>
          </a:p>
          <a:p>
            <a:pPr algn="l">
              <a:spcBef>
                <a:spcPts val="0"/>
              </a:spcBef>
            </a:pPr>
            <a:r>
              <a:rPr lang="en-US" sz="2000" b="1" dirty="0">
                <a:solidFill>
                  <a:srgbClr val="002060"/>
                </a:solidFill>
              </a:rPr>
              <a:t>	</a:t>
            </a:r>
            <a:r>
              <a:rPr lang="en-US" sz="2000" b="1" dirty="0" smtClean="0">
                <a:solidFill>
                  <a:srgbClr val="002060"/>
                </a:solidFill>
              </a:rPr>
              <a:t>		Indonesia</a:t>
            </a:r>
          </a:p>
          <a:p>
            <a:pPr algn="l"/>
            <a:r>
              <a:rPr lang="en-US" sz="2800" b="1" dirty="0" smtClean="0">
                <a:solidFill>
                  <a:srgbClr val="990000"/>
                </a:solidFill>
              </a:rPr>
              <a:t>					     </a:t>
            </a:r>
            <a:r>
              <a:rPr lang="en-US" sz="1800" b="1" dirty="0" smtClean="0">
                <a:solidFill>
                  <a:srgbClr val="C00000"/>
                </a:solidFill>
              </a:rPr>
              <a:t>5-7 November, 2014</a:t>
            </a:r>
          </a:p>
          <a:p>
            <a:pPr algn="l">
              <a:spcBef>
                <a:spcPts val="0"/>
              </a:spcBef>
            </a:pPr>
            <a:r>
              <a:rPr lang="en-US" sz="1800" b="1" dirty="0" smtClean="0">
                <a:solidFill>
                  <a:srgbClr val="C00000"/>
                </a:solidFill>
              </a:rPr>
              <a:t>					        Bandung, Indonesia</a:t>
            </a:r>
            <a:endParaRPr lang="en-US" sz="1800" b="1" dirty="0">
              <a:solidFill>
                <a:srgbClr val="C00000"/>
              </a:solidFill>
            </a:endParaRPr>
          </a:p>
        </p:txBody>
      </p:sp>
      <p:pic>
        <p:nvPicPr>
          <p:cNvPr id="4"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
        <p:nvSpPr>
          <p:cNvPr id="2" name="TextBox 1"/>
          <p:cNvSpPr txBox="1"/>
          <p:nvPr/>
        </p:nvSpPr>
        <p:spPr>
          <a:xfrm>
            <a:off x="357158" y="357166"/>
            <a:ext cx="1214446" cy="584775"/>
          </a:xfrm>
          <a:prstGeom prst="rect">
            <a:avLst/>
          </a:prstGeom>
          <a:noFill/>
        </p:spPr>
        <p:txBody>
          <a:bodyPr wrap="square" rtlCol="0">
            <a:spAutoFit/>
          </a:bodyPr>
          <a:lstStyle/>
          <a:p>
            <a:r>
              <a:rPr lang="en-US" sz="3200" b="1" u="sng" dirty="0" smtClean="0">
                <a:solidFill>
                  <a:srgbClr val="C00000"/>
                </a:solidFill>
              </a:rPr>
              <a:t>Kenya</a:t>
            </a:r>
            <a:endParaRPr lang="en-IN" sz="3200" b="1" u="sng" dirty="0">
              <a:solidFill>
                <a:srgbClr val="C00000"/>
              </a:solidFill>
            </a:endParaRPr>
          </a:p>
        </p:txBody>
      </p:sp>
      <p:pic>
        <p:nvPicPr>
          <p:cNvPr id="3" name="Picture 2"/>
          <p:cNvPicPr/>
          <p:nvPr/>
        </p:nvPicPr>
        <p:blipFill>
          <a:blip r:embed="rId3" cstate="print"/>
          <a:srcRect l="24551" t="29143" r="23555" b="15428"/>
          <a:stretch>
            <a:fillRect/>
          </a:stretch>
        </p:blipFill>
        <p:spPr bwMode="auto">
          <a:xfrm>
            <a:off x="142844" y="1142984"/>
            <a:ext cx="4214842" cy="3071834"/>
          </a:xfrm>
          <a:prstGeom prst="rect">
            <a:avLst/>
          </a:prstGeom>
          <a:noFill/>
          <a:ln w="6350" cmpd="sng">
            <a:solidFill>
              <a:srgbClr val="000000"/>
            </a:solidFill>
            <a:miter lim="800000"/>
            <a:headEnd/>
            <a:tailEnd/>
          </a:ln>
          <a:effectLst/>
        </p:spPr>
      </p:pic>
      <p:pic>
        <p:nvPicPr>
          <p:cNvPr id="4" name="Picture 3"/>
          <p:cNvPicPr/>
          <p:nvPr/>
        </p:nvPicPr>
        <p:blipFill>
          <a:blip r:embed="rId4" cstate="print"/>
          <a:srcRect l="19518" t="31425" r="30690" b="19275"/>
          <a:stretch>
            <a:fillRect/>
          </a:stretch>
        </p:blipFill>
        <p:spPr bwMode="auto">
          <a:xfrm>
            <a:off x="4572000" y="3857628"/>
            <a:ext cx="4286280" cy="2603809"/>
          </a:xfrm>
          <a:prstGeom prst="rect">
            <a:avLst/>
          </a:prstGeom>
          <a:noFill/>
          <a:ln w="6350" cmpd="sng">
            <a:solidFill>
              <a:srgbClr val="000000"/>
            </a:solidFill>
            <a:miter lim="800000"/>
            <a:headEnd/>
            <a:tailEnd/>
          </a:ln>
          <a:effectLst/>
        </p:spPr>
      </p:pic>
      <p:sp>
        <p:nvSpPr>
          <p:cNvPr id="5" name="TextBox 4"/>
          <p:cNvSpPr txBox="1"/>
          <p:nvPr/>
        </p:nvSpPr>
        <p:spPr>
          <a:xfrm>
            <a:off x="142844" y="5229200"/>
            <a:ext cx="4214842" cy="830997"/>
          </a:xfrm>
          <a:prstGeom prst="rect">
            <a:avLst/>
          </a:prstGeom>
          <a:noFill/>
        </p:spPr>
        <p:txBody>
          <a:bodyPr wrap="square" rtlCol="0">
            <a:spAutoFit/>
          </a:bodyPr>
          <a:lstStyle/>
          <a:p>
            <a:r>
              <a:rPr lang="en-IN" sz="2400" b="1" dirty="0" smtClean="0">
                <a:solidFill>
                  <a:srgbClr val="FF0000"/>
                </a:solidFill>
              </a:rPr>
              <a:t>Rainfall decrease accompanied by soil water deficit in profile</a:t>
            </a:r>
            <a:endParaRPr lang="en-IN" sz="2400" b="1" dirty="0">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
        <p:nvSpPr>
          <p:cNvPr id="2" name="TextBox 1"/>
          <p:cNvSpPr txBox="1"/>
          <p:nvPr/>
        </p:nvSpPr>
        <p:spPr>
          <a:xfrm>
            <a:off x="285720" y="357166"/>
            <a:ext cx="1571636" cy="584775"/>
          </a:xfrm>
          <a:prstGeom prst="rect">
            <a:avLst/>
          </a:prstGeom>
          <a:noFill/>
        </p:spPr>
        <p:txBody>
          <a:bodyPr wrap="square" rtlCol="0">
            <a:spAutoFit/>
          </a:bodyPr>
          <a:lstStyle/>
          <a:p>
            <a:r>
              <a:rPr lang="en-US" sz="3200" b="1" u="sng" dirty="0" smtClean="0">
                <a:solidFill>
                  <a:srgbClr val="C00000"/>
                </a:solidFill>
              </a:rPr>
              <a:t>Malawi</a:t>
            </a:r>
            <a:endParaRPr lang="en-IN" sz="3200" b="1" u="sng" dirty="0">
              <a:solidFill>
                <a:srgbClr val="C00000"/>
              </a:solidFill>
            </a:endParaRPr>
          </a:p>
        </p:txBody>
      </p:sp>
      <p:pic>
        <p:nvPicPr>
          <p:cNvPr id="3" name="Picture 2"/>
          <p:cNvPicPr/>
          <p:nvPr/>
        </p:nvPicPr>
        <p:blipFill>
          <a:blip r:embed="rId3" cstate="print"/>
          <a:srcRect l="20587" t="24260" r="21801" b="16864"/>
          <a:stretch>
            <a:fillRect/>
          </a:stretch>
        </p:blipFill>
        <p:spPr bwMode="auto">
          <a:xfrm>
            <a:off x="857224" y="1214422"/>
            <a:ext cx="7215238" cy="3714776"/>
          </a:xfrm>
          <a:prstGeom prst="rect">
            <a:avLst/>
          </a:prstGeom>
          <a:noFill/>
          <a:ln w="9525">
            <a:solidFill>
              <a:schemeClr val="tx1"/>
            </a:solidFill>
            <a:miter lim="800000"/>
            <a:headEnd/>
            <a:tailEnd/>
          </a:ln>
        </p:spPr>
      </p:pic>
      <p:sp>
        <p:nvSpPr>
          <p:cNvPr id="4" name="TextBox 3"/>
          <p:cNvSpPr txBox="1"/>
          <p:nvPr/>
        </p:nvSpPr>
        <p:spPr>
          <a:xfrm>
            <a:off x="1285852" y="5572140"/>
            <a:ext cx="6786610" cy="830997"/>
          </a:xfrm>
          <a:prstGeom prst="rect">
            <a:avLst/>
          </a:prstGeom>
          <a:noFill/>
        </p:spPr>
        <p:txBody>
          <a:bodyPr wrap="square" rtlCol="0">
            <a:spAutoFit/>
          </a:bodyPr>
          <a:lstStyle/>
          <a:p>
            <a:r>
              <a:rPr lang="en-US" sz="2400" b="1" dirty="0" smtClean="0">
                <a:solidFill>
                  <a:srgbClr val="FF0000"/>
                </a:solidFill>
              </a:rPr>
              <a:t>Rainfall has decreased in the recent decade 1997-2008 compared to earlier</a:t>
            </a:r>
            <a:endParaRPr lang="en-IN" sz="2400" b="1" dirty="0">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pic>
        <p:nvPicPr>
          <p:cNvPr id="2" name="Picture 1"/>
          <p:cNvPicPr/>
          <p:nvPr/>
        </p:nvPicPr>
        <p:blipFill>
          <a:blip r:embed="rId3" cstate="print"/>
          <a:srcRect l="20399" t="22343" r="21626" b="11444"/>
          <a:stretch>
            <a:fillRect/>
          </a:stretch>
        </p:blipFill>
        <p:spPr bwMode="auto">
          <a:xfrm>
            <a:off x="1785918" y="2500306"/>
            <a:ext cx="4968552" cy="2736304"/>
          </a:xfrm>
          <a:prstGeom prst="rect">
            <a:avLst/>
          </a:prstGeom>
          <a:noFill/>
          <a:ln w="9525">
            <a:solidFill>
              <a:schemeClr val="tx1"/>
            </a:solidFill>
            <a:miter lim="800000"/>
            <a:headEnd/>
            <a:tailEnd/>
          </a:ln>
        </p:spPr>
      </p:pic>
      <p:sp>
        <p:nvSpPr>
          <p:cNvPr id="3" name="Rectangle 1"/>
          <p:cNvSpPr>
            <a:spLocks noChangeArrowheads="1"/>
          </p:cNvSpPr>
          <p:nvPr/>
        </p:nvSpPr>
        <p:spPr bwMode="auto">
          <a:xfrm>
            <a:off x="1785918" y="1357298"/>
            <a:ext cx="464347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ea typeface="Calibri" pitchFamily="34" charset="0"/>
                <a:cs typeface="Times New Roman" pitchFamily="18" charset="0"/>
              </a:rPr>
              <a:t>Yearly Average Minimum Temperature (1925-2013) at Tocklai, Jorhat, Assam</a:t>
            </a:r>
            <a:endParaRPr kumimoji="0" lang="en-US" b="1" i="0" u="none" strike="noStrike" cap="none" normalizeH="0" baseline="0" dirty="0" smtClean="0">
              <a:ln>
                <a:noFill/>
              </a:ln>
              <a:solidFill>
                <a:schemeClr val="tx1"/>
              </a:solidFill>
              <a:effectLst/>
              <a:cs typeface="Arial" pitchFamily="34" charset="0"/>
            </a:endParaRPr>
          </a:p>
        </p:txBody>
      </p:sp>
      <p:sp>
        <p:nvSpPr>
          <p:cNvPr id="4" name="TextBox 3"/>
          <p:cNvSpPr txBox="1"/>
          <p:nvPr/>
        </p:nvSpPr>
        <p:spPr>
          <a:xfrm>
            <a:off x="642910" y="142852"/>
            <a:ext cx="2786082" cy="461665"/>
          </a:xfrm>
          <a:prstGeom prst="rect">
            <a:avLst/>
          </a:prstGeom>
          <a:noFill/>
        </p:spPr>
        <p:txBody>
          <a:bodyPr wrap="square" rtlCol="0">
            <a:spAutoFit/>
          </a:bodyPr>
          <a:lstStyle/>
          <a:p>
            <a:r>
              <a:rPr lang="en-US" sz="2400" b="1" i="1" dirty="0" smtClean="0">
                <a:solidFill>
                  <a:srgbClr val="0000FF"/>
                </a:solidFill>
              </a:rPr>
              <a:t>Temperature</a:t>
            </a:r>
            <a:endParaRPr lang="en-IN" sz="2400" b="1" i="1" dirty="0">
              <a:solidFill>
                <a:srgbClr val="0000FF"/>
              </a:solidFill>
            </a:endParaRPr>
          </a:p>
        </p:txBody>
      </p:sp>
      <p:sp>
        <p:nvSpPr>
          <p:cNvPr id="5" name="TextBox 4"/>
          <p:cNvSpPr txBox="1"/>
          <p:nvPr/>
        </p:nvSpPr>
        <p:spPr>
          <a:xfrm>
            <a:off x="571472" y="785794"/>
            <a:ext cx="1714512" cy="523220"/>
          </a:xfrm>
          <a:prstGeom prst="rect">
            <a:avLst/>
          </a:prstGeom>
          <a:noFill/>
        </p:spPr>
        <p:txBody>
          <a:bodyPr wrap="square" rtlCol="0">
            <a:spAutoFit/>
          </a:bodyPr>
          <a:lstStyle/>
          <a:p>
            <a:r>
              <a:rPr lang="en-US" sz="2800" b="1" u="sng" dirty="0" smtClean="0">
                <a:solidFill>
                  <a:srgbClr val="C00000"/>
                </a:solidFill>
              </a:rPr>
              <a:t>India</a:t>
            </a:r>
            <a:endParaRPr lang="en-IN" sz="2800" b="1" u="sng" dirty="0">
              <a:solidFill>
                <a:srgbClr val="C00000"/>
              </a:solidFill>
            </a:endParaRPr>
          </a:p>
        </p:txBody>
      </p:sp>
      <p:sp>
        <p:nvSpPr>
          <p:cNvPr id="6" name="TextBox 5"/>
          <p:cNvSpPr txBox="1"/>
          <p:nvPr/>
        </p:nvSpPr>
        <p:spPr>
          <a:xfrm>
            <a:off x="571472" y="6000768"/>
            <a:ext cx="7483132" cy="461665"/>
          </a:xfrm>
          <a:prstGeom prst="rect">
            <a:avLst/>
          </a:prstGeom>
          <a:noFill/>
        </p:spPr>
        <p:txBody>
          <a:bodyPr wrap="square" rtlCol="0">
            <a:spAutoFit/>
          </a:bodyPr>
          <a:lstStyle/>
          <a:p>
            <a:r>
              <a:rPr lang="en-IN" sz="2400" b="1" dirty="0" smtClean="0">
                <a:solidFill>
                  <a:srgbClr val="FF0000"/>
                </a:solidFill>
              </a:rPr>
              <a:t>Minimum Temp </a:t>
            </a:r>
            <a:r>
              <a:rPr lang="en-IN" sz="2400" b="1" dirty="0" smtClean="0">
                <a:solidFill>
                  <a:srgbClr val="002060"/>
                </a:solidFill>
              </a:rPr>
              <a:t>increased by </a:t>
            </a:r>
            <a:r>
              <a:rPr lang="en-IN" sz="2400" b="1" dirty="0" smtClean="0">
                <a:solidFill>
                  <a:srgbClr val="FF0000"/>
                </a:solidFill>
              </a:rPr>
              <a:t>1.4 deg C </a:t>
            </a:r>
            <a:r>
              <a:rPr lang="en-IN" sz="2400" b="1" dirty="0" smtClean="0">
                <a:solidFill>
                  <a:srgbClr val="002060"/>
                </a:solidFill>
              </a:rPr>
              <a:t>in about 90 years</a:t>
            </a:r>
            <a:endParaRPr lang="en-IN" sz="2400" b="1" dirty="0">
              <a:solidFill>
                <a:srgbClr val="00206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srcRect l="20315" t="21484" r="21486" b="12109"/>
          <a:stretch>
            <a:fillRect/>
          </a:stretch>
        </p:blipFill>
        <p:spPr bwMode="auto">
          <a:xfrm>
            <a:off x="214282" y="1500174"/>
            <a:ext cx="4164100" cy="2519762"/>
          </a:xfrm>
          <a:prstGeom prst="rect">
            <a:avLst/>
          </a:prstGeom>
          <a:noFill/>
          <a:ln w="9525">
            <a:solidFill>
              <a:schemeClr val="tx1"/>
            </a:solidFill>
            <a:miter lim="800000"/>
            <a:headEnd/>
            <a:tailEnd/>
          </a:ln>
          <a:effectLst/>
        </p:spPr>
      </p:pic>
      <p:pic>
        <p:nvPicPr>
          <p:cNvPr id="7" name="Picture 6"/>
          <p:cNvPicPr/>
          <p:nvPr/>
        </p:nvPicPr>
        <p:blipFill>
          <a:blip r:embed="rId3" cstate="print"/>
          <a:srcRect l="20399" t="23161" r="21626" b="10354"/>
          <a:stretch>
            <a:fillRect/>
          </a:stretch>
        </p:blipFill>
        <p:spPr bwMode="auto">
          <a:xfrm>
            <a:off x="4500562" y="3643314"/>
            <a:ext cx="4164100" cy="2519762"/>
          </a:xfrm>
          <a:prstGeom prst="rect">
            <a:avLst/>
          </a:prstGeom>
          <a:noFill/>
          <a:ln w="9525">
            <a:solidFill>
              <a:schemeClr val="tx1"/>
            </a:solidFill>
            <a:miter lim="800000"/>
            <a:headEnd/>
            <a:tailEnd/>
          </a:ln>
        </p:spPr>
      </p:pic>
      <p:sp>
        <p:nvSpPr>
          <p:cNvPr id="8" name="Rectangle 7"/>
          <p:cNvSpPr/>
          <p:nvPr/>
        </p:nvSpPr>
        <p:spPr>
          <a:xfrm>
            <a:off x="214282" y="428604"/>
            <a:ext cx="8539934" cy="646331"/>
          </a:xfrm>
          <a:prstGeom prst="rect">
            <a:avLst/>
          </a:prstGeom>
        </p:spPr>
        <p:txBody>
          <a:bodyPr wrap="square">
            <a:spAutoFit/>
          </a:bodyPr>
          <a:lstStyle/>
          <a:p>
            <a:pPr algn="ctr"/>
            <a:r>
              <a:rPr lang="en-IN" b="1" dirty="0" smtClean="0">
                <a:solidFill>
                  <a:srgbClr val="002060"/>
                </a:solidFill>
                <a:latin typeface="+mj-lt"/>
              </a:rPr>
              <a:t>Total number of days having &gt; 35°C temperature and total number of days having ≤ 6°C temperature at Tocklai, Jorhat, Assam, India</a:t>
            </a:r>
            <a:endParaRPr lang="en-IN" b="1" dirty="0">
              <a:solidFill>
                <a:srgbClr val="002060"/>
              </a:solidFill>
              <a:latin typeface="+mj-lt"/>
            </a:endParaRPr>
          </a:p>
        </p:txBody>
      </p:sp>
      <p:pic>
        <p:nvPicPr>
          <p:cNvPr id="5" name="Picture 3"/>
          <p:cNvPicPr>
            <a:picLocks noChangeAspect="1" noChangeArrowheads="1"/>
          </p:cNvPicPr>
          <p:nvPr/>
        </p:nvPicPr>
        <p:blipFill>
          <a:blip r:embed="rId4" cstate="print"/>
          <a:srcRect/>
          <a:stretch>
            <a:fillRect/>
          </a:stretch>
        </p:blipFill>
        <p:spPr bwMode="auto">
          <a:xfrm>
            <a:off x="0" y="5500702"/>
            <a:ext cx="1770929" cy="13572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pic>
        <p:nvPicPr>
          <p:cNvPr id="2" name="Picture 1" descr="Figure 5 Monthly Temp Variation.JPG"/>
          <p:cNvPicPr/>
          <p:nvPr/>
        </p:nvPicPr>
        <p:blipFill>
          <a:blip r:embed="rId3" cstate="print"/>
          <a:stretch>
            <a:fillRect/>
          </a:stretch>
        </p:blipFill>
        <p:spPr>
          <a:xfrm>
            <a:off x="357158" y="1714488"/>
            <a:ext cx="8501122" cy="4000528"/>
          </a:xfrm>
          <a:prstGeom prst="rect">
            <a:avLst/>
          </a:prstGeom>
          <a:ln>
            <a:solidFill>
              <a:schemeClr val="tx1"/>
            </a:solidFill>
          </a:ln>
        </p:spPr>
      </p:pic>
      <p:sp>
        <p:nvSpPr>
          <p:cNvPr id="43009" name="Rectangle 1"/>
          <p:cNvSpPr>
            <a:spLocks noChangeArrowheads="1"/>
          </p:cNvSpPr>
          <p:nvPr/>
        </p:nvSpPr>
        <p:spPr bwMode="auto">
          <a:xfrm>
            <a:off x="0" y="714356"/>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0000"/>
                </a:solidFill>
                <a:effectLst/>
                <a:latin typeface="+mj-lt"/>
                <a:ea typeface="Calibri" pitchFamily="34" charset="0"/>
                <a:cs typeface="Times New Roman" pitchFamily="18" charset="0"/>
              </a:rPr>
              <a:t>Monthly </a:t>
            </a:r>
            <a:r>
              <a:rPr kumimoji="0" lang="en-US" sz="2000" b="1" i="0" u="none" strike="noStrike" cap="none" normalizeH="0" baseline="0" dirty="0" err="1" smtClean="0">
                <a:ln>
                  <a:noFill/>
                </a:ln>
                <a:solidFill>
                  <a:srgbClr val="FF0000"/>
                </a:solidFill>
                <a:effectLst/>
                <a:latin typeface="+mj-lt"/>
                <a:ea typeface="Calibri" pitchFamily="34" charset="0"/>
                <a:cs typeface="Times New Roman" pitchFamily="18" charset="0"/>
              </a:rPr>
              <a:t>temperaure</a:t>
            </a:r>
            <a:r>
              <a:rPr kumimoji="0" lang="en-US" sz="2000" b="1" i="0" u="none" strike="noStrike" cap="none" normalizeH="0" baseline="0" dirty="0" smtClean="0">
                <a:ln>
                  <a:noFill/>
                </a:ln>
                <a:solidFill>
                  <a:srgbClr val="FF0000"/>
                </a:solidFill>
                <a:effectLst/>
                <a:latin typeface="+mj-lt"/>
                <a:ea typeface="Calibri" pitchFamily="34" charset="0"/>
                <a:cs typeface="Times New Roman" pitchFamily="18" charset="0"/>
              </a:rPr>
              <a:t> variation at different AERs (a)WL2a, Galle (b) M3b, </a:t>
            </a:r>
            <a:r>
              <a:rPr kumimoji="0" lang="en-US" sz="2000" b="1" i="0" u="none" strike="noStrike" cap="none" normalizeH="0" baseline="0" dirty="0" err="1" smtClean="0">
                <a:ln>
                  <a:noFill/>
                </a:ln>
                <a:solidFill>
                  <a:srgbClr val="FF0000"/>
                </a:solidFill>
                <a:effectLst/>
                <a:latin typeface="+mj-lt"/>
                <a:ea typeface="Calibri" pitchFamily="34" charset="0"/>
                <a:cs typeface="Times New Roman" pitchFamily="18" charset="0"/>
              </a:rPr>
              <a:t>Katugastota</a:t>
            </a:r>
            <a:r>
              <a:rPr kumimoji="0" lang="en-US" sz="2000" b="1" i="0" u="none" strike="noStrike" cap="none" normalizeH="0" baseline="0" dirty="0" smtClean="0">
                <a:ln>
                  <a:noFill/>
                </a:ln>
                <a:solidFill>
                  <a:srgbClr val="FF0000"/>
                </a:solidFill>
                <a:effectLst/>
                <a:latin typeface="+mj-lt"/>
                <a:ea typeface="Calibri" pitchFamily="34" charset="0"/>
                <a:cs typeface="Times New Roman" pitchFamily="18" charset="0"/>
              </a:rPr>
              <a:t> (c) IM1a, </a:t>
            </a:r>
            <a:r>
              <a:rPr kumimoji="0" lang="en-US" sz="2000" b="1" i="0" u="none" strike="noStrike" cap="none" normalizeH="0" baseline="0" dirty="0" err="1" smtClean="0">
                <a:ln>
                  <a:noFill/>
                </a:ln>
                <a:solidFill>
                  <a:srgbClr val="FF0000"/>
                </a:solidFill>
                <a:effectLst/>
                <a:latin typeface="+mj-lt"/>
                <a:ea typeface="Calibri" pitchFamily="34" charset="0"/>
                <a:cs typeface="Times New Roman" pitchFamily="18" charset="0"/>
              </a:rPr>
              <a:t>Badulla</a:t>
            </a:r>
            <a:r>
              <a:rPr kumimoji="0" lang="en-US" sz="2000" b="1" i="0" u="none" strike="noStrike" cap="none" normalizeH="0" baseline="0" dirty="0" smtClean="0">
                <a:ln>
                  <a:noFill/>
                </a:ln>
                <a:solidFill>
                  <a:srgbClr val="FF0000"/>
                </a:solidFill>
                <a:effectLst/>
                <a:latin typeface="+mj-lt"/>
                <a:ea typeface="Calibri" pitchFamily="34" charset="0"/>
                <a:cs typeface="Times New Roman" pitchFamily="18" charset="0"/>
              </a:rPr>
              <a:t> (d)  IU3c, </a:t>
            </a:r>
            <a:r>
              <a:rPr kumimoji="0" lang="en-US" sz="2000" b="1" i="0" u="none" strike="noStrike" cap="none" normalizeH="0" baseline="0" dirty="0" err="1" smtClean="0">
                <a:ln>
                  <a:noFill/>
                </a:ln>
                <a:solidFill>
                  <a:srgbClr val="FF0000"/>
                </a:solidFill>
                <a:effectLst/>
                <a:latin typeface="+mj-lt"/>
                <a:ea typeface="Calibri" pitchFamily="34" charset="0"/>
                <a:cs typeface="Times New Roman" pitchFamily="18" charset="0"/>
              </a:rPr>
              <a:t>Bandarawela</a:t>
            </a:r>
            <a:r>
              <a:rPr kumimoji="0" lang="en-US" sz="2000" b="1" i="0" u="none" strike="noStrike" cap="none" normalizeH="0" baseline="0" dirty="0" smtClean="0">
                <a:ln>
                  <a:noFill/>
                </a:ln>
                <a:solidFill>
                  <a:srgbClr val="FF0000"/>
                </a:solidFill>
                <a:effectLst/>
                <a:latin typeface="+mj-lt"/>
                <a:ea typeface="Calibri" pitchFamily="34" charset="0"/>
                <a:cs typeface="Times New Roman" pitchFamily="18" charset="0"/>
              </a:rPr>
              <a:t> and (e) WU3, </a:t>
            </a:r>
            <a:r>
              <a:rPr kumimoji="0" lang="en-US" sz="2000" b="1" i="0" u="none" strike="noStrike" cap="none" normalizeH="0" baseline="0" dirty="0" err="1" smtClean="0">
                <a:ln>
                  <a:noFill/>
                </a:ln>
                <a:solidFill>
                  <a:srgbClr val="FF0000"/>
                </a:solidFill>
                <a:effectLst/>
                <a:latin typeface="+mj-lt"/>
                <a:ea typeface="Calibri" pitchFamily="34" charset="0"/>
                <a:cs typeface="Times New Roman" pitchFamily="18" charset="0"/>
              </a:rPr>
              <a:t>Nuwara</a:t>
            </a:r>
            <a:r>
              <a:rPr kumimoji="0" lang="en-US" sz="2000" b="1" i="0" u="none" strike="noStrike" cap="none" normalizeH="0" baseline="0" dirty="0" smtClean="0">
                <a:ln>
                  <a:noFill/>
                </a:ln>
                <a:solidFill>
                  <a:srgbClr val="FF0000"/>
                </a:solidFill>
                <a:effectLst/>
                <a:latin typeface="+mj-lt"/>
                <a:ea typeface="Calibri" pitchFamily="34" charset="0"/>
                <a:cs typeface="Times New Roman" pitchFamily="18" charset="0"/>
              </a:rPr>
              <a:t> </a:t>
            </a:r>
            <a:r>
              <a:rPr kumimoji="0" lang="en-US" sz="2000" b="1" i="0" u="none" strike="noStrike" cap="none" normalizeH="0" baseline="0" dirty="0" err="1" smtClean="0">
                <a:ln>
                  <a:noFill/>
                </a:ln>
                <a:solidFill>
                  <a:srgbClr val="FF0000"/>
                </a:solidFill>
                <a:effectLst/>
                <a:latin typeface="+mj-lt"/>
                <a:ea typeface="Calibri" pitchFamily="34" charset="0"/>
                <a:cs typeface="Times New Roman" pitchFamily="18" charset="0"/>
              </a:rPr>
              <a:t>Eliya</a:t>
            </a:r>
            <a:r>
              <a:rPr kumimoji="0" lang="en-US" sz="2000" b="1" i="0" u="none" strike="noStrike" cap="none" normalizeH="0" baseline="0" dirty="0" smtClean="0">
                <a:ln>
                  <a:noFill/>
                </a:ln>
                <a:solidFill>
                  <a:srgbClr val="FF0000"/>
                </a:solidFill>
                <a:effectLst/>
                <a:latin typeface="+mj-lt"/>
                <a:ea typeface="Calibri" pitchFamily="34" charset="0"/>
                <a:cs typeface="Times New Roman" pitchFamily="18" charset="0"/>
              </a:rPr>
              <a:t>.</a:t>
            </a:r>
            <a:endParaRPr kumimoji="0" lang="en-US" sz="2000" b="1" i="0" u="none" strike="noStrike" cap="none" normalizeH="0" baseline="0" dirty="0" smtClean="0">
              <a:ln>
                <a:noFill/>
              </a:ln>
              <a:solidFill>
                <a:srgbClr val="FF0000"/>
              </a:solidFill>
              <a:effectLst/>
              <a:latin typeface="+mj-lt"/>
              <a:cs typeface="Arial" pitchFamily="34" charset="0"/>
            </a:endParaRPr>
          </a:p>
        </p:txBody>
      </p:sp>
      <p:sp>
        <p:nvSpPr>
          <p:cNvPr id="4" name="TextBox 3"/>
          <p:cNvSpPr txBox="1"/>
          <p:nvPr/>
        </p:nvSpPr>
        <p:spPr>
          <a:xfrm>
            <a:off x="214282" y="214290"/>
            <a:ext cx="3857652" cy="461665"/>
          </a:xfrm>
          <a:prstGeom prst="rect">
            <a:avLst/>
          </a:prstGeom>
          <a:noFill/>
        </p:spPr>
        <p:txBody>
          <a:bodyPr wrap="square" rtlCol="0">
            <a:spAutoFit/>
          </a:bodyPr>
          <a:lstStyle/>
          <a:p>
            <a:r>
              <a:rPr lang="en-US" sz="2400" b="1" u="sng" dirty="0" smtClean="0">
                <a:solidFill>
                  <a:srgbClr val="990000"/>
                </a:solidFill>
                <a:latin typeface="Arial" pitchFamily="34" charset="0"/>
                <a:cs typeface="Arial" pitchFamily="34" charset="0"/>
              </a:rPr>
              <a:t>Sri Lanka</a:t>
            </a:r>
            <a:endParaRPr lang="en-IN" sz="2400" b="1" u="sng" dirty="0">
              <a:solidFill>
                <a:srgbClr val="990000"/>
              </a:solidFill>
              <a:latin typeface="Arial" pitchFamily="34" charset="0"/>
              <a:cs typeface="Arial" pitchFamily="34" charset="0"/>
            </a:endParaRPr>
          </a:p>
        </p:txBody>
      </p:sp>
      <p:sp>
        <p:nvSpPr>
          <p:cNvPr id="5" name="TextBox 4"/>
          <p:cNvSpPr txBox="1"/>
          <p:nvPr/>
        </p:nvSpPr>
        <p:spPr>
          <a:xfrm>
            <a:off x="683568" y="5715016"/>
            <a:ext cx="7286676" cy="1138773"/>
          </a:xfrm>
          <a:prstGeom prst="rect">
            <a:avLst/>
          </a:prstGeom>
          <a:noFill/>
        </p:spPr>
        <p:txBody>
          <a:bodyPr wrap="square" rtlCol="0">
            <a:spAutoFit/>
          </a:bodyPr>
          <a:lstStyle/>
          <a:p>
            <a:r>
              <a:rPr lang="en-US" b="1" dirty="0" smtClean="0">
                <a:solidFill>
                  <a:srgbClr val="002060"/>
                </a:solidFill>
              </a:rPr>
              <a:t>If optimum temperature for tea growth is </a:t>
            </a:r>
            <a:r>
              <a:rPr lang="en-US" b="1" dirty="0" smtClean="0">
                <a:solidFill>
                  <a:srgbClr val="FF0000"/>
                </a:solidFill>
              </a:rPr>
              <a:t>considered 22</a:t>
            </a:r>
            <a:r>
              <a:rPr lang="en-US" b="1" baseline="30000" dirty="0" smtClean="0">
                <a:solidFill>
                  <a:srgbClr val="FF0000"/>
                </a:solidFill>
              </a:rPr>
              <a:t>o</a:t>
            </a:r>
            <a:r>
              <a:rPr lang="en-US" b="1" dirty="0" smtClean="0">
                <a:solidFill>
                  <a:srgbClr val="FF0000"/>
                </a:solidFill>
              </a:rPr>
              <a:t>C</a:t>
            </a:r>
            <a:r>
              <a:rPr lang="en-US" b="1" dirty="0" smtClean="0"/>
              <a:t>, then </a:t>
            </a:r>
            <a:r>
              <a:rPr lang="en-US" b="1" dirty="0" smtClean="0">
                <a:solidFill>
                  <a:srgbClr val="FF0000"/>
                </a:solidFill>
              </a:rPr>
              <a:t>rising temperature</a:t>
            </a:r>
            <a:r>
              <a:rPr lang="en-US" b="1" dirty="0" smtClean="0"/>
              <a:t> </a:t>
            </a:r>
            <a:r>
              <a:rPr lang="en-US" b="1" dirty="0" smtClean="0">
                <a:solidFill>
                  <a:srgbClr val="002060"/>
                </a:solidFill>
              </a:rPr>
              <a:t>above this </a:t>
            </a:r>
            <a:r>
              <a:rPr lang="en-US" b="1" dirty="0" smtClean="0">
                <a:solidFill>
                  <a:srgbClr val="FF0000"/>
                </a:solidFill>
              </a:rPr>
              <a:t>will impact tea growth </a:t>
            </a:r>
            <a:r>
              <a:rPr lang="en-US" b="1" dirty="0" smtClean="0">
                <a:solidFill>
                  <a:srgbClr val="002060"/>
                </a:solidFill>
              </a:rPr>
              <a:t>and yield</a:t>
            </a:r>
          </a:p>
          <a:p>
            <a:r>
              <a:rPr lang="en-US" b="1" dirty="0" smtClean="0">
                <a:solidFill>
                  <a:srgbClr val="FF0000"/>
                </a:solidFill>
                <a:latin typeface="Arial" panose="020B0604020202020204" pitchFamily="34" charset="0"/>
                <a:cs typeface="Arial" panose="020B0604020202020204" pitchFamily="34" charset="0"/>
              </a:rPr>
              <a:t>Increase in temperature is </a:t>
            </a:r>
            <a:r>
              <a:rPr lang="en-US" sz="3200" b="1" dirty="0" smtClean="0">
                <a:solidFill>
                  <a:srgbClr val="002060"/>
                </a:solidFill>
                <a:latin typeface="Arial" panose="020B0604020202020204" pitchFamily="34" charset="0"/>
                <a:cs typeface="Arial" panose="020B0604020202020204" pitchFamily="34" charset="0"/>
              </a:rPr>
              <a:t>0.5 to 2 </a:t>
            </a:r>
            <a:r>
              <a:rPr lang="en-US" sz="3200" b="1" dirty="0" err="1" smtClean="0">
                <a:solidFill>
                  <a:srgbClr val="002060"/>
                </a:solidFill>
                <a:latin typeface="Arial" panose="020B0604020202020204" pitchFamily="34" charset="0"/>
                <a:cs typeface="Arial" panose="020B0604020202020204" pitchFamily="34" charset="0"/>
              </a:rPr>
              <a:t>deg</a:t>
            </a:r>
            <a:r>
              <a:rPr lang="en-US" sz="3200" b="1" dirty="0" smtClean="0">
                <a:solidFill>
                  <a:srgbClr val="002060"/>
                </a:solidFill>
                <a:latin typeface="Arial" panose="020B0604020202020204" pitchFamily="34" charset="0"/>
                <a:cs typeface="Arial" panose="020B0604020202020204" pitchFamily="34" charset="0"/>
              </a:rPr>
              <a:t> C </a:t>
            </a:r>
            <a:r>
              <a:rPr lang="en-US" b="1" dirty="0" smtClean="0">
                <a:solidFill>
                  <a:srgbClr val="FF0000"/>
                </a:solidFill>
                <a:latin typeface="Arial" panose="020B0604020202020204" pitchFamily="34" charset="0"/>
                <a:cs typeface="Arial" panose="020B0604020202020204" pitchFamily="34" charset="0"/>
              </a:rPr>
              <a:t>1961-2010 </a:t>
            </a:r>
            <a:endParaRPr lang="en-IN" b="1"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pic>
        <p:nvPicPr>
          <p:cNvPr id="2" name="Picture 1" descr="mean and low temperature"/>
          <p:cNvPicPr/>
          <p:nvPr/>
        </p:nvPicPr>
        <p:blipFill>
          <a:blip r:embed="rId3" cstate="print"/>
          <a:srcRect t="6154"/>
          <a:stretch>
            <a:fillRect/>
          </a:stretch>
        </p:blipFill>
        <p:spPr bwMode="auto">
          <a:xfrm>
            <a:off x="214282" y="1428736"/>
            <a:ext cx="8420114" cy="2520280"/>
          </a:xfrm>
          <a:prstGeom prst="rect">
            <a:avLst/>
          </a:prstGeom>
          <a:noFill/>
          <a:ln w="9525">
            <a:solidFill>
              <a:schemeClr val="accent1"/>
            </a:solidFill>
            <a:miter lim="800000"/>
            <a:headEnd/>
            <a:tailEnd/>
          </a:ln>
        </p:spPr>
      </p:pic>
      <p:sp>
        <p:nvSpPr>
          <p:cNvPr id="53249" name="Rectangle 1"/>
          <p:cNvSpPr>
            <a:spLocks noChangeArrowheads="1"/>
          </p:cNvSpPr>
          <p:nvPr/>
        </p:nvSpPr>
        <p:spPr bwMode="auto">
          <a:xfrm>
            <a:off x="0" y="714356"/>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Changes of annual mean (A) and extreme lowest (B) temperature in 4 cities during the last 60 years</a:t>
            </a:r>
            <a:endParaRPr kumimoji="0" lang="en-US" b="1" i="0" u="none" strike="noStrike" cap="none" normalizeH="0" baseline="0" dirty="0" smtClean="0">
              <a:ln>
                <a:noFill/>
              </a:ln>
              <a:solidFill>
                <a:srgbClr val="FF0000"/>
              </a:solidFill>
              <a:effectLst/>
              <a:latin typeface="Arial" pitchFamily="34" charset="0"/>
              <a:cs typeface="Arial" pitchFamily="34" charset="0"/>
            </a:endParaRPr>
          </a:p>
        </p:txBody>
      </p:sp>
      <p:sp>
        <p:nvSpPr>
          <p:cNvPr id="6" name="Rectangle 1"/>
          <p:cNvSpPr>
            <a:spLocks noChangeArrowheads="1"/>
          </p:cNvSpPr>
          <p:nvPr/>
        </p:nvSpPr>
        <p:spPr bwMode="auto">
          <a:xfrm>
            <a:off x="-142908" y="3929066"/>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Linear regression equations fitted with the change of annual mean temperature in the last 60 years.</a:t>
            </a:r>
            <a:endParaRPr kumimoji="0" lang="en-US" b="1" i="0" u="none" strike="noStrike" cap="none" normalizeH="0" baseline="0" dirty="0" smtClean="0">
              <a:ln>
                <a:noFill/>
              </a:ln>
              <a:solidFill>
                <a:srgbClr val="FF0000"/>
              </a:solidFill>
              <a:effectLst/>
              <a:latin typeface="Arial" pitchFamily="34" charset="0"/>
              <a:cs typeface="Arial" pitchFamily="34" charset="0"/>
            </a:endParaRPr>
          </a:p>
        </p:txBody>
      </p:sp>
      <p:graphicFrame>
        <p:nvGraphicFramePr>
          <p:cNvPr id="7" name="Table 6"/>
          <p:cNvGraphicFramePr>
            <a:graphicFrameLocks noGrp="1"/>
          </p:cNvGraphicFramePr>
          <p:nvPr/>
        </p:nvGraphicFramePr>
        <p:xfrm>
          <a:off x="179512" y="4621552"/>
          <a:ext cx="8786841" cy="1950720"/>
        </p:xfrm>
        <a:graphic>
          <a:graphicData uri="http://schemas.openxmlformats.org/drawingml/2006/table">
            <a:tbl>
              <a:tblPr>
                <a:tableStyleId>{BDBED569-4797-4DF1-A0F4-6AAB3CD982D8}</a:tableStyleId>
              </a:tblPr>
              <a:tblGrid>
                <a:gridCol w="1107589"/>
                <a:gridCol w="3470446"/>
                <a:gridCol w="1550625"/>
                <a:gridCol w="2658181"/>
              </a:tblGrid>
              <a:tr h="0">
                <a:tc>
                  <a:txBody>
                    <a:bodyPr/>
                    <a:lstStyle/>
                    <a:p>
                      <a:pPr algn="l">
                        <a:lnSpc>
                          <a:spcPct val="150000"/>
                        </a:lnSpc>
                        <a:spcAft>
                          <a:spcPts val="0"/>
                        </a:spcAft>
                      </a:pPr>
                      <a:r>
                        <a:rPr lang="en-IN" sz="1600" dirty="0"/>
                        <a:t>City</a:t>
                      </a:r>
                      <a:endParaRPr lang="en-IN" sz="1600" dirty="0">
                        <a:latin typeface="Calibri"/>
                        <a:ea typeface="Calibri"/>
                        <a:cs typeface="Times New Roman"/>
                      </a:endParaRPr>
                    </a:p>
                  </a:txBody>
                  <a:tcPr marL="68580" marR="68580" marT="0" marB="0" anchor="ctr"/>
                </a:tc>
                <a:tc>
                  <a:txBody>
                    <a:bodyPr/>
                    <a:lstStyle/>
                    <a:p>
                      <a:pPr algn="ctr">
                        <a:lnSpc>
                          <a:spcPct val="100000"/>
                        </a:lnSpc>
                        <a:spcAft>
                          <a:spcPts val="0"/>
                        </a:spcAft>
                      </a:pPr>
                      <a:r>
                        <a:rPr lang="en-IN" sz="1600" dirty="0"/>
                        <a:t>Linear regression equation</a:t>
                      </a:r>
                    </a:p>
                    <a:p>
                      <a:pPr algn="ctr">
                        <a:lnSpc>
                          <a:spcPct val="100000"/>
                        </a:lnSpc>
                        <a:spcAft>
                          <a:spcPts val="0"/>
                        </a:spcAft>
                      </a:pPr>
                      <a:r>
                        <a:rPr lang="en-IN" sz="1600" dirty="0"/>
                        <a:t>(Y: annual mean temperature, X: year).</a:t>
                      </a:r>
                      <a:endParaRPr lang="en-IN" sz="1600" dirty="0">
                        <a:latin typeface="Calibri"/>
                        <a:ea typeface="Calibri"/>
                        <a:cs typeface="Times New Roman"/>
                      </a:endParaRPr>
                    </a:p>
                  </a:txBody>
                  <a:tcPr marL="68580" marR="68580" marT="0" marB="0" anchor="ctr"/>
                </a:tc>
                <a:tc>
                  <a:txBody>
                    <a:bodyPr/>
                    <a:lstStyle/>
                    <a:p>
                      <a:pPr algn="ctr">
                        <a:lnSpc>
                          <a:spcPct val="150000"/>
                        </a:lnSpc>
                        <a:spcAft>
                          <a:spcPts val="0"/>
                        </a:spcAft>
                      </a:pPr>
                      <a:r>
                        <a:rPr lang="en-IN" sz="1600" dirty="0"/>
                        <a:t>R</a:t>
                      </a:r>
                      <a:r>
                        <a:rPr lang="en-IN" sz="1600" baseline="30000" dirty="0"/>
                        <a:t>2</a:t>
                      </a:r>
                      <a:r>
                        <a:rPr lang="en-IN" sz="1600" dirty="0"/>
                        <a:t> (Sig.)</a:t>
                      </a:r>
                      <a:endParaRPr lang="en-IN" sz="1600" dirty="0">
                        <a:latin typeface="Calibri"/>
                        <a:ea typeface="Calibri"/>
                        <a:cs typeface="Times New Roman"/>
                      </a:endParaRPr>
                    </a:p>
                  </a:txBody>
                  <a:tcPr marL="68580" marR="68580" marT="0" marB="0" anchor="ctr"/>
                </a:tc>
                <a:tc>
                  <a:txBody>
                    <a:bodyPr/>
                    <a:lstStyle/>
                    <a:p>
                      <a:pPr algn="ctr">
                        <a:lnSpc>
                          <a:spcPct val="100000"/>
                        </a:lnSpc>
                        <a:spcAft>
                          <a:spcPts val="0"/>
                        </a:spcAft>
                      </a:pPr>
                      <a:r>
                        <a:rPr lang="en-IN" sz="1600" dirty="0"/>
                        <a:t>Annual mean temperature increase in every 50 years (℃)</a:t>
                      </a:r>
                      <a:endParaRPr lang="en-IN" sz="1600" dirty="0">
                        <a:latin typeface="Calibri"/>
                        <a:ea typeface="Calibri"/>
                        <a:cs typeface="Times New Roman"/>
                      </a:endParaRPr>
                    </a:p>
                  </a:txBody>
                  <a:tcPr marL="68580" marR="68580" marT="0" marB="0" anchor="ctr"/>
                </a:tc>
              </a:tr>
              <a:tr h="0">
                <a:tc>
                  <a:txBody>
                    <a:bodyPr/>
                    <a:lstStyle/>
                    <a:p>
                      <a:pPr algn="just">
                        <a:lnSpc>
                          <a:spcPct val="150000"/>
                        </a:lnSpc>
                        <a:spcAft>
                          <a:spcPts val="0"/>
                        </a:spcAft>
                      </a:pPr>
                      <a:r>
                        <a:rPr lang="en-IN" sz="1600" dirty="0"/>
                        <a:t>Haikou</a:t>
                      </a:r>
                      <a:endParaRPr lang="en-IN" sz="1600" dirty="0">
                        <a:latin typeface="Calibri"/>
                        <a:ea typeface="Calibri"/>
                        <a:cs typeface="Times New Roman"/>
                      </a:endParaRPr>
                    </a:p>
                  </a:txBody>
                  <a:tcPr marL="68580" marR="68580" marT="0" marB="0" anchor="b"/>
                </a:tc>
                <a:tc>
                  <a:txBody>
                    <a:bodyPr/>
                    <a:lstStyle/>
                    <a:p>
                      <a:pPr algn="ctr">
                        <a:lnSpc>
                          <a:spcPct val="150000"/>
                        </a:lnSpc>
                        <a:spcAft>
                          <a:spcPts val="0"/>
                        </a:spcAft>
                      </a:pPr>
                      <a:r>
                        <a:rPr lang="en-IN" sz="1600" dirty="0"/>
                        <a:t>Y=0.021X-16.721</a:t>
                      </a:r>
                      <a:endParaRPr lang="en-IN" sz="1600" dirty="0">
                        <a:latin typeface="Calibri"/>
                        <a:ea typeface="Calibri"/>
                        <a:cs typeface="Times New Roman"/>
                      </a:endParaRPr>
                    </a:p>
                  </a:txBody>
                  <a:tcPr marL="68580" marR="68580" marT="0" marB="0"/>
                </a:tc>
                <a:tc>
                  <a:txBody>
                    <a:bodyPr/>
                    <a:lstStyle/>
                    <a:p>
                      <a:pPr algn="ctr">
                        <a:lnSpc>
                          <a:spcPct val="150000"/>
                        </a:lnSpc>
                        <a:spcAft>
                          <a:spcPts val="0"/>
                        </a:spcAft>
                      </a:pPr>
                      <a:r>
                        <a:rPr lang="en-IN" sz="1600" dirty="0"/>
                        <a:t>0.378 (p&lt;0.001)</a:t>
                      </a:r>
                      <a:endParaRPr lang="en-IN" sz="1600" dirty="0">
                        <a:latin typeface="Calibri"/>
                        <a:ea typeface="Calibri"/>
                        <a:cs typeface="Times New Roman"/>
                      </a:endParaRPr>
                    </a:p>
                  </a:txBody>
                  <a:tcPr marL="68580" marR="68580" marT="0" marB="0"/>
                </a:tc>
                <a:tc>
                  <a:txBody>
                    <a:bodyPr/>
                    <a:lstStyle/>
                    <a:p>
                      <a:pPr algn="ctr">
                        <a:lnSpc>
                          <a:spcPct val="150000"/>
                        </a:lnSpc>
                        <a:spcAft>
                          <a:spcPts val="0"/>
                        </a:spcAft>
                      </a:pPr>
                      <a:r>
                        <a:rPr lang="en-IN" sz="1600" b="1" dirty="0">
                          <a:solidFill>
                            <a:srgbClr val="FF0000"/>
                          </a:solidFill>
                        </a:rPr>
                        <a:t>1.0</a:t>
                      </a:r>
                      <a:endParaRPr lang="en-IN" sz="1600" b="1" dirty="0">
                        <a:solidFill>
                          <a:srgbClr val="FF0000"/>
                        </a:solidFill>
                        <a:latin typeface="Calibri"/>
                        <a:ea typeface="Calibri"/>
                        <a:cs typeface="Times New Roman"/>
                      </a:endParaRPr>
                    </a:p>
                  </a:txBody>
                  <a:tcPr marL="68580" marR="68580" marT="0" marB="0" anchor="b"/>
                </a:tc>
              </a:tr>
              <a:tr h="0">
                <a:tc>
                  <a:txBody>
                    <a:bodyPr/>
                    <a:lstStyle/>
                    <a:p>
                      <a:pPr algn="just">
                        <a:lnSpc>
                          <a:spcPct val="150000"/>
                        </a:lnSpc>
                        <a:spcAft>
                          <a:spcPts val="0"/>
                        </a:spcAft>
                      </a:pPr>
                      <a:r>
                        <a:rPr lang="en-IN" sz="1600"/>
                        <a:t>Kunming</a:t>
                      </a:r>
                      <a:endParaRPr lang="en-IN" sz="1600">
                        <a:latin typeface="Calibri"/>
                        <a:ea typeface="Calibri"/>
                        <a:cs typeface="Times New Roman"/>
                      </a:endParaRPr>
                    </a:p>
                  </a:txBody>
                  <a:tcPr marL="68580" marR="68580" marT="0" marB="0" anchor="b"/>
                </a:tc>
                <a:tc>
                  <a:txBody>
                    <a:bodyPr/>
                    <a:lstStyle/>
                    <a:p>
                      <a:pPr algn="ctr">
                        <a:lnSpc>
                          <a:spcPct val="150000"/>
                        </a:lnSpc>
                        <a:spcAft>
                          <a:spcPts val="0"/>
                        </a:spcAft>
                      </a:pPr>
                      <a:r>
                        <a:rPr lang="en-IN" sz="1600" dirty="0"/>
                        <a:t>Y=0.030X-43.380</a:t>
                      </a:r>
                      <a:endParaRPr lang="en-IN" sz="1600" dirty="0">
                        <a:latin typeface="Calibri"/>
                        <a:ea typeface="Calibri"/>
                        <a:cs typeface="Times New Roman"/>
                      </a:endParaRPr>
                    </a:p>
                  </a:txBody>
                  <a:tcPr marL="68580" marR="68580" marT="0" marB="0"/>
                </a:tc>
                <a:tc>
                  <a:txBody>
                    <a:bodyPr/>
                    <a:lstStyle/>
                    <a:p>
                      <a:pPr algn="ctr">
                        <a:lnSpc>
                          <a:spcPct val="150000"/>
                        </a:lnSpc>
                        <a:spcAft>
                          <a:spcPts val="0"/>
                        </a:spcAft>
                      </a:pPr>
                      <a:r>
                        <a:rPr lang="en-IN" sz="1600" dirty="0"/>
                        <a:t>0.480 (p&lt;0.001)</a:t>
                      </a:r>
                      <a:endParaRPr lang="en-IN" sz="1600" dirty="0">
                        <a:latin typeface="Calibri"/>
                        <a:ea typeface="Calibri"/>
                        <a:cs typeface="Times New Roman"/>
                      </a:endParaRPr>
                    </a:p>
                  </a:txBody>
                  <a:tcPr marL="68580" marR="68580" marT="0" marB="0"/>
                </a:tc>
                <a:tc>
                  <a:txBody>
                    <a:bodyPr/>
                    <a:lstStyle/>
                    <a:p>
                      <a:pPr algn="ctr">
                        <a:lnSpc>
                          <a:spcPct val="150000"/>
                        </a:lnSpc>
                        <a:spcAft>
                          <a:spcPts val="0"/>
                        </a:spcAft>
                      </a:pPr>
                      <a:r>
                        <a:rPr lang="en-IN" sz="1600" b="1" dirty="0">
                          <a:solidFill>
                            <a:srgbClr val="FF0000"/>
                          </a:solidFill>
                        </a:rPr>
                        <a:t>1.5</a:t>
                      </a:r>
                      <a:endParaRPr lang="en-IN" sz="1600" b="1" dirty="0">
                        <a:solidFill>
                          <a:srgbClr val="FF0000"/>
                        </a:solidFill>
                        <a:latin typeface="Calibri"/>
                        <a:ea typeface="Calibri"/>
                        <a:cs typeface="Times New Roman"/>
                      </a:endParaRPr>
                    </a:p>
                  </a:txBody>
                  <a:tcPr marL="68580" marR="68580" marT="0" marB="0" anchor="b"/>
                </a:tc>
              </a:tr>
              <a:tr h="0">
                <a:tc>
                  <a:txBody>
                    <a:bodyPr/>
                    <a:lstStyle/>
                    <a:p>
                      <a:pPr algn="just">
                        <a:lnSpc>
                          <a:spcPct val="150000"/>
                        </a:lnSpc>
                        <a:spcAft>
                          <a:spcPts val="0"/>
                        </a:spcAft>
                      </a:pPr>
                      <a:r>
                        <a:rPr lang="en-IN" sz="1600"/>
                        <a:t>Hangzhou</a:t>
                      </a:r>
                      <a:endParaRPr lang="en-IN" sz="1600">
                        <a:latin typeface="Calibri"/>
                        <a:ea typeface="Calibri"/>
                        <a:cs typeface="Times New Roman"/>
                      </a:endParaRPr>
                    </a:p>
                  </a:txBody>
                  <a:tcPr marL="68580" marR="68580" marT="0" marB="0" anchor="b"/>
                </a:tc>
                <a:tc>
                  <a:txBody>
                    <a:bodyPr/>
                    <a:lstStyle/>
                    <a:p>
                      <a:pPr algn="ctr">
                        <a:lnSpc>
                          <a:spcPct val="150000"/>
                        </a:lnSpc>
                        <a:spcAft>
                          <a:spcPts val="0"/>
                        </a:spcAft>
                      </a:pPr>
                      <a:r>
                        <a:rPr lang="en-IN" sz="1600" dirty="0"/>
                        <a:t>Y=0.032X-46.149</a:t>
                      </a:r>
                      <a:endParaRPr lang="en-IN" sz="1600" dirty="0">
                        <a:latin typeface="Calibri"/>
                        <a:ea typeface="Calibri"/>
                        <a:cs typeface="Times New Roman"/>
                      </a:endParaRPr>
                    </a:p>
                  </a:txBody>
                  <a:tcPr marL="68580" marR="68580" marT="0" marB="0"/>
                </a:tc>
                <a:tc>
                  <a:txBody>
                    <a:bodyPr/>
                    <a:lstStyle/>
                    <a:p>
                      <a:pPr algn="ctr">
                        <a:lnSpc>
                          <a:spcPct val="150000"/>
                        </a:lnSpc>
                        <a:spcAft>
                          <a:spcPts val="0"/>
                        </a:spcAft>
                      </a:pPr>
                      <a:r>
                        <a:rPr lang="en-IN" sz="1600" dirty="0"/>
                        <a:t>0.591 (p&lt;0.001)</a:t>
                      </a:r>
                      <a:endParaRPr lang="en-IN" sz="1600" dirty="0">
                        <a:latin typeface="Calibri"/>
                        <a:ea typeface="Calibri"/>
                        <a:cs typeface="Times New Roman"/>
                      </a:endParaRPr>
                    </a:p>
                  </a:txBody>
                  <a:tcPr marL="68580" marR="68580" marT="0" marB="0"/>
                </a:tc>
                <a:tc>
                  <a:txBody>
                    <a:bodyPr/>
                    <a:lstStyle/>
                    <a:p>
                      <a:pPr algn="ctr">
                        <a:lnSpc>
                          <a:spcPct val="150000"/>
                        </a:lnSpc>
                        <a:spcAft>
                          <a:spcPts val="0"/>
                        </a:spcAft>
                      </a:pPr>
                      <a:r>
                        <a:rPr lang="en-IN" sz="1600" b="1" dirty="0">
                          <a:solidFill>
                            <a:srgbClr val="FF0000"/>
                          </a:solidFill>
                        </a:rPr>
                        <a:t>1.6</a:t>
                      </a:r>
                      <a:endParaRPr lang="en-IN" sz="1600" b="1" dirty="0">
                        <a:solidFill>
                          <a:srgbClr val="FF0000"/>
                        </a:solidFill>
                        <a:latin typeface="Calibri"/>
                        <a:ea typeface="Calibri"/>
                        <a:cs typeface="Times New Roman"/>
                      </a:endParaRPr>
                    </a:p>
                  </a:txBody>
                  <a:tcPr marL="68580" marR="68580" marT="0" marB="0" anchor="b"/>
                </a:tc>
              </a:tr>
              <a:tr h="0">
                <a:tc>
                  <a:txBody>
                    <a:bodyPr/>
                    <a:lstStyle/>
                    <a:p>
                      <a:pPr algn="just">
                        <a:lnSpc>
                          <a:spcPct val="150000"/>
                        </a:lnSpc>
                        <a:spcAft>
                          <a:spcPts val="0"/>
                        </a:spcAft>
                      </a:pPr>
                      <a:r>
                        <a:rPr lang="en-IN" sz="1600"/>
                        <a:t>Jinan</a:t>
                      </a:r>
                      <a:endParaRPr lang="en-IN" sz="1600">
                        <a:latin typeface="Calibri"/>
                        <a:ea typeface="Calibri"/>
                        <a:cs typeface="Times New Roman"/>
                      </a:endParaRPr>
                    </a:p>
                  </a:txBody>
                  <a:tcPr marL="68580" marR="68580" marT="0" marB="0" anchor="b"/>
                </a:tc>
                <a:tc>
                  <a:txBody>
                    <a:bodyPr/>
                    <a:lstStyle/>
                    <a:p>
                      <a:pPr algn="ctr">
                        <a:lnSpc>
                          <a:spcPct val="150000"/>
                        </a:lnSpc>
                        <a:spcAft>
                          <a:spcPts val="0"/>
                        </a:spcAft>
                      </a:pPr>
                      <a:r>
                        <a:rPr lang="en-IN" sz="1600" dirty="0"/>
                        <a:t>Y=0.021X-27.401</a:t>
                      </a:r>
                      <a:endParaRPr lang="en-IN" sz="1600" dirty="0">
                        <a:latin typeface="Calibri"/>
                        <a:ea typeface="Calibri"/>
                        <a:cs typeface="Times New Roman"/>
                      </a:endParaRPr>
                    </a:p>
                  </a:txBody>
                  <a:tcPr marL="68580" marR="68580" marT="0" marB="0"/>
                </a:tc>
                <a:tc>
                  <a:txBody>
                    <a:bodyPr/>
                    <a:lstStyle/>
                    <a:p>
                      <a:pPr algn="ctr">
                        <a:lnSpc>
                          <a:spcPct val="150000"/>
                        </a:lnSpc>
                        <a:spcAft>
                          <a:spcPts val="0"/>
                        </a:spcAft>
                      </a:pPr>
                      <a:r>
                        <a:rPr lang="en-IN" sz="1600" dirty="0"/>
                        <a:t>0.323 (p&lt;0.001)</a:t>
                      </a:r>
                      <a:endParaRPr lang="en-IN" sz="1600" dirty="0">
                        <a:latin typeface="Calibri"/>
                        <a:ea typeface="Calibri"/>
                        <a:cs typeface="Times New Roman"/>
                      </a:endParaRPr>
                    </a:p>
                  </a:txBody>
                  <a:tcPr marL="68580" marR="68580" marT="0" marB="0"/>
                </a:tc>
                <a:tc>
                  <a:txBody>
                    <a:bodyPr/>
                    <a:lstStyle/>
                    <a:p>
                      <a:pPr algn="ctr">
                        <a:lnSpc>
                          <a:spcPct val="150000"/>
                        </a:lnSpc>
                        <a:spcAft>
                          <a:spcPts val="0"/>
                        </a:spcAft>
                      </a:pPr>
                      <a:r>
                        <a:rPr lang="en-IN" sz="1600" b="1" dirty="0">
                          <a:solidFill>
                            <a:srgbClr val="FF0000"/>
                          </a:solidFill>
                        </a:rPr>
                        <a:t>1.1</a:t>
                      </a:r>
                      <a:endParaRPr lang="en-IN" sz="1600" b="1" dirty="0">
                        <a:solidFill>
                          <a:srgbClr val="FF0000"/>
                        </a:solidFill>
                        <a:latin typeface="Calibri"/>
                        <a:ea typeface="Calibri"/>
                        <a:cs typeface="Times New Roman"/>
                      </a:endParaRPr>
                    </a:p>
                  </a:txBody>
                  <a:tcPr marL="68580" marR="68580" marT="0" marB="0" anchor="b"/>
                </a:tc>
              </a:tr>
            </a:tbl>
          </a:graphicData>
        </a:graphic>
      </p:graphicFrame>
      <p:sp>
        <p:nvSpPr>
          <p:cNvPr id="8" name="TextBox 7"/>
          <p:cNvSpPr txBox="1"/>
          <p:nvPr/>
        </p:nvSpPr>
        <p:spPr>
          <a:xfrm>
            <a:off x="214282" y="142852"/>
            <a:ext cx="1214446" cy="584775"/>
          </a:xfrm>
          <a:prstGeom prst="rect">
            <a:avLst/>
          </a:prstGeom>
          <a:noFill/>
        </p:spPr>
        <p:txBody>
          <a:bodyPr wrap="square" rtlCol="0">
            <a:spAutoFit/>
          </a:bodyPr>
          <a:lstStyle/>
          <a:p>
            <a:r>
              <a:rPr lang="en-US" sz="3200" b="1" u="sng" dirty="0" smtClean="0">
                <a:solidFill>
                  <a:srgbClr val="990000"/>
                </a:solidFill>
              </a:rPr>
              <a:t>China</a:t>
            </a:r>
            <a:endParaRPr lang="en-IN" sz="3200" b="1" u="sng" dirty="0">
              <a:solidFill>
                <a:srgbClr val="99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
        <p:nvSpPr>
          <p:cNvPr id="3" name="TextBox 2"/>
          <p:cNvSpPr txBox="1"/>
          <p:nvPr/>
        </p:nvSpPr>
        <p:spPr>
          <a:xfrm>
            <a:off x="857224" y="785794"/>
            <a:ext cx="1571636" cy="584775"/>
          </a:xfrm>
          <a:prstGeom prst="rect">
            <a:avLst/>
          </a:prstGeom>
          <a:noFill/>
        </p:spPr>
        <p:txBody>
          <a:bodyPr wrap="square" rtlCol="0">
            <a:spAutoFit/>
          </a:bodyPr>
          <a:lstStyle/>
          <a:p>
            <a:r>
              <a:rPr lang="en-US" sz="3200" b="1" dirty="0" smtClean="0">
                <a:solidFill>
                  <a:srgbClr val="C00000"/>
                </a:solidFill>
              </a:rPr>
              <a:t>Kenya</a:t>
            </a:r>
            <a:endParaRPr lang="en-IN" sz="3200" b="1" dirty="0">
              <a:solidFill>
                <a:srgbClr val="C00000"/>
              </a:solidFill>
            </a:endParaRPr>
          </a:p>
        </p:txBody>
      </p:sp>
      <p:pic>
        <p:nvPicPr>
          <p:cNvPr id="4" name="Picture 3"/>
          <p:cNvPicPr/>
          <p:nvPr/>
        </p:nvPicPr>
        <p:blipFill>
          <a:blip r:embed="rId3" cstate="print"/>
          <a:srcRect l="21812" t="27048" r="21306" b="12000"/>
          <a:stretch>
            <a:fillRect/>
          </a:stretch>
        </p:blipFill>
        <p:spPr bwMode="auto">
          <a:xfrm>
            <a:off x="1785918" y="1571613"/>
            <a:ext cx="5572163" cy="3714776"/>
          </a:xfrm>
          <a:prstGeom prst="rect">
            <a:avLst/>
          </a:prstGeom>
          <a:noFill/>
          <a:ln w="6350" cmpd="sng">
            <a:solidFill>
              <a:srgbClr val="000000"/>
            </a:solidFill>
            <a:miter lim="800000"/>
            <a:headEnd/>
            <a:tailEnd/>
          </a:ln>
          <a:effectLst/>
        </p:spPr>
      </p:pic>
      <p:sp>
        <p:nvSpPr>
          <p:cNvPr id="5" name="TextBox 4"/>
          <p:cNvSpPr txBox="1"/>
          <p:nvPr/>
        </p:nvSpPr>
        <p:spPr>
          <a:xfrm>
            <a:off x="714348" y="5857892"/>
            <a:ext cx="8001056" cy="369332"/>
          </a:xfrm>
          <a:prstGeom prst="rect">
            <a:avLst/>
          </a:prstGeom>
          <a:noFill/>
        </p:spPr>
        <p:txBody>
          <a:bodyPr wrap="square" rtlCol="0">
            <a:spAutoFit/>
          </a:bodyPr>
          <a:lstStyle/>
          <a:p>
            <a:r>
              <a:rPr lang="en-US" b="1" dirty="0" smtClean="0"/>
              <a:t>Temperature has risen </a:t>
            </a:r>
            <a:r>
              <a:rPr lang="en-US" b="1" dirty="0" smtClean="0">
                <a:solidFill>
                  <a:srgbClr val="FF0000"/>
                </a:solidFill>
              </a:rPr>
              <a:t>by 0.1 deg C in 54 yrs </a:t>
            </a:r>
            <a:r>
              <a:rPr lang="en-US" b="1" dirty="0" smtClean="0"/>
              <a:t>at a rate of 0.002 deg C annually</a:t>
            </a:r>
            <a:endParaRPr lang="en-IN"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
        <p:nvSpPr>
          <p:cNvPr id="2" name="TextBox 1"/>
          <p:cNvSpPr txBox="1"/>
          <p:nvPr/>
        </p:nvSpPr>
        <p:spPr>
          <a:xfrm>
            <a:off x="142844" y="142852"/>
            <a:ext cx="1857388" cy="584775"/>
          </a:xfrm>
          <a:prstGeom prst="rect">
            <a:avLst/>
          </a:prstGeom>
          <a:noFill/>
        </p:spPr>
        <p:txBody>
          <a:bodyPr wrap="square" rtlCol="0">
            <a:spAutoFit/>
          </a:bodyPr>
          <a:lstStyle/>
          <a:p>
            <a:r>
              <a:rPr lang="en-US" sz="3200" b="1" u="sng" dirty="0" smtClean="0">
                <a:solidFill>
                  <a:srgbClr val="C00000"/>
                </a:solidFill>
              </a:rPr>
              <a:t>Malawi</a:t>
            </a:r>
            <a:endParaRPr lang="en-IN" sz="3200" b="1" u="sng" dirty="0">
              <a:solidFill>
                <a:srgbClr val="C00000"/>
              </a:solidFill>
            </a:endParaRPr>
          </a:p>
        </p:txBody>
      </p:sp>
      <p:sp>
        <p:nvSpPr>
          <p:cNvPr id="3" name="TextBox 2"/>
          <p:cNvSpPr txBox="1"/>
          <p:nvPr/>
        </p:nvSpPr>
        <p:spPr>
          <a:xfrm>
            <a:off x="1214414" y="1714488"/>
            <a:ext cx="6072230" cy="646331"/>
          </a:xfrm>
          <a:prstGeom prst="rect">
            <a:avLst/>
          </a:prstGeom>
          <a:noFill/>
        </p:spPr>
        <p:txBody>
          <a:bodyPr wrap="square" rtlCol="0">
            <a:spAutoFit/>
          </a:bodyPr>
          <a:lstStyle/>
          <a:p>
            <a:endParaRPr lang="en-US" dirty="0" smtClean="0"/>
          </a:p>
          <a:p>
            <a:endParaRPr lang="en-IN" dirty="0"/>
          </a:p>
        </p:txBody>
      </p:sp>
      <p:pic>
        <p:nvPicPr>
          <p:cNvPr id="4" name="Picture 3"/>
          <p:cNvPicPr/>
          <p:nvPr/>
        </p:nvPicPr>
        <p:blipFill>
          <a:blip r:embed="rId3" cstate="print"/>
          <a:srcRect l="30214" t="34615" r="30606" b="28107"/>
          <a:stretch>
            <a:fillRect/>
          </a:stretch>
        </p:blipFill>
        <p:spPr bwMode="auto">
          <a:xfrm>
            <a:off x="285720" y="857232"/>
            <a:ext cx="3786214" cy="2928958"/>
          </a:xfrm>
          <a:prstGeom prst="rect">
            <a:avLst/>
          </a:prstGeom>
          <a:noFill/>
          <a:ln w="9525" cmpd="sng">
            <a:solidFill>
              <a:srgbClr val="000000"/>
            </a:solidFill>
            <a:miter lim="800000"/>
            <a:headEnd/>
            <a:tailEnd/>
          </a:ln>
          <a:effectLst/>
        </p:spPr>
      </p:pic>
      <p:pic>
        <p:nvPicPr>
          <p:cNvPr id="5" name="Picture 4"/>
          <p:cNvPicPr/>
          <p:nvPr/>
        </p:nvPicPr>
        <p:blipFill>
          <a:blip r:embed="rId4" cstate="print"/>
          <a:srcRect l="29442" t="50888" r="30081" b="13905"/>
          <a:stretch>
            <a:fillRect/>
          </a:stretch>
        </p:blipFill>
        <p:spPr bwMode="auto">
          <a:xfrm>
            <a:off x="4572000" y="1285860"/>
            <a:ext cx="3929090" cy="3000396"/>
          </a:xfrm>
          <a:prstGeom prst="rect">
            <a:avLst/>
          </a:prstGeom>
          <a:noFill/>
          <a:ln w="9525" cmpd="sng">
            <a:solidFill>
              <a:srgbClr val="000000"/>
            </a:solidFill>
            <a:miter lim="800000"/>
            <a:headEnd/>
            <a:tailEnd/>
          </a:ln>
          <a:effectLst/>
        </p:spPr>
      </p:pic>
      <p:pic>
        <p:nvPicPr>
          <p:cNvPr id="6" name="Picture 5"/>
          <p:cNvPicPr/>
          <p:nvPr/>
        </p:nvPicPr>
        <p:blipFill>
          <a:blip r:embed="rId5" cstate="print"/>
          <a:srcRect l="29582" t="44856" r="29742" b="16856"/>
          <a:stretch>
            <a:fillRect/>
          </a:stretch>
        </p:blipFill>
        <p:spPr bwMode="auto">
          <a:xfrm>
            <a:off x="428596" y="4143380"/>
            <a:ext cx="3714776" cy="2500330"/>
          </a:xfrm>
          <a:prstGeom prst="rect">
            <a:avLst/>
          </a:prstGeom>
          <a:noFill/>
          <a:ln w="9525" cmpd="sng">
            <a:solidFill>
              <a:srgbClr val="000000"/>
            </a:solidFill>
            <a:miter lim="800000"/>
            <a:headEnd/>
            <a:tailEnd/>
          </a:ln>
          <a:effectLst/>
        </p:spPr>
      </p:pic>
      <p:sp>
        <p:nvSpPr>
          <p:cNvPr id="7" name="TextBox 6"/>
          <p:cNvSpPr txBox="1"/>
          <p:nvPr/>
        </p:nvSpPr>
        <p:spPr>
          <a:xfrm>
            <a:off x="2000232" y="2357430"/>
            <a:ext cx="857256" cy="369332"/>
          </a:xfrm>
          <a:prstGeom prst="rect">
            <a:avLst/>
          </a:prstGeom>
          <a:noFill/>
        </p:spPr>
        <p:txBody>
          <a:bodyPr wrap="square" rtlCol="0">
            <a:spAutoFit/>
          </a:bodyPr>
          <a:lstStyle/>
          <a:p>
            <a:r>
              <a:rPr lang="en-US" b="1" dirty="0" smtClean="0">
                <a:solidFill>
                  <a:srgbClr val="FF0000"/>
                </a:solidFill>
              </a:rPr>
              <a:t>JUNE</a:t>
            </a:r>
            <a:endParaRPr lang="en-IN" b="1" dirty="0">
              <a:solidFill>
                <a:srgbClr val="FF0000"/>
              </a:solidFill>
            </a:endParaRPr>
          </a:p>
        </p:txBody>
      </p:sp>
      <p:sp>
        <p:nvSpPr>
          <p:cNvPr id="8" name="TextBox 7"/>
          <p:cNvSpPr txBox="1"/>
          <p:nvPr/>
        </p:nvSpPr>
        <p:spPr>
          <a:xfrm>
            <a:off x="6286512" y="2786058"/>
            <a:ext cx="857256" cy="369332"/>
          </a:xfrm>
          <a:prstGeom prst="rect">
            <a:avLst/>
          </a:prstGeom>
          <a:noFill/>
        </p:spPr>
        <p:txBody>
          <a:bodyPr wrap="square" rtlCol="0">
            <a:spAutoFit/>
          </a:bodyPr>
          <a:lstStyle/>
          <a:p>
            <a:r>
              <a:rPr lang="en-US" b="1" dirty="0" smtClean="0">
                <a:solidFill>
                  <a:srgbClr val="FF0000"/>
                </a:solidFill>
              </a:rPr>
              <a:t>JULY</a:t>
            </a:r>
            <a:endParaRPr lang="en-IN" b="1" dirty="0">
              <a:solidFill>
                <a:srgbClr val="FF0000"/>
              </a:solidFill>
            </a:endParaRPr>
          </a:p>
        </p:txBody>
      </p:sp>
      <p:sp>
        <p:nvSpPr>
          <p:cNvPr id="9" name="TextBox 8"/>
          <p:cNvSpPr txBox="1"/>
          <p:nvPr/>
        </p:nvSpPr>
        <p:spPr>
          <a:xfrm>
            <a:off x="1857356" y="5214950"/>
            <a:ext cx="1357322" cy="369332"/>
          </a:xfrm>
          <a:prstGeom prst="rect">
            <a:avLst/>
          </a:prstGeom>
          <a:noFill/>
        </p:spPr>
        <p:txBody>
          <a:bodyPr wrap="square" rtlCol="0">
            <a:spAutoFit/>
          </a:bodyPr>
          <a:lstStyle/>
          <a:p>
            <a:r>
              <a:rPr lang="en-US" b="1" dirty="0" smtClean="0">
                <a:solidFill>
                  <a:srgbClr val="FF0000"/>
                </a:solidFill>
              </a:rPr>
              <a:t>AUGUST</a:t>
            </a:r>
            <a:endParaRPr lang="en-IN" b="1" dirty="0">
              <a:solidFill>
                <a:srgbClr val="FF0000"/>
              </a:solidFill>
            </a:endParaRPr>
          </a:p>
        </p:txBody>
      </p:sp>
      <p:sp>
        <p:nvSpPr>
          <p:cNvPr id="10" name="TextBox 9"/>
          <p:cNvSpPr txBox="1"/>
          <p:nvPr/>
        </p:nvSpPr>
        <p:spPr>
          <a:xfrm>
            <a:off x="2500298" y="285728"/>
            <a:ext cx="4643470" cy="369332"/>
          </a:xfrm>
          <a:prstGeom prst="rect">
            <a:avLst/>
          </a:prstGeom>
          <a:noFill/>
        </p:spPr>
        <p:txBody>
          <a:bodyPr wrap="square" rtlCol="0">
            <a:spAutoFit/>
          </a:bodyPr>
          <a:lstStyle/>
          <a:p>
            <a:r>
              <a:rPr lang="en-IN" b="1" dirty="0" smtClean="0">
                <a:solidFill>
                  <a:srgbClr val="FF0000"/>
                </a:solidFill>
              </a:rPr>
              <a:t>Mean decadal daily minimum temperatures</a:t>
            </a:r>
            <a:endParaRPr lang="en-IN" b="1" dirty="0">
              <a:solidFill>
                <a:srgbClr val="FF0000"/>
              </a:solidFill>
            </a:endParaRPr>
          </a:p>
        </p:txBody>
      </p:sp>
      <p:sp>
        <p:nvSpPr>
          <p:cNvPr id="11" name="TextBox 10"/>
          <p:cNvSpPr txBox="1"/>
          <p:nvPr/>
        </p:nvSpPr>
        <p:spPr>
          <a:xfrm>
            <a:off x="4857752" y="5286388"/>
            <a:ext cx="3429024" cy="369332"/>
          </a:xfrm>
          <a:prstGeom prst="rect">
            <a:avLst/>
          </a:prstGeom>
          <a:solidFill>
            <a:srgbClr val="FFC000"/>
          </a:solidFill>
        </p:spPr>
        <p:txBody>
          <a:bodyPr wrap="square" rtlCol="0">
            <a:spAutoFit/>
          </a:bodyPr>
          <a:lstStyle/>
          <a:p>
            <a:r>
              <a:rPr lang="en-US" b="1" dirty="0" smtClean="0">
                <a:solidFill>
                  <a:srgbClr val="C00000"/>
                </a:solidFill>
              </a:rPr>
              <a:t>Continuous rise for last decade</a:t>
            </a:r>
            <a:endParaRPr lang="en-IN" b="1" dirty="0">
              <a:solidFill>
                <a:srgbClr val="C0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0100" y="2643182"/>
            <a:ext cx="7072362" cy="769441"/>
          </a:xfrm>
          <a:prstGeom prst="rect">
            <a:avLst/>
          </a:prstGeom>
          <a:noFill/>
        </p:spPr>
        <p:txBody>
          <a:bodyPr wrap="square" rtlCol="0">
            <a:spAutoFit/>
          </a:bodyPr>
          <a:lstStyle/>
          <a:p>
            <a:r>
              <a:rPr lang="en-US" sz="4400" dirty="0" smtClean="0">
                <a:solidFill>
                  <a:srgbClr val="C00000"/>
                </a:solidFill>
                <a:latin typeface="Aharoni" pitchFamily="2" charset="-79"/>
                <a:cs typeface="Aharoni" pitchFamily="2" charset="-79"/>
              </a:rPr>
              <a:t>Impact on yield…….</a:t>
            </a:r>
            <a:endParaRPr lang="en-IN" sz="4400" dirty="0">
              <a:solidFill>
                <a:srgbClr val="C00000"/>
              </a:solidFill>
              <a:latin typeface="Aharoni" pitchFamily="2" charset="-79"/>
              <a:cs typeface="Aharoni" pitchFamily="2" charset="-79"/>
            </a:endParaRPr>
          </a:p>
        </p:txBody>
      </p:sp>
      <p:pic>
        <p:nvPicPr>
          <p:cNvPr id="3" name="Picture 3"/>
          <p:cNvPicPr>
            <a:picLocks noChangeAspect="1" noChangeArrowheads="1"/>
          </p:cNvPicPr>
          <p:nvPr/>
        </p:nvPicPr>
        <p:blipFill>
          <a:blip r:embed="rId2" cstate="print"/>
          <a:srcRect/>
          <a:stretch>
            <a:fillRect/>
          </a:stretch>
        </p:blipFill>
        <p:spPr bwMode="auto">
          <a:xfrm>
            <a:off x="0" y="3409059"/>
            <a:ext cx="4499992" cy="34489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280018"/>
            <a:ext cx="8839200" cy="5553456"/>
          </a:xfrm>
          <a:prstGeom prst="rect">
            <a:avLst/>
          </a:prstGeom>
        </p:spPr>
      </p:pic>
      <p:sp>
        <p:nvSpPr>
          <p:cNvPr id="3" name="TextBox 2"/>
          <p:cNvSpPr txBox="1"/>
          <p:nvPr/>
        </p:nvSpPr>
        <p:spPr>
          <a:xfrm>
            <a:off x="179512" y="0"/>
            <a:ext cx="9271248" cy="584775"/>
          </a:xfrm>
          <a:prstGeom prst="rect">
            <a:avLst/>
          </a:prstGeom>
          <a:noFill/>
        </p:spPr>
        <p:txBody>
          <a:bodyPr wrap="square" rtlCol="0">
            <a:spAutoFit/>
          </a:bodyPr>
          <a:lstStyle/>
          <a:p>
            <a:r>
              <a:rPr lang="en-IN" sz="3200" b="1" dirty="0" smtClean="0">
                <a:solidFill>
                  <a:srgbClr val="C00000"/>
                </a:solidFill>
                <a:latin typeface="Arial" panose="020B0604020202020204" pitchFamily="34" charset="0"/>
                <a:cs typeface="Arial" panose="020B0604020202020204" pitchFamily="34" charset="0"/>
              </a:rPr>
              <a:t>Yield decline of ageing teas – North East India</a:t>
            </a:r>
            <a:endParaRPr lang="en-IN" sz="3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268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576" y="2348880"/>
            <a:ext cx="7848872" cy="2800767"/>
          </a:xfrm>
          <a:prstGeom prst="rect">
            <a:avLst/>
          </a:prstGeom>
        </p:spPr>
        <p:txBody>
          <a:bodyPr wrap="square">
            <a:spAutoFit/>
          </a:bodyPr>
          <a:lstStyle/>
          <a:p>
            <a:pPr algn="ctr"/>
            <a:r>
              <a:rPr lang="en-US" sz="2800" b="1" dirty="0" smtClean="0">
                <a:solidFill>
                  <a:srgbClr val="C00000"/>
                </a:solidFill>
              </a:rPr>
              <a:t>Objective of the Working Group</a:t>
            </a:r>
          </a:p>
          <a:p>
            <a:endParaRPr lang="en-IN" sz="2800" b="1" dirty="0"/>
          </a:p>
          <a:p>
            <a:pPr marL="627063" indent="-447675" algn="just">
              <a:buFont typeface="Wingdings" pitchFamily="2" charset="2"/>
              <a:buChar char="ü"/>
            </a:pPr>
            <a:r>
              <a:rPr lang="en-IN" sz="2400" b="1" dirty="0" smtClean="0">
                <a:solidFill>
                  <a:srgbClr val="C00000"/>
                </a:solidFill>
              </a:rPr>
              <a:t>Development of climate databases, identifying models and impact assessment.</a:t>
            </a:r>
          </a:p>
          <a:p>
            <a:pPr marL="627063" indent="-447675" algn="just">
              <a:buFont typeface="Wingdings" pitchFamily="2" charset="2"/>
              <a:buChar char="ü"/>
            </a:pPr>
            <a:r>
              <a:rPr lang="en-IN" sz="2400" b="1" dirty="0" smtClean="0">
                <a:solidFill>
                  <a:srgbClr val="C00000"/>
                </a:solidFill>
              </a:rPr>
              <a:t>Support </a:t>
            </a:r>
            <a:r>
              <a:rPr lang="en-IN" sz="2400" b="1" dirty="0">
                <a:solidFill>
                  <a:srgbClr val="C00000"/>
                </a:solidFill>
              </a:rPr>
              <a:t>analysis </a:t>
            </a:r>
            <a:r>
              <a:rPr lang="en-IN" sz="2400" b="1" dirty="0" smtClean="0">
                <a:solidFill>
                  <a:srgbClr val="C00000"/>
                </a:solidFill>
              </a:rPr>
              <a:t>on interaction on </a:t>
            </a:r>
            <a:r>
              <a:rPr lang="en-IN" sz="2400" b="1" dirty="0" err="1" smtClean="0">
                <a:solidFill>
                  <a:srgbClr val="C00000"/>
                </a:solidFill>
              </a:rPr>
              <a:t>GxExM</a:t>
            </a:r>
            <a:endParaRPr lang="en-IN" sz="2400" b="1" dirty="0" smtClean="0">
              <a:solidFill>
                <a:srgbClr val="C00000"/>
              </a:solidFill>
            </a:endParaRPr>
          </a:p>
          <a:p>
            <a:pPr marL="627063" indent="-447675" algn="just">
              <a:buFont typeface="Wingdings" pitchFamily="2" charset="2"/>
              <a:buChar char="ü"/>
            </a:pPr>
            <a:r>
              <a:rPr lang="en-IN" sz="2400" b="1" dirty="0" smtClean="0">
                <a:solidFill>
                  <a:srgbClr val="C00000"/>
                </a:solidFill>
              </a:rPr>
              <a:t>Adaptation strategies and agronomic practices –development of a decision support system framework.</a:t>
            </a:r>
            <a:r>
              <a:rPr lang="en-IN" sz="2400" dirty="0"/>
              <a:t> </a:t>
            </a:r>
          </a:p>
        </p:txBody>
      </p:sp>
      <p:sp>
        <p:nvSpPr>
          <p:cNvPr id="5" name="TextBox 4"/>
          <p:cNvSpPr txBox="1"/>
          <p:nvPr/>
        </p:nvSpPr>
        <p:spPr>
          <a:xfrm>
            <a:off x="539552" y="548680"/>
            <a:ext cx="8208912" cy="1384995"/>
          </a:xfrm>
          <a:prstGeom prst="rect">
            <a:avLst/>
          </a:prstGeom>
          <a:noFill/>
        </p:spPr>
        <p:txBody>
          <a:bodyPr wrap="square" rtlCol="0">
            <a:spAutoFit/>
          </a:bodyPr>
          <a:lstStyle/>
          <a:p>
            <a:pPr algn="just"/>
            <a:r>
              <a:rPr lang="en-US" sz="2800" b="1" dirty="0" smtClean="0">
                <a:solidFill>
                  <a:srgbClr val="002060"/>
                </a:solidFill>
              </a:rPr>
              <a:t>“The WG on climate change was formed at the 20</a:t>
            </a:r>
            <a:r>
              <a:rPr lang="en-US" sz="2800" b="1" baseline="30000" dirty="0" smtClean="0">
                <a:solidFill>
                  <a:srgbClr val="002060"/>
                </a:solidFill>
              </a:rPr>
              <a:t>th</a:t>
            </a:r>
            <a:r>
              <a:rPr lang="en-US" sz="2800" b="1" dirty="0" smtClean="0">
                <a:solidFill>
                  <a:srgbClr val="002060"/>
                </a:solidFill>
              </a:rPr>
              <a:t> session of FAO-IGG on tea held at Colombo, Sri Lanka, Jan 30-Feb 1, 2012”</a:t>
            </a:r>
            <a:endParaRPr lang="en-US" sz="2800" dirty="0"/>
          </a:p>
        </p:txBody>
      </p:sp>
      <p:pic>
        <p:nvPicPr>
          <p:cNvPr id="6"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cstate="print"/>
          <a:srcRect/>
          <a:stretch>
            <a:fillRect/>
          </a:stretch>
        </p:blipFill>
        <p:spPr bwMode="auto">
          <a:xfrm>
            <a:off x="0" y="5500702"/>
            <a:ext cx="1770929" cy="1357298"/>
          </a:xfrm>
          <a:prstGeom prst="rect">
            <a:avLst/>
          </a:prstGeom>
          <a:noFill/>
          <a:ln w="9525">
            <a:noFill/>
            <a:miter lim="800000"/>
            <a:headEnd/>
            <a:tailEnd/>
          </a:ln>
          <a:effectLst/>
        </p:spPr>
      </p:pic>
      <p:sp>
        <p:nvSpPr>
          <p:cNvPr id="1028" name="Line 2"/>
          <p:cNvSpPr>
            <a:spLocks noChangeShapeType="1"/>
          </p:cNvSpPr>
          <p:nvPr/>
        </p:nvSpPr>
        <p:spPr bwMode="auto">
          <a:xfrm>
            <a:off x="0" y="1066800"/>
            <a:ext cx="91440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 name="Text Box 3"/>
          <p:cNvSpPr txBox="1">
            <a:spLocks noChangeArrowheads="1"/>
          </p:cNvSpPr>
          <p:nvPr/>
        </p:nvSpPr>
        <p:spPr bwMode="auto">
          <a:xfrm>
            <a:off x="228600" y="228600"/>
            <a:ext cx="94559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04863" eaLnBrk="0" hangingPunct="0">
              <a:defRPr>
                <a:solidFill>
                  <a:schemeClr val="tx1"/>
                </a:solidFill>
                <a:latin typeface="Arial" charset="0"/>
                <a:cs typeface="Arial" charset="0"/>
              </a:defRPr>
            </a:lvl1pPr>
            <a:lvl2pPr marL="742950" indent="-285750" defTabSz="804863" eaLnBrk="0" hangingPunct="0">
              <a:defRPr>
                <a:solidFill>
                  <a:schemeClr val="tx1"/>
                </a:solidFill>
                <a:latin typeface="Arial" charset="0"/>
                <a:cs typeface="Arial" charset="0"/>
              </a:defRPr>
            </a:lvl2pPr>
            <a:lvl3pPr marL="1143000" indent="-228600" defTabSz="804863" eaLnBrk="0" hangingPunct="0">
              <a:defRPr>
                <a:solidFill>
                  <a:schemeClr val="tx1"/>
                </a:solidFill>
                <a:latin typeface="Arial" charset="0"/>
                <a:cs typeface="Arial" charset="0"/>
              </a:defRPr>
            </a:lvl3pPr>
            <a:lvl4pPr marL="1600200" indent="-228600" defTabSz="804863" eaLnBrk="0" hangingPunct="0">
              <a:defRPr>
                <a:solidFill>
                  <a:schemeClr val="tx1"/>
                </a:solidFill>
                <a:latin typeface="Arial" charset="0"/>
                <a:cs typeface="Arial" charset="0"/>
              </a:defRPr>
            </a:lvl4pPr>
            <a:lvl5pPr marL="2057400" indent="-228600" defTabSz="804863" eaLnBrk="0" hangingPunct="0">
              <a:defRPr>
                <a:solidFill>
                  <a:schemeClr val="tx1"/>
                </a:solidFill>
                <a:latin typeface="Arial" charset="0"/>
                <a:cs typeface="Arial" charset="0"/>
              </a:defRPr>
            </a:lvl5pPr>
            <a:lvl6pPr marL="2514600" indent="-228600" defTabSz="804863" eaLnBrk="0" fontAlgn="base" hangingPunct="0">
              <a:spcBef>
                <a:spcPct val="0"/>
              </a:spcBef>
              <a:spcAft>
                <a:spcPct val="0"/>
              </a:spcAft>
              <a:defRPr>
                <a:solidFill>
                  <a:schemeClr val="tx1"/>
                </a:solidFill>
                <a:latin typeface="Arial" charset="0"/>
                <a:cs typeface="Arial" charset="0"/>
              </a:defRPr>
            </a:lvl6pPr>
            <a:lvl7pPr marL="2971800" indent="-228600" defTabSz="804863" eaLnBrk="0" fontAlgn="base" hangingPunct="0">
              <a:spcBef>
                <a:spcPct val="0"/>
              </a:spcBef>
              <a:spcAft>
                <a:spcPct val="0"/>
              </a:spcAft>
              <a:defRPr>
                <a:solidFill>
                  <a:schemeClr val="tx1"/>
                </a:solidFill>
                <a:latin typeface="Arial" charset="0"/>
                <a:cs typeface="Arial" charset="0"/>
              </a:defRPr>
            </a:lvl7pPr>
            <a:lvl8pPr marL="3429000" indent="-228600" defTabSz="804863" eaLnBrk="0" fontAlgn="base" hangingPunct="0">
              <a:spcBef>
                <a:spcPct val="0"/>
              </a:spcBef>
              <a:spcAft>
                <a:spcPct val="0"/>
              </a:spcAft>
              <a:defRPr>
                <a:solidFill>
                  <a:schemeClr val="tx1"/>
                </a:solidFill>
                <a:latin typeface="Arial" charset="0"/>
                <a:cs typeface="Arial" charset="0"/>
              </a:defRPr>
            </a:lvl8pPr>
            <a:lvl9pPr marL="3886200" indent="-228600" defTabSz="804863"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dirty="0" smtClean="0">
                <a:latin typeface="Arial" panose="020B0604020202020204" pitchFamily="34" charset="0"/>
                <a:cs typeface="Arial" panose="020B0604020202020204" pitchFamily="34" charset="0"/>
              </a:rPr>
              <a:t>Yield decline </a:t>
            </a:r>
            <a:r>
              <a:rPr lang="en-US" sz="2800" b="1" dirty="0">
                <a:latin typeface="Arial" panose="020B0604020202020204" pitchFamily="34" charset="0"/>
                <a:cs typeface="Arial" panose="020B0604020202020204" pitchFamily="34" charset="0"/>
              </a:rPr>
              <a:t>of aging tea </a:t>
            </a:r>
            <a:r>
              <a:rPr lang="en-US" sz="2800" b="1" dirty="0" smtClean="0">
                <a:latin typeface="Arial" panose="020B0604020202020204" pitchFamily="34" charset="0"/>
                <a:cs typeface="Arial" panose="020B0604020202020204" pitchFamily="34" charset="0"/>
              </a:rPr>
              <a:t>fields – Sri Lanka</a:t>
            </a:r>
            <a:endParaRPr lang="en-US" sz="2800" b="1" dirty="0">
              <a:latin typeface="Arial" panose="020B0604020202020204" pitchFamily="34" charset="0"/>
              <a:cs typeface="Arial" panose="020B0604020202020204" pitchFamily="34" charset="0"/>
            </a:endParaRPr>
          </a:p>
        </p:txBody>
      </p:sp>
      <p:sp>
        <p:nvSpPr>
          <p:cNvPr id="1030" name="Rectangle 5"/>
          <p:cNvSpPr>
            <a:spLocks noChangeArrowheads="1"/>
          </p:cNvSpPr>
          <p:nvPr/>
        </p:nvSpPr>
        <p:spPr bwMode="auto">
          <a:xfrm>
            <a:off x="0" y="4433888"/>
            <a:ext cx="9906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1026" name="Object 33"/>
          <p:cNvGraphicFramePr>
            <a:graphicFrameLocks noChangeAspect="1"/>
          </p:cNvGraphicFramePr>
          <p:nvPr/>
        </p:nvGraphicFramePr>
        <p:xfrm>
          <a:off x="228600" y="1295400"/>
          <a:ext cx="4914900" cy="2878138"/>
        </p:xfrm>
        <a:graphic>
          <a:graphicData uri="http://schemas.openxmlformats.org/presentationml/2006/ole">
            <mc:AlternateContent xmlns:mc="http://schemas.openxmlformats.org/markup-compatibility/2006">
              <mc:Choice xmlns:v="urn:schemas-microsoft-com:vml" Requires="v">
                <p:oleObj spid="_x0000_s1146" name="Chart" r:id="rId4" imgW="5676900" imgH="3324149" progId="Excel.Sheet.8">
                  <p:embed/>
                </p:oleObj>
              </mc:Choice>
              <mc:Fallback>
                <p:oleObj name="Chart" r:id="rId4" imgW="5676900" imgH="3324149" progId="Excel.Sheet.8">
                  <p:embed/>
                  <p:pic>
                    <p:nvPicPr>
                      <p:cNvPr id="0" name="Picture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4914900" cy="287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2" name="Text Box 35"/>
          <p:cNvSpPr txBox="1">
            <a:spLocks noChangeArrowheads="1"/>
          </p:cNvSpPr>
          <p:nvPr/>
        </p:nvSpPr>
        <p:spPr bwMode="auto">
          <a:xfrm>
            <a:off x="1371600" y="2971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3300"/>
                </a:solidFill>
                <a:latin typeface="Times New Roman" pitchFamily="18" charset="0"/>
              </a:rPr>
              <a:t>Low country</a:t>
            </a:r>
          </a:p>
        </p:txBody>
      </p:sp>
      <p:graphicFrame>
        <p:nvGraphicFramePr>
          <p:cNvPr id="1027" name="Object 40"/>
          <p:cNvGraphicFramePr>
            <a:graphicFrameLocks noChangeAspect="1"/>
          </p:cNvGraphicFramePr>
          <p:nvPr>
            <p:extLst>
              <p:ext uri="{D42A27DB-BD31-4B8C-83A1-F6EECF244321}">
                <p14:modId xmlns:p14="http://schemas.microsoft.com/office/powerpoint/2010/main" val="1373077935"/>
              </p:ext>
            </p:extLst>
          </p:nvPr>
        </p:nvGraphicFramePr>
        <p:xfrm>
          <a:off x="4572000" y="2843213"/>
          <a:ext cx="4638675" cy="2921000"/>
        </p:xfrm>
        <a:graphic>
          <a:graphicData uri="http://schemas.openxmlformats.org/presentationml/2006/ole">
            <mc:AlternateContent xmlns:mc="http://schemas.openxmlformats.org/markup-compatibility/2006">
              <mc:Choice xmlns:v="urn:schemas-microsoft-com:vml" Requires="v">
                <p:oleObj spid="_x0000_s1147" name="Chart" r:id="rId6" imgW="5172151" imgH="3257702" progId="Excel.Sheet.8">
                  <p:embed/>
                </p:oleObj>
              </mc:Choice>
              <mc:Fallback>
                <p:oleObj name="Chart" r:id="rId6" imgW="5172151" imgH="3257702" progId="Excel.Sheet.8">
                  <p:embed/>
                  <p:pic>
                    <p:nvPicPr>
                      <p:cNvPr id="0" name="Picture 5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843213"/>
                        <a:ext cx="4638675" cy="292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3" name="Text Box 41"/>
          <p:cNvSpPr txBox="1">
            <a:spLocks noChangeArrowheads="1"/>
          </p:cNvSpPr>
          <p:nvPr/>
        </p:nvSpPr>
        <p:spPr bwMode="auto">
          <a:xfrm>
            <a:off x="5334000" y="44958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3300"/>
                </a:solidFill>
                <a:latin typeface="Times New Roman" pitchFamily="18" charset="0"/>
              </a:rPr>
              <a:t>Up country</a:t>
            </a:r>
          </a:p>
        </p:txBody>
      </p:sp>
      <p:sp>
        <p:nvSpPr>
          <p:cNvPr id="1034" name="AutoShape 44"/>
          <p:cNvSpPr>
            <a:spLocks noChangeArrowheads="1"/>
          </p:cNvSpPr>
          <p:nvPr/>
        </p:nvSpPr>
        <p:spPr bwMode="auto">
          <a:xfrm rot="-3615307">
            <a:off x="914400" y="2362200"/>
            <a:ext cx="838200" cy="76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solidFill>
              <a:srgbClr val="FF3300"/>
            </a:solidFill>
            <a:miter lim="800000"/>
            <a:headEnd/>
            <a:tailEnd/>
          </a:ln>
        </p:spPr>
        <p:txBody>
          <a:bodyPr wrap="none" anchor="ctr"/>
          <a:lstStyle/>
          <a:p>
            <a:endParaRPr lang="en-US"/>
          </a:p>
        </p:txBody>
      </p:sp>
      <p:sp>
        <p:nvSpPr>
          <p:cNvPr id="1035" name="AutoShape 45"/>
          <p:cNvSpPr>
            <a:spLocks noChangeArrowheads="1"/>
          </p:cNvSpPr>
          <p:nvPr/>
        </p:nvSpPr>
        <p:spPr bwMode="auto">
          <a:xfrm rot="1861736">
            <a:off x="1676400" y="2438400"/>
            <a:ext cx="2286000" cy="76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solidFill>
              <a:srgbClr val="FF3300"/>
            </a:solidFill>
            <a:miter lim="800000"/>
            <a:headEnd/>
            <a:tailEnd/>
          </a:ln>
        </p:spPr>
        <p:txBody>
          <a:bodyPr wrap="none" anchor="ctr"/>
          <a:lstStyle/>
          <a:p>
            <a:endParaRPr lang="en-US"/>
          </a:p>
        </p:txBody>
      </p:sp>
    </p:spTree>
    <p:extLst>
      <p:ext uri="{BB962C8B-B14F-4D97-AF65-F5344CB8AC3E}">
        <p14:creationId xmlns:p14="http://schemas.microsoft.com/office/powerpoint/2010/main" val="31166147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pic>
        <p:nvPicPr>
          <p:cNvPr id="2" name="Picture 1" descr="Figure 8 9.PNG"/>
          <p:cNvPicPr/>
          <p:nvPr/>
        </p:nvPicPr>
        <p:blipFill>
          <a:blip r:embed="rId3" cstate="print"/>
          <a:stretch>
            <a:fillRect/>
          </a:stretch>
        </p:blipFill>
        <p:spPr>
          <a:xfrm>
            <a:off x="142844" y="2571744"/>
            <a:ext cx="8568952" cy="3096344"/>
          </a:xfrm>
          <a:prstGeom prst="rect">
            <a:avLst/>
          </a:prstGeom>
          <a:ln>
            <a:solidFill>
              <a:schemeClr val="tx1"/>
            </a:solidFill>
          </a:ln>
        </p:spPr>
      </p:pic>
      <p:sp>
        <p:nvSpPr>
          <p:cNvPr id="3" name="Rectangle 2"/>
          <p:cNvSpPr/>
          <p:nvPr/>
        </p:nvSpPr>
        <p:spPr>
          <a:xfrm>
            <a:off x="0" y="1357298"/>
            <a:ext cx="8715436" cy="646331"/>
          </a:xfrm>
          <a:prstGeom prst="rect">
            <a:avLst/>
          </a:prstGeom>
        </p:spPr>
        <p:txBody>
          <a:bodyPr wrap="square">
            <a:spAutoFit/>
          </a:bodyPr>
          <a:lstStyle/>
          <a:p>
            <a:r>
              <a:rPr lang="en-IN" b="1" dirty="0" smtClean="0">
                <a:latin typeface="+mj-lt"/>
              </a:rPr>
              <a:t>Distribution of total annual precipitation (mm) and  in production season (April – October), Assam, India  for (1993-2011).</a:t>
            </a:r>
            <a:endParaRPr lang="en-IN" dirty="0">
              <a:latin typeface="+mj-lt"/>
            </a:endParaRPr>
          </a:p>
        </p:txBody>
      </p:sp>
      <p:sp>
        <p:nvSpPr>
          <p:cNvPr id="4" name="TextBox 3"/>
          <p:cNvSpPr txBox="1"/>
          <p:nvPr/>
        </p:nvSpPr>
        <p:spPr>
          <a:xfrm>
            <a:off x="251520" y="116632"/>
            <a:ext cx="3891852" cy="461665"/>
          </a:xfrm>
          <a:prstGeom prst="rect">
            <a:avLst/>
          </a:prstGeom>
          <a:noFill/>
        </p:spPr>
        <p:txBody>
          <a:bodyPr wrap="square" rtlCol="0">
            <a:spAutoFit/>
          </a:bodyPr>
          <a:lstStyle/>
          <a:p>
            <a:r>
              <a:rPr lang="en-IN" sz="2400" b="1" i="1" dirty="0" smtClean="0">
                <a:solidFill>
                  <a:srgbClr val="FF0000"/>
                </a:solidFill>
              </a:rPr>
              <a:t>B.  </a:t>
            </a:r>
            <a:r>
              <a:rPr lang="en-IN" sz="2400" b="1" i="1" u="sng" dirty="0" smtClean="0">
                <a:solidFill>
                  <a:srgbClr val="FF0000"/>
                </a:solidFill>
              </a:rPr>
              <a:t>Spatial analysis of trends</a:t>
            </a:r>
            <a:endParaRPr lang="en-IN" sz="2400" dirty="0">
              <a:solidFill>
                <a:srgbClr val="FF0000"/>
              </a:solidFill>
            </a:endParaRPr>
          </a:p>
        </p:txBody>
      </p:sp>
      <p:sp>
        <p:nvSpPr>
          <p:cNvPr id="5" name="TextBox 4"/>
          <p:cNvSpPr txBox="1"/>
          <p:nvPr/>
        </p:nvSpPr>
        <p:spPr>
          <a:xfrm>
            <a:off x="142844" y="5929330"/>
            <a:ext cx="9144000" cy="369332"/>
          </a:xfrm>
          <a:prstGeom prst="rect">
            <a:avLst/>
          </a:prstGeom>
          <a:noFill/>
        </p:spPr>
        <p:txBody>
          <a:bodyPr wrap="square" rtlCol="0">
            <a:spAutoFit/>
          </a:bodyPr>
          <a:lstStyle/>
          <a:p>
            <a:pPr marL="358775" indent="-269875" algn="just">
              <a:buFont typeface="Wingdings" pitchFamily="2" charset="2"/>
              <a:buChar char="ü"/>
            </a:pPr>
            <a:r>
              <a:rPr lang="en-IN" dirty="0" smtClean="0"/>
              <a:t>Overall a </a:t>
            </a:r>
            <a:r>
              <a:rPr lang="en-IN" b="1" dirty="0" smtClean="0">
                <a:solidFill>
                  <a:srgbClr val="FF0000"/>
                </a:solidFill>
              </a:rPr>
              <a:t>slow decreasing trend</a:t>
            </a:r>
            <a:endParaRPr lang="en-IN" dirty="0"/>
          </a:p>
        </p:txBody>
      </p:sp>
      <p:sp>
        <p:nvSpPr>
          <p:cNvPr id="8" name="Rectangle 7"/>
          <p:cNvSpPr/>
          <p:nvPr/>
        </p:nvSpPr>
        <p:spPr>
          <a:xfrm>
            <a:off x="214282" y="714356"/>
            <a:ext cx="931665" cy="523220"/>
          </a:xfrm>
          <a:prstGeom prst="rect">
            <a:avLst/>
          </a:prstGeom>
        </p:spPr>
        <p:txBody>
          <a:bodyPr wrap="none">
            <a:spAutoFit/>
          </a:bodyPr>
          <a:lstStyle/>
          <a:p>
            <a:r>
              <a:rPr lang="en-US" sz="2800" b="1" u="sng" dirty="0" smtClean="0">
                <a:solidFill>
                  <a:srgbClr val="C00000"/>
                </a:solidFill>
              </a:rPr>
              <a:t>India</a:t>
            </a:r>
            <a:endParaRPr lang="en-IN" sz="2800" b="1" u="sng" dirty="0">
              <a:solidFill>
                <a:srgbClr val="C0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
        <p:nvSpPr>
          <p:cNvPr id="18433" name="Rectangle 1"/>
          <p:cNvSpPr>
            <a:spLocks noChangeArrowheads="1"/>
          </p:cNvSpPr>
          <p:nvPr/>
        </p:nvSpPr>
        <p:spPr bwMode="auto">
          <a:xfrm>
            <a:off x="0" y="345430"/>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mj-lt"/>
                <a:ea typeface="Calibri" pitchFamily="34" charset="0"/>
                <a:cs typeface="Times New Roman" pitchFamily="18" charset="0"/>
              </a:rPr>
              <a:t>Distribution of average annual minimum temperature (°C) and in production season (April – October), Assam, India (1993-2012).</a:t>
            </a:r>
            <a:endParaRPr kumimoji="0" lang="en-US" b="1" i="0" u="none" strike="noStrike" cap="none" normalizeH="0" baseline="0" dirty="0" smtClean="0">
              <a:ln>
                <a:noFill/>
              </a:ln>
              <a:solidFill>
                <a:schemeClr val="tx1"/>
              </a:solidFill>
              <a:effectLst/>
              <a:latin typeface="+mj-lt"/>
              <a:cs typeface="Arial" pitchFamily="34" charset="0"/>
            </a:endParaRPr>
          </a:p>
        </p:txBody>
      </p:sp>
      <p:sp>
        <p:nvSpPr>
          <p:cNvPr id="4" name="TextBox 3"/>
          <p:cNvSpPr txBox="1"/>
          <p:nvPr/>
        </p:nvSpPr>
        <p:spPr>
          <a:xfrm>
            <a:off x="323528" y="5458872"/>
            <a:ext cx="8496944" cy="369332"/>
          </a:xfrm>
          <a:prstGeom prst="rect">
            <a:avLst/>
          </a:prstGeom>
          <a:noFill/>
        </p:spPr>
        <p:txBody>
          <a:bodyPr wrap="square" rtlCol="0">
            <a:spAutoFit/>
          </a:bodyPr>
          <a:lstStyle/>
          <a:p>
            <a:pPr algn="just">
              <a:buFont typeface="Wingdings" pitchFamily="2" charset="2"/>
              <a:buChar char="ü"/>
            </a:pPr>
            <a:r>
              <a:rPr lang="en-IN" dirty="0" smtClean="0"/>
              <a:t>The minimum temperature shows a very clear </a:t>
            </a:r>
            <a:r>
              <a:rPr lang="en-IN" b="1" dirty="0" smtClean="0">
                <a:solidFill>
                  <a:srgbClr val="FF0000"/>
                </a:solidFill>
              </a:rPr>
              <a:t>increasing trend</a:t>
            </a:r>
            <a:endParaRPr lang="en-IN" dirty="0"/>
          </a:p>
        </p:txBody>
      </p:sp>
      <p:pic>
        <p:nvPicPr>
          <p:cNvPr id="6" name="Picture 5" descr="min temp.jpg"/>
          <p:cNvPicPr/>
          <p:nvPr/>
        </p:nvPicPr>
        <p:blipFill>
          <a:blip r:embed="rId3" cstate="print"/>
          <a:stretch>
            <a:fillRect/>
          </a:stretch>
        </p:blipFill>
        <p:spPr>
          <a:xfrm>
            <a:off x="179512" y="1628800"/>
            <a:ext cx="8784976" cy="3096344"/>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pic>
        <p:nvPicPr>
          <p:cNvPr id="2" name="Picture 1" descr="C:\Users\HEAD-SOIL\Desktop\RF_Temp_20_50.jpg"/>
          <p:cNvPicPr/>
          <p:nvPr/>
        </p:nvPicPr>
        <p:blipFill>
          <a:blip r:embed="rId3" cstate="print"/>
          <a:srcRect/>
          <a:stretch>
            <a:fillRect/>
          </a:stretch>
        </p:blipFill>
        <p:spPr bwMode="auto">
          <a:xfrm>
            <a:off x="72008" y="476672"/>
            <a:ext cx="6012160" cy="2738014"/>
          </a:xfrm>
          <a:prstGeom prst="rect">
            <a:avLst/>
          </a:prstGeom>
          <a:noFill/>
          <a:ln w="9525">
            <a:solidFill>
              <a:schemeClr val="tx1">
                <a:lumMod val="75000"/>
                <a:lumOff val="25000"/>
              </a:schemeClr>
            </a:solidFill>
            <a:miter lim="800000"/>
            <a:headEnd/>
            <a:tailEnd/>
          </a:ln>
        </p:spPr>
      </p:pic>
      <p:sp>
        <p:nvSpPr>
          <p:cNvPr id="4" name="TextBox 3"/>
          <p:cNvSpPr txBox="1"/>
          <p:nvPr/>
        </p:nvSpPr>
        <p:spPr>
          <a:xfrm>
            <a:off x="35496" y="15007"/>
            <a:ext cx="5112568" cy="461665"/>
          </a:xfrm>
          <a:prstGeom prst="rect">
            <a:avLst/>
          </a:prstGeom>
          <a:noFill/>
        </p:spPr>
        <p:txBody>
          <a:bodyPr wrap="square" rtlCol="0">
            <a:spAutoFit/>
          </a:bodyPr>
          <a:lstStyle/>
          <a:p>
            <a:pPr lvl="0"/>
            <a:r>
              <a:rPr lang="en-US" sz="2400" b="1" i="1" dirty="0" smtClean="0">
                <a:solidFill>
                  <a:srgbClr val="FF0000"/>
                </a:solidFill>
              </a:rPr>
              <a:t>C. </a:t>
            </a:r>
            <a:r>
              <a:rPr lang="en-US" sz="2400" b="1" i="1" u="sng" dirty="0" smtClean="0">
                <a:solidFill>
                  <a:srgbClr val="FF0000"/>
                </a:solidFill>
              </a:rPr>
              <a:t>Future scenario development</a:t>
            </a:r>
            <a:endParaRPr lang="en-IN" sz="2400" dirty="0">
              <a:solidFill>
                <a:srgbClr val="FF0000"/>
              </a:solidFill>
            </a:endParaRPr>
          </a:p>
        </p:txBody>
      </p:sp>
      <p:sp>
        <p:nvSpPr>
          <p:cNvPr id="6" name="TextBox 5"/>
          <p:cNvSpPr txBox="1"/>
          <p:nvPr/>
        </p:nvSpPr>
        <p:spPr>
          <a:xfrm>
            <a:off x="6732240" y="476672"/>
            <a:ext cx="2592288" cy="338554"/>
          </a:xfrm>
          <a:prstGeom prst="rect">
            <a:avLst/>
          </a:prstGeom>
          <a:noFill/>
        </p:spPr>
        <p:txBody>
          <a:bodyPr wrap="square" rtlCol="0">
            <a:spAutoFit/>
          </a:bodyPr>
          <a:lstStyle/>
          <a:p>
            <a:pPr marL="342900" indent="-342900"/>
            <a:r>
              <a:rPr lang="en-IN" sz="1600" b="1" i="1" dirty="0" smtClean="0">
                <a:solidFill>
                  <a:srgbClr val="990000"/>
                </a:solidFill>
              </a:rPr>
              <a:t>Immediate future</a:t>
            </a:r>
            <a:endParaRPr lang="en-IN" sz="1600" b="1" dirty="0">
              <a:solidFill>
                <a:srgbClr val="990000"/>
              </a:solidFill>
            </a:endParaRPr>
          </a:p>
        </p:txBody>
      </p:sp>
      <p:pic>
        <p:nvPicPr>
          <p:cNvPr id="7" name="Picture 6" descr="RF_newsymbol.jpg"/>
          <p:cNvPicPr/>
          <p:nvPr/>
        </p:nvPicPr>
        <p:blipFill>
          <a:blip r:embed="rId4" cstate="print"/>
          <a:srcRect l="1654" t="16701" r="1908" b="4317"/>
          <a:stretch>
            <a:fillRect/>
          </a:stretch>
        </p:blipFill>
        <p:spPr>
          <a:xfrm>
            <a:off x="3635896" y="3501008"/>
            <a:ext cx="5328592" cy="3168352"/>
          </a:xfrm>
          <a:prstGeom prst="rect">
            <a:avLst/>
          </a:prstGeom>
          <a:ln>
            <a:solidFill>
              <a:schemeClr val="tx1"/>
            </a:solidFill>
          </a:ln>
        </p:spPr>
      </p:pic>
      <p:sp>
        <p:nvSpPr>
          <p:cNvPr id="8" name="Rectangle 7"/>
          <p:cNvSpPr/>
          <p:nvPr/>
        </p:nvSpPr>
        <p:spPr>
          <a:xfrm>
            <a:off x="785786" y="3571876"/>
            <a:ext cx="1668470" cy="338554"/>
          </a:xfrm>
          <a:prstGeom prst="rect">
            <a:avLst/>
          </a:prstGeom>
        </p:spPr>
        <p:txBody>
          <a:bodyPr wrap="none">
            <a:spAutoFit/>
          </a:bodyPr>
          <a:lstStyle/>
          <a:p>
            <a:r>
              <a:rPr lang="en-IN" sz="1600" b="1" i="1" dirty="0" smtClean="0">
                <a:solidFill>
                  <a:srgbClr val="990000"/>
                </a:solidFill>
              </a:rPr>
              <a:t>Long-term future</a:t>
            </a:r>
            <a:endParaRPr lang="en-IN" sz="1600" b="1" dirty="0">
              <a:solidFill>
                <a:srgbClr val="990000"/>
              </a:solidFill>
            </a:endParaRPr>
          </a:p>
        </p:txBody>
      </p:sp>
      <p:sp>
        <p:nvSpPr>
          <p:cNvPr id="9" name="Right Arrow 8"/>
          <p:cNvSpPr/>
          <p:nvPr/>
        </p:nvSpPr>
        <p:spPr>
          <a:xfrm>
            <a:off x="2699792" y="3717032"/>
            <a:ext cx="864096" cy="72008"/>
          </a:xfrm>
          <a:prstGeom prst="rightArrow">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ight Arrow 10"/>
          <p:cNvSpPr/>
          <p:nvPr/>
        </p:nvSpPr>
        <p:spPr>
          <a:xfrm rot="10800000">
            <a:off x="6156176" y="620688"/>
            <a:ext cx="576064" cy="72007"/>
          </a:xfrm>
          <a:prstGeom prst="rightArrow">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p:cNvSpPr txBox="1"/>
          <p:nvPr/>
        </p:nvSpPr>
        <p:spPr>
          <a:xfrm>
            <a:off x="142844" y="4071942"/>
            <a:ext cx="3240360" cy="1815882"/>
          </a:xfrm>
          <a:prstGeom prst="rect">
            <a:avLst/>
          </a:prstGeom>
          <a:noFill/>
        </p:spPr>
        <p:txBody>
          <a:bodyPr wrap="square" rtlCol="0">
            <a:spAutoFit/>
          </a:bodyPr>
          <a:lstStyle/>
          <a:p>
            <a:pPr marL="268288" indent="-268288" algn="just">
              <a:buFont typeface="Wingdings" pitchFamily="2" charset="2"/>
              <a:buChar char="ü"/>
            </a:pPr>
            <a:r>
              <a:rPr lang="en-IN" sz="1400" dirty="0" smtClean="0"/>
              <a:t>The long term scenarios mapped using spatial analysis showed that on long term basis the annual total precipitation is </a:t>
            </a:r>
            <a:r>
              <a:rPr lang="en-IN" sz="1400" b="1" dirty="0" smtClean="0">
                <a:solidFill>
                  <a:srgbClr val="FF0000"/>
                </a:solidFill>
              </a:rPr>
              <a:t>likely to decrease </a:t>
            </a:r>
            <a:r>
              <a:rPr lang="en-IN" sz="1400" dirty="0" smtClean="0"/>
              <a:t>in almost all over Assam except in some areas in the </a:t>
            </a:r>
            <a:r>
              <a:rPr lang="en-IN" sz="1400" dirty="0" err="1" smtClean="0"/>
              <a:t>Cachar</a:t>
            </a:r>
            <a:r>
              <a:rPr lang="en-IN" sz="1400" dirty="0" smtClean="0"/>
              <a:t> region where the annual total precipitation may increase</a:t>
            </a:r>
            <a:endParaRPr lang="en-IN" sz="1400" dirty="0"/>
          </a:p>
        </p:txBody>
      </p:sp>
      <p:sp>
        <p:nvSpPr>
          <p:cNvPr id="12" name="TextBox 11"/>
          <p:cNvSpPr txBox="1"/>
          <p:nvPr/>
        </p:nvSpPr>
        <p:spPr>
          <a:xfrm>
            <a:off x="6588224" y="1124744"/>
            <a:ext cx="2448272" cy="1600438"/>
          </a:xfrm>
          <a:prstGeom prst="rect">
            <a:avLst/>
          </a:prstGeom>
          <a:noFill/>
        </p:spPr>
        <p:txBody>
          <a:bodyPr wrap="square" rtlCol="0">
            <a:spAutoFit/>
          </a:bodyPr>
          <a:lstStyle/>
          <a:p>
            <a:pPr marL="268288" indent="-268288" algn="just">
              <a:buFont typeface="Wingdings" pitchFamily="2" charset="2"/>
              <a:buChar char="ü"/>
            </a:pPr>
            <a:r>
              <a:rPr lang="en-IN" sz="1400" dirty="0" smtClean="0"/>
              <a:t>The absolute values of temperature and precipitation for 2020 and 2050 which indicates precipitation to </a:t>
            </a:r>
            <a:r>
              <a:rPr lang="en-IN" sz="1400" b="1" dirty="0" smtClean="0">
                <a:solidFill>
                  <a:srgbClr val="FF0000"/>
                </a:solidFill>
              </a:rPr>
              <a:t>fall below the current levels </a:t>
            </a:r>
            <a:r>
              <a:rPr lang="en-IN" sz="1400" dirty="0" smtClean="0"/>
              <a:t>and has a decreased rainfall.</a:t>
            </a:r>
            <a:endParaRPr lang="en-IN" sz="1400" dirty="0"/>
          </a:p>
        </p:txBody>
      </p:sp>
      <p:sp>
        <p:nvSpPr>
          <p:cNvPr id="13" name="Rounded Rectangle 12"/>
          <p:cNvSpPr/>
          <p:nvPr/>
        </p:nvSpPr>
        <p:spPr>
          <a:xfrm>
            <a:off x="142844" y="4071942"/>
            <a:ext cx="3357586" cy="1785950"/>
          </a:xfrm>
          <a:prstGeom prst="roundRect">
            <a:avLst>
              <a:gd name="adj" fmla="val 5719"/>
            </a:avLst>
          </a:pr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ounded Rectangle 13"/>
          <p:cNvSpPr/>
          <p:nvPr/>
        </p:nvSpPr>
        <p:spPr>
          <a:xfrm>
            <a:off x="6572264" y="1071546"/>
            <a:ext cx="2428892" cy="1785950"/>
          </a:xfrm>
          <a:prstGeom prst="roundRect">
            <a:avLst>
              <a:gd name="adj" fmla="val 5719"/>
            </a:avLst>
          </a:pr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pic>
        <p:nvPicPr>
          <p:cNvPr id="4" name="Picture 3" descr="longterm_Future_minT.jpg"/>
          <p:cNvPicPr/>
          <p:nvPr/>
        </p:nvPicPr>
        <p:blipFill>
          <a:blip r:embed="rId3" cstate="print"/>
          <a:srcRect t="16613" b="9585"/>
          <a:stretch>
            <a:fillRect/>
          </a:stretch>
        </p:blipFill>
        <p:spPr>
          <a:xfrm>
            <a:off x="571472" y="2071678"/>
            <a:ext cx="5544616" cy="3286148"/>
          </a:xfrm>
          <a:prstGeom prst="rect">
            <a:avLst/>
          </a:prstGeom>
          <a:ln>
            <a:solidFill>
              <a:schemeClr val="tx1">
                <a:lumMod val="75000"/>
                <a:lumOff val="25000"/>
              </a:schemeClr>
            </a:solidFill>
          </a:ln>
        </p:spPr>
      </p:pic>
      <p:sp>
        <p:nvSpPr>
          <p:cNvPr id="5" name="Rectangle 4"/>
          <p:cNvSpPr/>
          <p:nvPr/>
        </p:nvSpPr>
        <p:spPr>
          <a:xfrm>
            <a:off x="6357950" y="2285992"/>
            <a:ext cx="2088232" cy="1815882"/>
          </a:xfrm>
          <a:prstGeom prst="rect">
            <a:avLst/>
          </a:prstGeom>
        </p:spPr>
        <p:txBody>
          <a:bodyPr wrap="square">
            <a:spAutoFit/>
          </a:bodyPr>
          <a:lstStyle/>
          <a:p>
            <a:pPr algn="just"/>
            <a:r>
              <a:rPr lang="en-IN" sz="1600" dirty="0" smtClean="0"/>
              <a:t>The average annual minimum temperature shows a </a:t>
            </a:r>
            <a:r>
              <a:rPr lang="en-IN" sz="1600" b="1" dirty="0" smtClean="0">
                <a:solidFill>
                  <a:srgbClr val="FF0000"/>
                </a:solidFill>
              </a:rPr>
              <a:t>consistent increasing trend. </a:t>
            </a:r>
            <a:r>
              <a:rPr lang="en-IN" sz="1600" dirty="0" smtClean="0"/>
              <a:t>The rate of increase is likely to be faster post 2080. </a:t>
            </a:r>
            <a:endParaRPr lang="en-IN" sz="1600" dirty="0"/>
          </a:p>
        </p:txBody>
      </p:sp>
      <p:sp>
        <p:nvSpPr>
          <p:cNvPr id="7" name="Rounded Rectangle 6"/>
          <p:cNvSpPr/>
          <p:nvPr/>
        </p:nvSpPr>
        <p:spPr>
          <a:xfrm>
            <a:off x="214282" y="2000240"/>
            <a:ext cx="8591094" cy="3571900"/>
          </a:xfrm>
          <a:prstGeom prst="roundRect">
            <a:avLst>
              <a:gd name="adj" fmla="val 5719"/>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p:cNvSpPr txBox="1"/>
          <p:nvPr/>
        </p:nvSpPr>
        <p:spPr>
          <a:xfrm>
            <a:off x="0" y="571480"/>
            <a:ext cx="8892480" cy="584775"/>
          </a:xfrm>
          <a:prstGeom prst="rect">
            <a:avLst/>
          </a:prstGeom>
          <a:noFill/>
        </p:spPr>
        <p:txBody>
          <a:bodyPr wrap="square" rtlCol="0">
            <a:spAutoFit/>
          </a:bodyPr>
          <a:lstStyle/>
          <a:p>
            <a:pPr algn="just"/>
            <a:r>
              <a:rPr lang="en-IN" sz="1600" b="1" dirty="0" smtClean="0">
                <a:latin typeface="+mj-lt"/>
              </a:rPr>
              <a:t>Distribution of average annual minimum temperature (°C) in Assam under IPCC A2 climate scenario for the time period of 2071-2100</a:t>
            </a:r>
            <a:endParaRPr lang="en-IN" sz="1600" b="1" dirty="0">
              <a:latin typeface="+mj-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
        <p:nvSpPr>
          <p:cNvPr id="7" name="Rectangle 6"/>
          <p:cNvSpPr/>
          <p:nvPr/>
        </p:nvSpPr>
        <p:spPr>
          <a:xfrm>
            <a:off x="0" y="548680"/>
            <a:ext cx="9144000" cy="646331"/>
          </a:xfrm>
          <a:prstGeom prst="rect">
            <a:avLst/>
          </a:prstGeom>
        </p:spPr>
        <p:txBody>
          <a:bodyPr wrap="square">
            <a:spAutoFit/>
          </a:bodyPr>
          <a:lstStyle/>
          <a:p>
            <a:pPr algn="ctr"/>
            <a:r>
              <a:rPr lang="en-IN" b="1" dirty="0" smtClean="0">
                <a:latin typeface="+mj-lt"/>
              </a:rPr>
              <a:t>Area (in Ha) under tea plantation in four major tea growing areas of Assam 1977-1986, 1987-1996 and 1997-2007</a:t>
            </a:r>
            <a:endParaRPr lang="en-IN" b="1" dirty="0">
              <a:latin typeface="+mj-lt"/>
            </a:endParaRPr>
          </a:p>
        </p:txBody>
      </p:sp>
      <p:sp>
        <p:nvSpPr>
          <p:cNvPr id="16" name="TextBox 15"/>
          <p:cNvSpPr txBox="1"/>
          <p:nvPr/>
        </p:nvSpPr>
        <p:spPr>
          <a:xfrm>
            <a:off x="251520" y="44624"/>
            <a:ext cx="5040560" cy="400110"/>
          </a:xfrm>
          <a:prstGeom prst="rect">
            <a:avLst/>
          </a:prstGeom>
          <a:noFill/>
        </p:spPr>
        <p:txBody>
          <a:bodyPr wrap="square" rtlCol="0">
            <a:spAutoFit/>
          </a:bodyPr>
          <a:lstStyle/>
          <a:p>
            <a:pPr lvl="0"/>
            <a:r>
              <a:rPr lang="en-US" sz="2000" b="1" i="1" dirty="0" smtClean="0">
                <a:solidFill>
                  <a:srgbClr val="FF0000"/>
                </a:solidFill>
              </a:rPr>
              <a:t>Analysis of Crop data: Area and Production</a:t>
            </a:r>
            <a:endParaRPr lang="en-IN" sz="2000" dirty="0"/>
          </a:p>
        </p:txBody>
      </p:sp>
      <p:pic>
        <p:nvPicPr>
          <p:cNvPr id="11" name="Picture 10" descr="TArea_1977_1986.jpg"/>
          <p:cNvPicPr>
            <a:picLocks noChangeAspect="1"/>
          </p:cNvPicPr>
          <p:nvPr/>
        </p:nvPicPr>
        <p:blipFill>
          <a:blip r:embed="rId3" cstate="print"/>
          <a:stretch>
            <a:fillRect/>
          </a:stretch>
        </p:blipFill>
        <p:spPr>
          <a:xfrm>
            <a:off x="1691680" y="1232152"/>
            <a:ext cx="3029712" cy="2340864"/>
          </a:xfrm>
          <a:prstGeom prst="rect">
            <a:avLst/>
          </a:prstGeom>
        </p:spPr>
      </p:pic>
      <p:pic>
        <p:nvPicPr>
          <p:cNvPr id="13" name="Picture 12" descr="TArea_1987_1996.jpg"/>
          <p:cNvPicPr>
            <a:picLocks noChangeAspect="1"/>
          </p:cNvPicPr>
          <p:nvPr/>
        </p:nvPicPr>
        <p:blipFill>
          <a:blip r:embed="rId4" cstate="print"/>
          <a:stretch>
            <a:fillRect/>
          </a:stretch>
        </p:blipFill>
        <p:spPr>
          <a:xfrm>
            <a:off x="4860032" y="1232152"/>
            <a:ext cx="3029712" cy="2340864"/>
          </a:xfrm>
          <a:prstGeom prst="rect">
            <a:avLst/>
          </a:prstGeom>
        </p:spPr>
      </p:pic>
      <p:pic>
        <p:nvPicPr>
          <p:cNvPr id="14" name="Picture 13" descr="TArea_1997_2007.jpg"/>
          <p:cNvPicPr>
            <a:picLocks noChangeAspect="1"/>
          </p:cNvPicPr>
          <p:nvPr/>
        </p:nvPicPr>
        <p:blipFill>
          <a:blip r:embed="rId5" cstate="print"/>
          <a:stretch>
            <a:fillRect/>
          </a:stretch>
        </p:blipFill>
        <p:spPr>
          <a:xfrm>
            <a:off x="3347864" y="3645024"/>
            <a:ext cx="3029712" cy="2340864"/>
          </a:xfrm>
          <a:prstGeom prst="rect">
            <a:avLst/>
          </a:prstGeom>
        </p:spPr>
      </p:pic>
      <p:sp>
        <p:nvSpPr>
          <p:cNvPr id="17" name="TextBox 16"/>
          <p:cNvSpPr txBox="1"/>
          <p:nvPr/>
        </p:nvSpPr>
        <p:spPr>
          <a:xfrm>
            <a:off x="0" y="6095037"/>
            <a:ext cx="8358214" cy="369332"/>
          </a:xfrm>
          <a:prstGeom prst="rect">
            <a:avLst/>
          </a:prstGeom>
          <a:noFill/>
        </p:spPr>
        <p:txBody>
          <a:bodyPr wrap="square" rtlCol="0">
            <a:spAutoFit/>
          </a:bodyPr>
          <a:lstStyle/>
          <a:p>
            <a:pPr algn="ctr"/>
            <a:r>
              <a:rPr lang="en-US" dirty="0" smtClean="0"/>
              <a:t>Tea plantation </a:t>
            </a:r>
            <a:r>
              <a:rPr lang="en-US" b="1" dirty="0" smtClean="0">
                <a:solidFill>
                  <a:srgbClr val="FF0000"/>
                </a:solidFill>
              </a:rPr>
              <a:t>area has consistently increased </a:t>
            </a:r>
            <a:r>
              <a:rPr lang="en-US" dirty="0" smtClean="0"/>
              <a:t>in all the tea plantation regions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
        <p:nvSpPr>
          <p:cNvPr id="6" name="Rectangle 5"/>
          <p:cNvSpPr/>
          <p:nvPr/>
        </p:nvSpPr>
        <p:spPr>
          <a:xfrm>
            <a:off x="0" y="40944"/>
            <a:ext cx="9144000" cy="646331"/>
          </a:xfrm>
          <a:prstGeom prst="rect">
            <a:avLst/>
          </a:prstGeom>
        </p:spPr>
        <p:txBody>
          <a:bodyPr wrap="square">
            <a:spAutoFit/>
          </a:bodyPr>
          <a:lstStyle/>
          <a:p>
            <a:pPr algn="ctr"/>
            <a:r>
              <a:rPr lang="en-IN" b="1" dirty="0" smtClean="0">
                <a:latin typeface="+mj-lt"/>
              </a:rPr>
              <a:t>Production of tea (in MT/Year) in four major tea growing areas of Assam (a) 1977-1986, </a:t>
            </a:r>
          </a:p>
          <a:p>
            <a:pPr algn="ctr"/>
            <a:r>
              <a:rPr lang="en-IN" b="1" dirty="0" smtClean="0">
                <a:latin typeface="+mj-lt"/>
              </a:rPr>
              <a:t>(b) 1987-1996 and (c) 1997-2007.</a:t>
            </a:r>
            <a:endParaRPr lang="en-IN" b="1" dirty="0">
              <a:latin typeface="+mj-lt"/>
            </a:endParaRPr>
          </a:p>
        </p:txBody>
      </p:sp>
      <p:sp>
        <p:nvSpPr>
          <p:cNvPr id="7" name="TextBox 6"/>
          <p:cNvSpPr txBox="1"/>
          <p:nvPr/>
        </p:nvSpPr>
        <p:spPr>
          <a:xfrm>
            <a:off x="251520" y="6095037"/>
            <a:ext cx="8640960" cy="646331"/>
          </a:xfrm>
          <a:prstGeom prst="rect">
            <a:avLst/>
          </a:prstGeom>
          <a:noFill/>
        </p:spPr>
        <p:txBody>
          <a:bodyPr wrap="square" rtlCol="0">
            <a:spAutoFit/>
          </a:bodyPr>
          <a:lstStyle/>
          <a:p>
            <a:pPr marL="358775" indent="-358775"/>
            <a:r>
              <a:rPr lang="en-US" dirty="0" smtClean="0"/>
              <a:t>The production of tea follows the same trend as the plantation area i.e. </a:t>
            </a:r>
            <a:r>
              <a:rPr lang="en-US" b="1" dirty="0" smtClean="0">
                <a:solidFill>
                  <a:srgbClr val="FF0000"/>
                </a:solidFill>
              </a:rPr>
              <a:t>production increased</a:t>
            </a:r>
            <a:r>
              <a:rPr lang="en-US" dirty="0" smtClean="0"/>
              <a:t>. </a:t>
            </a:r>
            <a:endParaRPr lang="en-IN" dirty="0"/>
          </a:p>
        </p:txBody>
      </p:sp>
      <p:pic>
        <p:nvPicPr>
          <p:cNvPr id="10" name="Picture 9" descr="TPdtn_1977_1986.jpg"/>
          <p:cNvPicPr>
            <a:picLocks noChangeAspect="1"/>
          </p:cNvPicPr>
          <p:nvPr/>
        </p:nvPicPr>
        <p:blipFill>
          <a:blip r:embed="rId3" cstate="print"/>
          <a:stretch>
            <a:fillRect/>
          </a:stretch>
        </p:blipFill>
        <p:spPr>
          <a:xfrm>
            <a:off x="1102490" y="760936"/>
            <a:ext cx="3528392" cy="2726162"/>
          </a:xfrm>
          <a:prstGeom prst="rect">
            <a:avLst/>
          </a:prstGeom>
        </p:spPr>
      </p:pic>
      <p:pic>
        <p:nvPicPr>
          <p:cNvPr id="11" name="Picture 10" descr="TPdtn_1987_1996.jpg"/>
          <p:cNvPicPr>
            <a:picLocks noChangeAspect="1"/>
          </p:cNvPicPr>
          <p:nvPr/>
        </p:nvPicPr>
        <p:blipFill>
          <a:blip r:embed="rId4" cstate="print"/>
          <a:stretch>
            <a:fillRect/>
          </a:stretch>
        </p:blipFill>
        <p:spPr>
          <a:xfrm>
            <a:off x="4630881" y="760936"/>
            <a:ext cx="3541519" cy="2736304"/>
          </a:xfrm>
          <a:prstGeom prst="rect">
            <a:avLst/>
          </a:prstGeom>
        </p:spPr>
      </p:pic>
      <p:pic>
        <p:nvPicPr>
          <p:cNvPr id="12" name="Picture 11" descr="TPdtn_1997_2007.jpg"/>
          <p:cNvPicPr>
            <a:picLocks noChangeAspect="1"/>
          </p:cNvPicPr>
          <p:nvPr/>
        </p:nvPicPr>
        <p:blipFill>
          <a:blip r:embed="rId5" cstate="print"/>
          <a:stretch>
            <a:fillRect/>
          </a:stretch>
        </p:blipFill>
        <p:spPr>
          <a:xfrm>
            <a:off x="2915816" y="3497240"/>
            <a:ext cx="3384376" cy="261489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76672"/>
            <a:ext cx="1818440" cy="523220"/>
          </a:xfrm>
          <a:prstGeom prst="rect">
            <a:avLst/>
          </a:prstGeom>
          <a:noFill/>
        </p:spPr>
        <p:txBody>
          <a:bodyPr wrap="square" rtlCol="0">
            <a:spAutoFit/>
          </a:bodyPr>
          <a:lstStyle/>
          <a:p>
            <a:pPr lvl="0"/>
            <a:r>
              <a:rPr lang="en-US" sz="2800" b="1" i="1" u="sng" dirty="0" smtClean="0">
                <a:solidFill>
                  <a:srgbClr val="990000"/>
                </a:solidFill>
              </a:rPr>
              <a:t>Sri Lanka</a:t>
            </a:r>
            <a:endParaRPr lang="en-IN" sz="2800" dirty="0">
              <a:solidFill>
                <a:srgbClr val="990000"/>
              </a:solidFill>
            </a:endParaRPr>
          </a:p>
        </p:txBody>
      </p:sp>
      <p:graphicFrame>
        <p:nvGraphicFramePr>
          <p:cNvPr id="4" name="Table 3"/>
          <p:cNvGraphicFramePr>
            <a:graphicFrameLocks noGrp="1"/>
          </p:cNvGraphicFramePr>
          <p:nvPr/>
        </p:nvGraphicFramePr>
        <p:xfrm>
          <a:off x="323528" y="1772816"/>
          <a:ext cx="8643998" cy="2804160"/>
        </p:xfrm>
        <a:graphic>
          <a:graphicData uri="http://schemas.openxmlformats.org/drawingml/2006/table">
            <a:tbl>
              <a:tblPr>
                <a:tableStyleId>{BDBED569-4797-4DF1-A0F4-6AAB3CD982D8}</a:tableStyleId>
              </a:tblPr>
              <a:tblGrid>
                <a:gridCol w="2348911"/>
                <a:gridCol w="2151683"/>
                <a:gridCol w="2170316"/>
                <a:gridCol w="1973088"/>
              </a:tblGrid>
              <a:tr h="271464">
                <a:tc rowSpan="2">
                  <a:txBody>
                    <a:bodyPr/>
                    <a:lstStyle/>
                    <a:p>
                      <a:pPr algn="just">
                        <a:lnSpc>
                          <a:spcPct val="115000"/>
                        </a:lnSpc>
                        <a:spcAft>
                          <a:spcPts val="0"/>
                        </a:spcAft>
                      </a:pPr>
                      <a:r>
                        <a:rPr lang="en-IN" sz="1600" b="1" dirty="0"/>
                        <a:t>GCM Model</a:t>
                      </a:r>
                    </a:p>
                    <a:p>
                      <a:pPr algn="just">
                        <a:lnSpc>
                          <a:spcPct val="115000"/>
                        </a:lnSpc>
                        <a:spcAft>
                          <a:spcPts val="0"/>
                        </a:spcAft>
                      </a:pPr>
                      <a:r>
                        <a:rPr lang="en-IN" sz="1600" b="1" dirty="0"/>
                        <a:t>&amp; Scenario</a:t>
                      </a:r>
                      <a:endParaRPr lang="en-IN" sz="1600" b="1" dirty="0">
                        <a:latin typeface="Calibri"/>
                        <a:ea typeface="Calibri"/>
                        <a:cs typeface="Times New Roman"/>
                      </a:endParaRPr>
                    </a:p>
                  </a:txBody>
                  <a:tcPr marL="68580" marR="68580" marT="0" marB="0" anchor="ctr"/>
                </a:tc>
                <a:tc gridSpan="3">
                  <a:txBody>
                    <a:bodyPr/>
                    <a:lstStyle/>
                    <a:p>
                      <a:pPr algn="ctr">
                        <a:lnSpc>
                          <a:spcPct val="115000"/>
                        </a:lnSpc>
                        <a:spcAft>
                          <a:spcPts val="0"/>
                        </a:spcAft>
                      </a:pPr>
                      <a:r>
                        <a:rPr lang="en-IN" sz="1600" b="1" dirty="0"/>
                        <a:t>Yield (kg/ha/yr)</a:t>
                      </a:r>
                      <a:endParaRPr lang="en-IN" sz="1600" b="1" dirty="0">
                        <a:latin typeface="Calibri"/>
                        <a:ea typeface="Calibri"/>
                        <a:cs typeface="Times New Roman"/>
                      </a:endParaRPr>
                    </a:p>
                  </a:txBody>
                  <a:tcPr marL="68580" marR="68580" marT="0" marB="0"/>
                </a:tc>
                <a:tc hMerge="1">
                  <a:txBody>
                    <a:bodyPr/>
                    <a:lstStyle/>
                    <a:p>
                      <a:endParaRPr lang="en-IN"/>
                    </a:p>
                  </a:txBody>
                  <a:tcPr/>
                </a:tc>
                <a:tc hMerge="1">
                  <a:txBody>
                    <a:bodyPr/>
                    <a:lstStyle/>
                    <a:p>
                      <a:endParaRPr lang="en-IN"/>
                    </a:p>
                  </a:txBody>
                  <a:tcPr/>
                </a:tc>
              </a:tr>
              <a:tr h="542929">
                <a:tc vMerge="1">
                  <a:txBody>
                    <a:bodyPr/>
                    <a:lstStyle/>
                    <a:p>
                      <a:endParaRPr lang="en-IN"/>
                    </a:p>
                  </a:txBody>
                  <a:tcPr/>
                </a:tc>
                <a:tc>
                  <a:txBody>
                    <a:bodyPr/>
                    <a:lstStyle/>
                    <a:p>
                      <a:pPr algn="ctr">
                        <a:lnSpc>
                          <a:spcPct val="115000"/>
                        </a:lnSpc>
                        <a:spcAft>
                          <a:spcPts val="0"/>
                        </a:spcAft>
                      </a:pPr>
                      <a:r>
                        <a:rPr lang="en-IN" sz="1600" b="1" dirty="0"/>
                        <a:t>Low elevation</a:t>
                      </a:r>
                    </a:p>
                    <a:p>
                      <a:pPr algn="ctr">
                        <a:lnSpc>
                          <a:spcPct val="115000"/>
                        </a:lnSpc>
                        <a:spcAft>
                          <a:spcPts val="0"/>
                        </a:spcAft>
                      </a:pPr>
                      <a:r>
                        <a:rPr lang="en-IN" sz="1600" b="1" dirty="0" err="1"/>
                        <a:t>Ratnapura</a:t>
                      </a:r>
                      <a:r>
                        <a:rPr lang="en-IN" sz="1600" b="1" dirty="0"/>
                        <a:t> (WL1a)</a:t>
                      </a:r>
                      <a:endParaRPr lang="en-IN" sz="1600" b="1" dirty="0">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t>Mid elevation</a:t>
                      </a:r>
                    </a:p>
                    <a:p>
                      <a:pPr algn="ctr">
                        <a:lnSpc>
                          <a:spcPct val="115000"/>
                        </a:lnSpc>
                        <a:spcAft>
                          <a:spcPts val="0"/>
                        </a:spcAft>
                      </a:pPr>
                      <a:r>
                        <a:rPr lang="en-IN" sz="1600" b="1" dirty="0"/>
                        <a:t>Kandy (WM3b)</a:t>
                      </a:r>
                      <a:endParaRPr lang="en-IN" sz="1600" b="1" dirty="0">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t>High elevation</a:t>
                      </a:r>
                    </a:p>
                    <a:p>
                      <a:pPr algn="ctr">
                        <a:lnSpc>
                          <a:spcPct val="115000"/>
                        </a:lnSpc>
                        <a:spcAft>
                          <a:spcPts val="0"/>
                        </a:spcAft>
                      </a:pPr>
                      <a:r>
                        <a:rPr lang="en-IN" sz="1600" b="1" dirty="0" err="1"/>
                        <a:t>N’Eliya</a:t>
                      </a:r>
                      <a:r>
                        <a:rPr lang="en-IN" sz="1600" b="1" dirty="0"/>
                        <a:t> (WU3)</a:t>
                      </a:r>
                      <a:endParaRPr lang="en-IN" sz="1600" b="1" dirty="0">
                        <a:latin typeface="Calibri"/>
                        <a:ea typeface="Calibri"/>
                        <a:cs typeface="Times New Roman"/>
                      </a:endParaRPr>
                    </a:p>
                  </a:txBody>
                  <a:tcPr marL="68580" marR="68580" marT="0" marB="0" anchor="ctr"/>
                </a:tc>
              </a:tr>
              <a:tr h="271464">
                <a:tc>
                  <a:txBody>
                    <a:bodyPr/>
                    <a:lstStyle/>
                    <a:p>
                      <a:pPr algn="just">
                        <a:lnSpc>
                          <a:spcPct val="115000"/>
                        </a:lnSpc>
                        <a:spcAft>
                          <a:spcPts val="0"/>
                        </a:spcAft>
                      </a:pPr>
                      <a:r>
                        <a:rPr lang="en-IN" sz="1600" b="1" dirty="0"/>
                        <a:t>Baseline</a:t>
                      </a:r>
                      <a:endParaRPr lang="en-IN" sz="1600" b="1" dirty="0">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solidFill>
                            <a:schemeClr val="accent6">
                              <a:lumMod val="50000"/>
                            </a:schemeClr>
                          </a:solidFill>
                        </a:rPr>
                        <a:t>2489</a:t>
                      </a:r>
                      <a:endParaRPr lang="en-IN" sz="1600" b="1" dirty="0">
                        <a:solidFill>
                          <a:schemeClr val="accent6">
                            <a:lumMod val="50000"/>
                          </a:schemeClr>
                        </a:solidFill>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solidFill>
                            <a:schemeClr val="accent6">
                              <a:lumMod val="50000"/>
                            </a:schemeClr>
                          </a:solidFill>
                        </a:rPr>
                        <a:t>2217</a:t>
                      </a:r>
                      <a:endParaRPr lang="en-IN" sz="1600" b="1" dirty="0">
                        <a:solidFill>
                          <a:schemeClr val="accent6">
                            <a:lumMod val="50000"/>
                          </a:schemeClr>
                        </a:solidFill>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solidFill>
                            <a:srgbClr val="0000FF"/>
                          </a:solidFill>
                        </a:rPr>
                        <a:t>2454</a:t>
                      </a:r>
                      <a:endParaRPr lang="en-IN" sz="1600" b="1" dirty="0">
                        <a:solidFill>
                          <a:srgbClr val="0000FF"/>
                        </a:solidFill>
                        <a:latin typeface="Calibri"/>
                        <a:ea typeface="Calibri"/>
                        <a:cs typeface="Times New Roman"/>
                      </a:endParaRPr>
                    </a:p>
                  </a:txBody>
                  <a:tcPr marL="68580" marR="68580" marT="0" marB="0" anchor="ctr"/>
                </a:tc>
              </a:tr>
              <a:tr h="271464">
                <a:tc>
                  <a:txBody>
                    <a:bodyPr/>
                    <a:lstStyle/>
                    <a:p>
                      <a:pPr algn="just">
                        <a:lnSpc>
                          <a:spcPct val="115000"/>
                        </a:lnSpc>
                        <a:spcAft>
                          <a:spcPts val="0"/>
                        </a:spcAft>
                      </a:pPr>
                      <a:r>
                        <a:rPr lang="en-IN" sz="1600" b="1" dirty="0"/>
                        <a:t>HadCM3-A1F1</a:t>
                      </a:r>
                      <a:endParaRPr lang="en-IN" sz="1600" b="1" dirty="0">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solidFill>
                            <a:schemeClr val="accent6">
                              <a:lumMod val="50000"/>
                            </a:schemeClr>
                          </a:solidFill>
                        </a:rPr>
                        <a:t>2348</a:t>
                      </a:r>
                      <a:endParaRPr lang="en-IN" sz="1600" b="1" dirty="0">
                        <a:solidFill>
                          <a:schemeClr val="accent6">
                            <a:lumMod val="50000"/>
                          </a:schemeClr>
                        </a:solidFill>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solidFill>
                            <a:schemeClr val="accent6">
                              <a:lumMod val="50000"/>
                            </a:schemeClr>
                          </a:solidFill>
                        </a:rPr>
                        <a:t>2174</a:t>
                      </a:r>
                      <a:endParaRPr lang="en-IN" sz="1600" b="1" dirty="0">
                        <a:solidFill>
                          <a:schemeClr val="accent6">
                            <a:lumMod val="50000"/>
                          </a:schemeClr>
                        </a:solidFill>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solidFill>
                            <a:srgbClr val="C00000"/>
                          </a:solidFill>
                        </a:rPr>
                        <a:t>3130</a:t>
                      </a:r>
                      <a:endParaRPr lang="en-IN" sz="1600" b="1" dirty="0">
                        <a:solidFill>
                          <a:srgbClr val="C00000"/>
                        </a:solidFill>
                        <a:latin typeface="Calibri"/>
                        <a:ea typeface="Calibri"/>
                        <a:cs typeface="Times New Roman"/>
                      </a:endParaRPr>
                    </a:p>
                  </a:txBody>
                  <a:tcPr marL="68580" marR="68580" marT="0" marB="0" anchor="ctr"/>
                </a:tc>
              </a:tr>
              <a:tr h="271464">
                <a:tc>
                  <a:txBody>
                    <a:bodyPr/>
                    <a:lstStyle/>
                    <a:p>
                      <a:pPr algn="just">
                        <a:lnSpc>
                          <a:spcPct val="115000"/>
                        </a:lnSpc>
                        <a:spcAft>
                          <a:spcPts val="0"/>
                        </a:spcAft>
                      </a:pPr>
                      <a:r>
                        <a:rPr lang="en-IN" sz="1600" b="1"/>
                        <a:t>HadCM3-B1</a:t>
                      </a:r>
                      <a:endParaRPr lang="en-IN" sz="1600" b="1">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solidFill>
                            <a:schemeClr val="accent6">
                              <a:lumMod val="50000"/>
                            </a:schemeClr>
                          </a:solidFill>
                        </a:rPr>
                        <a:t>2419</a:t>
                      </a:r>
                      <a:endParaRPr lang="en-IN" sz="1600" b="1" dirty="0">
                        <a:solidFill>
                          <a:schemeClr val="accent6">
                            <a:lumMod val="50000"/>
                          </a:schemeClr>
                        </a:solidFill>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solidFill>
                            <a:schemeClr val="accent6">
                              <a:lumMod val="50000"/>
                            </a:schemeClr>
                          </a:solidFill>
                        </a:rPr>
                        <a:t>2189</a:t>
                      </a:r>
                      <a:endParaRPr lang="en-IN" sz="1600" b="1" dirty="0">
                        <a:solidFill>
                          <a:schemeClr val="accent6">
                            <a:lumMod val="50000"/>
                          </a:schemeClr>
                        </a:solidFill>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solidFill>
                            <a:srgbClr val="C00000"/>
                          </a:solidFill>
                        </a:rPr>
                        <a:t>3115</a:t>
                      </a:r>
                      <a:endParaRPr lang="en-IN" sz="1600" b="1" dirty="0">
                        <a:solidFill>
                          <a:srgbClr val="C00000"/>
                        </a:solidFill>
                        <a:latin typeface="Calibri"/>
                        <a:ea typeface="Calibri"/>
                        <a:cs typeface="Times New Roman"/>
                      </a:endParaRPr>
                    </a:p>
                  </a:txBody>
                  <a:tcPr marL="68580" marR="68580" marT="0" marB="0" anchor="ctr"/>
                </a:tc>
              </a:tr>
              <a:tr h="271464">
                <a:tc>
                  <a:txBody>
                    <a:bodyPr/>
                    <a:lstStyle/>
                    <a:p>
                      <a:pPr algn="just">
                        <a:lnSpc>
                          <a:spcPct val="115000"/>
                        </a:lnSpc>
                        <a:spcAft>
                          <a:spcPts val="0"/>
                        </a:spcAft>
                      </a:pPr>
                      <a:r>
                        <a:rPr lang="en-IN" sz="1600" b="1"/>
                        <a:t>CISIRO-A1F1</a:t>
                      </a:r>
                      <a:endParaRPr lang="en-IN" sz="1600" b="1">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solidFill>
                            <a:schemeClr val="accent6">
                              <a:lumMod val="50000"/>
                            </a:schemeClr>
                          </a:solidFill>
                        </a:rPr>
                        <a:t>2401</a:t>
                      </a:r>
                      <a:endParaRPr lang="en-IN" sz="1600" b="1" dirty="0">
                        <a:solidFill>
                          <a:schemeClr val="accent6">
                            <a:lumMod val="50000"/>
                          </a:schemeClr>
                        </a:solidFill>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solidFill>
                            <a:schemeClr val="accent6">
                              <a:lumMod val="50000"/>
                            </a:schemeClr>
                          </a:solidFill>
                        </a:rPr>
                        <a:t>2246</a:t>
                      </a:r>
                      <a:endParaRPr lang="en-IN" sz="1600" b="1" dirty="0">
                        <a:solidFill>
                          <a:schemeClr val="accent6">
                            <a:lumMod val="50000"/>
                          </a:schemeClr>
                        </a:solidFill>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solidFill>
                            <a:srgbClr val="C00000"/>
                          </a:solidFill>
                        </a:rPr>
                        <a:t>3167</a:t>
                      </a:r>
                      <a:endParaRPr lang="en-IN" sz="1600" b="1" dirty="0">
                        <a:solidFill>
                          <a:srgbClr val="C00000"/>
                        </a:solidFill>
                        <a:latin typeface="Calibri"/>
                        <a:ea typeface="Calibri"/>
                        <a:cs typeface="Times New Roman"/>
                      </a:endParaRPr>
                    </a:p>
                  </a:txBody>
                  <a:tcPr marL="68580" marR="68580" marT="0" marB="0" anchor="ctr"/>
                </a:tc>
              </a:tr>
              <a:tr h="271464">
                <a:tc>
                  <a:txBody>
                    <a:bodyPr/>
                    <a:lstStyle/>
                    <a:p>
                      <a:pPr algn="just">
                        <a:lnSpc>
                          <a:spcPct val="115000"/>
                        </a:lnSpc>
                        <a:spcAft>
                          <a:spcPts val="0"/>
                        </a:spcAft>
                      </a:pPr>
                      <a:r>
                        <a:rPr lang="en-IN" sz="1600" b="1"/>
                        <a:t>CISIRO-B1</a:t>
                      </a:r>
                      <a:endParaRPr lang="en-IN" sz="1600" b="1">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solidFill>
                            <a:schemeClr val="accent6">
                              <a:lumMod val="50000"/>
                            </a:schemeClr>
                          </a:solidFill>
                        </a:rPr>
                        <a:t>2472</a:t>
                      </a:r>
                      <a:endParaRPr lang="en-IN" sz="1600" b="1" dirty="0">
                        <a:solidFill>
                          <a:schemeClr val="accent6">
                            <a:lumMod val="50000"/>
                          </a:schemeClr>
                        </a:solidFill>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solidFill>
                            <a:schemeClr val="accent6">
                              <a:lumMod val="50000"/>
                            </a:schemeClr>
                          </a:solidFill>
                        </a:rPr>
                        <a:t>2245</a:t>
                      </a:r>
                      <a:endParaRPr lang="en-IN" sz="1600" b="1" dirty="0">
                        <a:solidFill>
                          <a:schemeClr val="accent6">
                            <a:lumMod val="50000"/>
                          </a:schemeClr>
                        </a:solidFill>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solidFill>
                            <a:srgbClr val="C00000"/>
                          </a:solidFill>
                        </a:rPr>
                        <a:t>3137</a:t>
                      </a:r>
                      <a:endParaRPr lang="en-IN" sz="1600" b="1" dirty="0">
                        <a:solidFill>
                          <a:srgbClr val="C00000"/>
                        </a:solidFill>
                        <a:latin typeface="Calibri"/>
                        <a:ea typeface="Calibri"/>
                        <a:cs typeface="Times New Roman"/>
                      </a:endParaRPr>
                    </a:p>
                  </a:txBody>
                  <a:tcPr marL="68580" marR="68580" marT="0" marB="0" anchor="ctr"/>
                </a:tc>
              </a:tr>
              <a:tr h="271464">
                <a:tc>
                  <a:txBody>
                    <a:bodyPr/>
                    <a:lstStyle/>
                    <a:p>
                      <a:pPr algn="just">
                        <a:lnSpc>
                          <a:spcPct val="115000"/>
                        </a:lnSpc>
                        <a:spcAft>
                          <a:spcPts val="0"/>
                        </a:spcAft>
                      </a:pPr>
                      <a:r>
                        <a:rPr lang="en-IN" sz="1600" b="1"/>
                        <a:t>CGCM-A1F1</a:t>
                      </a:r>
                      <a:endParaRPr lang="en-IN" sz="1600" b="1">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solidFill>
                            <a:schemeClr val="accent6">
                              <a:lumMod val="50000"/>
                            </a:schemeClr>
                          </a:solidFill>
                        </a:rPr>
                        <a:t>2314</a:t>
                      </a:r>
                      <a:endParaRPr lang="en-IN" sz="1600" b="1" dirty="0">
                        <a:solidFill>
                          <a:schemeClr val="accent6">
                            <a:lumMod val="50000"/>
                          </a:schemeClr>
                        </a:solidFill>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solidFill>
                            <a:schemeClr val="accent6">
                              <a:lumMod val="50000"/>
                            </a:schemeClr>
                          </a:solidFill>
                        </a:rPr>
                        <a:t>2217</a:t>
                      </a:r>
                      <a:endParaRPr lang="en-IN" sz="1600" b="1" dirty="0">
                        <a:solidFill>
                          <a:schemeClr val="accent6">
                            <a:lumMod val="50000"/>
                          </a:schemeClr>
                        </a:solidFill>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solidFill>
                            <a:srgbClr val="C00000"/>
                          </a:solidFill>
                        </a:rPr>
                        <a:t>3108</a:t>
                      </a:r>
                      <a:endParaRPr lang="en-IN" sz="1600" b="1" dirty="0">
                        <a:solidFill>
                          <a:srgbClr val="C00000"/>
                        </a:solidFill>
                        <a:latin typeface="Calibri"/>
                        <a:ea typeface="Calibri"/>
                        <a:cs typeface="Times New Roman"/>
                      </a:endParaRPr>
                    </a:p>
                  </a:txBody>
                  <a:tcPr marL="68580" marR="68580" marT="0" marB="0" anchor="ctr"/>
                </a:tc>
              </a:tr>
              <a:tr h="271464">
                <a:tc>
                  <a:txBody>
                    <a:bodyPr/>
                    <a:lstStyle/>
                    <a:p>
                      <a:pPr algn="just">
                        <a:lnSpc>
                          <a:spcPct val="115000"/>
                        </a:lnSpc>
                        <a:spcAft>
                          <a:spcPts val="0"/>
                        </a:spcAft>
                      </a:pPr>
                      <a:r>
                        <a:rPr lang="en-IN" sz="1600" b="1"/>
                        <a:t>CGCM-B1</a:t>
                      </a:r>
                      <a:endParaRPr lang="en-IN" sz="1600" b="1">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solidFill>
                            <a:schemeClr val="accent6">
                              <a:lumMod val="50000"/>
                            </a:schemeClr>
                          </a:solidFill>
                        </a:rPr>
                        <a:t>2380</a:t>
                      </a:r>
                      <a:endParaRPr lang="en-IN" sz="1600" b="1" dirty="0">
                        <a:solidFill>
                          <a:schemeClr val="accent6">
                            <a:lumMod val="50000"/>
                          </a:schemeClr>
                        </a:solidFill>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solidFill>
                            <a:schemeClr val="accent6">
                              <a:lumMod val="50000"/>
                            </a:schemeClr>
                          </a:solidFill>
                        </a:rPr>
                        <a:t>2228</a:t>
                      </a:r>
                      <a:endParaRPr lang="en-IN" sz="1600" b="1" dirty="0">
                        <a:solidFill>
                          <a:schemeClr val="accent6">
                            <a:lumMod val="50000"/>
                          </a:schemeClr>
                        </a:solidFill>
                        <a:latin typeface="Calibri"/>
                        <a:ea typeface="Calibri"/>
                        <a:cs typeface="Times New Roman"/>
                      </a:endParaRPr>
                    </a:p>
                  </a:txBody>
                  <a:tcPr marL="68580" marR="68580" marT="0" marB="0" anchor="ctr"/>
                </a:tc>
                <a:tc>
                  <a:txBody>
                    <a:bodyPr/>
                    <a:lstStyle/>
                    <a:p>
                      <a:pPr algn="ctr">
                        <a:lnSpc>
                          <a:spcPct val="115000"/>
                        </a:lnSpc>
                        <a:spcAft>
                          <a:spcPts val="0"/>
                        </a:spcAft>
                      </a:pPr>
                      <a:r>
                        <a:rPr lang="en-IN" sz="1600" b="1" dirty="0">
                          <a:solidFill>
                            <a:srgbClr val="C00000"/>
                          </a:solidFill>
                        </a:rPr>
                        <a:t>3072</a:t>
                      </a:r>
                      <a:endParaRPr lang="en-IN" sz="1600" b="1" dirty="0">
                        <a:solidFill>
                          <a:srgbClr val="C00000"/>
                        </a:solidFill>
                        <a:latin typeface="Calibri"/>
                        <a:ea typeface="Calibri"/>
                        <a:cs typeface="Times New Roman"/>
                      </a:endParaRPr>
                    </a:p>
                  </a:txBody>
                  <a:tcPr marL="68580" marR="68580" marT="0" marB="0" anchor="ctr"/>
                </a:tc>
              </a:tr>
            </a:tbl>
          </a:graphicData>
        </a:graphic>
      </p:graphicFrame>
      <p:sp>
        <p:nvSpPr>
          <p:cNvPr id="5" name="TextBox 4"/>
          <p:cNvSpPr txBox="1"/>
          <p:nvPr/>
        </p:nvSpPr>
        <p:spPr>
          <a:xfrm>
            <a:off x="395536" y="1124744"/>
            <a:ext cx="7704856" cy="369332"/>
          </a:xfrm>
          <a:prstGeom prst="rect">
            <a:avLst/>
          </a:prstGeom>
          <a:noFill/>
        </p:spPr>
        <p:txBody>
          <a:bodyPr wrap="square" rtlCol="0">
            <a:spAutoFit/>
          </a:bodyPr>
          <a:lstStyle/>
          <a:p>
            <a:r>
              <a:rPr lang="en-IN" b="1" dirty="0" smtClean="0">
                <a:solidFill>
                  <a:srgbClr val="FF0000"/>
                </a:solidFill>
              </a:rPr>
              <a:t>Projected tea yields for 2050 at different elevations in Sri Lanka</a:t>
            </a:r>
          </a:p>
        </p:txBody>
      </p:sp>
      <p:sp>
        <p:nvSpPr>
          <p:cNvPr id="6" name="TextBox 5"/>
          <p:cNvSpPr txBox="1"/>
          <p:nvPr/>
        </p:nvSpPr>
        <p:spPr>
          <a:xfrm>
            <a:off x="1714480" y="5072074"/>
            <a:ext cx="6072230" cy="369332"/>
          </a:xfrm>
          <a:prstGeom prst="rect">
            <a:avLst/>
          </a:prstGeom>
          <a:noFill/>
        </p:spPr>
        <p:txBody>
          <a:bodyPr wrap="square" rtlCol="0">
            <a:spAutoFit/>
          </a:bodyPr>
          <a:lstStyle/>
          <a:p>
            <a:r>
              <a:rPr lang="en-US" dirty="0" smtClean="0"/>
              <a:t>Appears a </a:t>
            </a:r>
            <a:r>
              <a:rPr lang="en-US" b="1" dirty="0" smtClean="0">
                <a:solidFill>
                  <a:srgbClr val="FF0000"/>
                </a:solidFill>
              </a:rPr>
              <a:t>positive effect </a:t>
            </a:r>
            <a:r>
              <a:rPr lang="en-US" dirty="0" smtClean="0"/>
              <a:t>on </a:t>
            </a:r>
            <a:r>
              <a:rPr lang="en-US" b="1" dirty="0" smtClean="0">
                <a:solidFill>
                  <a:srgbClr val="FF0000"/>
                </a:solidFill>
              </a:rPr>
              <a:t>yield at high elevation</a:t>
            </a:r>
            <a:endParaRPr lang="en-IN" b="1" dirty="0">
              <a:solidFill>
                <a:srgbClr val="FF0000"/>
              </a:solidFill>
            </a:endParaRPr>
          </a:p>
        </p:txBody>
      </p:sp>
      <p:pic>
        <p:nvPicPr>
          <p:cNvPr id="7"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
        <p:nvSpPr>
          <p:cNvPr id="8" name="Content Placeholder 2"/>
          <p:cNvSpPr txBox="1">
            <a:spLocks/>
          </p:cNvSpPr>
          <p:nvPr/>
        </p:nvSpPr>
        <p:spPr>
          <a:xfrm>
            <a:off x="428596" y="1500174"/>
            <a:ext cx="8229600" cy="857256"/>
          </a:xfrm>
          <a:prstGeom prst="rect">
            <a:avLst/>
          </a:prstGeom>
        </p:spPr>
        <p:txBody>
          <a:bodyPr>
            <a:normAutofit/>
          </a:bodyPr>
          <a:lstStyle/>
          <a:p>
            <a:pPr lvl="0" indent="-514350">
              <a:spcBef>
                <a:spcPct val="20000"/>
              </a:spcBef>
              <a:buFont typeface="+mj-lt"/>
              <a:buAutoNum type="alphaUcPeriod"/>
            </a:pPr>
            <a:r>
              <a:rPr lang="en-US" sz="2400" b="1" i="1" u="sng" dirty="0" smtClean="0">
                <a:solidFill>
                  <a:srgbClr val="FF0000"/>
                </a:solidFill>
              </a:rPr>
              <a:t>Test existing and emerging cultivars for future climate scenarios (OTC studies)</a:t>
            </a:r>
            <a:endParaRPr kumimoji="0" lang="en-US" sz="2400" b="1" i="1" u="none" strike="noStrike" kern="1200" cap="none" spc="0" normalizeH="0" baseline="0" noProof="0" dirty="0" smtClean="0">
              <a:ln>
                <a:noFill/>
              </a:ln>
              <a:solidFill>
                <a:srgbClr val="FF0000"/>
              </a:solidFill>
              <a:effectLst/>
              <a:uLnTx/>
              <a:uFillTx/>
              <a:latin typeface="+mn-lt"/>
              <a:ea typeface="+mn-ea"/>
              <a:cs typeface="+mn-cs"/>
            </a:endParaRPr>
          </a:p>
        </p:txBody>
      </p:sp>
      <p:sp>
        <p:nvSpPr>
          <p:cNvPr id="10" name="TextBox 9"/>
          <p:cNvSpPr txBox="1"/>
          <p:nvPr/>
        </p:nvSpPr>
        <p:spPr>
          <a:xfrm>
            <a:off x="571472" y="2428868"/>
            <a:ext cx="1714512" cy="523220"/>
          </a:xfrm>
          <a:prstGeom prst="rect">
            <a:avLst/>
          </a:prstGeom>
          <a:noFill/>
        </p:spPr>
        <p:txBody>
          <a:bodyPr wrap="square" rtlCol="0">
            <a:spAutoFit/>
          </a:bodyPr>
          <a:lstStyle/>
          <a:p>
            <a:r>
              <a:rPr lang="en-US" sz="2800" b="1" u="sng" dirty="0" smtClean="0">
                <a:solidFill>
                  <a:srgbClr val="C00000"/>
                </a:solidFill>
              </a:rPr>
              <a:t>India</a:t>
            </a:r>
            <a:endParaRPr lang="en-IN" sz="2800" b="1" u="sng" dirty="0">
              <a:solidFill>
                <a:srgbClr val="C00000"/>
              </a:solidFill>
            </a:endParaRPr>
          </a:p>
        </p:txBody>
      </p:sp>
      <p:sp>
        <p:nvSpPr>
          <p:cNvPr id="11" name="Rectangle 10"/>
          <p:cNvSpPr/>
          <p:nvPr/>
        </p:nvSpPr>
        <p:spPr>
          <a:xfrm>
            <a:off x="142844" y="428604"/>
            <a:ext cx="8643998" cy="954107"/>
          </a:xfrm>
          <a:prstGeom prst="rect">
            <a:avLst/>
          </a:prstGeom>
        </p:spPr>
        <p:txBody>
          <a:bodyPr wrap="square">
            <a:spAutoFit/>
          </a:bodyPr>
          <a:lstStyle/>
          <a:p>
            <a:pPr marL="2424113" indent="-2424113"/>
            <a:r>
              <a:rPr lang="en-US" sz="3200" b="1" dirty="0" smtClean="0">
                <a:ln w="11430"/>
                <a:solidFill>
                  <a:srgbClr val="C00000"/>
                </a:solidFill>
              </a:rPr>
              <a:t>Action Area 3</a:t>
            </a:r>
            <a:r>
              <a:rPr lang="en-US" sz="2400" b="1" dirty="0" smtClean="0">
                <a:ln w="11430"/>
                <a:solidFill>
                  <a:srgbClr val="C00000"/>
                </a:solidFill>
              </a:rPr>
              <a:t>: </a:t>
            </a:r>
            <a:r>
              <a:rPr lang="en-IN" sz="2400" b="1" dirty="0" smtClean="0">
                <a:solidFill>
                  <a:srgbClr val="003300"/>
                </a:solidFill>
              </a:rPr>
              <a:t>Work out interaction between Genotype (G) x Environment (E) x Management (M)</a:t>
            </a:r>
            <a:r>
              <a:rPr lang="en-US" sz="2400" b="1" dirty="0" smtClean="0">
                <a:ln w="11430"/>
                <a:solidFill>
                  <a:srgbClr val="003300"/>
                </a:solidFill>
              </a:rPr>
              <a:t> </a:t>
            </a:r>
            <a:endParaRPr lang="en-IN" sz="2400" dirty="0">
              <a:solidFill>
                <a:srgbClr val="003300"/>
              </a:solidFill>
            </a:endParaRPr>
          </a:p>
        </p:txBody>
      </p:sp>
      <p:grpSp>
        <p:nvGrpSpPr>
          <p:cNvPr id="14" name="Group 13"/>
          <p:cNvGrpSpPr/>
          <p:nvPr/>
        </p:nvGrpSpPr>
        <p:grpSpPr>
          <a:xfrm>
            <a:off x="578238" y="3307432"/>
            <a:ext cx="7821148" cy="2425824"/>
            <a:chOff x="578238" y="2924944"/>
            <a:chExt cx="7821148" cy="2425824"/>
          </a:xfrm>
        </p:grpSpPr>
        <p:pic>
          <p:nvPicPr>
            <p:cNvPr id="48130" name="Picture 3" descr="DSC06035"/>
            <p:cNvPicPr>
              <a:picLocks noChangeAspect="1" noChangeArrowheads="1"/>
            </p:cNvPicPr>
            <p:nvPr/>
          </p:nvPicPr>
          <p:blipFill>
            <a:blip r:embed="rId3" cstate="print"/>
            <a:srcRect/>
            <a:stretch>
              <a:fillRect/>
            </a:stretch>
          </p:blipFill>
          <p:spPr bwMode="auto">
            <a:xfrm>
              <a:off x="578238" y="2924944"/>
              <a:ext cx="4378848" cy="2425824"/>
            </a:xfrm>
            <a:prstGeom prst="rect">
              <a:avLst/>
            </a:prstGeom>
            <a:noFill/>
          </p:spPr>
        </p:pic>
        <p:pic>
          <p:nvPicPr>
            <p:cNvPr id="48129" name="Picture 2" descr="OTC1"/>
            <p:cNvPicPr>
              <a:picLocks noChangeAspect="1" noChangeArrowheads="1"/>
            </p:cNvPicPr>
            <p:nvPr/>
          </p:nvPicPr>
          <p:blipFill>
            <a:blip r:embed="rId4" cstate="print"/>
            <a:srcRect/>
            <a:stretch>
              <a:fillRect/>
            </a:stretch>
          </p:blipFill>
          <p:spPr bwMode="auto">
            <a:xfrm>
              <a:off x="4932040" y="2924944"/>
              <a:ext cx="3467346" cy="2425824"/>
            </a:xfrm>
            <a:prstGeom prst="rect">
              <a:avLst/>
            </a:prstGeom>
            <a:noFill/>
          </p:spPr>
        </p:pic>
      </p:grpSp>
      <p:sp>
        <p:nvSpPr>
          <p:cNvPr id="48131"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sp>
        <p:nvSpPr>
          <p:cNvPr id="48132" name="Rectangle 4"/>
          <p:cNvSpPr>
            <a:spLocks noChangeArrowheads="1"/>
          </p:cNvSpPr>
          <p:nvPr/>
        </p:nvSpPr>
        <p:spPr bwMode="auto">
          <a:xfrm>
            <a:off x="0" y="2209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sp>
        <p:nvSpPr>
          <p:cNvPr id="48133" name="Rectangle 5"/>
          <p:cNvSpPr>
            <a:spLocks noChangeArrowheads="1"/>
          </p:cNvSpPr>
          <p:nvPr/>
        </p:nvSpPr>
        <p:spPr bwMode="auto">
          <a:xfrm>
            <a:off x="1823449" y="5733256"/>
            <a:ext cx="1433855"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mj-lt"/>
                <a:ea typeface="Calibri" pitchFamily="34" charset="0"/>
                <a:cs typeface="Times New Roman" pitchFamily="18" charset="0"/>
              </a:rPr>
              <a:t>Outside view</a:t>
            </a:r>
            <a:endParaRPr kumimoji="0" lang="en-US" b="1" i="0" u="none" strike="noStrike" cap="none" normalizeH="0" baseline="0" dirty="0" smtClean="0">
              <a:ln>
                <a:noFill/>
              </a:ln>
              <a:solidFill>
                <a:schemeClr val="tx1"/>
              </a:solidFill>
              <a:effectLst/>
              <a:latin typeface="+mj-lt"/>
              <a:cs typeface="Arial" pitchFamily="34" charset="0"/>
            </a:endParaRPr>
          </a:p>
        </p:txBody>
      </p:sp>
      <p:sp>
        <p:nvSpPr>
          <p:cNvPr id="15" name="TextBox 14"/>
          <p:cNvSpPr txBox="1"/>
          <p:nvPr/>
        </p:nvSpPr>
        <p:spPr>
          <a:xfrm>
            <a:off x="2627784" y="2924944"/>
            <a:ext cx="4680520" cy="430887"/>
          </a:xfrm>
          <a:prstGeom prst="rect">
            <a:avLst/>
          </a:prstGeom>
          <a:noFill/>
        </p:spPr>
        <p:txBody>
          <a:bodyPr wrap="square" rtlCol="0">
            <a:spAutoFit/>
          </a:bodyPr>
          <a:lstStyle/>
          <a:p>
            <a:r>
              <a:rPr lang="en-US" sz="2200" b="1" dirty="0" smtClean="0">
                <a:solidFill>
                  <a:srgbClr val="000000"/>
                </a:solidFill>
                <a:latin typeface="+mj-lt"/>
                <a:ea typeface="Calibri" pitchFamily="34" charset="0"/>
                <a:cs typeface="Times New Roman" pitchFamily="18" charset="0"/>
              </a:rPr>
              <a:t>Open Top Chamber facility at TTRI</a:t>
            </a:r>
            <a:endParaRPr lang="en-IN" sz="2200" b="1" dirty="0">
              <a:latin typeface="+mj-lt"/>
            </a:endParaRPr>
          </a:p>
        </p:txBody>
      </p:sp>
      <p:sp>
        <p:nvSpPr>
          <p:cNvPr id="16" name="TextBox 15"/>
          <p:cNvSpPr txBox="1"/>
          <p:nvPr/>
        </p:nvSpPr>
        <p:spPr>
          <a:xfrm>
            <a:off x="6156176" y="5733256"/>
            <a:ext cx="1728192" cy="369332"/>
          </a:xfrm>
          <a:prstGeom prst="rect">
            <a:avLst/>
          </a:prstGeom>
          <a:noFill/>
        </p:spPr>
        <p:txBody>
          <a:bodyPr wrap="square" rtlCol="0">
            <a:spAutoFit/>
          </a:bodyPr>
          <a:lstStyle/>
          <a:p>
            <a:pPr lvl="0"/>
            <a:r>
              <a:rPr lang="en-US" b="1" dirty="0" smtClean="0">
                <a:solidFill>
                  <a:srgbClr val="000000"/>
                </a:solidFill>
                <a:latin typeface="+mj-lt"/>
                <a:ea typeface="Calibri" pitchFamily="34" charset="0"/>
                <a:cs typeface="Times New Roman" pitchFamily="18" charset="0"/>
              </a:rPr>
              <a:t>Inside view</a:t>
            </a:r>
            <a:endParaRPr lang="en-IN" b="1" dirty="0">
              <a:latin typeface="+mj-l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grpSp>
        <p:nvGrpSpPr>
          <p:cNvPr id="11" name="Group 10"/>
          <p:cNvGrpSpPr/>
          <p:nvPr/>
        </p:nvGrpSpPr>
        <p:grpSpPr>
          <a:xfrm>
            <a:off x="971600" y="1124744"/>
            <a:ext cx="6912768" cy="5184576"/>
            <a:chOff x="827584" y="476672"/>
            <a:chExt cx="7272808" cy="5904656"/>
          </a:xfrm>
        </p:grpSpPr>
        <p:pic>
          <p:nvPicPr>
            <p:cNvPr id="56326" name="Picture 1"/>
            <p:cNvPicPr>
              <a:picLocks noChangeAspect="1" noChangeArrowheads="1"/>
            </p:cNvPicPr>
            <p:nvPr/>
          </p:nvPicPr>
          <p:blipFill>
            <a:blip r:embed="rId2" cstate="print"/>
            <a:srcRect l="43830" t="41613" r="19494" b="19850"/>
            <a:stretch>
              <a:fillRect/>
            </a:stretch>
          </p:blipFill>
          <p:spPr bwMode="auto">
            <a:xfrm>
              <a:off x="827584" y="476672"/>
              <a:ext cx="3600400" cy="2808312"/>
            </a:xfrm>
            <a:prstGeom prst="rect">
              <a:avLst/>
            </a:prstGeom>
            <a:noFill/>
            <a:ln>
              <a:solidFill>
                <a:schemeClr val="tx1"/>
              </a:solidFill>
            </a:ln>
          </p:spPr>
        </p:pic>
        <p:pic>
          <p:nvPicPr>
            <p:cNvPr id="56325" name="Picture 4"/>
            <p:cNvPicPr>
              <a:picLocks noChangeAspect="1" noChangeArrowheads="1"/>
            </p:cNvPicPr>
            <p:nvPr/>
          </p:nvPicPr>
          <p:blipFill>
            <a:blip r:embed="rId3" cstate="print"/>
            <a:srcRect l="39093" t="32902" r="28399" b="32761"/>
            <a:stretch>
              <a:fillRect/>
            </a:stretch>
          </p:blipFill>
          <p:spPr bwMode="auto">
            <a:xfrm>
              <a:off x="4553051" y="476672"/>
              <a:ext cx="3547341" cy="2808312"/>
            </a:xfrm>
            <a:prstGeom prst="rect">
              <a:avLst/>
            </a:prstGeom>
            <a:noFill/>
            <a:ln>
              <a:solidFill>
                <a:schemeClr val="tx1"/>
              </a:solidFill>
            </a:ln>
          </p:spPr>
        </p:pic>
        <p:pic>
          <p:nvPicPr>
            <p:cNvPr id="56324" name="Picture 7"/>
            <p:cNvPicPr>
              <a:picLocks noChangeAspect="1" noChangeArrowheads="1"/>
            </p:cNvPicPr>
            <p:nvPr/>
          </p:nvPicPr>
          <p:blipFill>
            <a:blip r:embed="rId4" cstate="print"/>
            <a:srcRect l="33815" t="40320" r="30166" b="26868"/>
            <a:stretch>
              <a:fillRect/>
            </a:stretch>
          </p:blipFill>
          <p:spPr bwMode="auto">
            <a:xfrm>
              <a:off x="2627784" y="3356992"/>
              <a:ext cx="3744416" cy="3024336"/>
            </a:xfrm>
            <a:prstGeom prst="rect">
              <a:avLst/>
            </a:prstGeom>
            <a:noFill/>
            <a:ln>
              <a:solidFill>
                <a:schemeClr val="tx1"/>
              </a:solidFill>
            </a:ln>
          </p:spPr>
        </p:pic>
      </p:grpSp>
      <p:sp>
        <p:nvSpPr>
          <p:cNvPr id="56327"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sp>
        <p:nvSpPr>
          <p:cNvPr id="56328" name="Rectangle 8"/>
          <p:cNvSpPr>
            <a:spLocks noChangeArrowheads="1"/>
          </p:cNvSpPr>
          <p:nvPr/>
        </p:nvSpPr>
        <p:spPr bwMode="auto">
          <a:xfrm>
            <a:off x="0" y="1933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6329" name="Rectangle 9"/>
          <p:cNvSpPr>
            <a:spLocks noChangeArrowheads="1"/>
          </p:cNvSpPr>
          <p:nvPr/>
        </p:nvSpPr>
        <p:spPr bwMode="auto">
          <a:xfrm>
            <a:off x="0" y="3409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TextBox 11"/>
          <p:cNvSpPr txBox="1"/>
          <p:nvPr/>
        </p:nvSpPr>
        <p:spPr>
          <a:xfrm>
            <a:off x="323528" y="548680"/>
            <a:ext cx="8676456" cy="369332"/>
          </a:xfrm>
          <a:prstGeom prst="rect">
            <a:avLst/>
          </a:prstGeom>
          <a:noFill/>
        </p:spPr>
        <p:txBody>
          <a:bodyPr wrap="square" rtlCol="0">
            <a:spAutoFit/>
          </a:bodyPr>
          <a:lstStyle/>
          <a:p>
            <a:r>
              <a:rPr lang="en-IN" b="1" i="1" dirty="0" smtClean="0">
                <a:solidFill>
                  <a:srgbClr val="FF0000"/>
                </a:solidFill>
              </a:rPr>
              <a:t>Comparison of sensor data of temperature, humidity and carbon dioxide after 1</a:t>
            </a:r>
            <a:r>
              <a:rPr lang="en-IN" b="1" i="1" baseline="30000" dirty="0" smtClean="0">
                <a:solidFill>
                  <a:srgbClr val="FF0000"/>
                </a:solidFill>
              </a:rPr>
              <a:t>st</a:t>
            </a:r>
            <a:r>
              <a:rPr lang="en-IN" b="1" i="1" dirty="0" smtClean="0">
                <a:solidFill>
                  <a:srgbClr val="FF0000"/>
                </a:solidFill>
              </a:rPr>
              <a:t> phase</a:t>
            </a:r>
            <a:endParaRPr lang="en-IN" b="1" i="1" dirty="0">
              <a:solidFill>
                <a:srgbClr val="FF0000"/>
              </a:solidFill>
            </a:endParaRPr>
          </a:p>
        </p:txBody>
      </p:sp>
      <p:pic>
        <p:nvPicPr>
          <p:cNvPr id="13" name="Picture 3"/>
          <p:cNvPicPr>
            <a:picLocks noChangeAspect="1" noChangeArrowheads="1"/>
          </p:cNvPicPr>
          <p:nvPr/>
        </p:nvPicPr>
        <p:blipFill>
          <a:blip r:embed="rId5" cstate="print"/>
          <a:srcRect/>
          <a:stretch>
            <a:fillRect/>
          </a:stretch>
        </p:blipFill>
        <p:spPr bwMode="auto">
          <a:xfrm>
            <a:off x="0" y="5500702"/>
            <a:ext cx="1770929" cy="13572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
        <p:nvSpPr>
          <p:cNvPr id="2" name="Rectangle 1"/>
          <p:cNvSpPr/>
          <p:nvPr/>
        </p:nvSpPr>
        <p:spPr>
          <a:xfrm>
            <a:off x="571472" y="528057"/>
            <a:ext cx="8572528" cy="5709255"/>
          </a:xfrm>
          <a:prstGeom prst="rect">
            <a:avLst/>
          </a:prstGeom>
        </p:spPr>
        <p:txBody>
          <a:bodyPr wrap="square">
            <a:spAutoFit/>
          </a:bodyPr>
          <a:lstStyle/>
          <a:p>
            <a:pPr algn="just"/>
            <a:r>
              <a:rPr lang="en-IN" sz="1400" b="1" dirty="0" smtClean="0">
                <a:solidFill>
                  <a:srgbClr val="FF0000"/>
                </a:solidFill>
              </a:rPr>
              <a:t>1. Database Development</a:t>
            </a:r>
          </a:p>
          <a:p>
            <a:pPr marL="539750" algn="just">
              <a:buFont typeface="Wingdings" pitchFamily="2" charset="2"/>
              <a:buChar char="Ø"/>
            </a:pPr>
            <a:r>
              <a:rPr lang="en-IN" sz="1400" dirty="0" smtClean="0"/>
              <a:t>	</a:t>
            </a:r>
            <a:r>
              <a:rPr lang="en-IN" sz="1400" dirty="0" err="1" smtClean="0"/>
              <a:t>Spatio</a:t>
            </a:r>
            <a:r>
              <a:rPr lang="en-IN" sz="1400" dirty="0" smtClean="0"/>
              <a:t>-temporal data</a:t>
            </a:r>
          </a:p>
          <a:p>
            <a:pPr marL="900113" algn="just">
              <a:buFont typeface="Wingdings" pitchFamily="2" charset="2"/>
              <a:buChar char="§"/>
            </a:pPr>
            <a:r>
              <a:rPr lang="en-IN" sz="1400" dirty="0" smtClean="0"/>
              <a:t>   Biophysical (meteorological, soil, crop, management etc.)</a:t>
            </a:r>
          </a:p>
          <a:p>
            <a:pPr marL="900113" algn="just">
              <a:buFont typeface="Wingdings" pitchFamily="2" charset="2"/>
              <a:buChar char="§"/>
            </a:pPr>
            <a:r>
              <a:rPr lang="en-IN" sz="1400" dirty="0"/>
              <a:t> </a:t>
            </a:r>
            <a:r>
              <a:rPr lang="en-IN" sz="1400" dirty="0" smtClean="0"/>
              <a:t>  Socio-economic (demographic, costs, income etc.)</a:t>
            </a:r>
          </a:p>
          <a:p>
            <a:pPr algn="just"/>
            <a:r>
              <a:rPr lang="en-IN" sz="1400" dirty="0" smtClean="0"/>
              <a:t>	(Data quality check, bridging missing data gaps, fairly good resolution for both spatial and 	temporal data for bio-physical database)</a:t>
            </a:r>
          </a:p>
          <a:p>
            <a:pPr algn="just"/>
            <a:r>
              <a:rPr lang="en-IN" sz="1400" b="1" dirty="0" smtClean="0">
                <a:solidFill>
                  <a:srgbClr val="FF0000"/>
                </a:solidFill>
              </a:rPr>
              <a:t>2. Impact Analysis –Methodology</a:t>
            </a:r>
          </a:p>
          <a:p>
            <a:pPr marL="539750" algn="just">
              <a:buFont typeface="Wingdings" pitchFamily="2" charset="2"/>
              <a:buChar char="Ø"/>
            </a:pPr>
            <a:r>
              <a:rPr lang="en-IN" sz="1400" dirty="0" smtClean="0"/>
              <a:t>	Trend analysis</a:t>
            </a:r>
          </a:p>
          <a:p>
            <a:pPr marL="900113" algn="just">
              <a:buFont typeface="Wingdings" pitchFamily="2" charset="2"/>
              <a:buChar char="§"/>
            </a:pPr>
            <a:r>
              <a:rPr lang="en-IN" sz="1400" dirty="0"/>
              <a:t> </a:t>
            </a:r>
            <a:r>
              <a:rPr lang="en-IN" sz="1400" dirty="0" smtClean="0"/>
              <a:t>  Meteorological data</a:t>
            </a:r>
          </a:p>
          <a:p>
            <a:pPr marL="1601788" indent="-342900" algn="just">
              <a:buFont typeface="Wingdings" pitchFamily="2" charset="2"/>
              <a:buChar char="ü"/>
            </a:pPr>
            <a:r>
              <a:rPr lang="en-IN" sz="1400" dirty="0"/>
              <a:t> </a:t>
            </a:r>
            <a:r>
              <a:rPr lang="en-IN" sz="1400" dirty="0" smtClean="0"/>
              <a:t> Long term trends and comparison with long term </a:t>
            </a:r>
            <a:r>
              <a:rPr lang="en-IN" sz="1400" dirty="0" err="1" smtClean="0"/>
              <a:t>normals</a:t>
            </a:r>
            <a:endParaRPr lang="en-IN" sz="1400" dirty="0" smtClean="0"/>
          </a:p>
          <a:p>
            <a:pPr marL="900113" algn="just">
              <a:buFont typeface="Wingdings" pitchFamily="2" charset="2"/>
              <a:buChar char="§"/>
            </a:pPr>
            <a:r>
              <a:rPr lang="en-IN" sz="1400" dirty="0"/>
              <a:t> </a:t>
            </a:r>
            <a:r>
              <a:rPr lang="en-IN" sz="1400" dirty="0" smtClean="0"/>
              <a:t>  Frequency of extreme events</a:t>
            </a:r>
          </a:p>
          <a:p>
            <a:pPr marL="900113" algn="just">
              <a:buFont typeface="Wingdings" pitchFamily="2" charset="2"/>
              <a:buChar char="§"/>
            </a:pPr>
            <a:r>
              <a:rPr lang="en-IN" sz="1400" dirty="0"/>
              <a:t> </a:t>
            </a:r>
            <a:r>
              <a:rPr lang="en-IN" sz="1400" dirty="0" smtClean="0"/>
              <a:t>  Crop data (production &amp; quality)</a:t>
            </a:r>
          </a:p>
          <a:p>
            <a:pPr algn="just"/>
            <a:r>
              <a:rPr lang="en-IN" sz="1400" dirty="0" smtClean="0"/>
              <a:t>	(Tea quality data on long term basis from the same area/cultivar- if available TF, TR to start with)</a:t>
            </a:r>
          </a:p>
          <a:p>
            <a:pPr marL="900113" indent="-360363" algn="just">
              <a:buFont typeface="Wingdings" pitchFamily="2" charset="2"/>
              <a:buChar char="Ø"/>
            </a:pPr>
            <a:r>
              <a:rPr lang="en-IN" sz="1400" dirty="0"/>
              <a:t> </a:t>
            </a:r>
            <a:r>
              <a:rPr lang="en-IN" sz="1400" dirty="0" smtClean="0"/>
              <a:t>  Future scenarios development</a:t>
            </a:r>
          </a:p>
          <a:p>
            <a:pPr marL="1708150" indent="-449263" algn="just">
              <a:buFont typeface="Wingdings" pitchFamily="2" charset="2"/>
              <a:buChar char="ü"/>
            </a:pPr>
            <a:r>
              <a:rPr lang="en-IN" sz="1400" dirty="0" smtClean="0"/>
              <a:t>Using appropriate model or consortium of models (preferably 1km grid)</a:t>
            </a:r>
          </a:p>
          <a:p>
            <a:pPr marL="2068513" indent="-360363" algn="just">
              <a:buFont typeface="Courier New" pitchFamily="49" charset="0"/>
              <a:buChar char="o"/>
            </a:pPr>
            <a:r>
              <a:rPr lang="en-IN" sz="1400" dirty="0" smtClean="0"/>
              <a:t>Long term future climate (For IPCC, A1B scenario)</a:t>
            </a:r>
          </a:p>
          <a:p>
            <a:pPr marL="2068513" indent="-360363" algn="just">
              <a:buFont typeface="Courier New" pitchFamily="49" charset="0"/>
              <a:buChar char="o"/>
            </a:pPr>
            <a:r>
              <a:rPr lang="en-IN" sz="1400" dirty="0" smtClean="0"/>
              <a:t>Immediate future weather </a:t>
            </a:r>
          </a:p>
          <a:p>
            <a:pPr marL="900113" indent="-360363" algn="just">
              <a:buFont typeface="Wingdings" pitchFamily="2" charset="2"/>
              <a:buChar char="Ø"/>
            </a:pPr>
            <a:r>
              <a:rPr lang="en-IN" sz="1400" dirty="0" smtClean="0"/>
              <a:t>	Socio-Economic analysis</a:t>
            </a:r>
          </a:p>
          <a:p>
            <a:pPr algn="just"/>
            <a:r>
              <a:rPr lang="en-IN" sz="1400" dirty="0" smtClean="0"/>
              <a:t>	(Potential partners FAO -e.g. for Global Agro-ecological zones)</a:t>
            </a:r>
          </a:p>
          <a:p>
            <a:pPr algn="just"/>
            <a:r>
              <a:rPr lang="en-IN" sz="1400" b="1" dirty="0" smtClean="0">
                <a:solidFill>
                  <a:srgbClr val="FF0000"/>
                </a:solidFill>
              </a:rPr>
              <a:t>3. Work out interaction between Genotype (G) x Environment (E) x Management (M) which is the prime driver of productivity</a:t>
            </a:r>
          </a:p>
          <a:p>
            <a:pPr marL="900113" indent="-360363" algn="just">
              <a:buFont typeface="Wingdings" pitchFamily="2" charset="2"/>
              <a:buChar char="Ø"/>
            </a:pPr>
            <a:r>
              <a:rPr lang="en-IN" sz="1400" dirty="0" smtClean="0"/>
              <a:t>	Test existing and emerging cultivars for future climate scenarios (in OTC to begin with)	</a:t>
            </a:r>
          </a:p>
          <a:p>
            <a:pPr marL="900113" indent="-360363" algn="just">
              <a:buFont typeface="Wingdings" pitchFamily="2" charset="2"/>
              <a:buChar char="Ø"/>
            </a:pPr>
            <a:r>
              <a:rPr lang="en-IN" sz="1400" dirty="0" smtClean="0"/>
              <a:t>	Use GIS to identify vulnerable regions and suitable areas</a:t>
            </a:r>
          </a:p>
          <a:p>
            <a:pPr algn="just"/>
            <a:r>
              <a:rPr lang="en-IN" sz="1400" b="1" dirty="0" smtClean="0">
                <a:solidFill>
                  <a:srgbClr val="FF0000"/>
                </a:solidFill>
              </a:rPr>
              <a:t>4. Identify adaptation strategies/Agronomic practices - via developing decision support system framework</a:t>
            </a:r>
          </a:p>
          <a:p>
            <a:pPr marL="900113" indent="-360363" algn="just">
              <a:buFont typeface="Wingdings" pitchFamily="2" charset="2"/>
              <a:buChar char="Ø"/>
            </a:pPr>
            <a:r>
              <a:rPr lang="en-IN" sz="1400" dirty="0" smtClean="0"/>
              <a:t>	Combine surface, satellite and simulation data (model outputs) -</a:t>
            </a:r>
            <a:r>
              <a:rPr lang="en-IN" sz="1400" dirty="0" err="1" smtClean="0"/>
              <a:t>nowcasts</a:t>
            </a:r>
            <a:r>
              <a:rPr lang="en-IN" sz="1400" dirty="0" smtClean="0"/>
              <a:t>/forecast and future climate scenarios</a:t>
            </a:r>
            <a:r>
              <a:rPr lang="en-IN" sz="1500" dirty="0" smtClean="0"/>
              <a:t>		</a:t>
            </a:r>
            <a:endParaRPr lang="en-IN" sz="1500" dirty="0"/>
          </a:p>
        </p:txBody>
      </p:sp>
      <p:sp>
        <p:nvSpPr>
          <p:cNvPr id="3" name="TextBox 2"/>
          <p:cNvSpPr txBox="1"/>
          <p:nvPr/>
        </p:nvSpPr>
        <p:spPr>
          <a:xfrm>
            <a:off x="0" y="0"/>
            <a:ext cx="571472" cy="6858000"/>
          </a:xfrm>
          <a:prstGeom prst="rect">
            <a:avLst/>
          </a:prstGeom>
          <a:solidFill>
            <a:schemeClr val="tx2"/>
          </a:solidFill>
        </p:spPr>
        <p:txBody>
          <a:bodyPr vert="wordArtVert" wrap="square" lIns="72000" tIns="36000" rIns="72000" bIns="36000" rtlCol="0" anchor="t">
            <a:noAutofit/>
          </a:bodyPr>
          <a:lstStyle/>
          <a:p>
            <a:pPr algn="ctr"/>
            <a:r>
              <a:rPr lang="en-IN" sz="2400" b="1" spc="-300" dirty="0" smtClean="0">
                <a:solidFill>
                  <a:schemeClr val="bg1"/>
                </a:solidFill>
              </a:rPr>
              <a:t>ACTION PLAN</a:t>
            </a:r>
            <a:endParaRPr lang="en-IN" sz="2400" b="1" spc="-300" dirty="0">
              <a:solidFill>
                <a:schemeClr val="bg1"/>
              </a:solidFill>
            </a:endParaRPr>
          </a:p>
        </p:txBody>
      </p:sp>
      <p:sp>
        <p:nvSpPr>
          <p:cNvPr id="6" name="TextBox 5"/>
          <p:cNvSpPr txBox="1"/>
          <p:nvPr/>
        </p:nvSpPr>
        <p:spPr>
          <a:xfrm>
            <a:off x="611560" y="-27384"/>
            <a:ext cx="2880320" cy="461665"/>
          </a:xfrm>
          <a:prstGeom prst="rect">
            <a:avLst/>
          </a:prstGeom>
          <a:noFill/>
        </p:spPr>
        <p:txBody>
          <a:bodyPr wrap="square" rtlCol="0">
            <a:spAutoFit/>
          </a:bodyPr>
          <a:lstStyle/>
          <a:p>
            <a:r>
              <a:rPr lang="en-IN" sz="2400" u="sng" dirty="0" smtClean="0">
                <a:solidFill>
                  <a:srgbClr val="C00000"/>
                </a:solidFill>
                <a:latin typeface="Britannic Bold" pitchFamily="34" charset="0"/>
              </a:rPr>
              <a:t>Work plan</a:t>
            </a:r>
            <a:endParaRPr lang="en-IN" sz="2400" u="sng" dirty="0">
              <a:solidFill>
                <a:srgbClr val="C00000"/>
              </a:solidFill>
              <a:latin typeface="Britannic Bold"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
        <p:nvSpPr>
          <p:cNvPr id="573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grpSp>
        <p:nvGrpSpPr>
          <p:cNvPr id="14" name="Group 13"/>
          <p:cNvGrpSpPr/>
          <p:nvPr/>
        </p:nvGrpSpPr>
        <p:grpSpPr>
          <a:xfrm>
            <a:off x="755576" y="836712"/>
            <a:ext cx="7488832" cy="5328592"/>
            <a:chOff x="1115616" y="620688"/>
            <a:chExt cx="7128792" cy="4896544"/>
          </a:xfrm>
        </p:grpSpPr>
        <p:pic>
          <p:nvPicPr>
            <p:cNvPr id="57351" name="Picture 7"/>
            <p:cNvPicPr>
              <a:picLocks noChangeAspect="1" noChangeArrowheads="1"/>
            </p:cNvPicPr>
            <p:nvPr/>
          </p:nvPicPr>
          <p:blipFill>
            <a:blip r:embed="rId3" cstate="print"/>
            <a:srcRect l="53696" t="35680" r="13299" b="24846"/>
            <a:stretch>
              <a:fillRect/>
            </a:stretch>
          </p:blipFill>
          <p:spPr bwMode="auto">
            <a:xfrm>
              <a:off x="1115616" y="620688"/>
              <a:ext cx="3456384" cy="2376264"/>
            </a:xfrm>
            <a:prstGeom prst="rect">
              <a:avLst/>
            </a:prstGeom>
            <a:noFill/>
            <a:ln>
              <a:solidFill>
                <a:schemeClr val="tx1"/>
              </a:solidFill>
            </a:ln>
          </p:spPr>
        </p:pic>
        <p:pic>
          <p:nvPicPr>
            <p:cNvPr id="57350" name="Picture 16"/>
            <p:cNvPicPr>
              <a:picLocks noChangeAspect="1" noChangeArrowheads="1"/>
            </p:cNvPicPr>
            <p:nvPr/>
          </p:nvPicPr>
          <p:blipFill>
            <a:blip r:embed="rId4" cstate="print"/>
            <a:srcRect l="51937" t="27541" r="9965" b="25524"/>
            <a:stretch>
              <a:fillRect/>
            </a:stretch>
          </p:blipFill>
          <p:spPr bwMode="auto">
            <a:xfrm>
              <a:off x="4788024" y="620688"/>
              <a:ext cx="3456384" cy="2376264"/>
            </a:xfrm>
            <a:prstGeom prst="rect">
              <a:avLst/>
            </a:prstGeom>
            <a:noFill/>
            <a:ln>
              <a:solidFill>
                <a:schemeClr val="tx1"/>
              </a:solidFill>
            </a:ln>
          </p:spPr>
        </p:pic>
        <p:pic>
          <p:nvPicPr>
            <p:cNvPr id="57349" name="Picture 19"/>
            <p:cNvPicPr>
              <a:picLocks noChangeAspect="1" noChangeArrowheads="1"/>
            </p:cNvPicPr>
            <p:nvPr/>
          </p:nvPicPr>
          <p:blipFill>
            <a:blip r:embed="rId5" cstate="print"/>
            <a:srcRect l="47678" t="44751" r="13235" b="19174"/>
            <a:stretch>
              <a:fillRect/>
            </a:stretch>
          </p:blipFill>
          <p:spPr bwMode="auto">
            <a:xfrm>
              <a:off x="1115616" y="3212976"/>
              <a:ext cx="3456384" cy="2304256"/>
            </a:xfrm>
            <a:prstGeom prst="rect">
              <a:avLst/>
            </a:prstGeom>
            <a:noFill/>
            <a:ln>
              <a:solidFill>
                <a:schemeClr val="tx1"/>
              </a:solidFill>
            </a:ln>
          </p:spPr>
        </p:pic>
        <p:pic>
          <p:nvPicPr>
            <p:cNvPr id="57348" name="Picture 4"/>
            <p:cNvPicPr>
              <a:picLocks noChangeAspect="1" noChangeArrowheads="1"/>
            </p:cNvPicPr>
            <p:nvPr/>
          </p:nvPicPr>
          <p:blipFill>
            <a:blip r:embed="rId6" cstate="print"/>
            <a:srcRect l="47752" t="33826" r="17628" b="29696"/>
            <a:stretch>
              <a:fillRect/>
            </a:stretch>
          </p:blipFill>
          <p:spPr bwMode="auto">
            <a:xfrm>
              <a:off x="4788024" y="3212976"/>
              <a:ext cx="3456384" cy="2304256"/>
            </a:xfrm>
            <a:prstGeom prst="rect">
              <a:avLst/>
            </a:prstGeom>
            <a:noFill/>
            <a:ln>
              <a:solidFill>
                <a:schemeClr val="tx1"/>
              </a:solidFill>
            </a:ln>
          </p:spPr>
        </p:pic>
      </p:grpSp>
      <p:sp>
        <p:nvSpPr>
          <p:cNvPr id="5735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sp>
        <p:nvSpPr>
          <p:cNvPr id="57353" name="Rectangle 9"/>
          <p:cNvSpPr>
            <a:spLocks noChangeArrowheads="1"/>
          </p:cNvSpPr>
          <p:nvPr/>
        </p:nvSpPr>
        <p:spPr bwMode="auto">
          <a:xfrm>
            <a:off x="0" y="2352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7354" name="Rectangle 10"/>
          <p:cNvSpPr>
            <a:spLocks noChangeArrowheads="1"/>
          </p:cNvSpPr>
          <p:nvPr/>
        </p:nvSpPr>
        <p:spPr bwMode="auto">
          <a:xfrm>
            <a:off x="0" y="4248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7355" name="Rectangle 11"/>
          <p:cNvSpPr>
            <a:spLocks noChangeArrowheads="1"/>
          </p:cNvSpPr>
          <p:nvPr/>
        </p:nvSpPr>
        <p:spPr bwMode="auto">
          <a:xfrm>
            <a:off x="0" y="609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7356" name="Rectangle 12"/>
          <p:cNvSpPr>
            <a:spLocks noChangeArrowheads="1"/>
          </p:cNvSpPr>
          <p:nvPr/>
        </p:nvSpPr>
        <p:spPr bwMode="auto">
          <a:xfrm>
            <a:off x="0" y="7924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TextBox 14"/>
          <p:cNvSpPr txBox="1"/>
          <p:nvPr/>
        </p:nvSpPr>
        <p:spPr>
          <a:xfrm>
            <a:off x="827584" y="332656"/>
            <a:ext cx="7848872" cy="369332"/>
          </a:xfrm>
          <a:prstGeom prst="rect">
            <a:avLst/>
          </a:prstGeom>
          <a:noFill/>
        </p:spPr>
        <p:txBody>
          <a:bodyPr wrap="square" rtlCol="0">
            <a:spAutoFit/>
          </a:bodyPr>
          <a:lstStyle/>
          <a:p>
            <a:r>
              <a:rPr lang="en-IN" b="1" i="1" dirty="0" smtClean="0">
                <a:solidFill>
                  <a:srgbClr val="FF0000"/>
                </a:solidFill>
              </a:rPr>
              <a:t>Impact of growing environment on morphological character after 1</a:t>
            </a:r>
            <a:r>
              <a:rPr lang="en-IN" b="1" i="1" baseline="30000" dirty="0" smtClean="0">
                <a:solidFill>
                  <a:srgbClr val="FF0000"/>
                </a:solidFill>
              </a:rPr>
              <a:t>st</a:t>
            </a:r>
            <a:r>
              <a:rPr lang="en-IN" b="1" i="1" dirty="0" smtClean="0">
                <a:solidFill>
                  <a:srgbClr val="FF0000"/>
                </a:solidFill>
              </a:rPr>
              <a:t> phase</a:t>
            </a:r>
            <a:endParaRPr lang="en-IN" b="1" i="1" dirty="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1071538" y="1214422"/>
            <a:ext cx="6624736" cy="4190132"/>
            <a:chOff x="1432742" y="859363"/>
            <a:chExt cx="5328592" cy="3171761"/>
          </a:xfrm>
        </p:grpSpPr>
        <p:sp>
          <p:nvSpPr>
            <p:cNvPr id="7" name="Rectangle 6"/>
            <p:cNvSpPr>
              <a:spLocks noChangeArrowheads="1"/>
            </p:cNvSpPr>
            <p:nvPr/>
          </p:nvSpPr>
          <p:spPr bwMode="auto">
            <a:xfrm>
              <a:off x="1432742" y="859363"/>
              <a:ext cx="5328592" cy="2795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rgbClr val="FF0000"/>
                  </a:solidFill>
                  <a:effectLst/>
                  <a:latin typeface="+mj-lt"/>
                  <a:ea typeface="Calibri" pitchFamily="34" charset="0"/>
                  <a:cs typeface="Times New Roman" pitchFamily="18" charset="0"/>
                </a:rPr>
                <a:t>The effect of ambient temperature on tea yield.</a:t>
              </a:r>
              <a:endParaRPr kumimoji="0" lang="en-GB" b="1" i="0" u="none" strike="noStrike" cap="none" normalizeH="0" baseline="0" dirty="0" smtClean="0">
                <a:ln>
                  <a:noFill/>
                </a:ln>
                <a:solidFill>
                  <a:srgbClr val="FF0000"/>
                </a:solidFill>
                <a:effectLst/>
                <a:latin typeface="+mj-lt"/>
                <a:cs typeface="Arial" pitchFamily="34" charset="0"/>
              </a:endParaRPr>
            </a:p>
          </p:txBody>
        </p:sp>
        <p:pic>
          <p:nvPicPr>
            <p:cNvPr id="8" name="Picture 7"/>
            <p:cNvPicPr/>
            <p:nvPr/>
          </p:nvPicPr>
          <p:blipFill>
            <a:blip r:embed="rId2" cstate="print"/>
            <a:srcRect/>
            <a:stretch>
              <a:fillRect/>
            </a:stretch>
          </p:blipFill>
          <p:spPr bwMode="auto">
            <a:xfrm>
              <a:off x="1979712" y="1484784"/>
              <a:ext cx="4392488" cy="2546340"/>
            </a:xfrm>
            <a:prstGeom prst="rect">
              <a:avLst/>
            </a:prstGeom>
            <a:noFill/>
            <a:ln w="9525">
              <a:noFill/>
              <a:miter lim="800000"/>
              <a:headEnd/>
              <a:tailEnd/>
            </a:ln>
          </p:spPr>
        </p:pic>
      </p:grpSp>
      <p:sp>
        <p:nvSpPr>
          <p:cNvPr id="11" name="TextBox 10"/>
          <p:cNvSpPr txBox="1"/>
          <p:nvPr/>
        </p:nvSpPr>
        <p:spPr>
          <a:xfrm>
            <a:off x="467544" y="476672"/>
            <a:ext cx="1818440" cy="523220"/>
          </a:xfrm>
          <a:prstGeom prst="rect">
            <a:avLst/>
          </a:prstGeom>
          <a:noFill/>
        </p:spPr>
        <p:txBody>
          <a:bodyPr wrap="square" rtlCol="0">
            <a:spAutoFit/>
          </a:bodyPr>
          <a:lstStyle/>
          <a:p>
            <a:pPr lvl="0"/>
            <a:r>
              <a:rPr lang="en-US" sz="2800" b="1" i="1" u="sng" dirty="0" smtClean="0">
                <a:solidFill>
                  <a:srgbClr val="990000"/>
                </a:solidFill>
              </a:rPr>
              <a:t>Sri Lanka</a:t>
            </a:r>
            <a:endParaRPr lang="en-IN" sz="2800" dirty="0">
              <a:solidFill>
                <a:srgbClr val="990000"/>
              </a:solidFill>
            </a:endParaRPr>
          </a:p>
        </p:txBody>
      </p:sp>
      <p:pic>
        <p:nvPicPr>
          <p:cNvPr id="6" name="Picture 3"/>
          <p:cNvPicPr>
            <a:picLocks noChangeAspect="1" noChangeArrowheads="1"/>
          </p:cNvPicPr>
          <p:nvPr/>
        </p:nvPicPr>
        <p:blipFill>
          <a:blip r:embed="rId3" cstate="print"/>
          <a:srcRect/>
          <a:stretch>
            <a:fillRect/>
          </a:stretch>
        </p:blipFill>
        <p:spPr bwMode="auto">
          <a:xfrm>
            <a:off x="0" y="5500702"/>
            <a:ext cx="1770929" cy="13572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07504" y="2780928"/>
          <a:ext cx="8928993" cy="1655014"/>
        </p:xfrm>
        <a:graphic>
          <a:graphicData uri="http://schemas.openxmlformats.org/drawingml/2006/table">
            <a:tbl>
              <a:tblPr>
                <a:tableStyleId>{BC89EF96-8CEA-46FF-86C4-4CE0E7609802}</a:tableStyleId>
              </a:tblPr>
              <a:tblGrid>
                <a:gridCol w="1364151"/>
                <a:gridCol w="775854"/>
                <a:gridCol w="959313"/>
                <a:gridCol w="885520"/>
                <a:gridCol w="885520"/>
                <a:gridCol w="1060857"/>
                <a:gridCol w="970665"/>
                <a:gridCol w="970665"/>
                <a:gridCol w="1056448"/>
              </a:tblGrid>
              <a:tr h="673558">
                <a:tc>
                  <a:txBody>
                    <a:bodyPr/>
                    <a:lstStyle/>
                    <a:p>
                      <a:pPr algn="ctr">
                        <a:lnSpc>
                          <a:spcPct val="115000"/>
                        </a:lnSpc>
                        <a:spcAft>
                          <a:spcPts val="0"/>
                        </a:spcAft>
                      </a:pPr>
                      <a:r>
                        <a:rPr lang="en-US" sz="1400" b="1" dirty="0"/>
                        <a:t>CO</a:t>
                      </a:r>
                      <a:r>
                        <a:rPr lang="en-US" sz="1400" b="1" baseline="-25000" dirty="0"/>
                        <a:t>2</a:t>
                      </a:r>
                      <a:endParaRPr lang="en-IN" sz="1400" b="1" dirty="0"/>
                    </a:p>
                    <a:p>
                      <a:pPr algn="ctr">
                        <a:lnSpc>
                          <a:spcPct val="115000"/>
                        </a:lnSpc>
                        <a:spcAft>
                          <a:spcPts val="0"/>
                        </a:spcAft>
                      </a:pPr>
                      <a:r>
                        <a:rPr lang="en-US" sz="1400" b="1" dirty="0"/>
                        <a:t>Concentration</a:t>
                      </a:r>
                      <a:endParaRPr lang="en-IN" sz="1400" b="1" dirty="0">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US" sz="1400" b="1" dirty="0"/>
                        <a:t>TSD</a:t>
                      </a:r>
                      <a:endParaRPr lang="en-IN" sz="1400" b="1" dirty="0"/>
                    </a:p>
                    <a:p>
                      <a:pPr algn="ctr">
                        <a:lnSpc>
                          <a:spcPct val="115000"/>
                        </a:lnSpc>
                        <a:spcAft>
                          <a:spcPts val="0"/>
                        </a:spcAft>
                      </a:pPr>
                      <a:r>
                        <a:rPr lang="en-US" sz="1400" b="1" dirty="0"/>
                        <a:t>No/m</a:t>
                      </a:r>
                      <a:r>
                        <a:rPr lang="en-US" sz="1400" b="1" baseline="30000" dirty="0"/>
                        <a:t>2</a:t>
                      </a:r>
                      <a:endParaRPr lang="en-IN" sz="1400" b="1" dirty="0">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US" sz="1400" b="1" dirty="0"/>
                        <a:t>HSD</a:t>
                      </a:r>
                      <a:endParaRPr lang="en-IN" sz="1400" b="1" dirty="0"/>
                    </a:p>
                    <a:p>
                      <a:pPr algn="ctr">
                        <a:lnSpc>
                          <a:spcPct val="115000"/>
                        </a:lnSpc>
                        <a:spcAft>
                          <a:spcPts val="0"/>
                        </a:spcAft>
                      </a:pPr>
                      <a:r>
                        <a:rPr lang="en-US" sz="1400" b="1" dirty="0"/>
                        <a:t>No/bush</a:t>
                      </a:r>
                      <a:endParaRPr lang="en-IN" sz="1400" b="1" dirty="0">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US" sz="1400" b="1"/>
                        <a:t>SW</a:t>
                      </a:r>
                      <a:endParaRPr lang="en-IN" sz="1400" b="1"/>
                    </a:p>
                    <a:p>
                      <a:pPr algn="ctr">
                        <a:lnSpc>
                          <a:spcPct val="115000"/>
                        </a:lnSpc>
                        <a:spcAft>
                          <a:spcPts val="0"/>
                        </a:spcAft>
                      </a:pPr>
                      <a:r>
                        <a:rPr lang="en-US" sz="1400" b="1"/>
                        <a:t>g/shoot</a:t>
                      </a:r>
                      <a:endParaRPr lang="en-IN" sz="1400" b="1">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US" sz="1400" b="1"/>
                        <a:t>SGR</a:t>
                      </a:r>
                      <a:endParaRPr lang="en-IN" sz="1400" b="1"/>
                    </a:p>
                    <a:p>
                      <a:pPr algn="ctr">
                        <a:lnSpc>
                          <a:spcPct val="115000"/>
                        </a:lnSpc>
                        <a:spcAft>
                          <a:spcPts val="0"/>
                        </a:spcAft>
                      </a:pPr>
                      <a:r>
                        <a:rPr lang="en-US" sz="1400" b="1"/>
                        <a:t>mm/day</a:t>
                      </a:r>
                      <a:endParaRPr lang="en-IN" sz="1400" b="1">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US" sz="1400" b="1"/>
                        <a:t>Bud Break</a:t>
                      </a:r>
                      <a:endParaRPr lang="en-IN" sz="1400" b="1"/>
                    </a:p>
                    <a:p>
                      <a:pPr algn="ctr">
                        <a:lnSpc>
                          <a:spcPct val="115000"/>
                        </a:lnSpc>
                        <a:spcAft>
                          <a:spcPts val="0"/>
                        </a:spcAft>
                      </a:pPr>
                      <a:r>
                        <a:rPr lang="en-US" sz="1400" b="1"/>
                        <a:t>days</a:t>
                      </a:r>
                      <a:endParaRPr lang="en-IN" sz="1400" b="1">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US" sz="1400" b="1"/>
                        <a:t>NPR</a:t>
                      </a:r>
                      <a:endParaRPr lang="en-IN" sz="1400" b="1"/>
                    </a:p>
                    <a:p>
                      <a:pPr algn="ctr">
                        <a:lnSpc>
                          <a:spcPct val="115000"/>
                        </a:lnSpc>
                        <a:spcAft>
                          <a:spcPts val="0"/>
                        </a:spcAft>
                      </a:pPr>
                      <a:r>
                        <a:rPr lang="en-US" sz="1400" b="1"/>
                        <a:t>mol/m</a:t>
                      </a:r>
                      <a:r>
                        <a:rPr lang="en-US" sz="1400" b="1" baseline="30000"/>
                        <a:t>2</a:t>
                      </a:r>
                      <a:r>
                        <a:rPr lang="en-US" sz="1400" b="1"/>
                        <a:t>/s</a:t>
                      </a:r>
                      <a:endParaRPr lang="en-IN" sz="1400" b="1">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US" sz="1400" b="1"/>
                        <a:t>TR</a:t>
                      </a:r>
                      <a:endParaRPr lang="en-IN" sz="1400" b="1"/>
                    </a:p>
                    <a:p>
                      <a:pPr algn="ctr">
                        <a:lnSpc>
                          <a:spcPct val="115000"/>
                        </a:lnSpc>
                        <a:spcAft>
                          <a:spcPts val="0"/>
                        </a:spcAft>
                      </a:pPr>
                      <a:r>
                        <a:rPr lang="en-US" sz="1400" b="1"/>
                        <a:t>mol/m</a:t>
                      </a:r>
                      <a:r>
                        <a:rPr lang="en-US" sz="1400" b="1" baseline="30000"/>
                        <a:t>2</a:t>
                      </a:r>
                      <a:r>
                        <a:rPr lang="en-US" sz="1400" b="1"/>
                        <a:t>/s</a:t>
                      </a:r>
                      <a:endParaRPr lang="en-IN" sz="1400" b="1">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US" sz="1400" b="1"/>
                        <a:t>WUE</a:t>
                      </a:r>
                      <a:endParaRPr lang="en-IN" sz="1400" b="1"/>
                    </a:p>
                    <a:p>
                      <a:pPr algn="ctr">
                        <a:lnSpc>
                          <a:spcPct val="115000"/>
                        </a:lnSpc>
                        <a:spcAft>
                          <a:spcPts val="0"/>
                        </a:spcAft>
                      </a:pPr>
                      <a:r>
                        <a:rPr lang="en-US" sz="1400" b="1"/>
                        <a:t>(NPR/TR)</a:t>
                      </a:r>
                      <a:endParaRPr lang="en-IN" sz="1400" b="1">
                        <a:latin typeface="Calibri"/>
                        <a:ea typeface="Calibri"/>
                        <a:cs typeface="Times New Roman"/>
                      </a:endParaRPr>
                    </a:p>
                  </a:txBody>
                  <a:tcPr marL="68580" marR="68580" marT="0" marB="0" anchor="ctr">
                    <a:solidFill>
                      <a:schemeClr val="bg1"/>
                    </a:solidFill>
                  </a:tcPr>
                </a:tc>
              </a:tr>
              <a:tr h="449039">
                <a:tc>
                  <a:txBody>
                    <a:bodyPr/>
                    <a:lstStyle/>
                    <a:p>
                      <a:pPr>
                        <a:lnSpc>
                          <a:spcPct val="115000"/>
                        </a:lnSpc>
                        <a:spcAft>
                          <a:spcPts val="0"/>
                        </a:spcAft>
                      </a:pPr>
                      <a:r>
                        <a:rPr lang="en-GB" sz="1400" b="1" dirty="0"/>
                        <a:t>600 </a:t>
                      </a:r>
                      <a:r>
                        <a:rPr lang="en-GB" sz="1400" b="1" dirty="0" err="1"/>
                        <a:t>ppm</a:t>
                      </a:r>
                      <a:endParaRPr lang="en-IN" sz="1400" b="1" dirty="0">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GB" sz="1400" b="1" dirty="0">
                          <a:solidFill>
                            <a:srgbClr val="FF0000"/>
                          </a:solidFill>
                        </a:rPr>
                        <a:t>362 ±</a:t>
                      </a:r>
                      <a:endParaRPr lang="en-IN" sz="1400" b="1" dirty="0">
                        <a:solidFill>
                          <a:srgbClr val="FF0000"/>
                        </a:solidFill>
                      </a:endParaRPr>
                    </a:p>
                    <a:p>
                      <a:pPr algn="ctr">
                        <a:lnSpc>
                          <a:spcPct val="115000"/>
                        </a:lnSpc>
                        <a:spcAft>
                          <a:spcPts val="0"/>
                        </a:spcAft>
                      </a:pPr>
                      <a:r>
                        <a:rPr lang="en-GB" sz="1400" b="1" dirty="0">
                          <a:solidFill>
                            <a:srgbClr val="FF0000"/>
                          </a:solidFill>
                        </a:rPr>
                        <a:t>11.9</a:t>
                      </a:r>
                      <a:endParaRPr lang="en-IN" sz="1400" b="1" dirty="0">
                        <a:solidFill>
                          <a:srgbClr val="FF0000"/>
                        </a:solidFill>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GB" sz="1400" b="1" dirty="0">
                          <a:solidFill>
                            <a:srgbClr val="FF0000"/>
                          </a:solidFill>
                        </a:rPr>
                        <a:t>64.1 ±</a:t>
                      </a:r>
                      <a:endParaRPr lang="en-IN" sz="1400" b="1" dirty="0">
                        <a:solidFill>
                          <a:srgbClr val="FF0000"/>
                        </a:solidFill>
                      </a:endParaRPr>
                    </a:p>
                    <a:p>
                      <a:pPr algn="ctr">
                        <a:lnSpc>
                          <a:spcPct val="115000"/>
                        </a:lnSpc>
                        <a:spcAft>
                          <a:spcPts val="0"/>
                        </a:spcAft>
                      </a:pPr>
                      <a:r>
                        <a:rPr lang="en-GB" sz="1400" b="1" dirty="0">
                          <a:solidFill>
                            <a:srgbClr val="FF0000"/>
                          </a:solidFill>
                        </a:rPr>
                        <a:t>2.3</a:t>
                      </a:r>
                      <a:endParaRPr lang="en-IN" sz="1400" b="1" dirty="0">
                        <a:solidFill>
                          <a:srgbClr val="FF0000"/>
                        </a:solidFill>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GB" sz="1400" b="1" dirty="0">
                          <a:solidFill>
                            <a:srgbClr val="FF0000"/>
                          </a:solidFill>
                        </a:rPr>
                        <a:t>0.831 ±</a:t>
                      </a:r>
                      <a:endParaRPr lang="en-IN" sz="1400" b="1" dirty="0">
                        <a:solidFill>
                          <a:srgbClr val="FF0000"/>
                        </a:solidFill>
                      </a:endParaRPr>
                    </a:p>
                    <a:p>
                      <a:pPr algn="ctr">
                        <a:lnSpc>
                          <a:spcPct val="115000"/>
                        </a:lnSpc>
                        <a:spcAft>
                          <a:spcPts val="0"/>
                        </a:spcAft>
                      </a:pPr>
                      <a:r>
                        <a:rPr lang="en-GB" sz="1400" b="1" dirty="0">
                          <a:solidFill>
                            <a:srgbClr val="FF0000"/>
                          </a:solidFill>
                        </a:rPr>
                        <a:t>0.017</a:t>
                      </a:r>
                      <a:endParaRPr lang="en-IN" sz="1400" b="1" dirty="0">
                        <a:solidFill>
                          <a:srgbClr val="FF0000"/>
                        </a:solidFill>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GB" sz="1400" b="1" dirty="0">
                          <a:solidFill>
                            <a:srgbClr val="FF0000"/>
                          </a:solidFill>
                        </a:rPr>
                        <a:t>2.8 ±</a:t>
                      </a:r>
                      <a:endParaRPr lang="en-IN" sz="1400" b="1" dirty="0">
                        <a:solidFill>
                          <a:srgbClr val="FF0000"/>
                        </a:solidFill>
                      </a:endParaRPr>
                    </a:p>
                    <a:p>
                      <a:pPr algn="ctr">
                        <a:lnSpc>
                          <a:spcPct val="115000"/>
                        </a:lnSpc>
                        <a:spcAft>
                          <a:spcPts val="0"/>
                        </a:spcAft>
                      </a:pPr>
                      <a:r>
                        <a:rPr lang="en-GB" sz="1400" b="1" dirty="0">
                          <a:solidFill>
                            <a:srgbClr val="FF0000"/>
                          </a:solidFill>
                        </a:rPr>
                        <a:t>0.16</a:t>
                      </a:r>
                      <a:endParaRPr lang="en-IN" sz="1400" b="1" dirty="0">
                        <a:solidFill>
                          <a:srgbClr val="FF0000"/>
                        </a:solidFill>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GB" sz="1400" b="1" dirty="0">
                          <a:solidFill>
                            <a:srgbClr val="FF0000"/>
                          </a:solidFill>
                        </a:rPr>
                        <a:t>16.8 ±</a:t>
                      </a:r>
                      <a:endParaRPr lang="en-IN" sz="1400" b="1" dirty="0">
                        <a:solidFill>
                          <a:srgbClr val="FF0000"/>
                        </a:solidFill>
                      </a:endParaRPr>
                    </a:p>
                    <a:p>
                      <a:pPr algn="ctr">
                        <a:lnSpc>
                          <a:spcPct val="115000"/>
                        </a:lnSpc>
                        <a:spcAft>
                          <a:spcPts val="0"/>
                        </a:spcAft>
                      </a:pPr>
                      <a:r>
                        <a:rPr lang="en-GB" sz="1400" b="1" dirty="0">
                          <a:solidFill>
                            <a:srgbClr val="FF0000"/>
                          </a:solidFill>
                        </a:rPr>
                        <a:t>0.79</a:t>
                      </a:r>
                      <a:endParaRPr lang="en-IN" sz="1400" b="1" dirty="0">
                        <a:solidFill>
                          <a:srgbClr val="FF0000"/>
                        </a:solidFill>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GB" sz="1400" b="1" dirty="0">
                          <a:solidFill>
                            <a:srgbClr val="FF0000"/>
                          </a:solidFill>
                        </a:rPr>
                        <a:t>12.1 ±</a:t>
                      </a:r>
                      <a:endParaRPr lang="en-IN" sz="1400" b="1" dirty="0">
                        <a:solidFill>
                          <a:srgbClr val="FF0000"/>
                        </a:solidFill>
                      </a:endParaRPr>
                    </a:p>
                    <a:p>
                      <a:pPr algn="ctr">
                        <a:lnSpc>
                          <a:spcPct val="115000"/>
                        </a:lnSpc>
                        <a:spcAft>
                          <a:spcPts val="0"/>
                        </a:spcAft>
                      </a:pPr>
                      <a:r>
                        <a:rPr lang="en-GB" sz="1400" b="1" dirty="0">
                          <a:solidFill>
                            <a:srgbClr val="FF0000"/>
                          </a:solidFill>
                        </a:rPr>
                        <a:t>0.58</a:t>
                      </a:r>
                      <a:endParaRPr lang="en-IN" sz="1400" b="1" dirty="0">
                        <a:solidFill>
                          <a:srgbClr val="FF0000"/>
                        </a:solidFill>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GB" sz="1400" b="1" dirty="0">
                          <a:solidFill>
                            <a:srgbClr val="FF0000"/>
                          </a:solidFill>
                        </a:rPr>
                        <a:t>3.6 ±</a:t>
                      </a:r>
                      <a:endParaRPr lang="en-IN" sz="1400" b="1" dirty="0">
                        <a:solidFill>
                          <a:srgbClr val="FF0000"/>
                        </a:solidFill>
                      </a:endParaRPr>
                    </a:p>
                    <a:p>
                      <a:pPr algn="ctr">
                        <a:lnSpc>
                          <a:spcPct val="115000"/>
                        </a:lnSpc>
                        <a:spcAft>
                          <a:spcPts val="0"/>
                        </a:spcAft>
                      </a:pPr>
                      <a:r>
                        <a:rPr lang="en-GB" sz="1400" b="1" dirty="0">
                          <a:solidFill>
                            <a:srgbClr val="FF0000"/>
                          </a:solidFill>
                        </a:rPr>
                        <a:t>0.08</a:t>
                      </a:r>
                      <a:endParaRPr lang="en-IN" sz="1400" b="1" dirty="0">
                        <a:solidFill>
                          <a:srgbClr val="FF0000"/>
                        </a:solidFill>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GB" sz="1400" b="1" dirty="0">
                          <a:solidFill>
                            <a:srgbClr val="FF0000"/>
                          </a:solidFill>
                        </a:rPr>
                        <a:t>3.36</a:t>
                      </a:r>
                      <a:endParaRPr lang="en-IN" sz="1400" b="1" dirty="0">
                        <a:solidFill>
                          <a:srgbClr val="FF0000"/>
                        </a:solidFill>
                        <a:latin typeface="Calibri"/>
                        <a:ea typeface="Calibri"/>
                        <a:cs typeface="Times New Roman"/>
                      </a:endParaRPr>
                    </a:p>
                  </a:txBody>
                  <a:tcPr marL="68580" marR="68580" marT="0" marB="0" anchor="ctr">
                    <a:solidFill>
                      <a:schemeClr val="bg1"/>
                    </a:solidFill>
                  </a:tcPr>
                </a:tc>
              </a:tr>
              <a:tr h="449039">
                <a:tc>
                  <a:txBody>
                    <a:bodyPr/>
                    <a:lstStyle/>
                    <a:p>
                      <a:pPr>
                        <a:lnSpc>
                          <a:spcPct val="115000"/>
                        </a:lnSpc>
                        <a:spcAft>
                          <a:spcPts val="0"/>
                        </a:spcAft>
                      </a:pPr>
                      <a:r>
                        <a:rPr lang="en-GB" sz="1400" b="1"/>
                        <a:t>360 ppm</a:t>
                      </a:r>
                      <a:endParaRPr lang="en-IN" sz="1400" b="1">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GB" sz="1400" b="1"/>
                        <a:t>312 ±</a:t>
                      </a:r>
                      <a:endParaRPr lang="en-IN" sz="1400" b="1"/>
                    </a:p>
                    <a:p>
                      <a:pPr algn="ctr">
                        <a:lnSpc>
                          <a:spcPct val="115000"/>
                        </a:lnSpc>
                        <a:spcAft>
                          <a:spcPts val="0"/>
                        </a:spcAft>
                      </a:pPr>
                      <a:r>
                        <a:rPr lang="en-GB" sz="1400" b="1"/>
                        <a:t>16.3</a:t>
                      </a:r>
                      <a:endParaRPr lang="en-IN" sz="1400" b="1">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GB" sz="1400" b="1"/>
                        <a:t>42.1 ±</a:t>
                      </a:r>
                      <a:endParaRPr lang="en-IN" sz="1400" b="1"/>
                    </a:p>
                    <a:p>
                      <a:pPr algn="ctr">
                        <a:lnSpc>
                          <a:spcPct val="115000"/>
                        </a:lnSpc>
                        <a:spcAft>
                          <a:spcPts val="0"/>
                        </a:spcAft>
                      </a:pPr>
                      <a:r>
                        <a:rPr lang="en-GB" sz="1400" b="1"/>
                        <a:t>3.9</a:t>
                      </a:r>
                      <a:endParaRPr lang="en-IN" sz="1400" b="1">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GB" sz="1400" b="1"/>
                        <a:t>0.698 ±</a:t>
                      </a:r>
                      <a:endParaRPr lang="en-IN" sz="1400" b="1"/>
                    </a:p>
                    <a:p>
                      <a:pPr algn="ctr">
                        <a:lnSpc>
                          <a:spcPct val="115000"/>
                        </a:lnSpc>
                        <a:spcAft>
                          <a:spcPts val="0"/>
                        </a:spcAft>
                      </a:pPr>
                      <a:r>
                        <a:rPr lang="en-GB" sz="1400" b="1"/>
                        <a:t>0.028</a:t>
                      </a:r>
                      <a:endParaRPr lang="en-IN" sz="1400" b="1">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GB" sz="1400" b="1"/>
                        <a:t>2.1 ±</a:t>
                      </a:r>
                      <a:endParaRPr lang="en-IN" sz="1400" b="1"/>
                    </a:p>
                    <a:p>
                      <a:pPr algn="ctr">
                        <a:lnSpc>
                          <a:spcPct val="115000"/>
                        </a:lnSpc>
                        <a:spcAft>
                          <a:spcPts val="0"/>
                        </a:spcAft>
                      </a:pPr>
                      <a:r>
                        <a:rPr lang="en-GB" sz="1400" b="1"/>
                        <a:t>0.23</a:t>
                      </a:r>
                      <a:endParaRPr lang="en-IN" sz="1400" b="1">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GB" sz="1400" b="1" dirty="0"/>
                        <a:t>20.6 ±</a:t>
                      </a:r>
                      <a:endParaRPr lang="en-IN" sz="1400" b="1" dirty="0"/>
                    </a:p>
                    <a:p>
                      <a:pPr algn="ctr">
                        <a:lnSpc>
                          <a:spcPct val="115000"/>
                        </a:lnSpc>
                        <a:spcAft>
                          <a:spcPts val="0"/>
                        </a:spcAft>
                      </a:pPr>
                      <a:r>
                        <a:rPr lang="en-GB" sz="1400" b="1" dirty="0"/>
                        <a:t>0.56</a:t>
                      </a:r>
                      <a:endParaRPr lang="en-IN" sz="1400" b="1" dirty="0">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GB" sz="1400" b="1" dirty="0"/>
                        <a:t>10.2 ±</a:t>
                      </a:r>
                      <a:endParaRPr lang="en-IN" sz="1400" b="1" dirty="0"/>
                    </a:p>
                    <a:p>
                      <a:pPr algn="ctr">
                        <a:lnSpc>
                          <a:spcPct val="115000"/>
                        </a:lnSpc>
                        <a:spcAft>
                          <a:spcPts val="0"/>
                        </a:spcAft>
                      </a:pPr>
                      <a:r>
                        <a:rPr lang="en-GB" sz="1400" b="1" dirty="0"/>
                        <a:t>0.37</a:t>
                      </a:r>
                      <a:endParaRPr lang="en-IN" sz="1400" b="1" dirty="0">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GB" sz="1400" b="1" dirty="0"/>
                        <a:t>6.2 ±</a:t>
                      </a:r>
                      <a:endParaRPr lang="en-IN" sz="1400" b="1" dirty="0"/>
                    </a:p>
                    <a:p>
                      <a:pPr algn="ctr">
                        <a:lnSpc>
                          <a:spcPct val="115000"/>
                        </a:lnSpc>
                        <a:spcAft>
                          <a:spcPts val="0"/>
                        </a:spcAft>
                      </a:pPr>
                      <a:r>
                        <a:rPr lang="en-GB" sz="1400" b="1" dirty="0"/>
                        <a:t>0.52</a:t>
                      </a:r>
                      <a:endParaRPr lang="en-IN" sz="1400" b="1" dirty="0">
                        <a:latin typeface="Calibri"/>
                        <a:ea typeface="Calibri"/>
                        <a:cs typeface="Times New Roman"/>
                      </a:endParaRPr>
                    </a:p>
                  </a:txBody>
                  <a:tcPr marL="68580" marR="68580" marT="0" marB="0" anchor="ctr">
                    <a:solidFill>
                      <a:schemeClr val="bg1"/>
                    </a:solidFill>
                  </a:tcPr>
                </a:tc>
                <a:tc>
                  <a:txBody>
                    <a:bodyPr/>
                    <a:lstStyle/>
                    <a:p>
                      <a:pPr algn="ctr">
                        <a:lnSpc>
                          <a:spcPct val="115000"/>
                        </a:lnSpc>
                        <a:spcAft>
                          <a:spcPts val="0"/>
                        </a:spcAft>
                      </a:pPr>
                      <a:r>
                        <a:rPr lang="en-GB" sz="1400" b="1" dirty="0"/>
                        <a:t>1.64</a:t>
                      </a:r>
                      <a:endParaRPr lang="en-IN" sz="1400" b="1" dirty="0">
                        <a:latin typeface="Calibri"/>
                        <a:ea typeface="Calibri"/>
                        <a:cs typeface="Times New Roman"/>
                      </a:endParaRPr>
                    </a:p>
                  </a:txBody>
                  <a:tcPr marL="68580" marR="68580" marT="0" marB="0" anchor="ctr">
                    <a:solidFill>
                      <a:schemeClr val="bg1"/>
                    </a:solidFill>
                  </a:tcPr>
                </a:tc>
              </a:tr>
            </a:tbl>
          </a:graphicData>
        </a:graphic>
      </p:graphicFrame>
      <p:sp>
        <p:nvSpPr>
          <p:cNvPr id="9" name="TextBox 8"/>
          <p:cNvSpPr txBox="1"/>
          <p:nvPr/>
        </p:nvSpPr>
        <p:spPr>
          <a:xfrm>
            <a:off x="1" y="260648"/>
            <a:ext cx="9036496" cy="1323439"/>
          </a:xfrm>
          <a:prstGeom prst="rect">
            <a:avLst/>
          </a:prstGeom>
          <a:noFill/>
        </p:spPr>
        <p:txBody>
          <a:bodyPr wrap="square" rtlCol="0">
            <a:spAutoFit/>
          </a:bodyPr>
          <a:lstStyle/>
          <a:p>
            <a:pPr lvl="0" algn="ctr"/>
            <a:r>
              <a:rPr lang="en-GB" sz="2000" b="1" dirty="0" smtClean="0">
                <a:ea typeface="Calibri" pitchFamily="34" charset="0"/>
                <a:cs typeface="Times New Roman" pitchFamily="18" charset="0"/>
              </a:rPr>
              <a:t>The effect of CO</a:t>
            </a:r>
            <a:r>
              <a:rPr lang="en-GB" sz="2000" b="1" baseline="-30000" dirty="0" smtClean="0">
                <a:ea typeface="Calibri" pitchFamily="34" charset="0"/>
                <a:cs typeface="Times New Roman" pitchFamily="18" charset="0"/>
              </a:rPr>
              <a:t>2</a:t>
            </a:r>
            <a:r>
              <a:rPr lang="en-GB" sz="2000" b="1" dirty="0" smtClean="0">
                <a:ea typeface="Calibri" pitchFamily="34" charset="0"/>
                <a:cs typeface="Times New Roman" pitchFamily="18" charset="0"/>
              </a:rPr>
              <a:t> concentration on the total shoot density (TSD), harvested shoot density (HSD), shoot weight (SW), shoot growth rate (SGR), time taken for bud break, net photosynthesis rate (NPR), transpiration rate (TR) and water use efficiency (WUE)</a:t>
            </a:r>
            <a:endParaRPr lang="en-IN" sz="2000" b="1" dirty="0"/>
          </a:p>
        </p:txBody>
      </p:sp>
      <p:pic>
        <p:nvPicPr>
          <p:cNvPr id="4"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pic>
        <p:nvPicPr>
          <p:cNvPr id="2" name="Picture 1" descr="C:\Users\HEAD-SOIL\Desktop\suitability_map_v2.jpg"/>
          <p:cNvPicPr/>
          <p:nvPr/>
        </p:nvPicPr>
        <p:blipFill>
          <a:blip r:embed="rId3" cstate="print"/>
          <a:srcRect/>
          <a:stretch>
            <a:fillRect/>
          </a:stretch>
        </p:blipFill>
        <p:spPr bwMode="auto">
          <a:xfrm>
            <a:off x="285720" y="2143116"/>
            <a:ext cx="8715435" cy="4286280"/>
          </a:xfrm>
          <a:prstGeom prst="rect">
            <a:avLst/>
          </a:prstGeom>
          <a:noFill/>
          <a:ln w="9525">
            <a:solidFill>
              <a:srgbClr val="C00000"/>
            </a:solidFill>
            <a:miter lim="800000"/>
            <a:headEnd/>
            <a:tailEnd/>
          </a:ln>
        </p:spPr>
      </p:pic>
      <p:sp>
        <p:nvSpPr>
          <p:cNvPr id="3" name="Rectangle 2"/>
          <p:cNvSpPr/>
          <p:nvPr/>
        </p:nvSpPr>
        <p:spPr>
          <a:xfrm>
            <a:off x="285720" y="1285860"/>
            <a:ext cx="8572560" cy="830997"/>
          </a:xfrm>
          <a:prstGeom prst="rect">
            <a:avLst/>
          </a:prstGeom>
        </p:spPr>
        <p:txBody>
          <a:bodyPr wrap="square">
            <a:spAutoFit/>
          </a:bodyPr>
          <a:lstStyle/>
          <a:p>
            <a:pPr algn="ctr"/>
            <a:r>
              <a:rPr lang="en-IN" sz="2400" b="1" dirty="0" smtClean="0">
                <a:latin typeface="+mj-lt"/>
              </a:rPr>
              <a:t>Future climatically vulnerable/suitable regions for growing tea in Assam – GIS outputs</a:t>
            </a:r>
            <a:endParaRPr lang="en-IN" sz="2400" b="1" dirty="0">
              <a:latin typeface="+mj-lt"/>
            </a:endParaRPr>
          </a:p>
        </p:txBody>
      </p:sp>
      <p:sp>
        <p:nvSpPr>
          <p:cNvPr id="4" name="TextBox 3"/>
          <p:cNvSpPr txBox="1"/>
          <p:nvPr/>
        </p:nvSpPr>
        <p:spPr>
          <a:xfrm>
            <a:off x="251520" y="188640"/>
            <a:ext cx="6463620" cy="523220"/>
          </a:xfrm>
          <a:prstGeom prst="rect">
            <a:avLst/>
          </a:prstGeom>
          <a:noFill/>
        </p:spPr>
        <p:txBody>
          <a:bodyPr wrap="square" rtlCol="0">
            <a:spAutoFit/>
          </a:bodyPr>
          <a:lstStyle/>
          <a:p>
            <a:pPr lvl="0"/>
            <a:r>
              <a:rPr lang="en-US" sz="2800" b="1" i="1" dirty="0" smtClean="0">
                <a:solidFill>
                  <a:srgbClr val="FF0000"/>
                </a:solidFill>
              </a:rPr>
              <a:t>B. </a:t>
            </a:r>
            <a:r>
              <a:rPr lang="en-US" sz="2800" b="1" i="1" u="sng" dirty="0" smtClean="0">
                <a:solidFill>
                  <a:srgbClr val="FF0000"/>
                </a:solidFill>
              </a:rPr>
              <a:t>Vulnerable regions -assessment</a:t>
            </a:r>
            <a:endParaRPr lang="en-IN" sz="2800" dirty="0" smtClean="0">
              <a:solidFill>
                <a:srgbClr val="FF0000"/>
              </a:solidFill>
            </a:endParaRPr>
          </a:p>
        </p:txBody>
      </p:sp>
      <p:sp>
        <p:nvSpPr>
          <p:cNvPr id="5" name="Rectangle 4"/>
          <p:cNvSpPr/>
          <p:nvPr/>
        </p:nvSpPr>
        <p:spPr>
          <a:xfrm>
            <a:off x="214282" y="714356"/>
            <a:ext cx="931665" cy="523220"/>
          </a:xfrm>
          <a:prstGeom prst="rect">
            <a:avLst/>
          </a:prstGeom>
        </p:spPr>
        <p:txBody>
          <a:bodyPr wrap="none">
            <a:spAutoFit/>
          </a:bodyPr>
          <a:lstStyle/>
          <a:p>
            <a:r>
              <a:rPr lang="en-US" sz="2800" b="1" u="sng" dirty="0" smtClean="0">
                <a:solidFill>
                  <a:srgbClr val="C00000"/>
                </a:solidFill>
              </a:rPr>
              <a:t>India</a:t>
            </a:r>
            <a:endParaRPr lang="en-IN" sz="2800" b="1" u="sng" dirty="0">
              <a:solidFill>
                <a:srgbClr val="C0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472" y="1214422"/>
            <a:ext cx="7715304" cy="1938992"/>
          </a:xfrm>
          <a:prstGeom prst="rect">
            <a:avLst/>
          </a:prstGeom>
          <a:noFill/>
        </p:spPr>
        <p:txBody>
          <a:bodyPr wrap="square" rtlCol="0">
            <a:spAutoFit/>
          </a:bodyPr>
          <a:lstStyle/>
          <a:p>
            <a:pPr algn="just"/>
            <a:endParaRPr lang="en-IN" sz="1200" dirty="0" smtClean="0"/>
          </a:p>
          <a:p>
            <a:pPr algn="just"/>
            <a:endParaRPr lang="en-IN" b="1" dirty="0" smtClean="0"/>
          </a:p>
          <a:p>
            <a:pPr marL="449263" indent="-87313" algn="just">
              <a:buFont typeface="Wingdings" pitchFamily="2" charset="2"/>
              <a:buChar char="Ø"/>
            </a:pPr>
            <a:r>
              <a:rPr lang="en-IN" b="1" dirty="0" smtClean="0"/>
              <a:t> 	Individual vulnerability indices developed for rainfall, 	temperature and soil, for each AER showed that </a:t>
            </a:r>
            <a:r>
              <a:rPr lang="en-IN" b="1" dirty="0" smtClean="0">
                <a:solidFill>
                  <a:schemeClr val="accent6">
                    <a:lumMod val="75000"/>
                  </a:schemeClr>
                </a:solidFill>
              </a:rPr>
              <a:t>WL1a, WL1b, 	WL2a, WM2a, WM2b, WM3a, IM2b, IM3a and IM3c </a:t>
            </a:r>
            <a:r>
              <a:rPr lang="en-IN" b="1" dirty="0" smtClean="0"/>
              <a:t>regions are 	</a:t>
            </a:r>
            <a:r>
              <a:rPr lang="en-IN" b="1" dirty="0" smtClean="0">
                <a:solidFill>
                  <a:srgbClr val="FF0000"/>
                </a:solidFill>
              </a:rPr>
              <a:t>highly vulnerable </a:t>
            </a:r>
            <a:r>
              <a:rPr lang="en-IN" b="1" dirty="0" smtClean="0"/>
              <a:t>and </a:t>
            </a:r>
            <a:r>
              <a:rPr lang="en-IN" b="1" dirty="0" smtClean="0">
                <a:solidFill>
                  <a:srgbClr val="0000FF"/>
                </a:solidFill>
              </a:rPr>
              <a:t>WM1a, WM1b, WM3b, IM1a, IM2a, 	IU3a, IU3d </a:t>
            </a:r>
            <a:r>
              <a:rPr lang="en-IN" b="1" dirty="0" smtClean="0"/>
              <a:t>and </a:t>
            </a:r>
            <a:r>
              <a:rPr lang="en-IN" b="1" dirty="0" smtClean="0">
                <a:solidFill>
                  <a:srgbClr val="0000FF"/>
                </a:solidFill>
              </a:rPr>
              <a:t>IU3e</a:t>
            </a:r>
            <a:r>
              <a:rPr lang="en-IN" b="1" dirty="0" smtClean="0"/>
              <a:t> regions 	are </a:t>
            </a:r>
            <a:r>
              <a:rPr lang="en-IN" b="1" dirty="0" smtClean="0">
                <a:solidFill>
                  <a:srgbClr val="FF0000"/>
                </a:solidFill>
              </a:rPr>
              <a:t>vulnerable </a:t>
            </a:r>
            <a:r>
              <a:rPr lang="en-IN" b="1" dirty="0" smtClean="0"/>
              <a:t>for climate change. </a:t>
            </a:r>
            <a:endParaRPr lang="en-IN" sz="1200" dirty="0"/>
          </a:p>
        </p:txBody>
      </p:sp>
      <p:sp>
        <p:nvSpPr>
          <p:cNvPr id="3" name="TextBox 2"/>
          <p:cNvSpPr txBox="1"/>
          <p:nvPr/>
        </p:nvSpPr>
        <p:spPr>
          <a:xfrm>
            <a:off x="467544" y="476672"/>
            <a:ext cx="1818440" cy="523220"/>
          </a:xfrm>
          <a:prstGeom prst="rect">
            <a:avLst/>
          </a:prstGeom>
          <a:noFill/>
        </p:spPr>
        <p:txBody>
          <a:bodyPr wrap="square" rtlCol="0">
            <a:spAutoFit/>
          </a:bodyPr>
          <a:lstStyle/>
          <a:p>
            <a:pPr lvl="0"/>
            <a:r>
              <a:rPr lang="en-US" sz="2800" b="1" i="1" u="sng" dirty="0" smtClean="0">
                <a:solidFill>
                  <a:srgbClr val="990000"/>
                </a:solidFill>
              </a:rPr>
              <a:t>Sri Lanka</a:t>
            </a:r>
            <a:endParaRPr lang="en-IN" sz="2800" dirty="0">
              <a:solidFill>
                <a:srgbClr val="990000"/>
              </a:solidFill>
            </a:endParaRPr>
          </a:p>
        </p:txBody>
      </p:sp>
      <p:pic>
        <p:nvPicPr>
          <p:cNvPr id="4"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2"/>
          <p:cNvSpPr>
            <a:spLocks noGrp="1" noChangeArrowheads="1"/>
          </p:cNvSpPr>
          <p:nvPr>
            <p:ph type="title"/>
          </p:nvPr>
        </p:nvSpPr>
        <p:spPr>
          <a:xfrm>
            <a:off x="1485900" y="1063228"/>
            <a:ext cx="6172200" cy="308372"/>
          </a:xfrm>
        </p:spPr>
        <p:txBody>
          <a:bodyPr>
            <a:normAutofit fontScale="90000"/>
          </a:bodyPr>
          <a:lstStyle/>
          <a:p>
            <a:r>
              <a:rPr lang="en-US" sz="2100" b="1" dirty="0">
                <a:solidFill>
                  <a:srgbClr val="C00000"/>
                </a:solidFill>
              </a:rPr>
              <a:t>Current suitability of tea production </a:t>
            </a:r>
            <a:r>
              <a:rPr lang="en-US" sz="2100" b="1" dirty="0" smtClean="0">
                <a:solidFill>
                  <a:srgbClr val="C00000"/>
                </a:solidFill>
              </a:rPr>
              <a:t>areas </a:t>
            </a:r>
            <a:r>
              <a:rPr lang="en-US" sz="3000" dirty="0" smtClean="0">
                <a:solidFill>
                  <a:srgbClr val="C00000"/>
                </a:solidFill>
              </a:rPr>
              <a:t> </a:t>
            </a:r>
            <a:endParaRPr lang="en-US" sz="3000" dirty="0">
              <a:solidFill>
                <a:srgbClr val="C00000"/>
              </a:solidFill>
            </a:endParaRPr>
          </a:p>
        </p:txBody>
      </p:sp>
      <p:pic>
        <p:nvPicPr>
          <p:cNvPr id="481282" name="Picture 3"/>
          <p:cNvPicPr>
            <a:picLocks noGrp="1" noChangeAspect="1" noChangeArrowheads="1"/>
          </p:cNvPicPr>
          <p:nvPr>
            <p:ph type="body" idx="1"/>
          </p:nvPr>
        </p:nvPicPr>
        <p:blipFill>
          <a:blip r:embed="rId2"/>
          <a:srcRect/>
          <a:stretch>
            <a:fillRect/>
          </a:stretch>
        </p:blipFill>
        <p:spPr>
          <a:xfrm>
            <a:off x="1543050" y="1543053"/>
            <a:ext cx="6457950" cy="3908822"/>
          </a:xfrm>
        </p:spPr>
      </p:pic>
      <p:sp>
        <p:nvSpPr>
          <p:cNvPr id="2" name="TextBox 1"/>
          <p:cNvSpPr txBox="1"/>
          <p:nvPr/>
        </p:nvSpPr>
        <p:spPr>
          <a:xfrm>
            <a:off x="539552" y="188640"/>
            <a:ext cx="1872208" cy="584775"/>
          </a:xfrm>
          <a:prstGeom prst="rect">
            <a:avLst/>
          </a:prstGeom>
          <a:noFill/>
        </p:spPr>
        <p:txBody>
          <a:bodyPr wrap="square" rtlCol="0">
            <a:spAutoFit/>
          </a:bodyPr>
          <a:lstStyle/>
          <a:p>
            <a:r>
              <a:rPr lang="en-IN" sz="3200" b="1" u="sng" dirty="0" smtClean="0">
                <a:solidFill>
                  <a:srgbClr val="C00000"/>
                </a:solidFill>
              </a:rPr>
              <a:t>Kenya</a:t>
            </a:r>
            <a:endParaRPr lang="en-IN" sz="3200" b="1" u="sng" dirty="0">
              <a:solidFill>
                <a:srgbClr val="C00000"/>
              </a:solidFill>
            </a:endParaRPr>
          </a:p>
        </p:txBody>
      </p:sp>
      <p:pic>
        <p:nvPicPr>
          <p:cNvPr id="5" name="Picture 3"/>
          <p:cNvPicPr>
            <a:picLocks noChangeAspect="1" noChangeArrowheads="1"/>
          </p:cNvPicPr>
          <p:nvPr/>
        </p:nvPicPr>
        <p:blipFill>
          <a:blip r:embed="rId3" cstate="print"/>
          <a:srcRect/>
          <a:stretch>
            <a:fillRect/>
          </a:stretch>
        </p:blipFill>
        <p:spPr bwMode="auto">
          <a:xfrm>
            <a:off x="0" y="5500702"/>
            <a:ext cx="1770929" cy="1357298"/>
          </a:xfrm>
          <a:prstGeom prst="rect">
            <a:avLst/>
          </a:prstGeom>
          <a:noFill/>
          <a:ln w="9525">
            <a:noFill/>
            <a:miter lim="800000"/>
            <a:headEnd/>
            <a:tailEnd/>
          </a:ln>
          <a:effectLst/>
        </p:spPr>
      </p:pic>
      <p:sp>
        <p:nvSpPr>
          <p:cNvPr id="7" name="TextBox 6"/>
          <p:cNvSpPr txBox="1"/>
          <p:nvPr/>
        </p:nvSpPr>
        <p:spPr>
          <a:xfrm>
            <a:off x="3762495" y="320927"/>
            <a:ext cx="3878188" cy="400110"/>
          </a:xfrm>
          <a:prstGeom prst="rect">
            <a:avLst/>
          </a:prstGeom>
          <a:noFill/>
        </p:spPr>
        <p:txBody>
          <a:bodyPr wrap="square" rtlCol="0">
            <a:spAutoFit/>
          </a:bodyPr>
          <a:lstStyle/>
          <a:p>
            <a:r>
              <a:rPr lang="en-IN" sz="2000" b="1" dirty="0" smtClean="0"/>
              <a:t>1 km resolution data</a:t>
            </a:r>
            <a:endParaRPr lang="en-IN" sz="2000" b="1" dirty="0"/>
          </a:p>
        </p:txBody>
      </p:sp>
    </p:spTree>
    <p:extLst>
      <p:ext uri="{BB962C8B-B14F-4D97-AF65-F5344CB8AC3E}">
        <p14:creationId xmlns:p14="http://schemas.microsoft.com/office/powerpoint/2010/main" val="107132228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
        <p:nvSpPr>
          <p:cNvPr id="482305" name="Rectangle 2"/>
          <p:cNvSpPr>
            <a:spLocks noGrp="1" noChangeArrowheads="1"/>
          </p:cNvSpPr>
          <p:nvPr>
            <p:ph type="title"/>
          </p:nvPr>
        </p:nvSpPr>
        <p:spPr>
          <a:xfrm>
            <a:off x="1475656" y="836712"/>
            <a:ext cx="2438028" cy="342900"/>
          </a:xfrm>
        </p:spPr>
        <p:txBody>
          <a:bodyPr>
            <a:normAutofit fontScale="90000"/>
          </a:bodyPr>
          <a:lstStyle/>
          <a:p>
            <a:pPr algn="l"/>
            <a:r>
              <a:rPr lang="en-US" sz="2100" b="1" dirty="0">
                <a:solidFill>
                  <a:srgbClr val="C00000"/>
                </a:solidFill>
                <a:latin typeface="Arial Black" panose="020B0A04020102020204" pitchFamily="34" charset="0"/>
              </a:rPr>
              <a:t>Suitability-2020</a:t>
            </a:r>
          </a:p>
        </p:txBody>
      </p:sp>
      <p:pic>
        <p:nvPicPr>
          <p:cNvPr id="482306" name="Picture 3"/>
          <p:cNvPicPr>
            <a:picLocks noGrp="1" noChangeAspect="1" noChangeArrowheads="1"/>
          </p:cNvPicPr>
          <p:nvPr>
            <p:ph type="body" idx="1"/>
          </p:nvPr>
        </p:nvPicPr>
        <p:blipFill>
          <a:blip r:embed="rId3">
            <a:lum bright="6000"/>
          </a:blip>
          <a:srcRect/>
          <a:stretch>
            <a:fillRect/>
          </a:stretch>
        </p:blipFill>
        <p:spPr>
          <a:xfrm>
            <a:off x="1543050" y="1371600"/>
            <a:ext cx="6229350" cy="4229100"/>
          </a:xfrm>
        </p:spPr>
      </p:pic>
      <p:sp>
        <p:nvSpPr>
          <p:cNvPr id="2" name="TextBox 1"/>
          <p:cNvSpPr txBox="1"/>
          <p:nvPr/>
        </p:nvSpPr>
        <p:spPr>
          <a:xfrm>
            <a:off x="2051720" y="5949280"/>
            <a:ext cx="4608512" cy="369332"/>
          </a:xfrm>
          <a:prstGeom prst="rect">
            <a:avLst/>
          </a:prstGeom>
          <a:noFill/>
        </p:spPr>
        <p:txBody>
          <a:bodyPr wrap="square" rtlCol="0">
            <a:spAutoFit/>
          </a:bodyPr>
          <a:lstStyle/>
          <a:p>
            <a:r>
              <a:rPr lang="en-IN" b="1" dirty="0" smtClean="0">
                <a:solidFill>
                  <a:srgbClr val="C00000"/>
                </a:solidFill>
              </a:rPr>
              <a:t>Slight decrease in tea areas –western  </a:t>
            </a:r>
            <a:r>
              <a:rPr lang="en-IN" b="1" dirty="0">
                <a:solidFill>
                  <a:srgbClr val="C00000"/>
                </a:solidFill>
              </a:rPr>
              <a:t>K</a:t>
            </a:r>
            <a:r>
              <a:rPr lang="en-IN" b="1" dirty="0" smtClean="0">
                <a:solidFill>
                  <a:srgbClr val="C00000"/>
                </a:solidFill>
              </a:rPr>
              <a:t>enya</a:t>
            </a:r>
            <a:endParaRPr lang="en-IN" b="1" dirty="0">
              <a:solidFill>
                <a:srgbClr val="C00000"/>
              </a:solidFill>
            </a:endParaRPr>
          </a:p>
        </p:txBody>
      </p:sp>
    </p:spTree>
    <p:extLst>
      <p:ext uri="{BB962C8B-B14F-4D97-AF65-F5344CB8AC3E}">
        <p14:creationId xmlns:p14="http://schemas.microsoft.com/office/powerpoint/2010/main" val="112380396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
        <p:nvSpPr>
          <p:cNvPr id="483329" name="Rectangle 2"/>
          <p:cNvSpPr>
            <a:spLocks noGrp="1" noChangeArrowheads="1"/>
          </p:cNvSpPr>
          <p:nvPr>
            <p:ph type="title"/>
          </p:nvPr>
        </p:nvSpPr>
        <p:spPr>
          <a:xfrm>
            <a:off x="1331640" y="606025"/>
            <a:ext cx="6172200" cy="251222"/>
          </a:xfrm>
        </p:spPr>
        <p:txBody>
          <a:bodyPr>
            <a:normAutofit fontScale="90000"/>
          </a:bodyPr>
          <a:lstStyle/>
          <a:p>
            <a:pPr algn="l"/>
            <a:r>
              <a:rPr lang="en-US" sz="2100" dirty="0">
                <a:solidFill>
                  <a:srgbClr val="C00000"/>
                </a:solidFill>
                <a:latin typeface="Arial Black" panose="020B0A04020102020204" pitchFamily="34" charset="0"/>
              </a:rPr>
              <a:t>Suitability-2050</a:t>
            </a:r>
          </a:p>
        </p:txBody>
      </p:sp>
      <p:pic>
        <p:nvPicPr>
          <p:cNvPr id="483330" name="Picture 3"/>
          <p:cNvPicPr>
            <a:picLocks noGrp="1" noChangeAspect="1" noChangeArrowheads="1"/>
          </p:cNvPicPr>
          <p:nvPr>
            <p:ph type="body" idx="1"/>
          </p:nvPr>
        </p:nvPicPr>
        <p:blipFill>
          <a:blip r:embed="rId3"/>
          <a:srcRect/>
          <a:stretch>
            <a:fillRect/>
          </a:stretch>
        </p:blipFill>
        <p:spPr>
          <a:xfrm>
            <a:off x="2361011" y="2057406"/>
            <a:ext cx="4421981" cy="3394472"/>
          </a:xfrm>
        </p:spPr>
      </p:pic>
      <p:pic>
        <p:nvPicPr>
          <p:cNvPr id="483331" name="Picture 4"/>
          <p:cNvPicPr>
            <a:picLocks noChangeAspect="1" noChangeArrowheads="1"/>
          </p:cNvPicPr>
          <p:nvPr/>
        </p:nvPicPr>
        <p:blipFill>
          <a:blip r:embed="rId3"/>
          <a:srcRect/>
          <a:stretch>
            <a:fillRect/>
          </a:stretch>
        </p:blipFill>
        <p:spPr bwMode="auto">
          <a:xfrm>
            <a:off x="1428750" y="1257300"/>
            <a:ext cx="6400800" cy="4343400"/>
          </a:xfrm>
          <a:prstGeom prst="rect">
            <a:avLst/>
          </a:prstGeom>
          <a:noFill/>
          <a:ln w="9525">
            <a:noFill/>
            <a:miter lim="800000"/>
            <a:headEnd/>
            <a:tailEnd/>
          </a:ln>
        </p:spPr>
      </p:pic>
      <p:sp>
        <p:nvSpPr>
          <p:cNvPr id="2" name="TextBox 1"/>
          <p:cNvSpPr txBox="1"/>
          <p:nvPr/>
        </p:nvSpPr>
        <p:spPr>
          <a:xfrm>
            <a:off x="179512" y="6000753"/>
            <a:ext cx="7848872" cy="707886"/>
          </a:xfrm>
          <a:prstGeom prst="rect">
            <a:avLst/>
          </a:prstGeom>
          <a:noFill/>
        </p:spPr>
        <p:txBody>
          <a:bodyPr wrap="square" rtlCol="0">
            <a:spAutoFit/>
          </a:bodyPr>
          <a:lstStyle/>
          <a:p>
            <a:r>
              <a:rPr lang="en-IN" sz="2000" b="1" dirty="0" smtClean="0">
                <a:solidFill>
                  <a:srgbClr val="FF0000"/>
                </a:solidFill>
              </a:rPr>
              <a:t>More decrease in tea area in west Kenya and slight increase in East Kenya - More high altitude areas becoming suitable for tea production</a:t>
            </a:r>
            <a:endParaRPr lang="en-IN" sz="2000" b="1" dirty="0">
              <a:solidFill>
                <a:srgbClr val="FF0000"/>
              </a:solidFill>
            </a:endParaRPr>
          </a:p>
        </p:txBody>
      </p:sp>
    </p:spTree>
    <p:extLst>
      <p:ext uri="{BB962C8B-B14F-4D97-AF65-F5344CB8AC3E}">
        <p14:creationId xmlns:p14="http://schemas.microsoft.com/office/powerpoint/2010/main" val="128704703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pic>
        <p:nvPicPr>
          <p:cNvPr id="40961" name="Picture 1" descr="Tea Suitability Map for Maximum Expected Change"/>
          <p:cNvPicPr>
            <a:picLocks noChangeAspect="1" noChangeArrowheads="1"/>
          </p:cNvPicPr>
          <p:nvPr/>
        </p:nvPicPr>
        <p:blipFill>
          <a:blip r:embed="rId2" cstate="print"/>
          <a:srcRect/>
          <a:stretch>
            <a:fillRect/>
          </a:stretch>
        </p:blipFill>
        <p:spPr bwMode="auto">
          <a:xfrm>
            <a:off x="3143208" y="0"/>
            <a:ext cx="6000792" cy="6072230"/>
          </a:xfrm>
          <a:prstGeom prst="rect">
            <a:avLst/>
          </a:prstGeom>
          <a:noFill/>
        </p:spPr>
      </p:pic>
      <p:sp>
        <p:nvSpPr>
          <p:cNvPr id="7" name="TextBox 6"/>
          <p:cNvSpPr txBox="1"/>
          <p:nvPr/>
        </p:nvSpPr>
        <p:spPr>
          <a:xfrm>
            <a:off x="285720" y="2428868"/>
            <a:ext cx="2714644" cy="923330"/>
          </a:xfrm>
          <a:prstGeom prst="rect">
            <a:avLst/>
          </a:prstGeom>
          <a:noFill/>
        </p:spPr>
        <p:txBody>
          <a:bodyPr wrap="square" rtlCol="0">
            <a:spAutoFit/>
          </a:bodyPr>
          <a:lstStyle/>
          <a:p>
            <a:r>
              <a:rPr lang="en-US" b="1" dirty="0" smtClean="0">
                <a:solidFill>
                  <a:srgbClr val="C00000"/>
                </a:solidFill>
              </a:rPr>
              <a:t>Temp increase: 4.3deg C</a:t>
            </a:r>
          </a:p>
          <a:p>
            <a:endParaRPr lang="en-US" b="1" dirty="0" smtClean="0">
              <a:solidFill>
                <a:srgbClr val="C00000"/>
              </a:solidFill>
            </a:endParaRPr>
          </a:p>
          <a:p>
            <a:r>
              <a:rPr lang="en-US" b="1" dirty="0" smtClean="0">
                <a:solidFill>
                  <a:srgbClr val="C00000"/>
                </a:solidFill>
              </a:rPr>
              <a:t>Rainfall increase: 25%</a:t>
            </a:r>
            <a:endParaRPr lang="en-IN" b="1" dirty="0">
              <a:solidFill>
                <a:srgbClr val="C00000"/>
              </a:solidFill>
            </a:endParaRPr>
          </a:p>
        </p:txBody>
      </p:sp>
      <p:sp>
        <p:nvSpPr>
          <p:cNvPr id="3" name="TextBox 2"/>
          <p:cNvSpPr txBox="1"/>
          <p:nvPr/>
        </p:nvSpPr>
        <p:spPr>
          <a:xfrm>
            <a:off x="357158" y="1628800"/>
            <a:ext cx="2198618" cy="523220"/>
          </a:xfrm>
          <a:prstGeom prst="rect">
            <a:avLst/>
          </a:prstGeom>
          <a:noFill/>
        </p:spPr>
        <p:txBody>
          <a:bodyPr wrap="square" rtlCol="0">
            <a:spAutoFit/>
          </a:bodyPr>
          <a:lstStyle/>
          <a:p>
            <a:r>
              <a:rPr lang="en-IN" sz="2800" b="1" dirty="0" smtClean="0">
                <a:solidFill>
                  <a:srgbClr val="C00000"/>
                </a:solidFill>
              </a:rPr>
              <a:t>2075</a:t>
            </a:r>
            <a:endParaRPr lang="en-IN" sz="2800" b="1" dirty="0">
              <a:solidFill>
                <a:srgbClr val="C00000"/>
              </a:solidFill>
            </a:endParaRPr>
          </a:p>
        </p:txBody>
      </p:sp>
      <p:sp>
        <p:nvSpPr>
          <p:cNvPr id="4" name="TextBox 3"/>
          <p:cNvSpPr txBox="1"/>
          <p:nvPr/>
        </p:nvSpPr>
        <p:spPr>
          <a:xfrm>
            <a:off x="179512" y="3861048"/>
            <a:ext cx="2820852" cy="1384995"/>
          </a:xfrm>
          <a:prstGeom prst="rect">
            <a:avLst/>
          </a:prstGeom>
          <a:noFill/>
        </p:spPr>
        <p:txBody>
          <a:bodyPr wrap="square" rtlCol="0">
            <a:spAutoFit/>
          </a:bodyPr>
          <a:lstStyle/>
          <a:p>
            <a:r>
              <a:rPr lang="en-IN" sz="2800" b="1" dirty="0" smtClean="0">
                <a:solidFill>
                  <a:srgbClr val="FF0000"/>
                </a:solidFill>
              </a:rPr>
              <a:t>Maximum expected change in Kenya</a:t>
            </a:r>
            <a:endParaRPr lang="en-IN" sz="2800" b="1" dirty="0">
              <a:solidFill>
                <a:srgbClr val="FF0000"/>
              </a:solidFill>
            </a:endParaRPr>
          </a:p>
        </p:txBody>
      </p:sp>
      <p:pic>
        <p:nvPicPr>
          <p:cNvPr id="8" name="Picture 3"/>
          <p:cNvPicPr>
            <a:picLocks noChangeAspect="1" noChangeArrowheads="1"/>
          </p:cNvPicPr>
          <p:nvPr/>
        </p:nvPicPr>
        <p:blipFill>
          <a:blip r:embed="rId3" cstate="print"/>
          <a:srcRect/>
          <a:stretch>
            <a:fillRect/>
          </a:stretch>
        </p:blipFill>
        <p:spPr bwMode="auto">
          <a:xfrm>
            <a:off x="0" y="5500702"/>
            <a:ext cx="1770929" cy="13572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60648"/>
            <a:ext cx="2592288" cy="792088"/>
          </a:xfrm>
        </p:spPr>
        <p:txBody>
          <a:bodyPr>
            <a:normAutofit/>
          </a:bodyPr>
          <a:lstStyle/>
          <a:p>
            <a:pPr algn="l"/>
            <a:r>
              <a:rPr lang="en-US" sz="3200" b="1" dirty="0" smtClean="0">
                <a:ln w="11430"/>
                <a:solidFill>
                  <a:srgbClr val="FF0000"/>
                </a:solidFill>
              </a:rPr>
              <a:t>Action Area 4</a:t>
            </a:r>
            <a:endParaRPr lang="en-US" sz="3200" dirty="0">
              <a:solidFill>
                <a:srgbClr val="FF0000"/>
              </a:solidFill>
            </a:endParaRPr>
          </a:p>
        </p:txBody>
      </p:sp>
      <p:sp>
        <p:nvSpPr>
          <p:cNvPr id="3" name="Content Placeholder 2"/>
          <p:cNvSpPr>
            <a:spLocks noGrp="1"/>
          </p:cNvSpPr>
          <p:nvPr>
            <p:ph idx="1"/>
          </p:nvPr>
        </p:nvSpPr>
        <p:spPr>
          <a:xfrm>
            <a:off x="755576" y="2060848"/>
            <a:ext cx="8229600" cy="3429024"/>
          </a:xfrm>
        </p:spPr>
        <p:txBody>
          <a:bodyPr>
            <a:normAutofit/>
          </a:bodyPr>
          <a:lstStyle/>
          <a:p>
            <a:pPr marL="0" indent="0">
              <a:buNone/>
            </a:pPr>
            <a:endParaRPr lang="en-IN" sz="2800" b="1" dirty="0" smtClean="0">
              <a:solidFill>
                <a:srgbClr val="990000"/>
              </a:solidFill>
            </a:endParaRPr>
          </a:p>
          <a:p>
            <a:pPr marL="0" indent="0"/>
            <a:r>
              <a:rPr lang="en-IN" sz="2800" b="1" dirty="0" smtClean="0">
                <a:solidFill>
                  <a:srgbClr val="FF0000"/>
                </a:solidFill>
              </a:rPr>
              <a:t> 	</a:t>
            </a:r>
            <a:r>
              <a:rPr lang="en-IN" sz="2800" b="1" dirty="0">
                <a:solidFill>
                  <a:srgbClr val="002060"/>
                </a:solidFill>
              </a:rPr>
              <a:t>Agronomic </a:t>
            </a:r>
            <a:r>
              <a:rPr lang="en-IN" sz="2800" b="1" dirty="0" smtClean="0">
                <a:solidFill>
                  <a:srgbClr val="002060"/>
                </a:solidFill>
              </a:rPr>
              <a:t>practices</a:t>
            </a:r>
          </a:p>
          <a:p>
            <a:pPr marL="0" indent="0"/>
            <a:r>
              <a:rPr lang="en-IN" sz="2800" b="1" dirty="0">
                <a:solidFill>
                  <a:srgbClr val="002060"/>
                </a:solidFill>
              </a:rPr>
              <a:t> </a:t>
            </a:r>
            <a:r>
              <a:rPr lang="en-IN" sz="2800" b="1" dirty="0" smtClean="0">
                <a:solidFill>
                  <a:srgbClr val="002060"/>
                </a:solidFill>
              </a:rPr>
              <a:t>	Identify safe spaces/hot spots</a:t>
            </a:r>
          </a:p>
          <a:p>
            <a:pPr marL="0" indent="0"/>
            <a:r>
              <a:rPr lang="en-IN" sz="2800" b="1" dirty="0">
                <a:solidFill>
                  <a:srgbClr val="002060"/>
                </a:solidFill>
              </a:rPr>
              <a:t> </a:t>
            </a:r>
            <a:r>
              <a:rPr lang="en-IN" sz="2800" b="1" dirty="0" smtClean="0">
                <a:solidFill>
                  <a:srgbClr val="002060"/>
                </a:solidFill>
              </a:rPr>
              <a:t>	Information exchange</a:t>
            </a:r>
            <a:endParaRPr lang="en-IN" sz="2800" b="1" dirty="0">
              <a:solidFill>
                <a:srgbClr val="FF0000"/>
              </a:solidFill>
            </a:endParaRPr>
          </a:p>
          <a:p>
            <a:pPr marL="0" indent="0"/>
            <a:r>
              <a:rPr lang="en-IN" sz="2800" b="1" dirty="0" smtClean="0">
                <a:solidFill>
                  <a:srgbClr val="002060"/>
                </a:solidFill>
              </a:rPr>
              <a:t> 	Combine surface, satellite and simulation 	data 	(model outputs) –</a:t>
            </a:r>
            <a:r>
              <a:rPr lang="en-IN" sz="2800" b="1" dirty="0" err="1" smtClean="0">
                <a:solidFill>
                  <a:srgbClr val="002060"/>
                </a:solidFill>
              </a:rPr>
              <a:t>nowcasts</a:t>
            </a:r>
            <a:r>
              <a:rPr lang="en-IN" sz="2800" b="1" dirty="0" smtClean="0">
                <a:solidFill>
                  <a:srgbClr val="002060"/>
                </a:solidFill>
              </a:rPr>
              <a:t>/ forecasts and 	future climate scenarios</a:t>
            </a:r>
          </a:p>
          <a:p>
            <a:pPr marL="0" indent="0">
              <a:buNone/>
            </a:pPr>
            <a:endParaRPr lang="en-IN" b="1" dirty="0" smtClean="0">
              <a:solidFill>
                <a:srgbClr val="FF0000"/>
              </a:solidFill>
            </a:endParaRPr>
          </a:p>
          <a:p>
            <a:pPr marL="0" indent="0">
              <a:buNone/>
            </a:pPr>
            <a:endParaRPr lang="en-IN" dirty="0" smtClean="0">
              <a:solidFill>
                <a:srgbClr val="FF0000"/>
              </a:solidFill>
            </a:endParaRPr>
          </a:p>
          <a:p>
            <a:pPr algn="ctr">
              <a:buNone/>
            </a:pPr>
            <a:endParaRPr lang="en-US" dirty="0"/>
          </a:p>
        </p:txBody>
      </p:sp>
      <p:sp>
        <p:nvSpPr>
          <p:cNvPr id="5" name="TextBox 4"/>
          <p:cNvSpPr txBox="1"/>
          <p:nvPr/>
        </p:nvSpPr>
        <p:spPr>
          <a:xfrm>
            <a:off x="539552" y="1196752"/>
            <a:ext cx="6012160" cy="523220"/>
          </a:xfrm>
          <a:prstGeom prst="rect">
            <a:avLst/>
          </a:prstGeom>
          <a:noFill/>
        </p:spPr>
        <p:txBody>
          <a:bodyPr wrap="square" rtlCol="0">
            <a:spAutoFit/>
          </a:bodyPr>
          <a:lstStyle/>
          <a:p>
            <a:r>
              <a:rPr lang="en-IN" sz="2800" b="1" dirty="0" smtClean="0">
                <a:solidFill>
                  <a:srgbClr val="C00000"/>
                </a:solidFill>
              </a:rPr>
              <a:t>Identify ADAPTATION strategies</a:t>
            </a:r>
            <a:endParaRPr lang="en-IN" sz="2800" b="1" dirty="0">
              <a:solidFill>
                <a:srgbClr val="C00000"/>
              </a:solidFill>
            </a:endParaRPr>
          </a:p>
        </p:txBody>
      </p:sp>
      <p:pic>
        <p:nvPicPr>
          <p:cNvPr id="6"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642918"/>
            <a:ext cx="6572296" cy="846158"/>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2400" b="1" dirty="0" smtClean="0">
                <a:ln w="11430"/>
                <a:solidFill>
                  <a:srgbClr val="990000"/>
                </a:solidFill>
                <a:latin typeface="Arial" pitchFamily="34" charset="0"/>
                <a:cs typeface="Arial" pitchFamily="34" charset="0"/>
              </a:rPr>
              <a:t>Action Area 1: Database development</a:t>
            </a:r>
            <a:endParaRPr lang="en-US" sz="2400" b="1" dirty="0">
              <a:ln w="11430"/>
              <a:solidFill>
                <a:srgbClr val="990000"/>
              </a:solidFill>
              <a:latin typeface="Arial" pitchFamily="34" charset="0"/>
              <a:cs typeface="Arial" pitchFamily="34" charset="0"/>
            </a:endParaRPr>
          </a:p>
        </p:txBody>
      </p:sp>
      <p:sp>
        <p:nvSpPr>
          <p:cNvPr id="3" name="Content Placeholder 2"/>
          <p:cNvSpPr>
            <a:spLocks noGrp="1"/>
          </p:cNvSpPr>
          <p:nvPr>
            <p:ph idx="1"/>
          </p:nvPr>
        </p:nvSpPr>
        <p:spPr>
          <a:xfrm>
            <a:off x="500034" y="2500306"/>
            <a:ext cx="8229600" cy="3114684"/>
          </a:xfrm>
        </p:spPr>
        <p:txBody>
          <a:bodyPr>
            <a:normAutofit/>
          </a:bodyPr>
          <a:lstStyle/>
          <a:p>
            <a:pPr>
              <a:buNone/>
            </a:pPr>
            <a:endParaRPr lang="en-US" sz="2800" b="1" u="sng" dirty="0" smtClean="0"/>
          </a:p>
          <a:p>
            <a:pPr marL="358775" indent="-358775" algn="just"/>
            <a:r>
              <a:rPr lang="en-IN" sz="2400" b="1" dirty="0" smtClean="0">
                <a:solidFill>
                  <a:srgbClr val="002060"/>
                </a:solidFill>
                <a:latin typeface="Arial" pitchFamily="34" charset="0"/>
                <a:cs typeface="Arial" pitchFamily="34" charset="0"/>
              </a:rPr>
              <a:t>Data on meteorology, soil, crop and management have been collected</a:t>
            </a:r>
          </a:p>
          <a:p>
            <a:pPr marL="358775" indent="-358775" algn="just"/>
            <a:r>
              <a:rPr lang="en-IN" sz="2400" b="1" dirty="0" smtClean="0">
                <a:solidFill>
                  <a:srgbClr val="002060"/>
                </a:solidFill>
                <a:latin typeface="Arial" pitchFamily="34" charset="0"/>
                <a:cs typeface="Arial" pitchFamily="34" charset="0"/>
              </a:rPr>
              <a:t>Quality checks have/are being done. </a:t>
            </a:r>
          </a:p>
          <a:p>
            <a:pPr marL="358775" indent="-358775" algn="just"/>
            <a:r>
              <a:rPr lang="en-IN" sz="2400" b="1" dirty="0" smtClean="0">
                <a:solidFill>
                  <a:srgbClr val="002060"/>
                </a:solidFill>
                <a:latin typeface="Arial" pitchFamily="34" charset="0"/>
                <a:cs typeface="Arial" pitchFamily="34" charset="0"/>
              </a:rPr>
              <a:t>Current database is being refined and updated.</a:t>
            </a:r>
          </a:p>
          <a:p>
            <a:pPr marL="358775" indent="-358775" algn="just"/>
            <a:r>
              <a:rPr lang="en-IN" sz="2400" b="1" dirty="0" smtClean="0">
                <a:solidFill>
                  <a:srgbClr val="002060"/>
                </a:solidFill>
                <a:latin typeface="Arial" pitchFamily="34" charset="0"/>
                <a:cs typeface="Arial" pitchFamily="34" charset="0"/>
              </a:rPr>
              <a:t>The socio – economic data collection is in progress.</a:t>
            </a:r>
          </a:p>
          <a:p>
            <a:pPr>
              <a:buNone/>
            </a:pPr>
            <a:endParaRPr lang="en-US" dirty="0"/>
          </a:p>
        </p:txBody>
      </p:sp>
      <p:sp>
        <p:nvSpPr>
          <p:cNvPr id="4" name="TextBox 3"/>
          <p:cNvSpPr txBox="1"/>
          <p:nvPr/>
        </p:nvSpPr>
        <p:spPr>
          <a:xfrm>
            <a:off x="428596" y="1714488"/>
            <a:ext cx="8215370" cy="461665"/>
          </a:xfrm>
          <a:prstGeom prst="rect">
            <a:avLst/>
          </a:prstGeom>
          <a:noFill/>
        </p:spPr>
        <p:txBody>
          <a:bodyPr wrap="square" rtlCol="0">
            <a:spAutoFit/>
          </a:bodyPr>
          <a:lstStyle/>
          <a:p>
            <a:r>
              <a:rPr lang="en-US" sz="2400" b="1" u="sng" dirty="0" smtClean="0">
                <a:solidFill>
                  <a:srgbClr val="C00000"/>
                </a:solidFill>
              </a:rPr>
              <a:t> All countries - India, Sri Lanka, China, Malawi and Kenya</a:t>
            </a:r>
            <a:endParaRPr lang="en-IN" sz="2400" b="1" u="sng" dirty="0">
              <a:solidFill>
                <a:srgbClr val="C00000"/>
              </a:solidFill>
            </a:endParaRPr>
          </a:p>
        </p:txBody>
      </p:sp>
      <p:pic>
        <p:nvPicPr>
          <p:cNvPr id="5"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
        <p:nvSpPr>
          <p:cNvPr id="26" name="Oval 25"/>
          <p:cNvSpPr/>
          <p:nvPr/>
        </p:nvSpPr>
        <p:spPr>
          <a:xfrm>
            <a:off x="4697718" y="3592121"/>
            <a:ext cx="3732033" cy="7825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990000"/>
              </a:solidFill>
            </a:endParaRPr>
          </a:p>
        </p:txBody>
      </p:sp>
      <p:sp>
        <p:nvSpPr>
          <p:cNvPr id="25" name="Oval 24"/>
          <p:cNvSpPr/>
          <p:nvPr/>
        </p:nvSpPr>
        <p:spPr>
          <a:xfrm>
            <a:off x="229061" y="3604343"/>
            <a:ext cx="3732033" cy="7825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990000"/>
              </a:solidFill>
            </a:endParaRPr>
          </a:p>
        </p:txBody>
      </p:sp>
      <p:sp>
        <p:nvSpPr>
          <p:cNvPr id="6" name="Rectangle 5"/>
          <p:cNvSpPr/>
          <p:nvPr/>
        </p:nvSpPr>
        <p:spPr>
          <a:xfrm>
            <a:off x="1331640" y="194246"/>
            <a:ext cx="6624736" cy="720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p:cNvSpPr txBox="1"/>
          <p:nvPr/>
        </p:nvSpPr>
        <p:spPr>
          <a:xfrm>
            <a:off x="1691679" y="359286"/>
            <a:ext cx="6408712" cy="461665"/>
          </a:xfrm>
          <a:prstGeom prst="rect">
            <a:avLst/>
          </a:prstGeom>
          <a:noFill/>
        </p:spPr>
        <p:txBody>
          <a:bodyPr wrap="square" rtlCol="0">
            <a:spAutoFit/>
          </a:bodyPr>
          <a:lstStyle/>
          <a:p>
            <a:r>
              <a:rPr lang="en-IN" sz="2400" b="1" dirty="0" smtClean="0">
                <a:solidFill>
                  <a:srgbClr val="990000"/>
                </a:solidFill>
                <a:latin typeface="Arial Rounded MT Bold" panose="020F0704030504030204" pitchFamily="34" charset="0"/>
              </a:rPr>
              <a:t>Climate change is a cause not an effect</a:t>
            </a:r>
            <a:endParaRPr lang="en-IN" sz="2400" b="1" dirty="0">
              <a:solidFill>
                <a:srgbClr val="990000"/>
              </a:solidFill>
              <a:latin typeface="Arial Rounded MT Bold" panose="020F0704030504030204" pitchFamily="34" charset="0"/>
            </a:endParaRPr>
          </a:p>
        </p:txBody>
      </p:sp>
      <p:sp>
        <p:nvSpPr>
          <p:cNvPr id="7" name="Rectangle 6"/>
          <p:cNvSpPr/>
          <p:nvPr/>
        </p:nvSpPr>
        <p:spPr>
          <a:xfrm>
            <a:off x="3347863" y="1213521"/>
            <a:ext cx="2592288" cy="720080"/>
          </a:xfrm>
          <a:prstGeom prst="rect">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Rectangle 7"/>
          <p:cNvSpPr/>
          <p:nvPr/>
        </p:nvSpPr>
        <p:spPr>
          <a:xfrm>
            <a:off x="29685" y="2429369"/>
            <a:ext cx="4015228" cy="720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9" name="Rectangle 8"/>
          <p:cNvSpPr/>
          <p:nvPr/>
        </p:nvSpPr>
        <p:spPr>
          <a:xfrm>
            <a:off x="4211960" y="2408620"/>
            <a:ext cx="4896544" cy="720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p:cNvSpPr txBox="1"/>
          <p:nvPr/>
        </p:nvSpPr>
        <p:spPr>
          <a:xfrm>
            <a:off x="3659708" y="1350795"/>
            <a:ext cx="1968599" cy="461665"/>
          </a:xfrm>
          <a:prstGeom prst="rect">
            <a:avLst/>
          </a:prstGeom>
          <a:noFill/>
        </p:spPr>
        <p:txBody>
          <a:bodyPr wrap="square" rtlCol="0">
            <a:spAutoFit/>
          </a:bodyPr>
          <a:lstStyle/>
          <a:p>
            <a:r>
              <a:rPr lang="en-IN" sz="2400" b="1" dirty="0" smtClean="0">
                <a:solidFill>
                  <a:srgbClr val="990000"/>
                </a:solidFill>
                <a:latin typeface="Arial Rounded MT Bold" panose="020F0704030504030204" pitchFamily="34" charset="0"/>
              </a:rPr>
              <a:t>It triggers</a:t>
            </a:r>
            <a:endParaRPr lang="en-IN" sz="2400" b="1" dirty="0">
              <a:solidFill>
                <a:srgbClr val="990000"/>
              </a:solidFill>
              <a:latin typeface="Arial Rounded MT Bold" panose="020F0704030504030204" pitchFamily="34" charset="0"/>
            </a:endParaRPr>
          </a:p>
        </p:txBody>
      </p:sp>
      <p:sp>
        <p:nvSpPr>
          <p:cNvPr id="11" name="TextBox 10"/>
          <p:cNvSpPr txBox="1"/>
          <p:nvPr/>
        </p:nvSpPr>
        <p:spPr>
          <a:xfrm>
            <a:off x="-21803" y="2480575"/>
            <a:ext cx="4233763" cy="707886"/>
          </a:xfrm>
          <a:prstGeom prst="rect">
            <a:avLst/>
          </a:prstGeom>
          <a:noFill/>
        </p:spPr>
        <p:txBody>
          <a:bodyPr wrap="square" rtlCol="0">
            <a:spAutoFit/>
          </a:bodyPr>
          <a:lstStyle/>
          <a:p>
            <a:r>
              <a:rPr lang="en-IN" sz="2000" b="1" dirty="0" smtClean="0">
                <a:solidFill>
                  <a:srgbClr val="990000"/>
                </a:solidFill>
                <a:latin typeface="Arial Rounded MT Bold" panose="020F0704030504030204" pitchFamily="34" charset="0"/>
              </a:rPr>
              <a:t>Biotic –</a:t>
            </a:r>
          </a:p>
          <a:p>
            <a:r>
              <a:rPr lang="en-IN" sz="2000" b="1" dirty="0" smtClean="0">
                <a:solidFill>
                  <a:srgbClr val="990000"/>
                </a:solidFill>
                <a:latin typeface="Arial Rounded MT Bold" panose="020F0704030504030204" pitchFamily="34" charset="0"/>
              </a:rPr>
              <a:t> (mainly disease and pests)</a:t>
            </a:r>
            <a:endParaRPr lang="en-IN" sz="2000" b="1" dirty="0">
              <a:solidFill>
                <a:srgbClr val="990000"/>
              </a:solidFill>
              <a:latin typeface="Arial Rounded MT Bold" panose="020F0704030504030204" pitchFamily="34" charset="0"/>
            </a:endParaRPr>
          </a:p>
        </p:txBody>
      </p:sp>
      <p:sp>
        <p:nvSpPr>
          <p:cNvPr id="13" name="Rectangle 12"/>
          <p:cNvSpPr/>
          <p:nvPr/>
        </p:nvSpPr>
        <p:spPr>
          <a:xfrm>
            <a:off x="1691679" y="4615701"/>
            <a:ext cx="6624736" cy="720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p:cNvSpPr/>
          <p:nvPr/>
        </p:nvSpPr>
        <p:spPr>
          <a:xfrm>
            <a:off x="899592" y="5701918"/>
            <a:ext cx="6624736" cy="720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6" name="TextBox 15"/>
          <p:cNvSpPr txBox="1"/>
          <p:nvPr/>
        </p:nvSpPr>
        <p:spPr>
          <a:xfrm>
            <a:off x="4191645" y="2364209"/>
            <a:ext cx="4952355" cy="707886"/>
          </a:xfrm>
          <a:prstGeom prst="rect">
            <a:avLst/>
          </a:prstGeom>
          <a:noFill/>
        </p:spPr>
        <p:txBody>
          <a:bodyPr wrap="square" rtlCol="0">
            <a:spAutoFit/>
          </a:bodyPr>
          <a:lstStyle/>
          <a:p>
            <a:r>
              <a:rPr lang="en-IN" sz="2000" b="1" dirty="0" smtClean="0">
                <a:solidFill>
                  <a:srgbClr val="990000"/>
                </a:solidFill>
                <a:latin typeface="Arial Rounded MT Bold" panose="020F0704030504030204" pitchFamily="34" charset="0"/>
              </a:rPr>
              <a:t>Abiotic – </a:t>
            </a:r>
          </a:p>
          <a:p>
            <a:r>
              <a:rPr lang="en-IN" sz="2000" b="1" dirty="0" smtClean="0">
                <a:solidFill>
                  <a:srgbClr val="990000"/>
                </a:solidFill>
                <a:latin typeface="Arial Rounded MT Bold" panose="020F0704030504030204" pitchFamily="34" charset="0"/>
              </a:rPr>
              <a:t>(mainly Floods, Droughts &amp; hailstorms)</a:t>
            </a:r>
            <a:endParaRPr lang="en-IN" sz="2000" b="1" dirty="0">
              <a:solidFill>
                <a:srgbClr val="990000"/>
              </a:solidFill>
              <a:latin typeface="Arial Rounded MT Bold" panose="020F0704030504030204" pitchFamily="34" charset="0"/>
            </a:endParaRPr>
          </a:p>
        </p:txBody>
      </p:sp>
      <p:sp>
        <p:nvSpPr>
          <p:cNvPr id="2" name="TextBox 1"/>
          <p:cNvSpPr txBox="1"/>
          <p:nvPr/>
        </p:nvSpPr>
        <p:spPr>
          <a:xfrm>
            <a:off x="312880" y="3796127"/>
            <a:ext cx="3564396" cy="369332"/>
          </a:xfrm>
          <a:prstGeom prst="rect">
            <a:avLst/>
          </a:prstGeom>
          <a:noFill/>
        </p:spPr>
        <p:txBody>
          <a:bodyPr wrap="square" rtlCol="0">
            <a:spAutoFit/>
          </a:bodyPr>
          <a:lstStyle/>
          <a:p>
            <a:r>
              <a:rPr lang="en-IN" dirty="0" smtClean="0">
                <a:solidFill>
                  <a:schemeClr val="bg1"/>
                </a:solidFill>
                <a:latin typeface="Arial Black" panose="020B0A04020102020204" pitchFamily="34" charset="0"/>
              </a:rPr>
              <a:t>This is </a:t>
            </a:r>
            <a:r>
              <a:rPr lang="en-IN" dirty="0" smtClean="0">
                <a:solidFill>
                  <a:schemeClr val="bg1"/>
                </a:solidFill>
                <a:latin typeface="Arial Black" panose="020B0A04020102020204" pitchFamily="34" charset="0"/>
              </a:rPr>
              <a:t>not something </a:t>
            </a:r>
            <a:r>
              <a:rPr lang="en-IN" dirty="0" smtClean="0">
                <a:solidFill>
                  <a:schemeClr val="bg1"/>
                </a:solidFill>
                <a:latin typeface="Arial Black" panose="020B0A04020102020204" pitchFamily="34" charset="0"/>
              </a:rPr>
              <a:t>NEW</a:t>
            </a:r>
            <a:endParaRPr lang="en-IN" dirty="0">
              <a:solidFill>
                <a:schemeClr val="bg1"/>
              </a:solidFill>
              <a:latin typeface="Arial Black" panose="020B0A04020102020204" pitchFamily="34" charset="0"/>
            </a:endParaRPr>
          </a:p>
        </p:txBody>
      </p:sp>
      <p:sp>
        <p:nvSpPr>
          <p:cNvPr id="3" name="TextBox 2"/>
          <p:cNvSpPr txBox="1"/>
          <p:nvPr/>
        </p:nvSpPr>
        <p:spPr>
          <a:xfrm>
            <a:off x="1879054" y="4653324"/>
            <a:ext cx="6221337" cy="707886"/>
          </a:xfrm>
          <a:prstGeom prst="rect">
            <a:avLst/>
          </a:prstGeom>
          <a:noFill/>
        </p:spPr>
        <p:txBody>
          <a:bodyPr wrap="square" rtlCol="0">
            <a:spAutoFit/>
          </a:bodyPr>
          <a:lstStyle/>
          <a:p>
            <a:r>
              <a:rPr lang="en-IN" sz="2000" b="1" dirty="0" smtClean="0">
                <a:latin typeface="Arial Rounded MT Bold" panose="020F0704030504030204" pitchFamily="34" charset="0"/>
              </a:rPr>
              <a:t>Accurate forecasts and Decision support system /Early </a:t>
            </a:r>
            <a:r>
              <a:rPr lang="en-IN" sz="2000" b="1" dirty="0">
                <a:latin typeface="Arial Rounded MT Bold" panose="020F0704030504030204" pitchFamily="34" charset="0"/>
              </a:rPr>
              <a:t>W</a:t>
            </a:r>
            <a:r>
              <a:rPr lang="en-IN" sz="2000" b="1" dirty="0" smtClean="0">
                <a:latin typeface="Arial Rounded MT Bold" panose="020F0704030504030204" pitchFamily="34" charset="0"/>
              </a:rPr>
              <a:t>arning System (EWS)</a:t>
            </a:r>
            <a:endParaRPr lang="en-IN" sz="2000" b="1" dirty="0">
              <a:latin typeface="Arial Rounded MT Bold" panose="020F0704030504030204" pitchFamily="34" charset="0"/>
            </a:endParaRPr>
          </a:p>
        </p:txBody>
      </p:sp>
      <p:sp>
        <p:nvSpPr>
          <p:cNvPr id="15" name="TextBox 14"/>
          <p:cNvSpPr txBox="1"/>
          <p:nvPr/>
        </p:nvSpPr>
        <p:spPr>
          <a:xfrm>
            <a:off x="1066639" y="5714112"/>
            <a:ext cx="6624736" cy="707886"/>
          </a:xfrm>
          <a:prstGeom prst="rect">
            <a:avLst/>
          </a:prstGeom>
          <a:noFill/>
        </p:spPr>
        <p:txBody>
          <a:bodyPr wrap="square" rtlCol="0">
            <a:spAutoFit/>
          </a:bodyPr>
          <a:lstStyle/>
          <a:p>
            <a:r>
              <a:rPr lang="en-IN" sz="2000" b="1" dirty="0" smtClean="0">
                <a:latin typeface="Arial Rounded MT Bold" panose="020F0704030504030204" pitchFamily="34" charset="0"/>
              </a:rPr>
              <a:t>Team Efforts: Scientists of all disciplines to come together to Combat Climate change</a:t>
            </a:r>
            <a:endParaRPr lang="en-IN" sz="2000" b="1" dirty="0">
              <a:latin typeface="Arial Rounded MT Bold" panose="020F0704030504030204" pitchFamily="34" charset="0"/>
            </a:endParaRPr>
          </a:p>
        </p:txBody>
      </p:sp>
      <p:sp>
        <p:nvSpPr>
          <p:cNvPr id="18" name="Down Arrow 17"/>
          <p:cNvSpPr/>
          <p:nvPr/>
        </p:nvSpPr>
        <p:spPr>
          <a:xfrm>
            <a:off x="4644007" y="914326"/>
            <a:ext cx="252028" cy="26343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Down Arrow 18"/>
          <p:cNvSpPr/>
          <p:nvPr/>
        </p:nvSpPr>
        <p:spPr>
          <a:xfrm>
            <a:off x="3347863" y="1933601"/>
            <a:ext cx="311845" cy="47501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Down Arrow 19"/>
          <p:cNvSpPr/>
          <p:nvPr/>
        </p:nvSpPr>
        <p:spPr>
          <a:xfrm>
            <a:off x="5603924" y="1933601"/>
            <a:ext cx="336227" cy="47501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Down Arrow 20"/>
          <p:cNvSpPr/>
          <p:nvPr/>
        </p:nvSpPr>
        <p:spPr>
          <a:xfrm>
            <a:off x="4770021" y="5396538"/>
            <a:ext cx="252028" cy="26343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TextBox 23"/>
          <p:cNvSpPr txBox="1"/>
          <p:nvPr/>
        </p:nvSpPr>
        <p:spPr>
          <a:xfrm>
            <a:off x="4770021" y="3765349"/>
            <a:ext cx="3800840" cy="400110"/>
          </a:xfrm>
          <a:prstGeom prst="rect">
            <a:avLst/>
          </a:prstGeom>
          <a:noFill/>
        </p:spPr>
        <p:txBody>
          <a:bodyPr wrap="square" rtlCol="0">
            <a:spAutoFit/>
          </a:bodyPr>
          <a:lstStyle/>
          <a:p>
            <a:r>
              <a:rPr lang="en-IN" sz="2000" dirty="0" smtClean="0">
                <a:solidFill>
                  <a:schemeClr val="bg1"/>
                </a:solidFill>
                <a:latin typeface="Arial Black" panose="020B0A04020102020204" pitchFamily="34" charset="0"/>
              </a:rPr>
              <a:t>Only Frequency </a:t>
            </a:r>
            <a:r>
              <a:rPr lang="en-IN" sz="2000" dirty="0" smtClean="0">
                <a:solidFill>
                  <a:schemeClr val="bg1"/>
                </a:solidFill>
                <a:latin typeface="Arial Black" panose="020B0A04020102020204" pitchFamily="34" charset="0"/>
              </a:rPr>
              <a:t>changed</a:t>
            </a:r>
            <a:endParaRPr lang="en-IN" sz="20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0558172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
        <p:nvSpPr>
          <p:cNvPr id="2" name="Title 1"/>
          <p:cNvSpPr>
            <a:spLocks noGrp="1"/>
          </p:cNvSpPr>
          <p:nvPr>
            <p:ph type="title"/>
          </p:nvPr>
        </p:nvSpPr>
        <p:spPr>
          <a:xfrm>
            <a:off x="395536" y="14184"/>
            <a:ext cx="8229600" cy="1143000"/>
          </a:xfrm>
        </p:spPr>
        <p:txBody>
          <a:bodyPr>
            <a:normAutofit/>
          </a:bodyPr>
          <a:lstStyle/>
          <a:p>
            <a:pPr lvl="0" algn="l"/>
            <a:r>
              <a:rPr lang="en-US" sz="2800" b="1" dirty="0" smtClean="0">
                <a:solidFill>
                  <a:srgbClr val="990000"/>
                </a:solidFill>
                <a:ea typeface="Calibri" pitchFamily="34" charset="0"/>
                <a:cs typeface="Times New Roman" pitchFamily="18" charset="0"/>
              </a:rPr>
              <a:t>Approach for practices to cope with climate change</a:t>
            </a:r>
            <a:endParaRPr lang="en-US" sz="2800" dirty="0">
              <a:solidFill>
                <a:srgbClr val="990000"/>
              </a:solidFill>
            </a:endParaRPr>
          </a:p>
        </p:txBody>
      </p:sp>
      <p:sp>
        <p:nvSpPr>
          <p:cNvPr id="3" name="Content Placeholder 2"/>
          <p:cNvSpPr>
            <a:spLocks noGrp="1"/>
          </p:cNvSpPr>
          <p:nvPr>
            <p:ph idx="1"/>
          </p:nvPr>
        </p:nvSpPr>
        <p:spPr>
          <a:xfrm>
            <a:off x="455906" y="1556792"/>
            <a:ext cx="8464454" cy="4595972"/>
          </a:xfrm>
        </p:spPr>
        <p:txBody>
          <a:bodyPr>
            <a:noAutofit/>
          </a:bodyPr>
          <a:lstStyle/>
          <a:p>
            <a:r>
              <a:rPr lang="en-GB" sz="2000" b="1" dirty="0" smtClean="0">
                <a:solidFill>
                  <a:srgbClr val="002060"/>
                </a:solidFill>
              </a:rPr>
              <a:t>Crop improvement (</a:t>
            </a:r>
            <a:r>
              <a:rPr lang="en-GB" sz="2000" b="1" dirty="0" smtClean="0">
                <a:solidFill>
                  <a:srgbClr val="FF0000"/>
                </a:solidFill>
              </a:rPr>
              <a:t>Plant Breeding/Biotechnology/Plant Physiology</a:t>
            </a:r>
            <a:r>
              <a:rPr lang="en-GB" sz="2000" b="1" dirty="0" smtClean="0">
                <a:solidFill>
                  <a:srgbClr val="002060"/>
                </a:solidFill>
              </a:rPr>
              <a:t>)</a:t>
            </a:r>
            <a:endParaRPr lang="en-GB" sz="2000" b="1" u="sng" dirty="0" smtClean="0">
              <a:solidFill>
                <a:srgbClr val="002060"/>
              </a:solidFill>
            </a:endParaRPr>
          </a:p>
          <a:p>
            <a:r>
              <a:rPr lang="en-US" sz="2000" b="1" dirty="0" smtClean="0">
                <a:solidFill>
                  <a:srgbClr val="002060"/>
                </a:solidFill>
              </a:rPr>
              <a:t>Establishment and management of shade trees (</a:t>
            </a:r>
            <a:r>
              <a:rPr lang="en-US" sz="2000" b="1" dirty="0" smtClean="0">
                <a:solidFill>
                  <a:srgbClr val="FF0000"/>
                </a:solidFill>
              </a:rPr>
              <a:t>Agronomy</a:t>
            </a:r>
            <a:r>
              <a:rPr lang="en-US" sz="2000" b="1" dirty="0" smtClean="0">
                <a:solidFill>
                  <a:srgbClr val="002060"/>
                </a:solidFill>
              </a:rPr>
              <a:t>)</a:t>
            </a:r>
          </a:p>
          <a:p>
            <a:pPr marL="1431925" indent="0">
              <a:buFont typeface="Courier New" pitchFamily="49" charset="0"/>
              <a:buChar char="o"/>
            </a:pPr>
            <a:r>
              <a:rPr lang="en-US" sz="2000" b="1" dirty="0" smtClean="0">
                <a:solidFill>
                  <a:srgbClr val="002060"/>
                </a:solidFill>
                <a:ea typeface="Calibri" pitchFamily="34" charset="0"/>
                <a:cs typeface="Times New Roman" pitchFamily="18" charset="0"/>
              </a:rPr>
              <a:t>	Maintaining humid conditions in a tea gardens</a:t>
            </a:r>
            <a:endParaRPr lang="en-US" sz="2000" b="1" dirty="0" smtClean="0">
              <a:solidFill>
                <a:srgbClr val="002060"/>
              </a:solidFill>
            </a:endParaRPr>
          </a:p>
          <a:p>
            <a:r>
              <a:rPr lang="en-US" sz="2000" b="1" dirty="0" smtClean="0">
                <a:solidFill>
                  <a:srgbClr val="002060"/>
                </a:solidFill>
              </a:rPr>
              <a:t>Water harvesting  (</a:t>
            </a:r>
            <a:r>
              <a:rPr lang="en-US" sz="2000" b="1" dirty="0" smtClean="0">
                <a:solidFill>
                  <a:srgbClr val="FF0000"/>
                </a:solidFill>
              </a:rPr>
              <a:t>water Management</a:t>
            </a:r>
            <a:r>
              <a:rPr lang="en-US" sz="2000" b="1" dirty="0" smtClean="0">
                <a:solidFill>
                  <a:srgbClr val="002060"/>
                </a:solidFill>
              </a:rPr>
              <a:t>)</a:t>
            </a:r>
          </a:p>
          <a:p>
            <a:r>
              <a:rPr lang="en-US" sz="2000" b="1" dirty="0" smtClean="0">
                <a:solidFill>
                  <a:srgbClr val="002060"/>
                </a:solidFill>
              </a:rPr>
              <a:t>Soil and Soil moisture Conservation (</a:t>
            </a:r>
            <a:r>
              <a:rPr lang="en-US" sz="2000" b="1" dirty="0" smtClean="0">
                <a:solidFill>
                  <a:srgbClr val="FF0000"/>
                </a:solidFill>
              </a:rPr>
              <a:t>Soil Science</a:t>
            </a:r>
            <a:r>
              <a:rPr lang="en-US" sz="2000" b="1" dirty="0" smtClean="0">
                <a:solidFill>
                  <a:srgbClr val="002060"/>
                </a:solidFill>
              </a:rPr>
              <a:t>)</a:t>
            </a:r>
            <a:endParaRPr lang="en-US" sz="2000" dirty="0" smtClean="0">
              <a:solidFill>
                <a:srgbClr val="002060"/>
              </a:solidFill>
            </a:endParaRPr>
          </a:p>
          <a:p>
            <a:r>
              <a:rPr lang="en-US" sz="2000" b="1" dirty="0" smtClean="0">
                <a:solidFill>
                  <a:srgbClr val="002060"/>
                </a:solidFill>
                <a:ea typeface="Calibri" pitchFamily="34" charset="0"/>
                <a:cs typeface="Times New Roman" pitchFamily="18" charset="0"/>
              </a:rPr>
              <a:t>Efficient planning on artificial irrigation (</a:t>
            </a:r>
            <a:r>
              <a:rPr lang="en-US" sz="2000" b="1" dirty="0" smtClean="0">
                <a:solidFill>
                  <a:srgbClr val="FF0000"/>
                </a:solidFill>
                <a:ea typeface="Calibri" pitchFamily="34" charset="0"/>
                <a:cs typeface="Times New Roman" pitchFamily="18" charset="0"/>
              </a:rPr>
              <a:t>Irrigation Agronomy</a:t>
            </a:r>
            <a:r>
              <a:rPr lang="en-US" sz="2000" b="1" dirty="0" smtClean="0">
                <a:solidFill>
                  <a:srgbClr val="002060"/>
                </a:solidFill>
                <a:ea typeface="Calibri" pitchFamily="34" charset="0"/>
                <a:cs typeface="Times New Roman" pitchFamily="18" charset="0"/>
              </a:rPr>
              <a:t>)</a:t>
            </a:r>
          </a:p>
          <a:p>
            <a:r>
              <a:rPr lang="en-US" sz="2000" b="1" dirty="0" smtClean="0">
                <a:solidFill>
                  <a:srgbClr val="002060"/>
                </a:solidFill>
                <a:ea typeface="Calibri" pitchFamily="34" charset="0"/>
                <a:cs typeface="Times New Roman" pitchFamily="18" charset="0"/>
              </a:rPr>
              <a:t>Efficient drainage system</a:t>
            </a:r>
            <a:r>
              <a:rPr lang="en-US" sz="2000" dirty="0">
                <a:solidFill>
                  <a:srgbClr val="002060"/>
                </a:solidFill>
                <a:ea typeface="Calibri" pitchFamily="34" charset="0"/>
                <a:cs typeface="Times New Roman" pitchFamily="18" charset="0"/>
              </a:rPr>
              <a:t> </a:t>
            </a:r>
            <a:r>
              <a:rPr lang="en-US" sz="2000" b="1" dirty="0" smtClean="0">
                <a:solidFill>
                  <a:srgbClr val="002060"/>
                </a:solidFill>
                <a:ea typeface="Calibri" pitchFamily="34" charset="0"/>
                <a:cs typeface="Times New Roman" pitchFamily="18" charset="0"/>
              </a:rPr>
              <a:t>(</a:t>
            </a:r>
            <a:r>
              <a:rPr lang="en-US" sz="2000" b="1" dirty="0" smtClean="0">
                <a:solidFill>
                  <a:srgbClr val="FF0000"/>
                </a:solidFill>
                <a:ea typeface="Calibri" pitchFamily="34" charset="0"/>
                <a:cs typeface="Times New Roman" pitchFamily="18" charset="0"/>
              </a:rPr>
              <a:t>Engineering</a:t>
            </a:r>
            <a:r>
              <a:rPr lang="en-US" sz="2000" b="1" dirty="0" smtClean="0">
                <a:solidFill>
                  <a:srgbClr val="002060"/>
                </a:solidFill>
                <a:ea typeface="Calibri" pitchFamily="34" charset="0"/>
                <a:cs typeface="Times New Roman" pitchFamily="18" charset="0"/>
              </a:rPr>
              <a:t>)</a:t>
            </a:r>
          </a:p>
          <a:p>
            <a:r>
              <a:rPr lang="en-US" sz="2000" b="1" dirty="0" smtClean="0">
                <a:solidFill>
                  <a:srgbClr val="002060"/>
                </a:solidFill>
                <a:ea typeface="Calibri" pitchFamily="34" charset="0"/>
                <a:cs typeface="Times New Roman" pitchFamily="18" charset="0"/>
              </a:rPr>
              <a:t>Multiple cropping </a:t>
            </a:r>
            <a:r>
              <a:rPr lang="en-US" sz="2000" b="1" dirty="0" smtClean="0">
                <a:solidFill>
                  <a:srgbClr val="FF0000"/>
                </a:solidFill>
                <a:ea typeface="Calibri" pitchFamily="34" charset="0"/>
                <a:cs typeface="Times New Roman" pitchFamily="18" charset="0"/>
              </a:rPr>
              <a:t>(Agronomy/Horticulture</a:t>
            </a:r>
            <a:r>
              <a:rPr lang="en-US" sz="2000" b="1" dirty="0" smtClean="0">
                <a:solidFill>
                  <a:srgbClr val="002060"/>
                </a:solidFill>
                <a:ea typeface="Calibri" pitchFamily="34" charset="0"/>
                <a:cs typeface="Times New Roman" pitchFamily="18" charset="0"/>
              </a:rPr>
              <a:t>)</a:t>
            </a:r>
            <a:endParaRPr lang="en-US" sz="2000" dirty="0" smtClean="0">
              <a:solidFill>
                <a:srgbClr val="002060"/>
              </a:solidFill>
              <a:ea typeface="Calibri" pitchFamily="34" charset="0"/>
              <a:cs typeface="Times New Roman" pitchFamily="18" charset="0"/>
            </a:endParaRPr>
          </a:p>
          <a:p>
            <a:r>
              <a:rPr lang="en-US" sz="2000" b="1" dirty="0" smtClean="0">
                <a:solidFill>
                  <a:srgbClr val="002060"/>
                </a:solidFill>
                <a:ea typeface="Calibri" pitchFamily="34" charset="0"/>
                <a:cs typeface="Times New Roman" pitchFamily="18" charset="0"/>
              </a:rPr>
              <a:t>Organic cultivation (</a:t>
            </a:r>
            <a:r>
              <a:rPr lang="en-US" sz="2000" b="1" dirty="0" smtClean="0">
                <a:solidFill>
                  <a:srgbClr val="FF0000"/>
                </a:solidFill>
                <a:ea typeface="Calibri" pitchFamily="34" charset="0"/>
                <a:cs typeface="Times New Roman" pitchFamily="18" charset="0"/>
              </a:rPr>
              <a:t>Soil Science</a:t>
            </a:r>
            <a:r>
              <a:rPr lang="en-US" sz="2000" b="1" dirty="0" smtClean="0">
                <a:solidFill>
                  <a:srgbClr val="002060"/>
                </a:solidFill>
                <a:ea typeface="Calibri" pitchFamily="34" charset="0"/>
                <a:cs typeface="Times New Roman" pitchFamily="18" charset="0"/>
              </a:rPr>
              <a:t>)</a:t>
            </a:r>
          </a:p>
          <a:p>
            <a:r>
              <a:rPr lang="en-GB" sz="2000" b="1" dirty="0" smtClean="0">
                <a:solidFill>
                  <a:srgbClr val="002060"/>
                </a:solidFill>
              </a:rPr>
              <a:t>Weather forecasting (</a:t>
            </a:r>
            <a:r>
              <a:rPr lang="en-GB" sz="2000" b="1" dirty="0" smtClean="0">
                <a:solidFill>
                  <a:srgbClr val="FF0000"/>
                </a:solidFill>
              </a:rPr>
              <a:t>Crop Modelling/Information Technology</a:t>
            </a:r>
            <a:r>
              <a:rPr lang="en-GB" sz="2000" b="1" dirty="0" smtClean="0">
                <a:solidFill>
                  <a:srgbClr val="002060"/>
                </a:solidFill>
              </a:rPr>
              <a:t>)</a:t>
            </a:r>
          </a:p>
          <a:p>
            <a:r>
              <a:rPr lang="en-GB" sz="2000" b="1" dirty="0" smtClean="0">
                <a:solidFill>
                  <a:srgbClr val="002060"/>
                </a:solidFill>
              </a:rPr>
              <a:t>Disease/ Pest incidence forecasts (</a:t>
            </a:r>
            <a:r>
              <a:rPr lang="en-GB" sz="2000" b="1" dirty="0" smtClean="0">
                <a:solidFill>
                  <a:srgbClr val="FF0000"/>
                </a:solidFill>
              </a:rPr>
              <a:t>Plant Pathology and Entomology</a:t>
            </a:r>
            <a:r>
              <a:rPr lang="en-GB" sz="2000" b="1" dirty="0" smtClean="0">
                <a:solidFill>
                  <a:srgbClr val="002060"/>
                </a:solidFill>
              </a:rPr>
              <a:t>)</a:t>
            </a:r>
          </a:p>
          <a:p>
            <a:r>
              <a:rPr lang="en-GB" sz="2000" b="1" dirty="0" smtClean="0">
                <a:solidFill>
                  <a:srgbClr val="002060"/>
                </a:solidFill>
              </a:rPr>
              <a:t>Crop advisories based on forecasts (</a:t>
            </a:r>
            <a:r>
              <a:rPr lang="en-GB" sz="2000" b="1" dirty="0" smtClean="0">
                <a:solidFill>
                  <a:srgbClr val="FF0000"/>
                </a:solidFill>
              </a:rPr>
              <a:t>Extension, Advisory system</a:t>
            </a:r>
            <a:r>
              <a:rPr lang="en-GB" sz="2000" b="1" dirty="0" smtClean="0">
                <a:solidFill>
                  <a:srgbClr val="002060"/>
                </a:solidFill>
              </a:rPr>
              <a:t>)</a:t>
            </a:r>
          </a:p>
          <a:p>
            <a:r>
              <a:rPr lang="en-GB" sz="2000" b="1" dirty="0" smtClean="0">
                <a:solidFill>
                  <a:srgbClr val="002060"/>
                </a:solidFill>
              </a:rPr>
              <a:t>Affordable practices (</a:t>
            </a:r>
            <a:r>
              <a:rPr lang="en-GB" sz="2000" b="1" dirty="0" smtClean="0">
                <a:solidFill>
                  <a:srgbClr val="FF0000"/>
                </a:solidFill>
              </a:rPr>
              <a:t>Economics</a:t>
            </a:r>
            <a:r>
              <a:rPr lang="en-GB" sz="2000" b="1" dirty="0" smtClean="0">
                <a:solidFill>
                  <a:srgbClr val="002060"/>
                </a:solidFill>
              </a:rPr>
              <a:t>)</a:t>
            </a:r>
          </a:p>
          <a:p>
            <a:endParaRPr lang="en-GB" sz="2000" b="1" dirty="0" smtClean="0">
              <a:solidFill>
                <a:srgbClr val="002060"/>
              </a:solidFill>
            </a:endParaRPr>
          </a:p>
          <a:p>
            <a:endParaRPr lang="en-GB" sz="2000" b="1" dirty="0" smtClean="0">
              <a:solidFill>
                <a:srgbClr val="002060"/>
              </a:solidFill>
            </a:endParaRPr>
          </a:p>
          <a:p>
            <a:endParaRPr lang="en-US" sz="2000" b="1" dirty="0" smtClean="0">
              <a:solidFill>
                <a:srgbClr val="002060"/>
              </a:solidFill>
              <a:ea typeface="Calibri" pitchFamily="34" charset="0"/>
              <a:cs typeface="Times New Roman" pitchFamily="18" charset="0"/>
            </a:endParaRPr>
          </a:p>
          <a:p>
            <a:endParaRPr lang="en-US" sz="2000" dirty="0" smtClean="0">
              <a:ea typeface="Calibri" pitchFamily="34" charset="0"/>
              <a:cs typeface="Times New Roman" pitchFamily="18" charset="0"/>
            </a:endParaRPr>
          </a:p>
          <a:p>
            <a:endParaRPr lang="en-US" sz="2000" dirty="0" smtClean="0">
              <a:ea typeface="Calibri" pitchFamily="34" charset="0"/>
              <a:cs typeface="Times New Roman" pitchFamily="18" charset="0"/>
            </a:endParaRPr>
          </a:p>
          <a:p>
            <a:endParaRPr lang="en-US" sz="2000" dirty="0"/>
          </a:p>
        </p:txBody>
      </p:sp>
      <p:sp>
        <p:nvSpPr>
          <p:cNvPr id="4" name="TextBox 3"/>
          <p:cNvSpPr txBox="1"/>
          <p:nvPr/>
        </p:nvSpPr>
        <p:spPr>
          <a:xfrm>
            <a:off x="987844" y="895574"/>
            <a:ext cx="7400579" cy="523220"/>
          </a:xfrm>
          <a:prstGeom prst="rect">
            <a:avLst/>
          </a:prstGeom>
          <a:noFill/>
        </p:spPr>
        <p:txBody>
          <a:bodyPr wrap="square" rtlCol="0">
            <a:spAutoFit/>
          </a:bodyPr>
          <a:lstStyle/>
          <a:p>
            <a:r>
              <a:rPr lang="en-IN" sz="2800" b="1" dirty="0" smtClean="0">
                <a:solidFill>
                  <a:srgbClr val="FF0000"/>
                </a:solidFill>
              </a:rPr>
              <a:t>Combined approach (</a:t>
            </a:r>
            <a:r>
              <a:rPr lang="en-IN" sz="2800" b="1" dirty="0" smtClean="0"/>
              <a:t>Not Climatologists alone</a:t>
            </a:r>
            <a:r>
              <a:rPr lang="en-IN" sz="2800" b="1" dirty="0" smtClean="0">
                <a:solidFill>
                  <a:srgbClr val="FF0000"/>
                </a:solidFill>
              </a:rPr>
              <a:t>)</a:t>
            </a:r>
            <a:endParaRPr lang="en-IN" sz="2800" b="1" dirty="0">
              <a:solidFill>
                <a:srgbClr val="FF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
        <p:nvSpPr>
          <p:cNvPr id="4" name="TextBox 3"/>
          <p:cNvSpPr txBox="1"/>
          <p:nvPr/>
        </p:nvSpPr>
        <p:spPr>
          <a:xfrm>
            <a:off x="179512" y="404664"/>
            <a:ext cx="7056784" cy="523220"/>
          </a:xfrm>
          <a:prstGeom prst="rect">
            <a:avLst/>
          </a:prstGeom>
          <a:noFill/>
        </p:spPr>
        <p:txBody>
          <a:bodyPr wrap="square" rtlCol="0">
            <a:spAutoFit/>
          </a:bodyPr>
          <a:lstStyle/>
          <a:p>
            <a:r>
              <a:rPr lang="en-IN" sz="2800" b="1" dirty="0" smtClean="0">
                <a:solidFill>
                  <a:srgbClr val="C00000"/>
                </a:solidFill>
              </a:rPr>
              <a:t>Identifying safe spaces/hot spots</a:t>
            </a:r>
            <a:endParaRPr lang="en-IN" sz="2800" b="1" dirty="0">
              <a:solidFill>
                <a:srgbClr val="C00000"/>
              </a:solidFill>
            </a:endParaRPr>
          </a:p>
        </p:txBody>
      </p:sp>
      <p:sp>
        <p:nvSpPr>
          <p:cNvPr id="6" name="TextBox 5"/>
          <p:cNvSpPr txBox="1"/>
          <p:nvPr/>
        </p:nvSpPr>
        <p:spPr>
          <a:xfrm>
            <a:off x="539552" y="1196752"/>
            <a:ext cx="8136904" cy="4524315"/>
          </a:xfrm>
          <a:prstGeom prst="rect">
            <a:avLst/>
          </a:prstGeom>
          <a:noFill/>
        </p:spPr>
        <p:txBody>
          <a:bodyPr wrap="square" rtlCol="0">
            <a:spAutoFit/>
          </a:bodyPr>
          <a:lstStyle/>
          <a:p>
            <a:r>
              <a:rPr lang="en-IN" sz="2400" b="1" dirty="0" smtClean="0">
                <a:solidFill>
                  <a:srgbClr val="C00000"/>
                </a:solidFill>
              </a:rPr>
              <a:t>Research efforts must be directed towards identifying hot spots and relatively safe spaces</a:t>
            </a:r>
          </a:p>
          <a:p>
            <a:endParaRPr lang="en-IN" sz="2400" b="1" dirty="0">
              <a:solidFill>
                <a:srgbClr val="C00000"/>
              </a:solidFill>
            </a:endParaRPr>
          </a:p>
          <a:p>
            <a:pPr marL="285750" indent="-285750">
              <a:buFont typeface="Arial" panose="020B0604020202020204" pitchFamily="34" charset="0"/>
              <a:buChar char="•"/>
            </a:pPr>
            <a:r>
              <a:rPr lang="en-IN" sz="3600" b="1" dirty="0" smtClean="0"/>
              <a:t>Identify highly vulnerable regions</a:t>
            </a:r>
          </a:p>
          <a:p>
            <a:pPr marL="285750" indent="-285750">
              <a:buFont typeface="Arial" panose="020B0604020202020204" pitchFamily="34" charset="0"/>
              <a:buChar char="•"/>
            </a:pPr>
            <a:r>
              <a:rPr lang="en-IN" sz="3600" b="1" dirty="0" smtClean="0"/>
              <a:t>Identify vulnerable regions</a:t>
            </a:r>
          </a:p>
          <a:p>
            <a:pPr marL="285750" indent="-285750">
              <a:buFont typeface="Arial" panose="020B0604020202020204" pitchFamily="34" charset="0"/>
              <a:buChar char="•"/>
            </a:pPr>
            <a:r>
              <a:rPr lang="en-IN" sz="3600" b="1" dirty="0" smtClean="0"/>
              <a:t>Identify Most suitable regions</a:t>
            </a:r>
          </a:p>
          <a:p>
            <a:pPr marL="285750" indent="-285750">
              <a:buFont typeface="Arial" panose="020B0604020202020204" pitchFamily="34" charset="0"/>
              <a:buChar char="•"/>
            </a:pPr>
            <a:r>
              <a:rPr lang="en-IN" sz="3600" b="1" dirty="0" smtClean="0"/>
              <a:t>Identify suitable regions</a:t>
            </a:r>
          </a:p>
          <a:p>
            <a:r>
              <a:rPr lang="en-IN" sz="3600" b="1" dirty="0" smtClean="0">
                <a:solidFill>
                  <a:srgbClr val="FF0000"/>
                </a:solidFill>
              </a:rPr>
              <a:t>Research already started by WG (CC) members</a:t>
            </a:r>
            <a:endParaRPr lang="en-IN" sz="3600" b="1" dirty="0">
              <a:solidFill>
                <a:srgbClr val="FF0000"/>
              </a:solidFill>
            </a:endParaRPr>
          </a:p>
        </p:txBody>
      </p:sp>
      <p:sp>
        <p:nvSpPr>
          <p:cNvPr id="8" name="TextBox 7"/>
          <p:cNvSpPr txBox="1"/>
          <p:nvPr/>
        </p:nvSpPr>
        <p:spPr>
          <a:xfrm>
            <a:off x="251520" y="5688647"/>
            <a:ext cx="8280920" cy="954107"/>
          </a:xfrm>
          <a:prstGeom prst="rect">
            <a:avLst/>
          </a:prstGeom>
          <a:noFill/>
        </p:spPr>
        <p:txBody>
          <a:bodyPr wrap="square" rtlCol="0">
            <a:spAutoFit/>
          </a:bodyPr>
          <a:lstStyle/>
          <a:p>
            <a:r>
              <a:rPr lang="en-IN" sz="2800" b="1" dirty="0" smtClean="0"/>
              <a:t>Continuous flow of information and information exchange (e.g. </a:t>
            </a:r>
            <a:r>
              <a:rPr lang="en-IN" sz="2800" b="1" dirty="0" smtClean="0">
                <a:solidFill>
                  <a:srgbClr val="FF0000"/>
                </a:solidFill>
              </a:rPr>
              <a:t>www.teaclimate.com</a:t>
            </a:r>
            <a:r>
              <a:rPr lang="en-IN" sz="2800" b="1" dirty="0" smtClean="0"/>
              <a:t>)</a:t>
            </a:r>
            <a:endParaRPr lang="en-IN" sz="2800" b="1" dirty="0"/>
          </a:p>
        </p:txBody>
      </p:sp>
    </p:spTree>
    <p:extLst>
      <p:ext uri="{BB962C8B-B14F-4D97-AF65-F5344CB8AC3E}">
        <p14:creationId xmlns:p14="http://schemas.microsoft.com/office/powerpoint/2010/main" val="13297300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pic>
        <p:nvPicPr>
          <p:cNvPr id="2" name="Picture 1" descr="C:\Users\HEAD-SOIL\Desktop\flowchart4.jpg"/>
          <p:cNvPicPr/>
          <p:nvPr/>
        </p:nvPicPr>
        <p:blipFill>
          <a:blip r:embed="rId3" cstate="print"/>
          <a:srcRect l="1563" t="1705" r="1219" b="7772"/>
          <a:stretch>
            <a:fillRect/>
          </a:stretch>
        </p:blipFill>
        <p:spPr bwMode="auto">
          <a:xfrm>
            <a:off x="1000100" y="1285860"/>
            <a:ext cx="6929486" cy="4929222"/>
          </a:xfrm>
          <a:prstGeom prst="rect">
            <a:avLst/>
          </a:prstGeom>
          <a:noFill/>
          <a:ln w="9525">
            <a:solidFill>
              <a:srgbClr val="C00000"/>
            </a:solidFill>
            <a:miter lim="800000"/>
            <a:headEnd/>
            <a:tailEnd/>
          </a:ln>
        </p:spPr>
      </p:pic>
      <p:sp>
        <p:nvSpPr>
          <p:cNvPr id="3" name="Rectangle 2"/>
          <p:cNvSpPr/>
          <p:nvPr/>
        </p:nvSpPr>
        <p:spPr>
          <a:xfrm>
            <a:off x="0" y="210778"/>
            <a:ext cx="9144000" cy="830997"/>
          </a:xfrm>
          <a:prstGeom prst="rect">
            <a:avLst/>
          </a:prstGeom>
        </p:spPr>
        <p:txBody>
          <a:bodyPr wrap="square">
            <a:spAutoFit/>
          </a:bodyPr>
          <a:lstStyle/>
          <a:p>
            <a:pPr algn="ctr"/>
            <a:r>
              <a:rPr lang="en-IN" sz="2400" b="1" dirty="0" smtClean="0">
                <a:solidFill>
                  <a:srgbClr val="002060"/>
                </a:solidFill>
                <a:latin typeface="+mj-lt"/>
              </a:rPr>
              <a:t>Conceptualized framework for DSS: 1. AWS operation, 2. WRF model, 3. GIS database creation and 4. data acquisition and dissemination</a:t>
            </a:r>
            <a:endParaRPr lang="en-IN" sz="2400" b="1" dirty="0">
              <a:solidFill>
                <a:srgbClr val="002060"/>
              </a:solidFill>
              <a:latin typeface="+mj-lt"/>
            </a:endParaRPr>
          </a:p>
        </p:txBody>
      </p:sp>
      <p:sp>
        <p:nvSpPr>
          <p:cNvPr id="4" name="TextBox 3"/>
          <p:cNvSpPr txBox="1"/>
          <p:nvPr/>
        </p:nvSpPr>
        <p:spPr>
          <a:xfrm>
            <a:off x="642910" y="6357958"/>
            <a:ext cx="7358114" cy="369332"/>
          </a:xfrm>
          <a:prstGeom prst="rect">
            <a:avLst/>
          </a:prstGeom>
          <a:noFill/>
        </p:spPr>
        <p:txBody>
          <a:bodyPr wrap="square" rtlCol="0">
            <a:spAutoFit/>
          </a:bodyPr>
          <a:lstStyle/>
          <a:p>
            <a:r>
              <a:rPr lang="en-US" dirty="0" smtClean="0"/>
              <a:t>WRF: weather research and forecasting model</a:t>
            </a:r>
            <a:endParaRPr lang="en-IN"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p:cNvGraphicFramePr>
            <a:graphicFrameLocks noChangeAspect="1"/>
          </p:cNvGraphicFramePr>
          <p:nvPr>
            <p:extLst>
              <p:ext uri="{D42A27DB-BD31-4B8C-83A1-F6EECF244321}">
                <p14:modId xmlns:p14="http://schemas.microsoft.com/office/powerpoint/2010/main" val="1545393319"/>
              </p:ext>
            </p:extLst>
          </p:nvPr>
        </p:nvGraphicFramePr>
        <p:xfrm>
          <a:off x="0" y="24867"/>
          <a:ext cx="9134121" cy="6741367"/>
        </p:xfrm>
        <a:graphic>
          <a:graphicData uri="http://schemas.openxmlformats.org/presentationml/2006/ole">
            <mc:AlternateContent xmlns:mc="http://schemas.openxmlformats.org/markup-compatibility/2006">
              <mc:Choice xmlns:v="urn:schemas-microsoft-com:vml" Requires="v">
                <p:oleObj spid="_x0000_s2084" name="Slide" r:id="rId3" imgW="4962023" imgH="3435235" progId="PowerPoint.Slide.12">
                  <p:embed/>
                </p:oleObj>
              </mc:Choice>
              <mc:Fallback>
                <p:oleObj name="Slide" r:id="rId3" imgW="4962023" imgH="3435235" progId="PowerPoint.Slid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867"/>
                        <a:ext cx="9134121" cy="6741367"/>
                      </a:xfrm>
                      <a:prstGeom prst="rect">
                        <a:avLst/>
                      </a:prstGeom>
                      <a:noFill/>
                      <a:ln w="9525">
                        <a:solidFill>
                          <a:schemeClr val="tx1"/>
                        </a:solidFill>
                        <a:miter lim="800000"/>
                        <a:headEnd/>
                        <a:tailEnd/>
                      </a:ln>
                    </p:spPr>
                  </p:pic>
                </p:oleObj>
              </mc:Fallback>
            </mc:AlternateContent>
          </a:graphicData>
        </a:graphic>
      </p:graphicFrame>
      <p:pic>
        <p:nvPicPr>
          <p:cNvPr id="3" name="Picture 3"/>
          <p:cNvPicPr>
            <a:picLocks noChangeAspect="1" noChangeArrowheads="1"/>
          </p:cNvPicPr>
          <p:nvPr/>
        </p:nvPicPr>
        <p:blipFill>
          <a:blip r:embed="rId5" cstate="print"/>
          <a:srcRect/>
          <a:stretch>
            <a:fillRect/>
          </a:stretch>
        </p:blipFill>
        <p:spPr bwMode="auto">
          <a:xfrm>
            <a:off x="0" y="5500702"/>
            <a:ext cx="1770929" cy="1357298"/>
          </a:xfrm>
          <a:prstGeom prst="rect">
            <a:avLst/>
          </a:prstGeom>
          <a:noFill/>
          <a:ln w="9525">
            <a:noFill/>
            <a:miter lim="800000"/>
            <a:headEnd/>
            <a:tailEnd/>
          </a:ln>
          <a:effectLst/>
        </p:spPr>
      </p:pic>
    </p:spTree>
    <p:extLst>
      <p:ext uri="{BB962C8B-B14F-4D97-AF65-F5344CB8AC3E}">
        <p14:creationId xmlns:p14="http://schemas.microsoft.com/office/powerpoint/2010/main" val="42739564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
        <p:nvSpPr>
          <p:cNvPr id="4" name="TextBox 3"/>
          <p:cNvSpPr txBox="1"/>
          <p:nvPr/>
        </p:nvSpPr>
        <p:spPr>
          <a:xfrm>
            <a:off x="467544" y="332656"/>
            <a:ext cx="8280920" cy="6247864"/>
          </a:xfrm>
          <a:prstGeom prst="rect">
            <a:avLst/>
          </a:prstGeom>
          <a:noFill/>
        </p:spPr>
        <p:txBody>
          <a:bodyPr wrap="square" rtlCol="0">
            <a:spAutoFit/>
          </a:bodyPr>
          <a:lstStyle/>
          <a:p>
            <a:r>
              <a:rPr lang="en-IN" sz="3200" b="1" u="sng" dirty="0" smtClean="0">
                <a:solidFill>
                  <a:srgbClr val="C00000"/>
                </a:solidFill>
              </a:rPr>
              <a:t>Future plan of action</a:t>
            </a:r>
          </a:p>
          <a:p>
            <a:endParaRPr lang="en-IN" sz="1000" b="1" dirty="0" smtClean="0">
              <a:solidFill>
                <a:srgbClr val="C00000"/>
              </a:solidFill>
            </a:endParaRPr>
          </a:p>
          <a:p>
            <a:pPr marL="358775" indent="-358775" algn="just">
              <a:buFont typeface="Courier New" pitchFamily="49" charset="0"/>
              <a:buChar char="o"/>
            </a:pPr>
            <a:r>
              <a:rPr lang="en-IN" b="1" dirty="0" smtClean="0">
                <a:solidFill>
                  <a:srgbClr val="FF0000"/>
                </a:solidFill>
              </a:rPr>
              <a:t>Action area 1: </a:t>
            </a:r>
            <a:r>
              <a:rPr lang="en-IN" b="1" dirty="0"/>
              <a:t>D</a:t>
            </a:r>
            <a:r>
              <a:rPr lang="en-IN" b="1" dirty="0" smtClean="0"/>
              <a:t>atabase development</a:t>
            </a:r>
            <a:r>
              <a:rPr lang="en-IN" dirty="0" smtClean="0"/>
              <a:t>: All WG members to continue work to further strengthen (bridging data gaps) databases.</a:t>
            </a:r>
          </a:p>
          <a:p>
            <a:pPr marL="358775" indent="-358775" algn="just">
              <a:buFont typeface="Courier New" pitchFamily="49" charset="0"/>
              <a:buChar char="o"/>
            </a:pPr>
            <a:r>
              <a:rPr lang="en-IN" b="1" dirty="0" smtClean="0">
                <a:solidFill>
                  <a:srgbClr val="FF0000"/>
                </a:solidFill>
              </a:rPr>
              <a:t>Action area 2: </a:t>
            </a:r>
            <a:r>
              <a:rPr lang="en-IN" dirty="0" smtClean="0"/>
              <a:t>All members: IPCC A1B Scenario data will be taken for </a:t>
            </a:r>
            <a:r>
              <a:rPr lang="en-IN" b="1" dirty="0" smtClean="0"/>
              <a:t>SPATIAL</a:t>
            </a:r>
            <a:r>
              <a:rPr lang="en-IN" dirty="0" smtClean="0"/>
              <a:t> trend analysis. Efforts will be made to use </a:t>
            </a:r>
            <a:r>
              <a:rPr lang="en-IN" b="1" dirty="0" smtClean="0"/>
              <a:t>IPCC AR 5 scenarios</a:t>
            </a:r>
          </a:p>
          <a:p>
            <a:pPr marL="358775" indent="-358775" algn="just"/>
            <a:r>
              <a:rPr lang="en-IN" dirty="0" smtClean="0"/>
              <a:t>	</a:t>
            </a:r>
            <a:r>
              <a:rPr lang="en-IN" b="1" dirty="0" smtClean="0">
                <a:solidFill>
                  <a:srgbClr val="FF0000"/>
                </a:solidFill>
              </a:rPr>
              <a:t>Action area 3: </a:t>
            </a:r>
            <a:r>
              <a:rPr lang="en-IN" b="1" dirty="0" err="1" smtClean="0"/>
              <a:t>GxExM</a:t>
            </a:r>
            <a:r>
              <a:rPr lang="en-IN" b="1" dirty="0" smtClean="0"/>
              <a:t>:</a:t>
            </a:r>
            <a:r>
              <a:rPr lang="en-IN" dirty="0" smtClean="0"/>
              <a:t> Studies to continue on locally released clones/cultivars for elevated Carbon dioxide and temperature under different moisture regimes. Strategy to be adopted to popularise only those clones which will be producing economically in future climate scenarios/projections. </a:t>
            </a:r>
            <a:r>
              <a:rPr lang="en-IN" b="1" dirty="0" smtClean="0"/>
              <a:t>Vulnerability analysis (regional suitability using a GIS platform) </a:t>
            </a:r>
            <a:r>
              <a:rPr lang="en-IN" dirty="0" smtClean="0"/>
              <a:t>to be performed by all WG members including any new areas becoming available for cultivation of tea in respective countries</a:t>
            </a:r>
          </a:p>
          <a:p>
            <a:pPr marL="358775" indent="-358775" algn="just">
              <a:buFont typeface="Courier New" pitchFamily="49" charset="0"/>
              <a:buChar char="o"/>
            </a:pPr>
            <a:r>
              <a:rPr lang="en-IN" b="1" dirty="0" smtClean="0">
                <a:solidFill>
                  <a:srgbClr val="FF0000"/>
                </a:solidFill>
              </a:rPr>
              <a:t>Action area 4: </a:t>
            </a:r>
            <a:r>
              <a:rPr lang="en-IN" b="1" dirty="0" smtClean="0"/>
              <a:t>Agronomic adaptations strategies </a:t>
            </a:r>
            <a:r>
              <a:rPr lang="en-IN" dirty="0" smtClean="0"/>
              <a:t>will be further fine tuned and Decision Support System (DSS) work to </a:t>
            </a:r>
            <a:r>
              <a:rPr lang="en-IN" dirty="0" smtClean="0"/>
              <a:t>be lined accordingly </a:t>
            </a:r>
            <a:r>
              <a:rPr lang="en-IN" dirty="0" smtClean="0"/>
              <a:t>by all members of WG on conceptualized framework. Mechanism for regional weather forecast/disease forecasts and advisories based on the forecasts to be developed.</a:t>
            </a:r>
          </a:p>
          <a:p>
            <a:pPr marL="358775" indent="-358775" algn="just">
              <a:buFont typeface="Courier New" pitchFamily="49" charset="0"/>
              <a:buChar char="o"/>
            </a:pPr>
            <a:endParaRPr lang="en-IN" dirty="0"/>
          </a:p>
          <a:p>
            <a:pPr marL="358775" indent="-358775" algn="just">
              <a:buFont typeface="Courier New" pitchFamily="49" charset="0"/>
              <a:buChar char="o"/>
            </a:pPr>
            <a:r>
              <a:rPr lang="en-IN" b="1" dirty="0" smtClean="0">
                <a:solidFill>
                  <a:srgbClr val="C00000"/>
                </a:solidFill>
              </a:rPr>
              <a:t>The working group has decided to write and explain in a booklet form the country specific adaptation strategies to combat climate change and how to use different forecasts and decision support system</a:t>
            </a:r>
          </a:p>
          <a:p>
            <a:endParaRPr lang="en-IN" sz="16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92125" y="4797152"/>
            <a:ext cx="7772400" cy="1470025"/>
          </a:xfrm>
          <a:prstGeom prst="rect">
            <a:avLst/>
          </a:prstGeom>
        </p:spPr>
        <p:txBody>
          <a:bodyPr rtlCol="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Eras Bold ITC" pitchFamily="34" charset="0"/>
                <a:ea typeface="+mj-ea"/>
                <a:cs typeface="+mj-cs"/>
              </a:rPr>
              <a:t>Thank You</a:t>
            </a:r>
            <a:endParaRPr kumimoji="0" lang="en-US" sz="4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Eras Bold ITC" pitchFamily="34" charset="0"/>
              <a:ea typeface="+mj-ea"/>
              <a:cs typeface="+mj-cs"/>
            </a:endParaRPr>
          </a:p>
        </p:txBody>
      </p:sp>
      <p:pic>
        <p:nvPicPr>
          <p:cNvPr id="4" name="Picture 7" descr="259775.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1828800" y="1295400"/>
            <a:ext cx="5099050" cy="325120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0" y="5500702"/>
            <a:ext cx="1770929" cy="13572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sp>
        <p:nvSpPr>
          <p:cNvPr id="2" name="Title 1"/>
          <p:cNvSpPr>
            <a:spLocks noGrp="1"/>
          </p:cNvSpPr>
          <p:nvPr>
            <p:ph type="title"/>
          </p:nvPr>
        </p:nvSpPr>
        <p:spPr>
          <a:xfrm>
            <a:off x="-30085" y="82975"/>
            <a:ext cx="3461514" cy="714396"/>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smtClean="0">
                <a:ln w="11430"/>
                <a:solidFill>
                  <a:srgbClr val="990000"/>
                </a:solidFill>
                <a:latin typeface="Arial" pitchFamily="34" charset="0"/>
                <a:cs typeface="Arial" pitchFamily="34" charset="0"/>
              </a:rPr>
              <a:t>Action Area 2</a:t>
            </a:r>
            <a:endParaRPr lang="en-US" sz="2400" b="1" dirty="0">
              <a:ln w="11430"/>
              <a:solidFill>
                <a:srgbClr val="990000"/>
              </a:solidFill>
              <a:latin typeface="Arial" pitchFamily="34" charset="0"/>
              <a:cs typeface="Arial" pitchFamily="34" charset="0"/>
            </a:endParaRPr>
          </a:p>
        </p:txBody>
      </p:sp>
      <p:sp>
        <p:nvSpPr>
          <p:cNvPr id="3" name="Content Placeholder 2"/>
          <p:cNvSpPr>
            <a:spLocks noGrp="1"/>
          </p:cNvSpPr>
          <p:nvPr>
            <p:ph idx="1"/>
          </p:nvPr>
        </p:nvSpPr>
        <p:spPr>
          <a:xfrm>
            <a:off x="285720" y="718695"/>
            <a:ext cx="9072626" cy="857256"/>
          </a:xfrm>
        </p:spPr>
        <p:txBody>
          <a:bodyPr>
            <a:normAutofit/>
          </a:bodyPr>
          <a:lstStyle/>
          <a:p>
            <a:pPr marL="0" indent="-514350">
              <a:buFont typeface="+mj-lt"/>
              <a:buAutoNum type="alphaUcPeriod"/>
            </a:pPr>
            <a:r>
              <a:rPr lang="en-US" sz="2400" b="1" i="1" dirty="0" smtClean="0">
                <a:solidFill>
                  <a:srgbClr val="FF0000"/>
                </a:solidFill>
              </a:rPr>
              <a:t>Impact Analysis of time series data: Climate trends, frequency of extreme events </a:t>
            </a:r>
          </a:p>
          <a:p>
            <a:pPr marL="0" indent="-514350">
              <a:buNone/>
            </a:pPr>
            <a:endParaRPr lang="en-US" sz="2400" b="1" dirty="0" smtClean="0">
              <a:solidFill>
                <a:srgbClr val="FF0000"/>
              </a:solidFill>
            </a:endParaRPr>
          </a:p>
          <a:p>
            <a:pPr marL="0" indent="-514350">
              <a:buNone/>
            </a:pPr>
            <a:endParaRPr lang="en-US" sz="2400" b="1" u="sng" dirty="0" smtClean="0">
              <a:solidFill>
                <a:srgbClr val="990000"/>
              </a:solidFill>
            </a:endParaRPr>
          </a:p>
        </p:txBody>
      </p:sp>
      <p:pic>
        <p:nvPicPr>
          <p:cNvPr id="4" name="Picture 3"/>
          <p:cNvPicPr/>
          <p:nvPr/>
        </p:nvPicPr>
        <p:blipFill>
          <a:blip r:embed="rId3" cstate="print"/>
          <a:srcRect l="20771" t="22189" r="21635" b="11242"/>
          <a:stretch>
            <a:fillRect/>
          </a:stretch>
        </p:blipFill>
        <p:spPr bwMode="auto">
          <a:xfrm>
            <a:off x="285720" y="2571744"/>
            <a:ext cx="5688632" cy="3367846"/>
          </a:xfrm>
          <a:prstGeom prst="rect">
            <a:avLst/>
          </a:prstGeom>
          <a:noFill/>
          <a:ln w="9525">
            <a:solidFill>
              <a:schemeClr val="tx1"/>
            </a:solidFill>
            <a:miter lim="800000"/>
            <a:headEnd/>
            <a:tailEnd/>
          </a:ln>
        </p:spPr>
      </p:pic>
      <p:sp>
        <p:nvSpPr>
          <p:cNvPr id="6" name="TextBox 5"/>
          <p:cNvSpPr txBox="1"/>
          <p:nvPr/>
        </p:nvSpPr>
        <p:spPr>
          <a:xfrm>
            <a:off x="6012160" y="2420888"/>
            <a:ext cx="3131840" cy="3970318"/>
          </a:xfrm>
          <a:prstGeom prst="rect">
            <a:avLst/>
          </a:prstGeom>
          <a:noFill/>
        </p:spPr>
        <p:txBody>
          <a:bodyPr wrap="square" rtlCol="0">
            <a:spAutoFit/>
          </a:bodyPr>
          <a:lstStyle/>
          <a:p>
            <a:pPr>
              <a:buFont typeface="Wingdings" pitchFamily="2" charset="2"/>
              <a:buChar char="ü"/>
            </a:pPr>
            <a:r>
              <a:rPr lang="en-US" dirty="0" smtClean="0">
                <a:solidFill>
                  <a:srgbClr val="002060"/>
                </a:solidFill>
              </a:rPr>
              <a:t>Rainfall in north eastern India declined by more than 200 mm in last 90 years.</a:t>
            </a:r>
          </a:p>
          <a:p>
            <a:pPr>
              <a:buFont typeface="Wingdings" pitchFamily="2" charset="2"/>
              <a:buChar char="ü"/>
            </a:pPr>
            <a:r>
              <a:rPr lang="en-US" dirty="0" smtClean="0">
                <a:solidFill>
                  <a:srgbClr val="002060"/>
                </a:solidFill>
              </a:rPr>
              <a:t>Sudden drop in annual rain after 1979 </a:t>
            </a:r>
            <a:r>
              <a:rPr lang="en-IN" dirty="0" smtClean="0">
                <a:solidFill>
                  <a:srgbClr val="002060"/>
                </a:solidFill>
              </a:rPr>
              <a:t>and thereafter it had never risen beyond 2299.7mm (2011) and has even gone down to 1184.4 mm (2009).</a:t>
            </a:r>
          </a:p>
          <a:p>
            <a:pPr>
              <a:buFont typeface="Wingdings" pitchFamily="2" charset="2"/>
              <a:buChar char="ü"/>
            </a:pPr>
            <a:r>
              <a:rPr lang="en-IN" dirty="0" smtClean="0">
                <a:solidFill>
                  <a:srgbClr val="002060"/>
                </a:solidFill>
              </a:rPr>
              <a:t>Contrasting rainfall pattern between 2009 – 2013  with alternate low and high annual rainfall.</a:t>
            </a:r>
            <a:endParaRPr lang="en-US" dirty="0" smtClean="0">
              <a:solidFill>
                <a:srgbClr val="002060"/>
              </a:solidFill>
            </a:endParaRPr>
          </a:p>
          <a:p>
            <a:pPr>
              <a:buFont typeface="Wingdings" pitchFamily="2" charset="2"/>
              <a:buChar char="ü"/>
            </a:pPr>
            <a:endParaRPr lang="en-US" dirty="0"/>
          </a:p>
        </p:txBody>
      </p:sp>
      <p:sp>
        <p:nvSpPr>
          <p:cNvPr id="7" name="Rectangle 6"/>
          <p:cNvSpPr/>
          <p:nvPr/>
        </p:nvSpPr>
        <p:spPr>
          <a:xfrm>
            <a:off x="428596" y="1785926"/>
            <a:ext cx="1643074" cy="523220"/>
          </a:xfrm>
          <a:prstGeom prst="rect">
            <a:avLst/>
          </a:prstGeom>
        </p:spPr>
        <p:txBody>
          <a:bodyPr wrap="square">
            <a:spAutoFit/>
          </a:bodyPr>
          <a:lstStyle/>
          <a:p>
            <a:r>
              <a:rPr lang="en-US" sz="2800" b="1" u="sng" dirty="0" smtClean="0">
                <a:solidFill>
                  <a:srgbClr val="990000"/>
                </a:solidFill>
              </a:rPr>
              <a:t>India</a:t>
            </a:r>
            <a:endParaRPr lang="en-IN" sz="2800" dirty="0"/>
          </a:p>
        </p:txBody>
      </p:sp>
      <p:sp>
        <p:nvSpPr>
          <p:cNvPr id="8" name="Rectangle 7"/>
          <p:cNvSpPr/>
          <p:nvPr/>
        </p:nvSpPr>
        <p:spPr>
          <a:xfrm>
            <a:off x="3130036" y="1433091"/>
            <a:ext cx="1643074" cy="523220"/>
          </a:xfrm>
          <a:prstGeom prst="rect">
            <a:avLst/>
          </a:prstGeom>
        </p:spPr>
        <p:txBody>
          <a:bodyPr wrap="square">
            <a:spAutoFit/>
          </a:bodyPr>
          <a:lstStyle/>
          <a:p>
            <a:r>
              <a:rPr lang="en-US" sz="2800" b="1" dirty="0">
                <a:solidFill>
                  <a:srgbClr val="0000FF"/>
                </a:solidFill>
              </a:rPr>
              <a:t>R</a:t>
            </a:r>
            <a:r>
              <a:rPr lang="en-US" sz="2800" b="1" dirty="0" smtClean="0">
                <a:solidFill>
                  <a:srgbClr val="0000FF"/>
                </a:solidFill>
              </a:rPr>
              <a:t>AINFALL</a:t>
            </a:r>
            <a:endParaRPr lang="en-IN" sz="2800" dirty="0">
              <a:solidFill>
                <a:srgbClr val="0000FF"/>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grpSp>
        <p:nvGrpSpPr>
          <p:cNvPr id="9" name="Group 8"/>
          <p:cNvGrpSpPr/>
          <p:nvPr/>
        </p:nvGrpSpPr>
        <p:grpSpPr>
          <a:xfrm>
            <a:off x="1000100" y="1500174"/>
            <a:ext cx="7344816" cy="4357718"/>
            <a:chOff x="142844" y="1500174"/>
            <a:chExt cx="8866245" cy="4357718"/>
          </a:xfrm>
        </p:grpSpPr>
        <p:pic>
          <p:nvPicPr>
            <p:cNvPr id="2" name="Picture 1"/>
            <p:cNvPicPr/>
            <p:nvPr/>
          </p:nvPicPr>
          <p:blipFill>
            <a:blip r:embed="rId3" cstate="print"/>
            <a:srcRect l="20705" t="22343" r="21626" b="10899"/>
            <a:stretch>
              <a:fillRect/>
            </a:stretch>
          </p:blipFill>
          <p:spPr bwMode="auto">
            <a:xfrm>
              <a:off x="142845" y="1500174"/>
              <a:ext cx="2928958" cy="2143140"/>
            </a:xfrm>
            <a:prstGeom prst="rect">
              <a:avLst/>
            </a:prstGeom>
            <a:noFill/>
            <a:ln w="9525">
              <a:solidFill>
                <a:schemeClr val="tx1"/>
              </a:solidFill>
              <a:miter lim="800000"/>
              <a:headEnd/>
              <a:tailEnd/>
            </a:ln>
          </p:spPr>
        </p:pic>
        <p:pic>
          <p:nvPicPr>
            <p:cNvPr id="3" name="Picture 2"/>
            <p:cNvPicPr/>
            <p:nvPr/>
          </p:nvPicPr>
          <p:blipFill>
            <a:blip r:embed="rId4" cstate="print"/>
            <a:srcRect l="20705" t="22616" r="21933" b="10082"/>
            <a:stretch>
              <a:fillRect/>
            </a:stretch>
          </p:blipFill>
          <p:spPr bwMode="auto">
            <a:xfrm>
              <a:off x="3188210" y="1500174"/>
              <a:ext cx="2857519" cy="2143140"/>
            </a:xfrm>
            <a:prstGeom prst="rect">
              <a:avLst/>
            </a:prstGeom>
            <a:noFill/>
            <a:ln w="9525">
              <a:solidFill>
                <a:schemeClr val="tx1"/>
              </a:solidFill>
              <a:miter lim="800000"/>
              <a:headEnd/>
              <a:tailEnd/>
            </a:ln>
          </p:spPr>
        </p:pic>
        <p:pic>
          <p:nvPicPr>
            <p:cNvPr id="4" name="Picture 3"/>
            <p:cNvPicPr/>
            <p:nvPr/>
          </p:nvPicPr>
          <p:blipFill>
            <a:blip r:embed="rId5" cstate="print"/>
            <a:srcRect l="20552" t="22888" r="21933" b="10354"/>
            <a:stretch>
              <a:fillRect/>
            </a:stretch>
          </p:blipFill>
          <p:spPr bwMode="auto">
            <a:xfrm>
              <a:off x="6143637" y="1500174"/>
              <a:ext cx="2857520" cy="2143140"/>
            </a:xfrm>
            <a:prstGeom prst="rect">
              <a:avLst/>
            </a:prstGeom>
            <a:noFill/>
            <a:ln w="9525">
              <a:solidFill>
                <a:schemeClr val="tx1"/>
              </a:solidFill>
              <a:miter lim="800000"/>
              <a:headEnd/>
              <a:tailEnd/>
            </a:ln>
          </p:spPr>
        </p:pic>
        <p:pic>
          <p:nvPicPr>
            <p:cNvPr id="5" name="Picture 4"/>
            <p:cNvPicPr/>
            <p:nvPr/>
          </p:nvPicPr>
          <p:blipFill>
            <a:blip r:embed="rId6" cstate="print"/>
            <a:srcRect l="20705" t="22888" r="21933" b="10627"/>
            <a:stretch>
              <a:fillRect/>
            </a:stretch>
          </p:blipFill>
          <p:spPr bwMode="auto">
            <a:xfrm>
              <a:off x="142844" y="3766666"/>
              <a:ext cx="2928957" cy="2091226"/>
            </a:xfrm>
            <a:prstGeom prst="rect">
              <a:avLst/>
            </a:prstGeom>
            <a:noFill/>
            <a:ln w="9525">
              <a:solidFill>
                <a:schemeClr val="tx1"/>
              </a:solidFill>
              <a:miter lim="800000"/>
              <a:headEnd/>
              <a:tailEnd/>
            </a:ln>
          </p:spPr>
        </p:pic>
        <p:pic>
          <p:nvPicPr>
            <p:cNvPr id="6" name="Picture 5"/>
            <p:cNvPicPr/>
            <p:nvPr/>
          </p:nvPicPr>
          <p:blipFill>
            <a:blip r:embed="rId7" cstate="print"/>
            <a:srcRect l="23006" t="27520" r="23926" b="10899"/>
            <a:stretch>
              <a:fillRect/>
            </a:stretch>
          </p:blipFill>
          <p:spPr bwMode="auto">
            <a:xfrm>
              <a:off x="3173220" y="3771200"/>
              <a:ext cx="2857520" cy="2071702"/>
            </a:xfrm>
            <a:prstGeom prst="rect">
              <a:avLst/>
            </a:prstGeom>
            <a:noFill/>
            <a:ln w="9525">
              <a:solidFill>
                <a:schemeClr val="tx1"/>
              </a:solidFill>
              <a:miter lim="800000"/>
              <a:headEnd/>
              <a:tailEnd/>
            </a:ln>
          </p:spPr>
        </p:pic>
        <p:pic>
          <p:nvPicPr>
            <p:cNvPr id="7" name="Picture 6"/>
            <p:cNvPicPr/>
            <p:nvPr/>
          </p:nvPicPr>
          <p:blipFill>
            <a:blip r:embed="rId8" cstate="print"/>
            <a:srcRect l="20706" t="22616" r="21779" b="11444"/>
            <a:stretch>
              <a:fillRect/>
            </a:stretch>
          </p:blipFill>
          <p:spPr bwMode="auto">
            <a:xfrm>
              <a:off x="6135703" y="3771200"/>
              <a:ext cx="2873386" cy="2071702"/>
            </a:xfrm>
            <a:prstGeom prst="rect">
              <a:avLst/>
            </a:prstGeom>
            <a:noFill/>
            <a:ln w="9525">
              <a:solidFill>
                <a:schemeClr val="tx1"/>
              </a:solidFill>
              <a:miter lim="800000"/>
              <a:headEnd/>
              <a:tailEnd/>
            </a:ln>
          </p:spPr>
        </p:pic>
      </p:grpSp>
      <p:sp>
        <p:nvSpPr>
          <p:cNvPr id="11" name="TextBox 10"/>
          <p:cNvSpPr txBox="1"/>
          <p:nvPr/>
        </p:nvSpPr>
        <p:spPr>
          <a:xfrm>
            <a:off x="714348" y="142852"/>
            <a:ext cx="7715304" cy="830997"/>
          </a:xfrm>
          <a:prstGeom prst="rect">
            <a:avLst/>
          </a:prstGeom>
          <a:noFill/>
        </p:spPr>
        <p:txBody>
          <a:bodyPr wrap="square" rtlCol="0">
            <a:spAutoFit/>
          </a:bodyPr>
          <a:lstStyle/>
          <a:p>
            <a:r>
              <a:rPr lang="en-US" sz="2400" b="1" dirty="0" smtClean="0">
                <a:solidFill>
                  <a:srgbClr val="990000"/>
                </a:solidFill>
              </a:rPr>
              <a:t>Rainfall scenario in different tea growing regions of NE India</a:t>
            </a:r>
            <a:endParaRPr lang="en-IN" sz="2400" b="1" dirty="0">
              <a:solidFill>
                <a:srgbClr val="990000"/>
              </a:solidFill>
            </a:endParaRPr>
          </a:p>
        </p:txBody>
      </p:sp>
      <p:sp>
        <p:nvSpPr>
          <p:cNvPr id="8" name="TextBox 7"/>
          <p:cNvSpPr txBox="1"/>
          <p:nvPr/>
        </p:nvSpPr>
        <p:spPr>
          <a:xfrm>
            <a:off x="395536" y="6309320"/>
            <a:ext cx="8352928" cy="461665"/>
          </a:xfrm>
          <a:prstGeom prst="rect">
            <a:avLst/>
          </a:prstGeom>
          <a:noFill/>
        </p:spPr>
        <p:txBody>
          <a:bodyPr wrap="square" rtlCol="0">
            <a:spAutoFit/>
          </a:bodyPr>
          <a:lstStyle/>
          <a:p>
            <a:r>
              <a:rPr lang="en-IN" sz="2400" b="1" dirty="0" smtClean="0">
                <a:solidFill>
                  <a:srgbClr val="C00000"/>
                </a:solidFill>
              </a:rPr>
              <a:t>Decrease in rainfall observed with varying magnitude</a:t>
            </a:r>
            <a:endParaRPr lang="en-IN" sz="2400" b="1" dirty="0">
              <a:solidFill>
                <a:srgbClr val="C0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graphicFrame>
        <p:nvGraphicFramePr>
          <p:cNvPr id="5" name="Chart 4"/>
          <p:cNvGraphicFramePr/>
          <p:nvPr/>
        </p:nvGraphicFramePr>
        <p:xfrm>
          <a:off x="1187624" y="2420888"/>
          <a:ext cx="6912768"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1"/>
          <p:cNvSpPr>
            <a:spLocks noChangeArrowheads="1"/>
          </p:cNvSpPr>
          <p:nvPr/>
        </p:nvSpPr>
        <p:spPr bwMode="auto">
          <a:xfrm>
            <a:off x="857224" y="1428737"/>
            <a:ext cx="7455772" cy="12618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0000"/>
                </a:solidFill>
                <a:effectLst/>
                <a:latin typeface="+mj-lt"/>
                <a:ea typeface="Calibri" pitchFamily="34" charset="0"/>
                <a:cs typeface="Times New Roman" pitchFamily="18" charset="0"/>
              </a:rPr>
              <a:t>Mean annual rainfall of tea growing AERs for the 50 year period (1961-2010)</a:t>
            </a:r>
            <a:endParaRPr kumimoji="0" lang="en-US" sz="2400" b="1" i="0" u="none" strike="noStrike" cap="none" normalizeH="0" baseline="0" dirty="0" smtClean="0">
              <a:ln>
                <a:noFill/>
              </a:ln>
              <a:solidFill>
                <a:srgbClr val="FF0000"/>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mj-lt"/>
              <a:cs typeface="Arial" pitchFamily="34" charset="0"/>
            </a:endParaRPr>
          </a:p>
        </p:txBody>
      </p:sp>
      <p:sp>
        <p:nvSpPr>
          <p:cNvPr id="8" name="TextBox 7"/>
          <p:cNvSpPr txBox="1"/>
          <p:nvPr/>
        </p:nvSpPr>
        <p:spPr>
          <a:xfrm>
            <a:off x="571472" y="642918"/>
            <a:ext cx="3857652" cy="461665"/>
          </a:xfrm>
          <a:prstGeom prst="rect">
            <a:avLst/>
          </a:prstGeom>
          <a:noFill/>
        </p:spPr>
        <p:txBody>
          <a:bodyPr wrap="square" rtlCol="0">
            <a:spAutoFit/>
          </a:bodyPr>
          <a:lstStyle/>
          <a:p>
            <a:r>
              <a:rPr lang="en-US" sz="2400" b="1" u="sng" dirty="0" smtClean="0">
                <a:solidFill>
                  <a:srgbClr val="990000"/>
                </a:solidFill>
                <a:latin typeface="Arial" pitchFamily="34" charset="0"/>
                <a:cs typeface="Arial" pitchFamily="34" charset="0"/>
              </a:rPr>
              <a:t>Sri Lanka</a:t>
            </a:r>
            <a:endParaRPr lang="en-IN" sz="2400" b="1" u="sng" dirty="0">
              <a:solidFill>
                <a:srgbClr val="990000"/>
              </a:solidFill>
              <a:latin typeface="Arial" pitchFamily="34" charset="0"/>
              <a:cs typeface="Arial" pitchFamily="34" charset="0"/>
            </a:endParaRPr>
          </a:p>
        </p:txBody>
      </p:sp>
      <p:sp>
        <p:nvSpPr>
          <p:cNvPr id="2" name="TextBox 1"/>
          <p:cNvSpPr txBox="1"/>
          <p:nvPr/>
        </p:nvSpPr>
        <p:spPr>
          <a:xfrm>
            <a:off x="467544" y="6453336"/>
            <a:ext cx="7056784" cy="369332"/>
          </a:xfrm>
          <a:prstGeom prst="rect">
            <a:avLst/>
          </a:prstGeom>
          <a:noFill/>
        </p:spPr>
        <p:txBody>
          <a:bodyPr wrap="square" rtlCol="0">
            <a:spAutoFit/>
          </a:bodyPr>
          <a:lstStyle/>
          <a:p>
            <a:endParaRPr lang="en-IN"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pic>
        <p:nvPicPr>
          <p:cNvPr id="1026" name="Chart 1"/>
          <p:cNvPicPr>
            <a:picLocks noChangeArrowheads="1"/>
          </p:cNvPicPr>
          <p:nvPr/>
        </p:nvPicPr>
        <p:blipFill>
          <a:blip r:embed="rId3" cstate="print"/>
          <a:srcRect/>
          <a:stretch>
            <a:fillRect/>
          </a:stretch>
        </p:blipFill>
        <p:spPr bwMode="auto">
          <a:xfrm>
            <a:off x="1142976" y="2071679"/>
            <a:ext cx="6500858" cy="3429024"/>
          </a:xfrm>
          <a:prstGeom prst="rect">
            <a:avLst/>
          </a:prstGeom>
          <a:noFill/>
          <a:ln w="9525">
            <a:noFill/>
            <a:miter lim="800000"/>
            <a:headEnd/>
            <a:tailEnd/>
          </a:ln>
        </p:spPr>
      </p:pic>
      <p:sp>
        <p:nvSpPr>
          <p:cNvPr id="1027" name="Rectangle 3"/>
          <p:cNvSpPr>
            <a:spLocks noChangeArrowheads="1"/>
          </p:cNvSpPr>
          <p:nvPr/>
        </p:nvSpPr>
        <p:spPr bwMode="auto">
          <a:xfrm>
            <a:off x="571472" y="857232"/>
            <a:ext cx="8186857"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Comparison of rainfall variability of the North east monsoon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between the base  period and the recent two decades –Sri </a:t>
            </a:r>
            <a:r>
              <a:rPr lang="en-US" sz="2000" b="1" dirty="0" smtClean="0">
                <a:solidFill>
                  <a:srgbClr val="FF0000"/>
                </a:solidFill>
                <a:latin typeface="Arial" pitchFamily="34" charset="0"/>
                <a:ea typeface="Times New Roman" pitchFamily="18" charset="0"/>
                <a:cs typeface="Arial" pitchFamily="34" charset="0"/>
              </a:rPr>
              <a:t>L</a:t>
            </a:r>
            <a:r>
              <a:rPr kumimoji="0" lang="en-US" sz="20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anka.</a:t>
            </a:r>
            <a:endParaRPr kumimoji="0" lang="en-US" sz="2000" b="0" i="0" u="none" strike="noStrike" cap="none" normalizeH="0" baseline="0" dirty="0" smtClean="0">
              <a:ln>
                <a:noFill/>
              </a:ln>
              <a:solidFill>
                <a:srgbClr val="FF0000"/>
              </a:solidFill>
              <a:effectLst/>
              <a:latin typeface="Arial" pitchFamily="34" charset="0"/>
              <a:cs typeface="Arial" pitchFamily="34" charset="0"/>
            </a:endParaRPr>
          </a:p>
        </p:txBody>
      </p:sp>
      <p:sp>
        <p:nvSpPr>
          <p:cNvPr id="2" name="TextBox 1"/>
          <p:cNvSpPr txBox="1"/>
          <p:nvPr/>
        </p:nvSpPr>
        <p:spPr>
          <a:xfrm>
            <a:off x="827583" y="6021288"/>
            <a:ext cx="7930745" cy="461665"/>
          </a:xfrm>
          <a:prstGeom prst="rect">
            <a:avLst/>
          </a:prstGeom>
          <a:noFill/>
        </p:spPr>
        <p:txBody>
          <a:bodyPr wrap="square" rtlCol="0">
            <a:spAutoFit/>
          </a:bodyPr>
          <a:lstStyle/>
          <a:p>
            <a:r>
              <a:rPr lang="en-IN" sz="2400" b="1" dirty="0" smtClean="0"/>
              <a:t>Large variability</a:t>
            </a:r>
            <a:r>
              <a:rPr lang="en-IN" sz="2400" b="1" dirty="0" smtClean="0">
                <a:solidFill>
                  <a:srgbClr val="C00000"/>
                </a:solidFill>
              </a:rPr>
              <a:t> in NE </a:t>
            </a:r>
            <a:r>
              <a:rPr lang="en-IN" sz="2400" b="1" dirty="0">
                <a:solidFill>
                  <a:srgbClr val="C00000"/>
                </a:solidFill>
              </a:rPr>
              <a:t>m</a:t>
            </a:r>
            <a:r>
              <a:rPr lang="en-IN" sz="2400" b="1" dirty="0" smtClean="0">
                <a:solidFill>
                  <a:srgbClr val="C00000"/>
                </a:solidFill>
              </a:rPr>
              <a:t>onsoonal rainfall has been observed</a:t>
            </a:r>
            <a:endParaRPr lang="en-IN" sz="2400" b="1" dirty="0">
              <a:solidFill>
                <a:srgbClr val="C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a:stretch>
            <a:fillRect/>
          </a:stretch>
        </p:blipFill>
        <p:spPr bwMode="auto">
          <a:xfrm>
            <a:off x="0" y="5500702"/>
            <a:ext cx="1770929" cy="1357298"/>
          </a:xfrm>
          <a:prstGeom prst="rect">
            <a:avLst/>
          </a:prstGeom>
          <a:noFill/>
          <a:ln w="9525">
            <a:noFill/>
            <a:miter lim="800000"/>
            <a:headEnd/>
            <a:tailEnd/>
          </a:ln>
          <a:effectLst/>
        </p:spPr>
      </p:pic>
      <p:pic>
        <p:nvPicPr>
          <p:cNvPr id="2" name="Picture 1" descr="annual precipatation and rainy days"/>
          <p:cNvPicPr/>
          <p:nvPr/>
        </p:nvPicPr>
        <p:blipFill>
          <a:blip r:embed="rId3" cstate="print"/>
          <a:srcRect t="6976"/>
          <a:stretch>
            <a:fillRect/>
          </a:stretch>
        </p:blipFill>
        <p:spPr bwMode="auto">
          <a:xfrm>
            <a:off x="676572" y="2118036"/>
            <a:ext cx="8143900" cy="3312368"/>
          </a:xfrm>
          <a:prstGeom prst="rect">
            <a:avLst/>
          </a:prstGeom>
          <a:noFill/>
          <a:ln w="9525">
            <a:solidFill>
              <a:schemeClr val="accent1"/>
            </a:solidFill>
            <a:miter lim="800000"/>
            <a:headEnd/>
            <a:tailEnd/>
          </a:ln>
        </p:spPr>
      </p:pic>
      <p:sp>
        <p:nvSpPr>
          <p:cNvPr id="3" name="Rectangle 2"/>
          <p:cNvSpPr/>
          <p:nvPr/>
        </p:nvSpPr>
        <p:spPr>
          <a:xfrm>
            <a:off x="319382" y="1117904"/>
            <a:ext cx="7500990" cy="646331"/>
          </a:xfrm>
          <a:prstGeom prst="rect">
            <a:avLst/>
          </a:prstGeom>
        </p:spPr>
        <p:txBody>
          <a:bodyPr wrap="square">
            <a:spAutoFit/>
          </a:bodyPr>
          <a:lstStyle/>
          <a:p>
            <a:r>
              <a:rPr lang="en-IN" b="1" dirty="0" smtClean="0">
                <a:solidFill>
                  <a:srgbClr val="FF0000"/>
                </a:solidFill>
              </a:rPr>
              <a:t>Changes of annual precipitation (A) and No. of rainy days (</a:t>
            </a:r>
            <a:r>
              <a:rPr lang="en-US" b="1" dirty="0" smtClean="0">
                <a:solidFill>
                  <a:srgbClr val="FF0000"/>
                </a:solidFill>
              </a:rPr>
              <a:t>≥</a:t>
            </a:r>
            <a:r>
              <a:rPr lang="en-IN" b="1" dirty="0" smtClean="0">
                <a:solidFill>
                  <a:srgbClr val="FF0000"/>
                </a:solidFill>
              </a:rPr>
              <a:t>0.1mm)</a:t>
            </a:r>
          </a:p>
          <a:p>
            <a:r>
              <a:rPr lang="en-IN" b="1" dirty="0" smtClean="0">
                <a:solidFill>
                  <a:srgbClr val="FF0000"/>
                </a:solidFill>
              </a:rPr>
              <a:t> (B) in 4 sites during the last 60 years.</a:t>
            </a:r>
            <a:endParaRPr lang="en-IN" b="1" dirty="0">
              <a:solidFill>
                <a:srgbClr val="FF0000"/>
              </a:solidFill>
            </a:endParaRPr>
          </a:p>
        </p:txBody>
      </p:sp>
      <p:sp>
        <p:nvSpPr>
          <p:cNvPr id="6" name="TextBox 5"/>
          <p:cNvSpPr txBox="1"/>
          <p:nvPr/>
        </p:nvSpPr>
        <p:spPr>
          <a:xfrm>
            <a:off x="462258" y="260648"/>
            <a:ext cx="1214446" cy="584775"/>
          </a:xfrm>
          <a:prstGeom prst="rect">
            <a:avLst/>
          </a:prstGeom>
          <a:noFill/>
        </p:spPr>
        <p:txBody>
          <a:bodyPr wrap="square" rtlCol="0">
            <a:spAutoFit/>
          </a:bodyPr>
          <a:lstStyle/>
          <a:p>
            <a:r>
              <a:rPr lang="en-US" sz="3200" b="1" u="sng" dirty="0" smtClean="0">
                <a:solidFill>
                  <a:srgbClr val="C00000"/>
                </a:solidFill>
              </a:rPr>
              <a:t>China</a:t>
            </a:r>
            <a:endParaRPr lang="en-IN" sz="3200" b="1" u="sng" dirty="0">
              <a:solidFill>
                <a:srgbClr val="C00000"/>
              </a:solidFill>
            </a:endParaRPr>
          </a:p>
        </p:txBody>
      </p:sp>
      <p:sp>
        <p:nvSpPr>
          <p:cNvPr id="4" name="TextBox 3"/>
          <p:cNvSpPr txBox="1"/>
          <p:nvPr/>
        </p:nvSpPr>
        <p:spPr>
          <a:xfrm>
            <a:off x="676572" y="5783604"/>
            <a:ext cx="8143900" cy="400110"/>
          </a:xfrm>
          <a:prstGeom prst="rect">
            <a:avLst/>
          </a:prstGeom>
          <a:noFill/>
        </p:spPr>
        <p:txBody>
          <a:bodyPr wrap="square" rtlCol="0">
            <a:spAutoFit/>
          </a:bodyPr>
          <a:lstStyle/>
          <a:p>
            <a:r>
              <a:rPr lang="en-IN" sz="2000" b="1" dirty="0" smtClean="0">
                <a:solidFill>
                  <a:srgbClr val="FF0000"/>
                </a:solidFill>
              </a:rPr>
              <a:t>Annual </a:t>
            </a:r>
            <a:r>
              <a:rPr lang="en-IN" sz="2000" b="1" dirty="0" smtClean="0"/>
              <a:t>precipitation decreasing </a:t>
            </a:r>
            <a:r>
              <a:rPr lang="en-IN" sz="2000" b="1" dirty="0" smtClean="0">
                <a:solidFill>
                  <a:srgbClr val="FF0000"/>
                </a:solidFill>
              </a:rPr>
              <a:t>and </a:t>
            </a:r>
            <a:r>
              <a:rPr lang="en-IN" sz="2000" b="1" dirty="0" smtClean="0"/>
              <a:t>no of rainy days falling </a:t>
            </a:r>
            <a:r>
              <a:rPr lang="en-IN" sz="2000" b="1" dirty="0" smtClean="0">
                <a:solidFill>
                  <a:srgbClr val="FF0000"/>
                </a:solidFill>
              </a:rPr>
              <a:t>with time</a:t>
            </a:r>
            <a:endParaRPr lang="en-IN" sz="2000" b="1"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2695</TotalTime>
  <Words>1526</Words>
  <Application>Microsoft Office PowerPoint</Application>
  <PresentationFormat>On-screen Show (4:3)</PresentationFormat>
  <Paragraphs>323</Paragraphs>
  <Slides>46</Slides>
  <Notes>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46</vt:i4>
      </vt:variant>
    </vt:vector>
  </HeadingPairs>
  <TitlesOfParts>
    <vt:vector size="60" baseType="lpstr">
      <vt:lpstr>Aharoni</vt:lpstr>
      <vt:lpstr>Arial</vt:lpstr>
      <vt:lpstr>Arial Black</vt:lpstr>
      <vt:lpstr>Arial Rounded MT Bold</vt:lpstr>
      <vt:lpstr>Britannic Bold</vt:lpstr>
      <vt:lpstr>Calibri</vt:lpstr>
      <vt:lpstr>Courier New</vt:lpstr>
      <vt:lpstr>Eras Bold ITC</vt:lpstr>
      <vt:lpstr>Times New Roman</vt:lpstr>
      <vt:lpstr>Verdana</vt:lpstr>
      <vt:lpstr>Wingdings</vt:lpstr>
      <vt:lpstr>Office Theme</vt:lpstr>
      <vt:lpstr>Chart</vt:lpstr>
      <vt:lpstr>Slide</vt:lpstr>
      <vt:lpstr>PowerPoint Presentation</vt:lpstr>
      <vt:lpstr>PowerPoint Presentation</vt:lpstr>
      <vt:lpstr>PowerPoint Presentation</vt:lpstr>
      <vt:lpstr>Action Area 1: Database development</vt:lpstr>
      <vt:lpstr>Action Area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suitability of tea production areas  </vt:lpstr>
      <vt:lpstr>Suitability-2020</vt:lpstr>
      <vt:lpstr>Suitability-2050</vt:lpstr>
      <vt:lpstr>PowerPoint Presentation</vt:lpstr>
      <vt:lpstr>Action Area 4</vt:lpstr>
      <vt:lpstr>PowerPoint Presentation</vt:lpstr>
      <vt:lpstr>Approach for practices to cope with climate change</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dc:creator>
  <cp:lastModifiedBy>R. M. Bhagat</cp:lastModifiedBy>
  <cp:revision>353</cp:revision>
  <dcterms:created xsi:type="dcterms:W3CDTF">2014-04-09T06:47:32Z</dcterms:created>
  <dcterms:modified xsi:type="dcterms:W3CDTF">2014-11-06T02:21:01Z</dcterms:modified>
</cp:coreProperties>
</file>