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1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60" r:id="rId5"/>
    <p:sldId id="261" r:id="rId6"/>
    <p:sldId id="266" r:id="rId7"/>
    <p:sldId id="267" r:id="rId8"/>
    <p:sldId id="263" r:id="rId9"/>
    <p:sldId id="268" r:id="rId10"/>
    <p:sldId id="264" r:id="rId11"/>
    <p:sldId id="265" r:id="rId12"/>
    <p:sldId id="269" r:id="rId13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9C30"/>
    <a:srgbClr val="9B132D"/>
    <a:srgbClr val="5369FF"/>
    <a:srgbClr val="009900"/>
    <a:srgbClr val="95C73D"/>
    <a:srgbClr val="46AA44"/>
    <a:srgbClr val="FF6600"/>
    <a:srgbClr val="006699"/>
    <a:srgbClr val="33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874" autoAdjust="0"/>
    <p:restoredTop sz="86818" autoAdjust="0"/>
  </p:normalViewPr>
  <p:slideViewPr>
    <p:cSldViewPr>
      <p:cViewPr varScale="1">
        <p:scale>
          <a:sx n="101" d="100"/>
          <a:sy n="101" d="100"/>
        </p:scale>
        <p:origin x="-19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2436" y="-12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DE426-5334-6047-A8DA-C5AFAB6D4874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B9C252-1B6D-AE48-BA04-1B67B78D34F3}">
      <dgm:prSet phldrT="[Text]"/>
      <dgm:spPr>
        <a:solidFill>
          <a:srgbClr val="5369FF"/>
        </a:solidFill>
      </dgm:spPr>
      <dgm:t>
        <a:bodyPr/>
        <a:lstStyle/>
        <a:p>
          <a:r>
            <a:rPr lang="en-US" dirty="0" smtClean="0">
              <a:latin typeface="Calibri"/>
              <a:cs typeface="Calibri"/>
            </a:rPr>
            <a:t>Tanzania</a:t>
          </a:r>
          <a:endParaRPr lang="en-US" dirty="0">
            <a:latin typeface="Calibri"/>
            <a:cs typeface="Calibri"/>
          </a:endParaRPr>
        </a:p>
      </dgm:t>
    </dgm:pt>
    <dgm:pt modelId="{D64F3C96-5CF9-6643-A20B-2D054E7B7C7E}" type="parTrans" cxnId="{D8315940-44F8-D647-9328-6F99AA406DC1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40541499-D5B7-9F41-928C-BECE11A91301}" type="sibTrans" cxnId="{D8315940-44F8-D647-9328-6F99AA406DC1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3C191A20-E6AE-A64E-A347-B74A94DB947D}">
      <dgm:prSet phldrT="[Text]"/>
      <dgm:spPr/>
      <dgm:t>
        <a:bodyPr/>
        <a:lstStyle/>
        <a:p>
          <a:r>
            <a:rPr lang="en-US" dirty="0" smtClean="0">
              <a:latin typeface="Calibri"/>
              <a:cs typeface="Calibri"/>
            </a:rPr>
            <a:t>2009 </a:t>
          </a:r>
          <a:r>
            <a:rPr lang="en-US" dirty="0" err="1" smtClean="0">
              <a:latin typeface="Calibri"/>
              <a:cs typeface="Calibri"/>
            </a:rPr>
            <a:t>Kilimo</a:t>
          </a:r>
          <a:r>
            <a:rPr lang="en-US" dirty="0" smtClean="0">
              <a:latin typeface="Calibri"/>
              <a:cs typeface="Calibri"/>
            </a:rPr>
            <a:t> Kwanza</a:t>
          </a:r>
          <a:endParaRPr lang="en-US" dirty="0">
            <a:latin typeface="Calibri"/>
            <a:cs typeface="Calibri"/>
          </a:endParaRPr>
        </a:p>
      </dgm:t>
    </dgm:pt>
    <dgm:pt modelId="{FC1E23FB-BACC-CB43-A9FE-6C89894FC7FC}" type="parTrans" cxnId="{AA6F0C70-48ED-0E4D-AB5E-10A3681F3CD7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1FC7B9E0-557E-264C-9C21-B444A35018ED}" type="sibTrans" cxnId="{AA6F0C70-48ED-0E4D-AB5E-10A3681F3CD7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71EF3E24-8B28-1A41-BD1F-AA7F3C6F5C6D}">
      <dgm:prSet phldrT="[Text]"/>
      <dgm:spPr/>
      <dgm:t>
        <a:bodyPr/>
        <a:lstStyle/>
        <a:p>
          <a:r>
            <a:rPr lang="en-US" dirty="0" smtClean="0">
              <a:latin typeface="Calibri"/>
              <a:cs typeface="Calibri"/>
            </a:rPr>
            <a:t>2008 National Rice Development Strategy (NRDS)</a:t>
          </a:r>
          <a:endParaRPr lang="en-US" dirty="0">
            <a:latin typeface="Calibri"/>
            <a:cs typeface="Calibri"/>
          </a:endParaRPr>
        </a:p>
      </dgm:t>
    </dgm:pt>
    <dgm:pt modelId="{54FCEB1D-1488-0C4A-9709-A509ACDA32DC}" type="parTrans" cxnId="{63203410-573D-3B48-AE7B-40B1270D120D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22824F80-BC8B-B94B-A82A-A6354FC67123}" type="sibTrans" cxnId="{63203410-573D-3B48-AE7B-40B1270D120D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CC3CFBD5-BE9B-7448-A92F-70BBD848BCF7}">
      <dgm:prSet phldrT="[Text]"/>
      <dgm:spPr>
        <a:solidFill>
          <a:srgbClr val="9B132D"/>
        </a:solidFill>
      </dgm:spPr>
      <dgm:t>
        <a:bodyPr/>
        <a:lstStyle/>
        <a:p>
          <a:r>
            <a:rPr lang="en-US" dirty="0" smtClean="0">
              <a:latin typeface="Calibri"/>
              <a:cs typeface="Calibri"/>
            </a:rPr>
            <a:t>Kenya</a:t>
          </a:r>
          <a:endParaRPr lang="en-US" dirty="0">
            <a:latin typeface="Calibri"/>
            <a:cs typeface="Calibri"/>
          </a:endParaRPr>
        </a:p>
      </dgm:t>
    </dgm:pt>
    <dgm:pt modelId="{69A78FF6-F0B8-C84E-A933-2A0F75469A63}" type="parTrans" cxnId="{37CF9976-9699-A44B-BDDE-12308755D96D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26894119-E1B7-6B49-8B02-6C8DA0754206}" type="sibTrans" cxnId="{37CF9976-9699-A44B-BDDE-12308755D96D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707E2073-A66A-2A4E-9993-E53BAF8475BB}">
      <dgm:prSet phldrT="[Text]"/>
      <dgm:spPr/>
      <dgm:t>
        <a:bodyPr/>
        <a:lstStyle/>
        <a:p>
          <a:r>
            <a:rPr lang="en-US" dirty="0" smtClean="0">
              <a:latin typeface="Calibri"/>
              <a:cs typeface="Calibri"/>
            </a:rPr>
            <a:t>2008 National Rice Development Strategy (NRDS) 2008-2018</a:t>
          </a:r>
          <a:endParaRPr lang="en-US" dirty="0">
            <a:latin typeface="Calibri"/>
            <a:cs typeface="Calibri"/>
          </a:endParaRPr>
        </a:p>
      </dgm:t>
    </dgm:pt>
    <dgm:pt modelId="{9B8B41FE-9B7B-BB42-AE5A-DAEB22AB35D4}" type="parTrans" cxnId="{23A49096-6BC8-A746-8E71-8F85A0C7983F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EECEB457-E19B-4B4A-81A7-D7C6ADDFBD6F}" type="sibTrans" cxnId="{23A49096-6BC8-A746-8E71-8F85A0C7983F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0AB1BF3C-7AB6-C345-94D9-4D0BECF171DC}">
      <dgm:prSet phldrT="[Text]"/>
      <dgm:spPr>
        <a:solidFill>
          <a:srgbClr val="4C9C30"/>
        </a:solidFill>
      </dgm:spPr>
      <dgm:t>
        <a:bodyPr/>
        <a:lstStyle/>
        <a:p>
          <a:r>
            <a:rPr lang="en-US" dirty="0" smtClean="0">
              <a:latin typeface="Calibri"/>
              <a:cs typeface="Calibri"/>
            </a:rPr>
            <a:t>Uganda</a:t>
          </a:r>
          <a:endParaRPr lang="en-US" dirty="0">
            <a:latin typeface="Calibri"/>
            <a:cs typeface="Calibri"/>
          </a:endParaRPr>
        </a:p>
      </dgm:t>
    </dgm:pt>
    <dgm:pt modelId="{1AE38181-6A15-654E-9495-ADA2E0F2AC51}" type="parTrans" cxnId="{4BA8C223-160F-A444-A81E-CCEDEB1D5DA0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140F7CC1-CAE7-9048-A9D8-AA3684969972}" type="sibTrans" cxnId="{4BA8C223-160F-A444-A81E-CCEDEB1D5DA0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27A7A992-6985-8D4C-AC70-8B425707C569}">
      <dgm:prSet phldrT="[Text]"/>
      <dgm:spPr/>
      <dgm:t>
        <a:bodyPr/>
        <a:lstStyle/>
        <a:p>
          <a:r>
            <a:rPr lang="en-US" dirty="0" smtClean="0">
              <a:latin typeface="Calibri"/>
              <a:cs typeface="Calibri"/>
            </a:rPr>
            <a:t>Uganda National Rice Development Strategy (NRDS) 2009/10-2017/2018</a:t>
          </a:r>
          <a:endParaRPr lang="en-US" dirty="0">
            <a:latin typeface="Calibri"/>
            <a:cs typeface="Calibri"/>
          </a:endParaRPr>
        </a:p>
      </dgm:t>
    </dgm:pt>
    <dgm:pt modelId="{3DCD8A81-42F6-3247-9A23-B17004408B61}" type="parTrans" cxnId="{3CC539A7-62A4-2D47-8C7C-6A45A573EEA3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597C20C7-072D-5041-BFA0-B00B1CA80230}" type="sibTrans" cxnId="{3CC539A7-62A4-2D47-8C7C-6A45A573EEA3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CA06B7E9-7A40-C84C-A512-0D6E49FA40C3}">
      <dgm:prSet phldrT="[Text]"/>
      <dgm:spPr/>
      <dgm:t>
        <a:bodyPr/>
        <a:lstStyle/>
        <a:p>
          <a:r>
            <a:rPr lang="en-US" dirty="0" smtClean="0">
              <a:latin typeface="Calibri"/>
              <a:cs typeface="Calibri"/>
            </a:rPr>
            <a:t>National Irrigation Board’s Long-term Irrigation Plan</a:t>
          </a:r>
          <a:endParaRPr lang="en-US" dirty="0">
            <a:latin typeface="Calibri"/>
            <a:cs typeface="Calibri"/>
          </a:endParaRPr>
        </a:p>
      </dgm:t>
    </dgm:pt>
    <dgm:pt modelId="{B81DC651-A5A8-1C4D-B0A5-4F2F1CF21BEF}" type="parTrans" cxnId="{90DE1B2A-D277-764F-BE4A-7B2C4FEB9FBB}">
      <dgm:prSet/>
      <dgm:spPr/>
      <dgm:t>
        <a:bodyPr/>
        <a:lstStyle/>
        <a:p>
          <a:endParaRPr lang="en-US"/>
        </a:p>
      </dgm:t>
    </dgm:pt>
    <dgm:pt modelId="{C26A3F4E-5C2A-244D-89B5-24A401A2DBDE}" type="sibTrans" cxnId="{90DE1B2A-D277-764F-BE4A-7B2C4FEB9FBB}">
      <dgm:prSet/>
      <dgm:spPr/>
      <dgm:t>
        <a:bodyPr/>
        <a:lstStyle/>
        <a:p>
          <a:endParaRPr lang="en-US"/>
        </a:p>
      </dgm:t>
    </dgm:pt>
    <dgm:pt modelId="{4D08AD2E-DA25-7D46-8060-3479145A626F}">
      <dgm:prSet phldrT="[Text]"/>
      <dgm:spPr/>
      <dgm:t>
        <a:bodyPr/>
        <a:lstStyle/>
        <a:p>
          <a:r>
            <a:rPr lang="en-US" dirty="0" smtClean="0">
              <a:latin typeface="Calibri"/>
              <a:cs typeface="Calibri"/>
            </a:rPr>
            <a:t>2009 Cereals and Other Produce Act</a:t>
          </a:r>
          <a:endParaRPr lang="en-US" dirty="0">
            <a:latin typeface="Calibri"/>
            <a:cs typeface="Calibri"/>
          </a:endParaRPr>
        </a:p>
      </dgm:t>
    </dgm:pt>
    <dgm:pt modelId="{F96D4F1E-D80D-D949-AB7B-A6E7E3E73C8D}" type="parTrans" cxnId="{E457BCE1-C2A9-4E46-B121-5697F9DE729A}">
      <dgm:prSet/>
      <dgm:spPr/>
      <dgm:t>
        <a:bodyPr/>
        <a:lstStyle/>
        <a:p>
          <a:endParaRPr lang="en-US"/>
        </a:p>
      </dgm:t>
    </dgm:pt>
    <dgm:pt modelId="{8ECB79C8-A55A-B344-B79A-1362AF0731A2}" type="sibTrans" cxnId="{E457BCE1-C2A9-4E46-B121-5697F9DE729A}">
      <dgm:prSet/>
      <dgm:spPr/>
      <dgm:t>
        <a:bodyPr/>
        <a:lstStyle/>
        <a:p>
          <a:endParaRPr lang="en-US"/>
        </a:p>
      </dgm:t>
    </dgm:pt>
    <dgm:pt modelId="{7AAEEE73-A105-954E-B62A-A4A6E2C703E9}" type="pres">
      <dgm:prSet presAssocID="{ABBDE426-5334-6047-A8DA-C5AFAB6D48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9AF2A9-AA60-1349-81D5-C4250E03D097}" type="pres">
      <dgm:prSet presAssocID="{CBB9C252-1B6D-AE48-BA04-1B67B78D34F3}" presName="linNode" presStyleCnt="0"/>
      <dgm:spPr/>
    </dgm:pt>
    <dgm:pt modelId="{F3B19DF8-6DAB-EE45-8A90-3C632A7566BE}" type="pres">
      <dgm:prSet presAssocID="{CBB9C252-1B6D-AE48-BA04-1B67B78D34F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1B65F-4282-0744-800B-E3435A8F2E12}" type="pres">
      <dgm:prSet presAssocID="{CBB9C252-1B6D-AE48-BA04-1B67B78D34F3}" presName="descendantText" presStyleLbl="alignAccFollowNode1" presStyleIdx="0" presStyleCnt="3" custScaleX="3188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042D1-E848-9D42-A2C8-0F76C52D2FDA}" type="pres">
      <dgm:prSet presAssocID="{40541499-D5B7-9F41-928C-BECE11A91301}" presName="sp" presStyleCnt="0"/>
      <dgm:spPr/>
    </dgm:pt>
    <dgm:pt modelId="{EC4C6DCF-DE63-204E-98B1-EA1BF4E38903}" type="pres">
      <dgm:prSet presAssocID="{CC3CFBD5-BE9B-7448-A92F-70BBD848BCF7}" presName="linNode" presStyleCnt="0"/>
      <dgm:spPr/>
    </dgm:pt>
    <dgm:pt modelId="{71C89A31-9F57-1449-9958-F989A2AD5CA0}" type="pres">
      <dgm:prSet presAssocID="{CC3CFBD5-BE9B-7448-A92F-70BBD848BCF7}" presName="parentText" presStyleLbl="node1" presStyleIdx="1" presStyleCnt="3" custFlipHor="1" custScaleX="423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0598E-D166-224D-A0CF-1D4C0E1302BB}" type="pres">
      <dgm:prSet presAssocID="{CC3CFBD5-BE9B-7448-A92F-70BBD848BCF7}" presName="descendantText" presStyleLbl="alignAccFollowNode1" presStyleIdx="1" presStyleCnt="3" custScaleX="116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D763F-57FD-7647-A9CF-44D0D21ECA48}" type="pres">
      <dgm:prSet presAssocID="{26894119-E1B7-6B49-8B02-6C8DA0754206}" presName="sp" presStyleCnt="0"/>
      <dgm:spPr/>
    </dgm:pt>
    <dgm:pt modelId="{E9F39320-00F2-DB4D-917E-DBF6041D11D2}" type="pres">
      <dgm:prSet presAssocID="{0AB1BF3C-7AB6-C345-94D9-4D0BECF171DC}" presName="linNode" presStyleCnt="0"/>
      <dgm:spPr/>
    </dgm:pt>
    <dgm:pt modelId="{8B4FD018-F291-5547-8D2A-1C383A052680}" type="pres">
      <dgm:prSet presAssocID="{0AB1BF3C-7AB6-C345-94D9-4D0BECF171DC}" presName="parentText" presStyleLbl="node1" presStyleIdx="2" presStyleCnt="3" custFlipHor="1" custScaleX="423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C1220-EF5B-D241-A024-21C39DFB832E}" type="pres">
      <dgm:prSet presAssocID="{0AB1BF3C-7AB6-C345-94D9-4D0BECF171D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399BA2-3BC1-734C-A35B-CB06BB0F8BBD}" type="presOf" srcId="{CBB9C252-1B6D-AE48-BA04-1B67B78D34F3}" destId="{F3B19DF8-6DAB-EE45-8A90-3C632A7566BE}" srcOrd="0" destOrd="0" presId="urn:microsoft.com/office/officeart/2005/8/layout/vList5"/>
    <dgm:cxn modelId="{2A4136E9-06F5-0C4A-BF1C-5D533C427DA6}" type="presOf" srcId="{ABBDE426-5334-6047-A8DA-C5AFAB6D4874}" destId="{7AAEEE73-A105-954E-B62A-A4A6E2C703E9}" srcOrd="0" destOrd="0" presId="urn:microsoft.com/office/officeart/2005/8/layout/vList5"/>
    <dgm:cxn modelId="{E457BCE1-C2A9-4E46-B121-5697F9DE729A}" srcId="{CBB9C252-1B6D-AE48-BA04-1B67B78D34F3}" destId="{4D08AD2E-DA25-7D46-8060-3479145A626F}" srcOrd="1" destOrd="0" parTransId="{F96D4F1E-D80D-D949-AB7B-A6E7E3E73C8D}" sibTransId="{8ECB79C8-A55A-B344-B79A-1362AF0731A2}"/>
    <dgm:cxn modelId="{82BA1DC3-5E1E-6640-BF0A-CE0B38AA14C5}" type="presOf" srcId="{71EF3E24-8B28-1A41-BD1F-AA7F3C6F5C6D}" destId="{3571B65F-4282-0744-800B-E3435A8F2E12}" srcOrd="0" destOrd="2" presId="urn:microsoft.com/office/officeart/2005/8/layout/vList5"/>
    <dgm:cxn modelId="{CF68ACE0-30B4-6C4B-AE35-2CCD62F51C7A}" type="presOf" srcId="{4D08AD2E-DA25-7D46-8060-3479145A626F}" destId="{3571B65F-4282-0744-800B-E3435A8F2E12}" srcOrd="0" destOrd="1" presId="urn:microsoft.com/office/officeart/2005/8/layout/vList5"/>
    <dgm:cxn modelId="{3CC539A7-62A4-2D47-8C7C-6A45A573EEA3}" srcId="{0AB1BF3C-7AB6-C345-94D9-4D0BECF171DC}" destId="{27A7A992-6985-8D4C-AC70-8B425707C569}" srcOrd="0" destOrd="0" parTransId="{3DCD8A81-42F6-3247-9A23-B17004408B61}" sibTransId="{597C20C7-072D-5041-BFA0-B00B1CA80230}"/>
    <dgm:cxn modelId="{83F78CB9-CC43-B843-AEAB-2C8AC3D10CB5}" type="presOf" srcId="{CA06B7E9-7A40-C84C-A512-0D6E49FA40C3}" destId="{0510598E-D166-224D-A0CF-1D4C0E1302BB}" srcOrd="0" destOrd="1" presId="urn:microsoft.com/office/officeart/2005/8/layout/vList5"/>
    <dgm:cxn modelId="{4BA8C223-160F-A444-A81E-CCEDEB1D5DA0}" srcId="{ABBDE426-5334-6047-A8DA-C5AFAB6D4874}" destId="{0AB1BF3C-7AB6-C345-94D9-4D0BECF171DC}" srcOrd="2" destOrd="0" parTransId="{1AE38181-6A15-654E-9495-ADA2E0F2AC51}" sibTransId="{140F7CC1-CAE7-9048-A9D8-AA3684969972}"/>
    <dgm:cxn modelId="{22B0DF79-2162-6347-BAD0-BFB07A497A4A}" type="presOf" srcId="{3C191A20-E6AE-A64E-A347-B74A94DB947D}" destId="{3571B65F-4282-0744-800B-E3435A8F2E12}" srcOrd="0" destOrd="0" presId="urn:microsoft.com/office/officeart/2005/8/layout/vList5"/>
    <dgm:cxn modelId="{63203410-573D-3B48-AE7B-40B1270D120D}" srcId="{CBB9C252-1B6D-AE48-BA04-1B67B78D34F3}" destId="{71EF3E24-8B28-1A41-BD1F-AA7F3C6F5C6D}" srcOrd="2" destOrd="0" parTransId="{54FCEB1D-1488-0C4A-9709-A509ACDA32DC}" sibTransId="{22824F80-BC8B-B94B-A82A-A6354FC67123}"/>
    <dgm:cxn modelId="{23A49096-6BC8-A746-8E71-8F85A0C7983F}" srcId="{CC3CFBD5-BE9B-7448-A92F-70BBD848BCF7}" destId="{707E2073-A66A-2A4E-9993-E53BAF8475BB}" srcOrd="0" destOrd="0" parTransId="{9B8B41FE-9B7B-BB42-AE5A-DAEB22AB35D4}" sibTransId="{EECEB457-E19B-4B4A-81A7-D7C6ADDFBD6F}"/>
    <dgm:cxn modelId="{90DE1B2A-D277-764F-BE4A-7B2C4FEB9FBB}" srcId="{CC3CFBD5-BE9B-7448-A92F-70BBD848BCF7}" destId="{CA06B7E9-7A40-C84C-A512-0D6E49FA40C3}" srcOrd="1" destOrd="0" parTransId="{B81DC651-A5A8-1C4D-B0A5-4F2F1CF21BEF}" sibTransId="{C26A3F4E-5C2A-244D-89B5-24A401A2DBDE}"/>
    <dgm:cxn modelId="{37CF9976-9699-A44B-BDDE-12308755D96D}" srcId="{ABBDE426-5334-6047-A8DA-C5AFAB6D4874}" destId="{CC3CFBD5-BE9B-7448-A92F-70BBD848BCF7}" srcOrd="1" destOrd="0" parTransId="{69A78FF6-F0B8-C84E-A933-2A0F75469A63}" sibTransId="{26894119-E1B7-6B49-8B02-6C8DA0754206}"/>
    <dgm:cxn modelId="{5F4EEAD5-6F88-FA4C-A858-9215E867CCCE}" type="presOf" srcId="{0AB1BF3C-7AB6-C345-94D9-4D0BECF171DC}" destId="{8B4FD018-F291-5547-8D2A-1C383A052680}" srcOrd="0" destOrd="0" presId="urn:microsoft.com/office/officeart/2005/8/layout/vList5"/>
    <dgm:cxn modelId="{1B275B37-C4C6-824E-9BED-8C3B844AF8FD}" type="presOf" srcId="{CC3CFBD5-BE9B-7448-A92F-70BBD848BCF7}" destId="{71C89A31-9F57-1449-9958-F989A2AD5CA0}" srcOrd="0" destOrd="0" presId="urn:microsoft.com/office/officeart/2005/8/layout/vList5"/>
    <dgm:cxn modelId="{D8315940-44F8-D647-9328-6F99AA406DC1}" srcId="{ABBDE426-5334-6047-A8DA-C5AFAB6D4874}" destId="{CBB9C252-1B6D-AE48-BA04-1B67B78D34F3}" srcOrd="0" destOrd="0" parTransId="{D64F3C96-5CF9-6643-A20B-2D054E7B7C7E}" sibTransId="{40541499-D5B7-9F41-928C-BECE11A91301}"/>
    <dgm:cxn modelId="{73A40F43-5691-0E42-9C5B-3C5241D49D32}" type="presOf" srcId="{27A7A992-6985-8D4C-AC70-8B425707C569}" destId="{69CC1220-EF5B-D241-A024-21C39DFB832E}" srcOrd="0" destOrd="0" presId="urn:microsoft.com/office/officeart/2005/8/layout/vList5"/>
    <dgm:cxn modelId="{AA6F0C70-48ED-0E4D-AB5E-10A3681F3CD7}" srcId="{CBB9C252-1B6D-AE48-BA04-1B67B78D34F3}" destId="{3C191A20-E6AE-A64E-A347-B74A94DB947D}" srcOrd="0" destOrd="0" parTransId="{FC1E23FB-BACC-CB43-A9FE-6C89894FC7FC}" sibTransId="{1FC7B9E0-557E-264C-9C21-B444A35018ED}"/>
    <dgm:cxn modelId="{DAE4E1C6-76B0-564A-977D-2A50ACB74F4A}" type="presOf" srcId="{707E2073-A66A-2A4E-9993-E53BAF8475BB}" destId="{0510598E-D166-224D-A0CF-1D4C0E1302BB}" srcOrd="0" destOrd="0" presId="urn:microsoft.com/office/officeart/2005/8/layout/vList5"/>
    <dgm:cxn modelId="{418778CF-E851-4047-906B-8C0646B28CC1}" type="presParOf" srcId="{7AAEEE73-A105-954E-B62A-A4A6E2C703E9}" destId="{CE9AF2A9-AA60-1349-81D5-C4250E03D097}" srcOrd="0" destOrd="0" presId="urn:microsoft.com/office/officeart/2005/8/layout/vList5"/>
    <dgm:cxn modelId="{0F6DFB74-6E92-2F47-982B-B398FA64D3CE}" type="presParOf" srcId="{CE9AF2A9-AA60-1349-81D5-C4250E03D097}" destId="{F3B19DF8-6DAB-EE45-8A90-3C632A7566BE}" srcOrd="0" destOrd="0" presId="urn:microsoft.com/office/officeart/2005/8/layout/vList5"/>
    <dgm:cxn modelId="{DC42FE8A-986D-A249-84A7-5F2C5BDA89D4}" type="presParOf" srcId="{CE9AF2A9-AA60-1349-81D5-C4250E03D097}" destId="{3571B65F-4282-0744-800B-E3435A8F2E12}" srcOrd="1" destOrd="0" presId="urn:microsoft.com/office/officeart/2005/8/layout/vList5"/>
    <dgm:cxn modelId="{3268E85F-C817-AF43-9858-F0E24A826524}" type="presParOf" srcId="{7AAEEE73-A105-954E-B62A-A4A6E2C703E9}" destId="{66B042D1-E848-9D42-A2C8-0F76C52D2FDA}" srcOrd="1" destOrd="0" presId="urn:microsoft.com/office/officeart/2005/8/layout/vList5"/>
    <dgm:cxn modelId="{1D66F2AC-9447-E445-9B24-A8B57437A3E3}" type="presParOf" srcId="{7AAEEE73-A105-954E-B62A-A4A6E2C703E9}" destId="{EC4C6DCF-DE63-204E-98B1-EA1BF4E38903}" srcOrd="2" destOrd="0" presId="urn:microsoft.com/office/officeart/2005/8/layout/vList5"/>
    <dgm:cxn modelId="{3C844BC5-0C70-AB4D-9677-54EAE2B916DC}" type="presParOf" srcId="{EC4C6DCF-DE63-204E-98B1-EA1BF4E38903}" destId="{71C89A31-9F57-1449-9958-F989A2AD5CA0}" srcOrd="0" destOrd="0" presId="urn:microsoft.com/office/officeart/2005/8/layout/vList5"/>
    <dgm:cxn modelId="{A6F03EE5-5B0A-6945-BECA-E5628B9C63E1}" type="presParOf" srcId="{EC4C6DCF-DE63-204E-98B1-EA1BF4E38903}" destId="{0510598E-D166-224D-A0CF-1D4C0E1302BB}" srcOrd="1" destOrd="0" presId="urn:microsoft.com/office/officeart/2005/8/layout/vList5"/>
    <dgm:cxn modelId="{0C97F532-BA42-7E4B-B8A3-ECA9047CD80F}" type="presParOf" srcId="{7AAEEE73-A105-954E-B62A-A4A6E2C703E9}" destId="{01BD763F-57FD-7647-A9CF-44D0D21ECA48}" srcOrd="3" destOrd="0" presId="urn:microsoft.com/office/officeart/2005/8/layout/vList5"/>
    <dgm:cxn modelId="{4CB27F4D-A9CD-4645-BB21-C019AE1C4DDD}" type="presParOf" srcId="{7AAEEE73-A105-954E-B62A-A4A6E2C703E9}" destId="{E9F39320-00F2-DB4D-917E-DBF6041D11D2}" srcOrd="4" destOrd="0" presId="urn:microsoft.com/office/officeart/2005/8/layout/vList5"/>
    <dgm:cxn modelId="{8E46B833-4773-8F42-9658-E7867DEB104A}" type="presParOf" srcId="{E9F39320-00F2-DB4D-917E-DBF6041D11D2}" destId="{8B4FD018-F291-5547-8D2A-1C383A052680}" srcOrd="0" destOrd="0" presId="urn:microsoft.com/office/officeart/2005/8/layout/vList5"/>
    <dgm:cxn modelId="{5502C1E6-666F-EC4F-A988-DE0D833ADB6E}" type="presParOf" srcId="{E9F39320-00F2-DB4D-917E-DBF6041D11D2}" destId="{69CC1220-EF5B-D241-A024-21C39DFB832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1B65F-4282-0744-800B-E3435A8F2E12}">
      <dsp:nvSpPr>
        <dsp:cNvPr id="0" name=""/>
        <dsp:cNvSpPr/>
      </dsp:nvSpPr>
      <dsp:spPr>
        <a:xfrm rot="5400000">
          <a:off x="4179868" y="-2805573"/>
          <a:ext cx="1103821" cy="69951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/>
              <a:cs typeface="Calibri"/>
            </a:rPr>
            <a:t>2009 </a:t>
          </a:r>
          <a:r>
            <a:rPr lang="en-US" sz="1800" kern="1200" dirty="0" err="1" smtClean="0">
              <a:latin typeface="Calibri"/>
              <a:cs typeface="Calibri"/>
            </a:rPr>
            <a:t>Kilimo</a:t>
          </a:r>
          <a:r>
            <a:rPr lang="en-US" sz="1800" kern="1200" dirty="0" smtClean="0">
              <a:latin typeface="Calibri"/>
              <a:cs typeface="Calibri"/>
            </a:rPr>
            <a:t> Kwanza</a:t>
          </a:r>
          <a:endParaRPr lang="en-US" sz="1800" kern="1200" dirty="0">
            <a:latin typeface="Calibri"/>
            <a:cs typeface="Calibri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/>
              <a:cs typeface="Calibri"/>
            </a:rPr>
            <a:t>2009 Cereals and Other Produce Act</a:t>
          </a:r>
          <a:endParaRPr lang="en-US" sz="1800" kern="1200" dirty="0">
            <a:latin typeface="Calibri"/>
            <a:cs typeface="Calibri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/>
              <a:cs typeface="Calibri"/>
            </a:rPr>
            <a:t>2008 National Rice Development Strategy (NRDS)</a:t>
          </a:r>
          <a:endParaRPr lang="en-US" sz="1800" kern="1200" dirty="0">
            <a:latin typeface="Calibri"/>
            <a:cs typeface="Calibri"/>
          </a:endParaRPr>
        </a:p>
      </dsp:txBody>
      <dsp:txXfrm rot="-5400000">
        <a:off x="1234227" y="193952"/>
        <a:ext cx="6941219" cy="996053"/>
      </dsp:txXfrm>
    </dsp:sp>
    <dsp:sp modelId="{F3B19DF8-6DAB-EE45-8A90-3C632A7566BE}">
      <dsp:nvSpPr>
        <dsp:cNvPr id="0" name=""/>
        <dsp:cNvSpPr/>
      </dsp:nvSpPr>
      <dsp:spPr>
        <a:xfrm>
          <a:off x="269" y="2090"/>
          <a:ext cx="1233957" cy="1379776"/>
        </a:xfrm>
        <a:prstGeom prst="roundRect">
          <a:avLst/>
        </a:prstGeom>
        <a:solidFill>
          <a:srgbClr val="536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Calibri"/>
              <a:cs typeface="Calibri"/>
            </a:rPr>
            <a:t>Tanzania</a:t>
          </a:r>
          <a:endParaRPr lang="en-US" sz="2100" kern="1200" dirty="0">
            <a:latin typeface="Calibri"/>
            <a:cs typeface="Calibri"/>
          </a:endParaRPr>
        </a:p>
      </dsp:txBody>
      <dsp:txXfrm>
        <a:off x="60506" y="62327"/>
        <a:ext cx="1113483" cy="1259302"/>
      </dsp:txXfrm>
    </dsp:sp>
    <dsp:sp modelId="{0510598E-D166-224D-A0CF-1D4C0E1302BB}">
      <dsp:nvSpPr>
        <dsp:cNvPr id="0" name=""/>
        <dsp:cNvSpPr/>
      </dsp:nvSpPr>
      <dsp:spPr>
        <a:xfrm rot="5400000">
          <a:off x="3768533" y="-924775"/>
          <a:ext cx="1103821" cy="61310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/>
              <a:cs typeface="Calibri"/>
            </a:rPr>
            <a:t>2008 National Rice Development Strategy (NRDS) 2008-2018</a:t>
          </a:r>
          <a:endParaRPr lang="en-US" sz="1800" kern="1200" dirty="0">
            <a:latin typeface="Calibri"/>
            <a:cs typeface="Calibri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/>
              <a:cs typeface="Calibri"/>
            </a:rPr>
            <a:t>National Irrigation Board’s Long-term Irrigation Plan</a:t>
          </a:r>
          <a:endParaRPr lang="en-US" sz="1800" kern="1200" dirty="0">
            <a:latin typeface="Calibri"/>
            <a:cs typeface="Calibri"/>
          </a:endParaRPr>
        </a:p>
      </dsp:txBody>
      <dsp:txXfrm rot="-5400000">
        <a:off x="1254925" y="1642717"/>
        <a:ext cx="6077154" cy="996053"/>
      </dsp:txXfrm>
    </dsp:sp>
    <dsp:sp modelId="{71C89A31-9F57-1449-9958-F989A2AD5CA0}">
      <dsp:nvSpPr>
        <dsp:cNvPr id="0" name=""/>
        <dsp:cNvSpPr/>
      </dsp:nvSpPr>
      <dsp:spPr>
        <a:xfrm flipH="1">
          <a:off x="269" y="1450855"/>
          <a:ext cx="1254655" cy="1379776"/>
        </a:xfrm>
        <a:prstGeom prst="roundRect">
          <a:avLst/>
        </a:prstGeom>
        <a:solidFill>
          <a:srgbClr val="9B132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Calibri"/>
              <a:cs typeface="Calibri"/>
            </a:rPr>
            <a:t>Kenya</a:t>
          </a:r>
          <a:endParaRPr lang="en-US" sz="2100" kern="1200" dirty="0">
            <a:latin typeface="Calibri"/>
            <a:cs typeface="Calibri"/>
          </a:endParaRPr>
        </a:p>
      </dsp:txBody>
      <dsp:txXfrm>
        <a:off x="61516" y="1512102"/>
        <a:ext cx="1132161" cy="1257282"/>
      </dsp:txXfrm>
    </dsp:sp>
    <dsp:sp modelId="{69CC1220-EF5B-D241-A024-21C39DFB832E}">
      <dsp:nvSpPr>
        <dsp:cNvPr id="0" name=""/>
        <dsp:cNvSpPr/>
      </dsp:nvSpPr>
      <dsp:spPr>
        <a:xfrm rot="5400000">
          <a:off x="3336515" y="956037"/>
          <a:ext cx="110382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/>
              <a:cs typeface="Calibri"/>
            </a:rPr>
            <a:t>Uganda National Rice Development Strategy (NRDS) 2009/10-2017/2018</a:t>
          </a:r>
          <a:endParaRPr lang="en-US" sz="1800" kern="1200" dirty="0">
            <a:latin typeface="Calibri"/>
            <a:cs typeface="Calibri"/>
          </a:endParaRPr>
        </a:p>
      </dsp:txBody>
      <dsp:txXfrm rot="-5400000">
        <a:off x="1254954" y="3091482"/>
        <a:ext cx="5213060" cy="996053"/>
      </dsp:txXfrm>
    </dsp:sp>
    <dsp:sp modelId="{8B4FD018-F291-5547-8D2A-1C383A052680}">
      <dsp:nvSpPr>
        <dsp:cNvPr id="0" name=""/>
        <dsp:cNvSpPr/>
      </dsp:nvSpPr>
      <dsp:spPr>
        <a:xfrm flipH="1">
          <a:off x="269" y="2899621"/>
          <a:ext cx="1254684" cy="1379776"/>
        </a:xfrm>
        <a:prstGeom prst="roundRect">
          <a:avLst/>
        </a:prstGeom>
        <a:solidFill>
          <a:srgbClr val="4C9C3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Calibri"/>
              <a:cs typeface="Calibri"/>
            </a:rPr>
            <a:t>Uganda</a:t>
          </a:r>
          <a:endParaRPr lang="en-US" sz="2100" kern="1200" dirty="0">
            <a:latin typeface="Calibri"/>
            <a:cs typeface="Calibri"/>
          </a:endParaRPr>
        </a:p>
      </dsp:txBody>
      <dsp:txXfrm>
        <a:off x="61518" y="2960870"/>
        <a:ext cx="1132186" cy="1257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59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6" y="0"/>
            <a:ext cx="3004820" cy="459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4B1E2A0-8058-4B43-99F1-5D52BB1CA397}" type="datetimeFigureOut">
              <a:rPr lang="en-US"/>
              <a:pPr>
                <a:defRPr/>
              </a:pPr>
              <a:t>10/4/2013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876"/>
            <a:ext cx="3004820" cy="459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6" y="8758876"/>
            <a:ext cx="3004820" cy="459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6D17BB2-C472-4051-8B81-99DA23AB3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32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5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6" y="0"/>
            <a:ext cx="3004820" cy="45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668FF9D-2512-497A-997A-B1E77CD7E2B7}" type="datetimeFigureOut">
              <a:rPr lang="en-US"/>
              <a:pPr>
                <a:defRPr/>
              </a:pPr>
              <a:t>10/4/2013</a:t>
            </a:fld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3738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80225"/>
            <a:ext cx="5547360" cy="414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Fare clic per modificare gli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876"/>
            <a:ext cx="3004820" cy="45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6" y="8758876"/>
            <a:ext cx="3004820" cy="45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BF013A5-1425-477F-A278-502F6B7F8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57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013A5-1425-477F-A278-502F6B7F805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013A5-1425-477F-A278-502F6B7F8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5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876256" y="5607935"/>
            <a:ext cx="1428596" cy="178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Calibri" pitchFamily="34" charset="0"/>
              </a:rPr>
              <a:t>With the financial support of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412875"/>
            <a:ext cx="2058988" cy="4713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29325" cy="4713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12875"/>
            <a:ext cx="8229600" cy="9985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636838"/>
            <a:ext cx="4038600" cy="3489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36838"/>
            <a:ext cx="4038600" cy="3489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36838"/>
            <a:ext cx="4038600" cy="348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36838"/>
            <a:ext cx="4038600" cy="348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308725"/>
            <a:ext cx="8964613" cy="341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308725"/>
            <a:ext cx="8964613" cy="341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90613"/>
            <a:ext cx="82296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4675"/>
            <a:ext cx="8229600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>
              <a:lumMod val="65000"/>
            </a:schemeClr>
          </a:solidFill>
          <a:latin typeface="Cambria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6AA44"/>
          </a:solidFill>
          <a:latin typeface="Cambr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000">
          <a:solidFill>
            <a:srgbClr val="95C73D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95C73D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95C73D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95C73D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99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99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99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99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/>
          <a:lstStyle/>
          <a:p>
            <a:pPr algn="ctr"/>
            <a:r>
              <a:rPr lang="en-US" i="1" dirty="0"/>
              <a:t>Eastern Africa </a:t>
            </a:r>
            <a:r>
              <a:rPr lang="en-US" i="1" dirty="0" smtClean="0"/>
              <a:t>Comparison</a:t>
            </a:r>
            <a:r>
              <a:rPr lang="en-US" i="1" dirty="0"/>
              <a:t>: </a:t>
            </a:r>
            <a:r>
              <a:rPr lang="en-US" b="0" dirty="0" smtClean="0"/>
              <a:t>policies, price incentives</a:t>
            </a:r>
            <a:r>
              <a:rPr lang="en-US" b="0" dirty="0"/>
              <a:t> </a:t>
            </a:r>
            <a:r>
              <a:rPr lang="en-US" b="0" dirty="0" smtClean="0"/>
              <a:t>and policy coherence </a:t>
            </a:r>
            <a:r>
              <a:rPr lang="en-US" b="0" dirty="0"/>
              <a:t>for the rice sector in </a:t>
            </a:r>
            <a:r>
              <a:rPr lang="en-US" b="0" dirty="0" smtClean="0"/>
              <a:t>United </a:t>
            </a:r>
            <a:r>
              <a:rPr lang="en-US" b="0" dirty="0"/>
              <a:t>Republic of </a:t>
            </a:r>
            <a:r>
              <a:rPr lang="en-US" b="0" dirty="0" smtClean="0"/>
              <a:t>Tanzania, Kenya </a:t>
            </a:r>
            <a:r>
              <a:rPr lang="en-US" b="0" dirty="0"/>
              <a:t>and Uganda </a:t>
            </a:r>
          </a:p>
        </p:txBody>
      </p:sp>
    </p:spTree>
    <p:extLst>
      <p:ext uri="{BB962C8B-B14F-4D97-AF65-F5344CB8AC3E}">
        <p14:creationId xmlns:p14="http://schemas.microsoft.com/office/powerpoint/2010/main" val="32382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Agriculture-specific Public </a:t>
            </a:r>
            <a:r>
              <a:rPr lang="en-US" dirty="0" smtClean="0"/>
              <a:t>Expenditure in Tanzania: </a:t>
            </a:r>
            <a:r>
              <a:rPr lang="en-US" dirty="0"/>
              <a:t>Support to Commodity Groups</a:t>
            </a:r>
          </a:p>
        </p:txBody>
      </p:sp>
      <p:pic>
        <p:nvPicPr>
          <p:cNvPr id="5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2348880"/>
            <a:ext cx="6192688" cy="3960440"/>
          </a:xfrm>
        </p:spPr>
      </p:pic>
    </p:spTree>
    <p:extLst>
      <p:ext uri="{BB962C8B-B14F-4D97-AF65-F5344CB8AC3E}">
        <p14:creationId xmlns:p14="http://schemas.microsoft.com/office/powerpoint/2010/main" val="989829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Agriculture-specific Public </a:t>
            </a:r>
            <a:r>
              <a:rPr lang="en-US" dirty="0" smtClean="0"/>
              <a:t>Expenditure in Uganda: </a:t>
            </a:r>
            <a:r>
              <a:rPr lang="en-US" dirty="0"/>
              <a:t>Support to </a:t>
            </a:r>
            <a:r>
              <a:rPr lang="en-US" dirty="0" smtClean="0"/>
              <a:t>Individual Commodities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341672"/>
            <a:ext cx="6984776" cy="3927316"/>
          </a:xfrm>
          <a:prstGeom prst="rect">
            <a:avLst/>
          </a:prstGeom>
          <a:ln w="158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59700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692696"/>
            <a:ext cx="8229600" cy="1008534"/>
          </a:xfrm>
        </p:spPr>
        <p:txBody>
          <a:bodyPr/>
          <a:lstStyle/>
          <a:p>
            <a:r>
              <a:rPr lang="en-US" dirty="0" smtClean="0"/>
              <a:t>Relative Price Incentives at Wholesale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7312987" cy="458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91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82625"/>
          </a:xfrm>
        </p:spPr>
        <p:txBody>
          <a:bodyPr/>
          <a:lstStyle/>
          <a:p>
            <a:r>
              <a:rPr lang="en-US" dirty="0" smtClean="0"/>
              <a:t>Production, Yield and Area Harvested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708445"/>
              </p:ext>
            </p:extLst>
          </p:nvPr>
        </p:nvGraphicFramePr>
        <p:xfrm>
          <a:off x="539552" y="1916832"/>
          <a:ext cx="8352930" cy="1986756"/>
        </p:xfrm>
        <a:graphic>
          <a:graphicData uri="http://schemas.openxmlformats.org/drawingml/2006/table">
            <a:tbl>
              <a:tblPr/>
              <a:tblGrid>
                <a:gridCol w="1090242"/>
                <a:gridCol w="1090242"/>
                <a:gridCol w="1375381"/>
                <a:gridCol w="1526339"/>
                <a:gridCol w="1090242"/>
                <a:gridCol w="884340"/>
                <a:gridCol w="1296144"/>
              </a:tblGrid>
              <a:tr h="20320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Yield    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(t/ha)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Area (ha)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Production (t)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Growth rate, 2005-10 (%)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45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Yield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Area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Production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51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Tanzania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697,153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1,250,153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-3.8%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Kenya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19,041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53,150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-5.3%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-2.4%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Uganda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123,333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178,456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7.8%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94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692696"/>
            <a:ext cx="8229600" cy="1008534"/>
          </a:xfrm>
        </p:spPr>
        <p:txBody>
          <a:bodyPr/>
          <a:lstStyle/>
          <a:p>
            <a:r>
              <a:rPr lang="en-US" dirty="0" smtClean="0"/>
              <a:t>Tanzania’s Main Import Partners, 2005-2010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979"/>
          <a:stretch/>
        </p:blipFill>
        <p:spPr>
          <a:xfrm>
            <a:off x="1835696" y="1772816"/>
            <a:ext cx="5801692" cy="469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11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692696"/>
            <a:ext cx="8229600" cy="1008534"/>
          </a:xfrm>
        </p:spPr>
        <p:txBody>
          <a:bodyPr/>
          <a:lstStyle/>
          <a:p>
            <a:r>
              <a:rPr lang="en-US" dirty="0" smtClean="0"/>
              <a:t>Kenya’s Main Import Partners, 2005-2010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593"/>
          <a:stretch/>
        </p:blipFill>
        <p:spPr>
          <a:xfrm>
            <a:off x="1907704" y="1700808"/>
            <a:ext cx="5662898" cy="46994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3347864" y="1700808"/>
            <a:ext cx="1080120" cy="792088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651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692696"/>
            <a:ext cx="8229600" cy="1008534"/>
          </a:xfrm>
        </p:spPr>
        <p:txBody>
          <a:bodyPr/>
          <a:lstStyle/>
          <a:p>
            <a:r>
              <a:rPr lang="en-US" dirty="0" smtClean="0"/>
              <a:t>Uganda’s Main Import Partners, 2005-2010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084" y="1762711"/>
            <a:ext cx="5421196" cy="461861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2915816" y="3645024"/>
            <a:ext cx="1080120" cy="792088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708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82625"/>
          </a:xfrm>
        </p:spPr>
        <p:txBody>
          <a:bodyPr/>
          <a:lstStyle/>
          <a:p>
            <a:r>
              <a:rPr lang="en-US" dirty="0" smtClean="0"/>
              <a:t>Strategic Policies by Country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248962"/>
              </p:ext>
            </p:extLst>
          </p:nvPr>
        </p:nvGraphicFramePr>
        <p:xfrm>
          <a:off x="457200" y="1844675"/>
          <a:ext cx="8229600" cy="428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4487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82625"/>
          </a:xfrm>
        </p:spPr>
        <p:txBody>
          <a:bodyPr/>
          <a:lstStyle/>
          <a:p>
            <a:r>
              <a:rPr lang="en-US" dirty="0" smtClean="0"/>
              <a:t>Market and Trade Policies by Country</a:t>
            </a:r>
            <a:endParaRPr lang="en-US" dirty="0"/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1"/>
          <a:stretch/>
        </p:blipFill>
        <p:spPr>
          <a:xfrm>
            <a:off x="0" y="1484784"/>
            <a:ext cx="9144000" cy="277807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437112"/>
            <a:ext cx="7211144" cy="1440159"/>
          </a:xfrm>
        </p:spPr>
        <p:txBody>
          <a:bodyPr/>
          <a:lstStyle/>
          <a:p>
            <a:r>
              <a:rPr lang="en-US" dirty="0" smtClean="0"/>
              <a:t>Kenya obtained an exemption for rice imports from Pakistan throughout the period, applying only a 35% import tariff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7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692696"/>
            <a:ext cx="8229600" cy="1008534"/>
          </a:xfrm>
        </p:spPr>
        <p:txBody>
          <a:bodyPr/>
          <a:lstStyle/>
          <a:p>
            <a:r>
              <a:rPr lang="en-US" dirty="0" smtClean="0"/>
              <a:t>Price Incentives at Farm Gate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28800"/>
            <a:ext cx="691994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46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764704"/>
            <a:ext cx="8229600" cy="682625"/>
          </a:xfrm>
        </p:spPr>
        <p:txBody>
          <a:bodyPr/>
          <a:lstStyle/>
          <a:p>
            <a:r>
              <a:rPr lang="en-US" dirty="0" smtClean="0"/>
              <a:t>Main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Little trade within the East Africa region, possibly due to consumer preferences</a:t>
            </a:r>
          </a:p>
          <a:p>
            <a:r>
              <a:rPr lang="en-US" sz="2400" dirty="0" smtClean="0"/>
              <a:t>Import tariffs in place do result in effective price premiums for farmers</a:t>
            </a:r>
          </a:p>
          <a:p>
            <a:r>
              <a:rPr lang="en-US" sz="2400" dirty="0" smtClean="0"/>
              <a:t>The policy to prevent cheap imports is actually delivering the expected outcomes; however the costs for consumers is high</a:t>
            </a:r>
          </a:p>
          <a:p>
            <a:r>
              <a:rPr lang="en-US" sz="2400" dirty="0" smtClean="0"/>
              <a:t>In 2010, Tanzania became a net exporter, but the existence of an export ban prevented farmers from receiving higher prices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2932417"/>
      </p:ext>
    </p:extLst>
  </p:cSld>
  <p:clrMapOvr>
    <a:masterClrMapping/>
  </p:clrMapOvr>
</p:sld>
</file>

<file path=ppt/theme/theme1.xml><?xml version="1.0" encoding="utf-8"?>
<a:theme xmlns:a="http://schemas.openxmlformats.org/drawingml/2006/main" name="MAFAP presentation_master">
  <a:themeElements>
    <a:clrScheme name="Default Design 15">
      <a:dk1>
        <a:srgbClr val="003300"/>
      </a:dk1>
      <a:lt1>
        <a:srgbClr val="FFFFFF"/>
      </a:lt1>
      <a:dk2>
        <a:srgbClr val="008000"/>
      </a:dk2>
      <a:lt2>
        <a:srgbClr val="3E3E5C"/>
      </a:lt2>
      <a:accent1>
        <a:srgbClr val="60597B"/>
      </a:accent1>
      <a:accent2>
        <a:srgbClr val="6666FF"/>
      </a:accent2>
      <a:accent3>
        <a:srgbClr val="FFFFFF"/>
      </a:accent3>
      <a:accent4>
        <a:srgbClr val="002A00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E3E5C"/>
        </a:dk1>
        <a:lt1>
          <a:srgbClr val="FFFFFF"/>
        </a:lt1>
        <a:dk2>
          <a:srgbClr val="FFFFC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FFFFE2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3300"/>
        </a:dk1>
        <a:lt1>
          <a:srgbClr val="FFFFFF"/>
        </a:lt1>
        <a:dk2>
          <a:srgbClr val="008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002A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MAFAP presentation_master</Template>
  <TotalTime>607</TotalTime>
  <Words>286</Words>
  <Application>Microsoft Office PowerPoint</Application>
  <PresentationFormat>On-screen Show (4:3)</PresentationFormat>
  <Paragraphs>57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MAFAP presentation_master</vt:lpstr>
      <vt:lpstr>Eastern Africa Comparison: policies, price incentives and policy coherence for the rice sector in United Republic of Tanzania, Kenya and Uganda </vt:lpstr>
      <vt:lpstr>Production, Yield and Area Harvested</vt:lpstr>
      <vt:lpstr>Tanzania’s Main Import Partners, 2005-2010</vt:lpstr>
      <vt:lpstr>Kenya’s Main Import Partners, 2005-2010</vt:lpstr>
      <vt:lpstr>Uganda’s Main Import Partners, 2005-2010</vt:lpstr>
      <vt:lpstr>Strategic Policies by Country</vt:lpstr>
      <vt:lpstr>Market and Trade Policies by Country</vt:lpstr>
      <vt:lpstr>Price Incentives at Farm Gate</vt:lpstr>
      <vt:lpstr>Main Findings</vt:lpstr>
      <vt:lpstr>Composition of Agriculture-specific Public Expenditure in Tanzania: Support to Commodity Groups</vt:lpstr>
      <vt:lpstr>Composition of Agriculture-specific Public Expenditure in Uganda: Support to Individual Commodities</vt:lpstr>
      <vt:lpstr>Relative Price Incentives at Wholesale</vt:lpstr>
    </vt:vector>
  </TitlesOfParts>
  <Company>FAO of the 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MAFAP project overview</dc:title>
  <dc:creator>Monitoring African Food and Agricultural Policies (MAFAP)</dc:creator>
  <cp:lastModifiedBy>JuanLuis Salazar (TCSS)</cp:lastModifiedBy>
  <cp:revision>55</cp:revision>
  <dcterms:created xsi:type="dcterms:W3CDTF">2013-09-13T12:28:01Z</dcterms:created>
  <dcterms:modified xsi:type="dcterms:W3CDTF">2013-10-04T12:36:02Z</dcterms:modified>
</cp:coreProperties>
</file>