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78" r:id="rId13"/>
    <p:sldId id="286" r:id="rId14"/>
    <p:sldId id="280" r:id="rId15"/>
    <p:sldId id="282" r:id="rId16"/>
    <p:sldId id="267" r:id="rId17"/>
    <p:sldId id="283" r:id="rId18"/>
    <p:sldId id="284" r:id="rId19"/>
    <p:sldId id="285" r:id="rId20"/>
    <p:sldId id="275" r:id="rId21"/>
    <p:sldId id="276" r:id="rId22"/>
    <p:sldId id="281"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ritt Cluff (EST)" initials="M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C73D"/>
    <a:srgbClr val="46AA44"/>
    <a:srgbClr val="FF6600"/>
    <a:srgbClr val="006699"/>
    <a:srgbClr val="336600"/>
    <a:srgbClr val="009900"/>
    <a:srgbClr val="000000"/>
    <a:srgbClr val="6666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77" autoAdjust="0"/>
    <p:restoredTop sz="84800" autoAdjust="0"/>
  </p:normalViewPr>
  <p:slideViewPr>
    <p:cSldViewPr>
      <p:cViewPr varScale="1">
        <p:scale>
          <a:sx n="99" d="100"/>
          <a:sy n="99" d="100"/>
        </p:scale>
        <p:origin x="-20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2436" y="-1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9-21T15:54:53.206" idx="4">
    <p:pos x="3293" y="431"/>
    <p:text>Nice, but I get lost on this... I hope you have time to work through these flow charts because you many lose the audience...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1"/>
          </a:xfrm>
          <a:prstGeom prst="rect">
            <a:avLst/>
          </a:prstGeom>
        </p:spPr>
        <p:txBody>
          <a:bodyPr vert="horz" lIns="92300" tIns="46150" rIns="92300" bIns="4615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938" y="0"/>
            <a:ext cx="3037840" cy="463551"/>
          </a:xfrm>
          <a:prstGeom prst="rect">
            <a:avLst/>
          </a:prstGeom>
        </p:spPr>
        <p:txBody>
          <a:bodyPr vert="horz" lIns="92300" tIns="46150" rIns="92300" bIns="46150" rtlCol="0"/>
          <a:lstStyle>
            <a:lvl1pPr algn="r">
              <a:defRPr sz="1200">
                <a:latin typeface="Arial" charset="0"/>
              </a:defRPr>
            </a:lvl1pPr>
          </a:lstStyle>
          <a:p>
            <a:pPr>
              <a:defRPr/>
            </a:pPr>
            <a:fld id="{34B1E2A0-8058-4B43-99F1-5D52BB1CA397}" type="datetimeFigureOut">
              <a:rPr lang="en-US"/>
              <a:pPr>
                <a:defRPr/>
              </a:pPr>
              <a:t>10/4/2013</a:t>
            </a:fld>
            <a:endParaRPr lang="en-US"/>
          </a:p>
        </p:txBody>
      </p:sp>
      <p:sp>
        <p:nvSpPr>
          <p:cNvPr id="4" name="Footer Placeholder 3"/>
          <p:cNvSpPr>
            <a:spLocks noGrp="1"/>
          </p:cNvSpPr>
          <p:nvPr>
            <p:ph type="ftr" sz="quarter" idx="2"/>
          </p:nvPr>
        </p:nvSpPr>
        <p:spPr>
          <a:xfrm>
            <a:off x="0" y="8831264"/>
            <a:ext cx="3037840" cy="463551"/>
          </a:xfrm>
          <a:prstGeom prst="rect">
            <a:avLst/>
          </a:prstGeom>
        </p:spPr>
        <p:txBody>
          <a:bodyPr vert="horz" lIns="92300" tIns="46150" rIns="92300" bIns="4615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938" y="8831264"/>
            <a:ext cx="3037840" cy="463551"/>
          </a:xfrm>
          <a:prstGeom prst="rect">
            <a:avLst/>
          </a:prstGeom>
        </p:spPr>
        <p:txBody>
          <a:bodyPr vert="horz" lIns="92300" tIns="46150" rIns="92300" bIns="46150" rtlCol="0" anchor="b"/>
          <a:lstStyle>
            <a:lvl1pPr algn="r">
              <a:defRPr sz="1200">
                <a:latin typeface="Arial" charset="0"/>
              </a:defRPr>
            </a:lvl1pPr>
          </a:lstStyle>
          <a:p>
            <a:pPr>
              <a:defRPr/>
            </a:pPr>
            <a:fld id="{16D17BB2-C472-4051-8B81-99DA23AB3811}" type="slidenum">
              <a:rPr lang="en-US"/>
              <a:pPr>
                <a:defRPr/>
              </a:pPr>
              <a:t>‹#›</a:t>
            </a:fld>
            <a:endParaRPr lang="en-US"/>
          </a:p>
        </p:txBody>
      </p:sp>
    </p:spTree>
    <p:extLst>
      <p:ext uri="{BB962C8B-B14F-4D97-AF65-F5344CB8AC3E}">
        <p14:creationId xmlns:p14="http://schemas.microsoft.com/office/powerpoint/2010/main" val="957532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7840" cy="463551"/>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970938" y="0"/>
            <a:ext cx="3037840" cy="463551"/>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atin typeface="Arial" charset="0"/>
              </a:defRPr>
            </a:lvl1pPr>
          </a:lstStyle>
          <a:p>
            <a:pPr>
              <a:defRPr/>
            </a:pPr>
            <a:fld id="{4668FF9D-2512-497A-997A-B1E77CD7E2B7}" type="datetimeFigureOut">
              <a:rPr lang="en-US"/>
              <a:pPr>
                <a:defRPr/>
              </a:pPr>
              <a:t>10/4/2013</a:t>
            </a:fld>
            <a:endParaRPr lang="en-US"/>
          </a:p>
        </p:txBody>
      </p:sp>
      <p:sp>
        <p:nvSpPr>
          <p:cNvPr id="22532" name="Rectangle 4"/>
          <p:cNvSpPr>
            <a:spLocks noGrp="1" noRot="1" noChangeAspect="1" noChangeArrowheads="1" noTextEdit="1"/>
          </p:cNvSpPr>
          <p:nvPr>
            <p:ph type="sldImg" idx="2"/>
          </p:nvPr>
        </p:nvSpPr>
        <p:spPr bwMode="auto">
          <a:xfrm>
            <a:off x="1181100" y="700088"/>
            <a:ext cx="4648200" cy="34861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1040" y="4416426"/>
            <a:ext cx="5608320" cy="4181475"/>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25606" name="Rectangle 6"/>
          <p:cNvSpPr>
            <a:spLocks noGrp="1" noChangeArrowheads="1"/>
          </p:cNvSpPr>
          <p:nvPr>
            <p:ph type="ftr" sz="quarter" idx="4"/>
          </p:nvPr>
        </p:nvSpPr>
        <p:spPr bwMode="auto">
          <a:xfrm>
            <a:off x="0" y="8831264"/>
            <a:ext cx="3037840" cy="463551"/>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970938" y="8831264"/>
            <a:ext cx="3037840" cy="463551"/>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atin typeface="Arial" charset="0"/>
              </a:defRPr>
            </a:lvl1pPr>
          </a:lstStyle>
          <a:p>
            <a:pPr>
              <a:defRPr/>
            </a:pPr>
            <a:fld id="{ABF013A5-1425-477F-A278-502F6B7F805A}" type="slidenum">
              <a:rPr lang="en-US"/>
              <a:pPr>
                <a:defRPr/>
              </a:pPr>
              <a:t>‹#›</a:t>
            </a:fld>
            <a:endParaRPr lang="en-US"/>
          </a:p>
        </p:txBody>
      </p:sp>
    </p:spTree>
    <p:extLst>
      <p:ext uri="{BB962C8B-B14F-4D97-AF65-F5344CB8AC3E}">
        <p14:creationId xmlns:p14="http://schemas.microsoft.com/office/powerpoint/2010/main" val="3670557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Interpretation of indicators</a:t>
            </a:r>
            <a:endParaRPr lang="en-US" dirty="0" smtClean="0"/>
          </a:p>
          <a:p>
            <a:pPr lvl="0"/>
            <a:r>
              <a:rPr lang="en-US" b="1" dirty="0" smtClean="0"/>
              <a:t>Price gap and nominal rate of protection equals zero: </a:t>
            </a:r>
            <a:r>
              <a:rPr lang="en-US" dirty="0" smtClean="0"/>
              <a:t>agricultural commodity producers receive the reference price (world market price that account to spatial and quality differences) which is the situation reflecting neutral policy impact on commodity price and characterizing allocation of resources consistent with comparative advantage.</a:t>
            </a:r>
          </a:p>
          <a:p>
            <a:pPr lvl="0"/>
            <a:r>
              <a:rPr lang="en-US" b="1" dirty="0" smtClean="0"/>
              <a:t>Positive price gap and nominal rate of protection:</a:t>
            </a:r>
            <a:r>
              <a:rPr lang="en-US" dirty="0" smtClean="0"/>
              <a:t> agricultural commodity producers receive a higher price than the reference price (price incentives).  In this case, more resources would be allocated to production of the commodity relative to optimal allocation.  With fixed resources (e.g., land), more of the commodity and less of other competitive commodities may be produced.</a:t>
            </a:r>
          </a:p>
          <a:p>
            <a:pPr lvl="0"/>
            <a:r>
              <a:rPr lang="en-US" b="1" dirty="0" smtClean="0"/>
              <a:t>Negative price gap and nominal rate of protection: </a:t>
            </a:r>
            <a:r>
              <a:rPr lang="en-US" dirty="0" smtClean="0"/>
              <a:t>producers of the commodity are penalized while consumers of the commodity and/or taxpayers would receive a transfer from producers.  As a result, some resources would be shifted away from the commodity and allocated to other commodities. With fixed resources, less of the commodity will be produced and more of other commodities may be produced.</a:t>
            </a:r>
          </a:p>
          <a:p>
            <a:endParaRPr lang="en-US" dirty="0"/>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Definition of 'Foregone Earnings'</a:t>
            </a:r>
          </a:p>
          <a:p>
            <a:r>
              <a:rPr lang="en-US" dirty="0" smtClean="0"/>
              <a:t>The difference in earnings or performance between what is actually achieved and what could have been achieved with the absence of specific fees, expenses or lost time. Foregone earnings represent the investment capital that the investor spent on investment fees. The assumption is that if the investor had been exposed to lower fees, he or she would have generated a better return. This term is often used when referring to management fees or other expenses paid to mutual funds, exchange-traded funds, or other pooled investment vehicles. </a:t>
            </a:r>
            <a:br>
              <a:rPr lang="en-US" dirty="0" smtClean="0"/>
            </a:br>
            <a:endParaRPr lang="en-US" dirty="0" smtClean="0"/>
          </a:p>
          <a:p>
            <a:r>
              <a:rPr lang="en-US" b="1" dirty="0" smtClean="0"/>
              <a:t>COFOG</a:t>
            </a:r>
          </a:p>
          <a:p>
            <a:r>
              <a:rPr lang="en-US" b="1" i="1" dirty="0" smtClean="0"/>
              <a:t>Classification of the Functions of Government (COFOG)</a:t>
            </a:r>
          </a:p>
          <a:p>
            <a:r>
              <a:rPr lang="en-US" b="1" dirty="0" smtClean="0"/>
              <a:t>First- and second-level COFOG</a:t>
            </a:r>
          </a:p>
          <a:p>
            <a:r>
              <a:rPr lang="en-US" dirty="0" smtClean="0"/>
              <a:t>Developed by the OECD, the Classification of the Functions of Government (COFOG) classifies government expenditure data from the </a:t>
            </a:r>
            <a:r>
              <a:rPr lang="en-US" i="1" dirty="0" smtClean="0"/>
              <a:t>System of National Accounts by the purpose </a:t>
            </a:r>
            <a:r>
              <a:rPr lang="en-US" dirty="0" smtClean="0"/>
              <a:t>for which the funds are used. As Table B.1 illustrates, first-level COFOG splits expenditure data into ten “functional” groups or sub-sectors of expenditures (such as </a:t>
            </a:r>
            <a:r>
              <a:rPr lang="en-US" dirty="0" err="1" smtClean="0"/>
              <a:t>defence</a:t>
            </a:r>
            <a:r>
              <a:rPr lang="en-US" dirty="0" smtClean="0"/>
              <a:t>, education and social protection), and second-level COFOG further splits each first-level group into up to nine sub-groups. While first-level COFOG data are available for 31 out of the 34 OECD member countries, second-level COFOG data are currently only available for 21 OECD European member countries.*</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1" dirty="0" smtClean="0"/>
              <a:t>Comparison of World Bank, MAFAP and </a:t>
            </a:r>
            <a:r>
              <a:rPr lang="en-GB" b="1" dirty="0" err="1" smtClean="0"/>
              <a:t>ReSAKSS</a:t>
            </a:r>
            <a:r>
              <a:rPr lang="en-GB" b="1" dirty="0" smtClean="0"/>
              <a:t> Public Expenditure Analyses</a:t>
            </a:r>
            <a:endParaRPr lang="en-US" b="1" dirty="0" smtClean="0"/>
          </a:p>
          <a:p>
            <a:r>
              <a:rPr lang="en-US" dirty="0" smtClean="0"/>
              <a:t>Over the recent years, there are been three exercises of public expenditure analysis in Africa : the World Bank Public Expenditure Reviews, the Regional Strategic Analysis and Knowledge Support System (</a:t>
            </a:r>
            <a:r>
              <a:rPr lang="en-US" dirty="0" err="1" smtClean="0"/>
              <a:t>ReSAKSS</a:t>
            </a:r>
            <a:r>
              <a:rPr lang="en-US" dirty="0" smtClean="0"/>
              <a:t>) reviews, and MAFAP. </a:t>
            </a:r>
          </a:p>
          <a:p>
            <a:r>
              <a:rPr lang="en-US" dirty="0" smtClean="0"/>
              <a:t>The three exercises differ in the approach, scope and methodology, and they are complementary, especially the World Bank PER and MAFAP.</a:t>
            </a:r>
          </a:p>
          <a:p>
            <a:r>
              <a:rPr lang="en-US" dirty="0" smtClean="0"/>
              <a:t>MAFAP approach consists in a country-level monitoring system for the level and composition of public expenditure for food and agriculture, established within the Ministry of Agriculture or related research institutes. FAO provides technical assistance in the early stages and will ultimately phase out. World Bank PERs and </a:t>
            </a:r>
            <a:r>
              <a:rPr lang="en-US" dirty="0" err="1" smtClean="0"/>
              <a:t>ReSAKSS</a:t>
            </a:r>
            <a:r>
              <a:rPr lang="en-US" dirty="0" smtClean="0"/>
              <a:t> analysis are one-off reviews conducted by staff of World Bank and IFPRI in association with local consultants. </a:t>
            </a:r>
          </a:p>
          <a:p>
            <a:r>
              <a:rPr lang="en-US" dirty="0" smtClean="0"/>
              <a:t>The objective of MAFAP is to develop a sustainable country-based monitoring system to inform policy-makers on public expenditure, and to compare the composition of agricultural spending with policies affecting prices in the country and policy objectives to assess policy coherence. The indicators generated by MAFAP are also comparable in all MAFAP countries. The objective of the World Bank is to promote more efficient budgetary processes (expenditure frameworks especially), and formulate evidence-based recommendations to improve technical and </a:t>
            </a:r>
            <a:r>
              <a:rPr lang="en-US" dirty="0" err="1" smtClean="0"/>
              <a:t>allocative</a:t>
            </a:r>
            <a:r>
              <a:rPr lang="en-US" dirty="0" smtClean="0"/>
              <a:t> efficiency of public expenditure for agriculture in the countries. </a:t>
            </a:r>
            <a:r>
              <a:rPr lang="en-US" dirty="0" err="1" smtClean="0"/>
              <a:t>ReSAKSS’s</a:t>
            </a:r>
            <a:r>
              <a:rPr lang="en-US" dirty="0" smtClean="0"/>
              <a:t> objective is to follow the implementation of the CAADP commitments through public expenditure in member countries of the African Union.</a:t>
            </a:r>
          </a:p>
          <a:p>
            <a:r>
              <a:rPr lang="en-US" dirty="0" smtClean="0"/>
              <a:t>In terms of scope, </a:t>
            </a:r>
            <a:r>
              <a:rPr lang="en-US" dirty="0" err="1" smtClean="0"/>
              <a:t>ReSAKSS</a:t>
            </a:r>
            <a:r>
              <a:rPr lang="en-US" dirty="0" smtClean="0"/>
              <a:t> has carried out a deep analysis for three countries, going up to 2007, the World Bank has </a:t>
            </a:r>
            <a:r>
              <a:rPr lang="en-US" dirty="0" err="1" smtClean="0"/>
              <a:t>analysed</a:t>
            </a:r>
            <a:r>
              <a:rPr lang="en-US" dirty="0" smtClean="0"/>
              <a:t> over ten countries from up to 2012, and MAFAP public expenditure monitoring system was set up in 10 countries, with data going up to 2012. </a:t>
            </a:r>
            <a:r>
              <a:rPr lang="en-US" dirty="0" err="1" smtClean="0"/>
              <a:t>ReSAKSS</a:t>
            </a:r>
            <a:r>
              <a:rPr lang="en-US" dirty="0" smtClean="0"/>
              <a:t> and the World Bank use the Classification of Functions of Government (COFOG) which corresponds to agriculture-specific measures, and MAFAP uses the </a:t>
            </a:r>
            <a:r>
              <a:rPr lang="en-US" dirty="0" err="1" smtClean="0"/>
              <a:t>Organisation</a:t>
            </a:r>
            <a:r>
              <a:rPr lang="en-US" dirty="0" smtClean="0"/>
              <a:t> of Economic Cooperation and Development (OECD) classification that is compatible with COFOG but more disaggregated. The World Bank and </a:t>
            </a:r>
            <a:r>
              <a:rPr lang="en-US" dirty="0" err="1" smtClean="0"/>
              <a:t>ReSAKSS</a:t>
            </a:r>
            <a:r>
              <a:rPr lang="en-US" dirty="0" smtClean="0"/>
              <a:t> complement their COFOG analysis with more disaggregated data classified according to each country’s budgetary specificities. </a:t>
            </a:r>
          </a:p>
          <a:p>
            <a:r>
              <a:rPr lang="en-US" dirty="0" smtClean="0"/>
              <a:t>As far as the methodology is concerned, the main difference is that MAFAP analysis goes down to the program level, and classifies each </a:t>
            </a:r>
            <a:r>
              <a:rPr lang="en-US" dirty="0" err="1" smtClean="0"/>
              <a:t>programme</a:t>
            </a:r>
            <a:r>
              <a:rPr lang="en-US" dirty="0" smtClean="0"/>
              <a:t> or project according to the economic characteristics of their activities rather than to the reported objectives. World Bank and </a:t>
            </a:r>
            <a:r>
              <a:rPr lang="en-US" dirty="0" err="1" smtClean="0"/>
              <a:t>ReSAKSS</a:t>
            </a:r>
            <a:r>
              <a:rPr lang="en-US" dirty="0" smtClean="0"/>
              <a:t> analyses typically classify public expenditure according to the policy objectives. All three exercises take into account budgeted and actual expenditure, recurrent and development, and the share of donor expenditure</a:t>
            </a:r>
            <a:endParaRPr lang="en-US" dirty="0"/>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identifies trends across countries by assessing the degree of alignment between policy objectives, policy outputs (policy measures and public expenditure) and their effect on the factors or issues driving price incentives or disincentives for producers. This approach for policy coherence analysis is defined in the MAFAP Methodology Guidelines (2013) and summarized in Figure 57. Analytical framework for the MAFAP policy coherence analysis” below. As illustrated, policy dimension “A” represents all the policy goals and objectives related to the particular commodity being analyzed, while dimensions “B” and “C” refer to specific policy outputs (measures and related public spending, respectively). As indicated by the external factors shown in the diagram, policy outputs are not only determined by long-term goals and objectives of the government, but also by unforeseen events such as the production shortages from drought or other natural disasters, which may require temporary policy measures to address immediate needs. Dimension “D” represents those factors driving price incentives or disincentives for producers. This dimension takes into account all direct and indirect effects of policy measures and overall market performance. Finally, dimension “E” includes MAFAP’s price incentives and disincentives indicators, which reveal how policies and market performance affect producers and traders in the commodity value chain, and hence if policy measures and public expenditure are achieving stated objectives and goals.</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identifies trends across countries by assessing the degree of alignment between policy objectives, policy outputs (policy measures and public expenditure) and their effect on the factors or issues driving price incentives or disincentives for producers. This approach for policy coherence analysis is defined in the MAFAP Methodology Guidelines (2013) and summarized in Figure 57. Analytical framework for the MAFAP policy coherence analysis” below. As illustrated, policy dimension “A” represents all the policy goals and objectives related to the particular commodity being analyzed, while dimensions “B” and “C” refer to specific policy outputs (measures and related public spending, respectively). As indicated by the external factors shown in the diagram, policy outputs are not only determined by long-term goals and objectives of the government, but also by unforeseen events such as the production shortages from drought or other natural disasters, which may require temporary policy measures to address immediate needs. Dimension “D” represents those factors driving price incentives or disincentives for producers. This dimension takes into account all direct and indirect effects of policy measures and overall market performance. Finally, dimension “E” includes MAFAP’s price incentives and disincentives indicators, which reveal how policies and market performance affect producers and traders in the commodity value chain, and hence if policy measures and public expenditure are achieving stated objectives and goals.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cs typeface="Arial" pitchFamily="34" charset="0"/>
              </a:rPr>
              <a:t>The reference price represents the value of the commodity in the world market valued at the farm gate</a:t>
            </a:r>
          </a:p>
          <a:p>
            <a:endParaRPr lang="en-US" dirty="0"/>
          </a:p>
        </p:txBody>
      </p:sp>
      <p:sp>
        <p:nvSpPr>
          <p:cNvPr id="4" name="Slide Number Placeholder 3"/>
          <p:cNvSpPr>
            <a:spLocks noGrp="1"/>
          </p:cNvSpPr>
          <p:nvPr>
            <p:ph type="sldNum" sz="quarter" idx="10"/>
          </p:nvPr>
        </p:nvSpPr>
        <p:spPr/>
        <p:txBody>
          <a:bodyPr/>
          <a:lstStyle/>
          <a:p>
            <a:pPr>
              <a:defRPr/>
            </a:pPr>
            <a:fld id="{ABF013A5-1425-477F-A278-502F6B7F805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3"/>
          <p:cNvSpPr/>
          <p:nvPr userDrawn="1"/>
        </p:nvSpPr>
        <p:spPr>
          <a:xfrm>
            <a:off x="6876256" y="5607935"/>
            <a:ext cx="1428596" cy="178053"/>
          </a:xfrm>
          <a:prstGeom prst="rect">
            <a:avLst/>
          </a:prstGeom>
        </p:spPr>
        <p:txBody>
          <a:bodyPr wrap="none">
            <a:spAutoFit/>
          </a:bodyPr>
          <a:lstStyle/>
          <a:p>
            <a:r>
              <a:rPr lang="en-US" sz="800" dirty="0" smtClean="0">
                <a:latin typeface="Calibri" pitchFamily="34" charset="0"/>
              </a:rPr>
              <a:t>With the financial support of  </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412875"/>
            <a:ext cx="2058988" cy="4713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12875"/>
            <a:ext cx="6029325" cy="4713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875"/>
            <a:ext cx="8229600" cy="9985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636838"/>
            <a:ext cx="4038600" cy="348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36838"/>
            <a:ext cx="4038600" cy="348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36838"/>
            <a:ext cx="4038600" cy="348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36838"/>
            <a:ext cx="4038600" cy="348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0" y="6308725"/>
            <a:ext cx="8964613" cy="341313"/>
          </a:xfrm>
          <a:prstGeom prst="rect">
            <a:avLst/>
          </a:prstGeom>
          <a:ln/>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0" y="6308725"/>
            <a:ext cx="8964613" cy="341313"/>
          </a:xfrm>
          <a:prstGeom prst="rect">
            <a:avLst/>
          </a:prstGeom>
          <a:ln/>
        </p:spPr>
        <p:txBody>
          <a:bodyPr/>
          <a:lstStyle>
            <a:lvl1pPr>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68313" y="1090613"/>
            <a:ext cx="8229600" cy="682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3"/>
          <p:cNvSpPr>
            <a:spLocks noGrp="1" noChangeArrowheads="1"/>
          </p:cNvSpPr>
          <p:nvPr>
            <p:ph type="body" idx="1"/>
          </p:nvPr>
        </p:nvSpPr>
        <p:spPr bwMode="auto">
          <a:xfrm>
            <a:off x="457200" y="1844675"/>
            <a:ext cx="8229600" cy="4281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600" b="1">
          <a:solidFill>
            <a:schemeClr val="bg1">
              <a:lumMod val="65000"/>
            </a:schemeClr>
          </a:solidFill>
          <a:latin typeface="Cambria" pitchFamily="18" charset="0"/>
          <a:ea typeface="+mj-ea"/>
          <a:cs typeface="+mj-cs"/>
        </a:defRPr>
      </a:lvl1pPr>
      <a:lvl2pPr algn="l" rtl="0" eaLnBrk="1" fontAlgn="base" hangingPunct="1">
        <a:spcBef>
          <a:spcPct val="0"/>
        </a:spcBef>
        <a:spcAft>
          <a:spcPct val="0"/>
        </a:spcAft>
        <a:defRPr sz="3600" b="1">
          <a:solidFill>
            <a:srgbClr val="336600"/>
          </a:solidFill>
          <a:latin typeface="Garamond" pitchFamily="18" charset="0"/>
        </a:defRPr>
      </a:lvl2pPr>
      <a:lvl3pPr algn="l" rtl="0" eaLnBrk="1" fontAlgn="base" hangingPunct="1">
        <a:spcBef>
          <a:spcPct val="0"/>
        </a:spcBef>
        <a:spcAft>
          <a:spcPct val="0"/>
        </a:spcAft>
        <a:defRPr sz="3600" b="1">
          <a:solidFill>
            <a:srgbClr val="336600"/>
          </a:solidFill>
          <a:latin typeface="Garamond" pitchFamily="18" charset="0"/>
        </a:defRPr>
      </a:lvl3pPr>
      <a:lvl4pPr algn="l" rtl="0" eaLnBrk="1" fontAlgn="base" hangingPunct="1">
        <a:spcBef>
          <a:spcPct val="0"/>
        </a:spcBef>
        <a:spcAft>
          <a:spcPct val="0"/>
        </a:spcAft>
        <a:defRPr sz="3600" b="1">
          <a:solidFill>
            <a:srgbClr val="336600"/>
          </a:solidFill>
          <a:latin typeface="Garamond" pitchFamily="18" charset="0"/>
        </a:defRPr>
      </a:lvl4pPr>
      <a:lvl5pPr algn="l" rtl="0" eaLnBrk="1" fontAlgn="base" hangingPunct="1">
        <a:spcBef>
          <a:spcPct val="0"/>
        </a:spcBef>
        <a:spcAft>
          <a:spcPct val="0"/>
        </a:spcAft>
        <a:defRPr sz="3600" b="1">
          <a:solidFill>
            <a:srgbClr val="336600"/>
          </a:solidFill>
          <a:latin typeface="Garamond" pitchFamily="18" charset="0"/>
        </a:defRPr>
      </a:lvl5pPr>
      <a:lvl6pPr marL="457200" algn="l" rtl="0" eaLnBrk="1" fontAlgn="base" hangingPunct="1">
        <a:spcBef>
          <a:spcPct val="0"/>
        </a:spcBef>
        <a:spcAft>
          <a:spcPct val="0"/>
        </a:spcAft>
        <a:defRPr sz="3600" b="1">
          <a:solidFill>
            <a:srgbClr val="336600"/>
          </a:solidFill>
          <a:latin typeface="Garamond" pitchFamily="18" charset="0"/>
        </a:defRPr>
      </a:lvl6pPr>
      <a:lvl7pPr marL="914400" algn="l" rtl="0" eaLnBrk="1" fontAlgn="base" hangingPunct="1">
        <a:spcBef>
          <a:spcPct val="0"/>
        </a:spcBef>
        <a:spcAft>
          <a:spcPct val="0"/>
        </a:spcAft>
        <a:defRPr sz="3600" b="1">
          <a:solidFill>
            <a:srgbClr val="336600"/>
          </a:solidFill>
          <a:latin typeface="Garamond" pitchFamily="18" charset="0"/>
        </a:defRPr>
      </a:lvl7pPr>
      <a:lvl8pPr marL="1371600" algn="l" rtl="0" eaLnBrk="1" fontAlgn="base" hangingPunct="1">
        <a:spcBef>
          <a:spcPct val="0"/>
        </a:spcBef>
        <a:spcAft>
          <a:spcPct val="0"/>
        </a:spcAft>
        <a:defRPr sz="3600" b="1">
          <a:solidFill>
            <a:srgbClr val="336600"/>
          </a:solidFill>
          <a:latin typeface="Garamond" pitchFamily="18" charset="0"/>
        </a:defRPr>
      </a:lvl8pPr>
      <a:lvl9pPr marL="1828800" algn="l" rtl="0" eaLnBrk="1" fontAlgn="base" hangingPunct="1">
        <a:spcBef>
          <a:spcPct val="0"/>
        </a:spcBef>
        <a:spcAft>
          <a:spcPct val="0"/>
        </a:spcAft>
        <a:defRPr sz="3600" b="1">
          <a:solidFill>
            <a:srgbClr val="336600"/>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rgbClr val="46AA44"/>
          </a:solidFill>
          <a:latin typeface="Cambria" pitchFamily="18" charset="0"/>
          <a:ea typeface="+mn-ea"/>
          <a:cs typeface="+mn-cs"/>
        </a:defRPr>
      </a:lvl1pPr>
      <a:lvl2pPr marL="742950" indent="-285750" algn="l" rtl="0" eaLnBrk="1" fontAlgn="base" hangingPunct="1">
        <a:spcBef>
          <a:spcPct val="20000"/>
        </a:spcBef>
        <a:spcAft>
          <a:spcPct val="0"/>
        </a:spcAft>
        <a:buChar char="–"/>
        <a:defRPr sz="3000">
          <a:solidFill>
            <a:srgbClr val="95C73D"/>
          </a:solidFill>
          <a:latin typeface="Calibri" pitchFamily="34" charset="0"/>
        </a:defRPr>
      </a:lvl2pPr>
      <a:lvl3pPr marL="1143000" indent="-228600" algn="l" rtl="0" eaLnBrk="1" fontAlgn="base" hangingPunct="1">
        <a:spcBef>
          <a:spcPct val="20000"/>
        </a:spcBef>
        <a:spcAft>
          <a:spcPct val="0"/>
        </a:spcAft>
        <a:buChar char="•"/>
        <a:defRPr sz="2800">
          <a:solidFill>
            <a:srgbClr val="95C73D"/>
          </a:solidFill>
          <a:latin typeface="Calibri" pitchFamily="34" charset="0"/>
        </a:defRPr>
      </a:lvl3pPr>
      <a:lvl4pPr marL="1600200" indent="-228600" algn="l" rtl="0" eaLnBrk="1" fontAlgn="base" hangingPunct="1">
        <a:spcBef>
          <a:spcPct val="20000"/>
        </a:spcBef>
        <a:spcAft>
          <a:spcPct val="0"/>
        </a:spcAft>
        <a:buChar char="–"/>
        <a:defRPr sz="2400">
          <a:solidFill>
            <a:srgbClr val="95C73D"/>
          </a:solidFill>
          <a:latin typeface="Calibri" pitchFamily="34" charset="0"/>
        </a:defRPr>
      </a:lvl4pPr>
      <a:lvl5pPr marL="2057400" indent="-228600" algn="l" rtl="0" eaLnBrk="1" fontAlgn="base" hangingPunct="1">
        <a:spcBef>
          <a:spcPct val="20000"/>
        </a:spcBef>
        <a:spcAft>
          <a:spcPct val="0"/>
        </a:spcAft>
        <a:buChar char="»"/>
        <a:defRPr sz="2400">
          <a:solidFill>
            <a:srgbClr val="95C73D"/>
          </a:solidFill>
          <a:latin typeface="Calibri" pitchFamily="34" charset="0"/>
        </a:defRPr>
      </a:lvl5pPr>
      <a:lvl6pPr marL="2514600" indent="-228600" algn="l" rtl="0" eaLnBrk="1" fontAlgn="base" hangingPunct="1">
        <a:spcBef>
          <a:spcPct val="20000"/>
        </a:spcBef>
        <a:spcAft>
          <a:spcPct val="0"/>
        </a:spcAft>
        <a:buChar char="»"/>
        <a:defRPr sz="2400">
          <a:solidFill>
            <a:srgbClr val="009900"/>
          </a:solidFill>
          <a:latin typeface="+mn-lt"/>
        </a:defRPr>
      </a:lvl6pPr>
      <a:lvl7pPr marL="2971800" indent="-228600" algn="l" rtl="0" eaLnBrk="1" fontAlgn="base" hangingPunct="1">
        <a:spcBef>
          <a:spcPct val="20000"/>
        </a:spcBef>
        <a:spcAft>
          <a:spcPct val="0"/>
        </a:spcAft>
        <a:buChar char="»"/>
        <a:defRPr sz="2400">
          <a:solidFill>
            <a:srgbClr val="009900"/>
          </a:solidFill>
          <a:latin typeface="+mn-lt"/>
        </a:defRPr>
      </a:lvl7pPr>
      <a:lvl8pPr marL="3429000" indent="-228600" algn="l" rtl="0" eaLnBrk="1" fontAlgn="base" hangingPunct="1">
        <a:spcBef>
          <a:spcPct val="20000"/>
        </a:spcBef>
        <a:spcAft>
          <a:spcPct val="0"/>
        </a:spcAft>
        <a:buChar char="»"/>
        <a:defRPr sz="2400">
          <a:solidFill>
            <a:srgbClr val="009900"/>
          </a:solidFill>
          <a:latin typeface="+mn-lt"/>
        </a:defRPr>
      </a:lvl8pPr>
      <a:lvl9pPr marL="3886200" indent="-228600" algn="l" rtl="0" eaLnBrk="1" fontAlgn="base" hangingPunct="1">
        <a:spcBef>
          <a:spcPct val="20000"/>
        </a:spcBef>
        <a:spcAft>
          <a:spcPct val="0"/>
        </a:spcAft>
        <a:buChar char="»"/>
        <a:defRPr sz="2400">
          <a:solidFill>
            <a:srgbClr val="0099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
            </a:r>
            <a:br>
              <a:rPr lang="en-US" dirty="0" smtClean="0"/>
            </a:br>
            <a:r>
              <a:rPr lang="en-US" dirty="0" smtClean="0"/>
              <a:t>MAFAP project overview</a:t>
            </a:r>
            <a:endParaRPr lang="en-US" dirty="0"/>
          </a:p>
        </p:txBody>
      </p:sp>
    </p:spTree>
    <p:extLst>
      <p:ext uri="{BB962C8B-B14F-4D97-AF65-F5344CB8AC3E}">
        <p14:creationId xmlns:p14="http://schemas.microsoft.com/office/powerpoint/2010/main" val="3238280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609600"/>
          </a:xfrm>
        </p:spPr>
        <p:txBody>
          <a:bodyPr/>
          <a:lstStyle/>
          <a:p>
            <a:r>
              <a:rPr lang="en-US" dirty="0" smtClean="0">
                <a:solidFill>
                  <a:schemeClr val="bg2">
                    <a:lumMod val="60000"/>
                    <a:lumOff val="40000"/>
                  </a:schemeClr>
                </a:solidFill>
              </a:rPr>
              <a:t>To illustrate…</a:t>
            </a:r>
            <a:endParaRPr lang="en-US" dirty="0">
              <a:solidFill>
                <a:schemeClr val="bg2">
                  <a:lumMod val="60000"/>
                  <a:lumOff val="40000"/>
                </a:schemeClr>
              </a:solidFill>
            </a:endParaRPr>
          </a:p>
        </p:txBody>
      </p:sp>
      <p:sp>
        <p:nvSpPr>
          <p:cNvPr id="8" name="Rectangle 7"/>
          <p:cNvSpPr/>
          <p:nvPr/>
        </p:nvSpPr>
        <p:spPr bwMode="auto">
          <a:xfrm>
            <a:off x="2286000" y="2286000"/>
            <a:ext cx="3352800" cy="1447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Arial" charset="0"/>
            </a:endParaRPr>
          </a:p>
          <a:p>
            <a:pPr algn="ctr" eaLnBrk="0" fontAlgn="base" hangingPunct="0">
              <a:spcBef>
                <a:spcPct val="0"/>
              </a:spcBef>
              <a:spcAft>
                <a:spcPct val="0"/>
              </a:spcAft>
            </a:pPr>
            <a:r>
              <a:rPr lang="en-US" sz="2800" b="1" dirty="0">
                <a:solidFill>
                  <a:srgbClr val="FFFF00"/>
                </a:solidFill>
                <a:latin typeface="Arial" charset="0"/>
              </a:rPr>
              <a:t>     Price incentives</a:t>
            </a:r>
          </a:p>
        </p:txBody>
      </p:sp>
      <p:sp>
        <p:nvSpPr>
          <p:cNvPr id="9" name="Rectangle 8"/>
          <p:cNvSpPr/>
          <p:nvPr/>
        </p:nvSpPr>
        <p:spPr bwMode="auto">
          <a:xfrm>
            <a:off x="2286000" y="3733800"/>
            <a:ext cx="3352800" cy="1371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solidFill>
                  <a:prstClr val="black"/>
                </a:solidFill>
                <a:latin typeface="Arial" charset="0"/>
              </a:rPr>
              <a:t>             </a:t>
            </a:r>
          </a:p>
          <a:p>
            <a:pPr algn="ctr" eaLnBrk="0" fontAlgn="base" hangingPunct="0">
              <a:spcBef>
                <a:spcPct val="0"/>
              </a:spcBef>
              <a:spcAft>
                <a:spcPct val="0"/>
              </a:spcAft>
            </a:pPr>
            <a:r>
              <a:rPr lang="en-US" dirty="0">
                <a:solidFill>
                  <a:prstClr val="black"/>
                </a:solidFill>
                <a:latin typeface="Arial" charset="0"/>
              </a:rPr>
              <a:t>   </a:t>
            </a:r>
            <a:r>
              <a:rPr lang="en-US" sz="2800" b="1" dirty="0">
                <a:solidFill>
                  <a:srgbClr val="FF0000"/>
                </a:solidFill>
                <a:latin typeface="Arial" charset="0"/>
              </a:rPr>
              <a:t>Price disincentives</a:t>
            </a:r>
          </a:p>
        </p:txBody>
      </p:sp>
      <p:sp>
        <p:nvSpPr>
          <p:cNvPr id="12" name="TextBox 11"/>
          <p:cNvSpPr txBox="1"/>
          <p:nvPr/>
        </p:nvSpPr>
        <p:spPr>
          <a:xfrm>
            <a:off x="6553200" y="3256746"/>
            <a:ext cx="1981200" cy="954107"/>
          </a:xfrm>
          <a:prstGeom prst="rect">
            <a:avLst/>
          </a:prstGeom>
          <a:noFill/>
        </p:spPr>
        <p:txBody>
          <a:bodyPr wrap="square" rtlCol="0">
            <a:spAutoFit/>
          </a:bodyPr>
          <a:lstStyle/>
          <a:p>
            <a:r>
              <a:rPr lang="en-US" sz="2800" b="1" dirty="0" smtClean="0">
                <a:solidFill>
                  <a:prstClr val="black"/>
                </a:solidFill>
                <a:effectLst>
                  <a:outerShdw blurRad="38100" dist="38100" dir="2700000" algn="tl">
                    <a:srgbClr val="000000">
                      <a:alpha val="43137"/>
                    </a:srgbClr>
                  </a:outerShdw>
                </a:effectLst>
              </a:rPr>
              <a:t>Reference Price</a:t>
            </a:r>
            <a:endParaRPr lang="en-US" sz="2800" b="1" dirty="0">
              <a:solidFill>
                <a:prstClr val="black"/>
              </a:solidFill>
              <a:effectLst>
                <a:outerShdw blurRad="38100" dist="38100" dir="2700000" algn="tl">
                  <a:srgbClr val="000000">
                    <a:alpha val="43137"/>
                  </a:srgbClr>
                </a:outerShdw>
              </a:effectLst>
            </a:endParaRPr>
          </a:p>
        </p:txBody>
      </p:sp>
      <p:sp>
        <p:nvSpPr>
          <p:cNvPr id="13" name="TextBox 12"/>
          <p:cNvSpPr txBox="1"/>
          <p:nvPr/>
        </p:nvSpPr>
        <p:spPr>
          <a:xfrm>
            <a:off x="609600" y="5522893"/>
            <a:ext cx="6934200" cy="954107"/>
          </a:xfrm>
          <a:prstGeom prst="rect">
            <a:avLst/>
          </a:prstGeom>
          <a:noFill/>
        </p:spPr>
        <p:txBody>
          <a:bodyPr wrap="square" rtlCol="0">
            <a:spAutoFit/>
          </a:bodyPr>
          <a:lstStyle/>
          <a:p>
            <a:r>
              <a:rPr lang="en-US" sz="2800" dirty="0" smtClean="0">
                <a:solidFill>
                  <a:srgbClr val="46AA44"/>
                </a:solidFill>
                <a:latin typeface="Cambria" pitchFamily="18" charset="0"/>
                <a:cs typeface="Arial" pitchFamily="34" charset="0"/>
              </a:rPr>
              <a:t>The vertical distance between the domestic price and reference price is the </a:t>
            </a:r>
            <a:r>
              <a:rPr lang="en-US" sz="2800" i="1" dirty="0" smtClean="0">
                <a:solidFill>
                  <a:srgbClr val="46AA44"/>
                </a:solidFill>
                <a:latin typeface="Cambria" pitchFamily="18" charset="0"/>
                <a:cs typeface="Arial" pitchFamily="34" charset="0"/>
              </a:rPr>
              <a:t>price gap</a:t>
            </a:r>
          </a:p>
        </p:txBody>
      </p:sp>
      <p:sp>
        <p:nvSpPr>
          <p:cNvPr id="14" name="Right Arrow 13"/>
          <p:cNvSpPr/>
          <p:nvPr/>
        </p:nvSpPr>
        <p:spPr bwMode="auto">
          <a:xfrm>
            <a:off x="5257800" y="4495800"/>
            <a:ext cx="762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Arial" charset="0"/>
            </a:endParaRPr>
          </a:p>
        </p:txBody>
      </p:sp>
      <p:sp>
        <p:nvSpPr>
          <p:cNvPr id="15" name="TextBox 14"/>
          <p:cNvSpPr txBox="1"/>
          <p:nvPr/>
        </p:nvSpPr>
        <p:spPr>
          <a:xfrm>
            <a:off x="6023212" y="4495800"/>
            <a:ext cx="2030891" cy="369332"/>
          </a:xfrm>
          <a:prstGeom prst="rect">
            <a:avLst/>
          </a:prstGeom>
          <a:noFill/>
        </p:spPr>
        <p:txBody>
          <a:bodyPr wrap="square" rtlCol="0">
            <a:spAutoFit/>
          </a:bodyPr>
          <a:lstStyle/>
          <a:p>
            <a:r>
              <a:rPr lang="en-US" b="1" dirty="0">
                <a:solidFill>
                  <a:prstClr val="black"/>
                </a:solidFill>
              </a:rPr>
              <a:t>Negative price gap</a:t>
            </a:r>
          </a:p>
        </p:txBody>
      </p:sp>
      <p:sp>
        <p:nvSpPr>
          <p:cNvPr id="17" name="TextBox 16"/>
          <p:cNvSpPr txBox="1"/>
          <p:nvPr/>
        </p:nvSpPr>
        <p:spPr>
          <a:xfrm>
            <a:off x="1580163" y="2056962"/>
            <a:ext cx="615553" cy="3124638"/>
          </a:xfrm>
          <a:prstGeom prst="rect">
            <a:avLst/>
          </a:prstGeom>
          <a:noFill/>
        </p:spPr>
        <p:txBody>
          <a:bodyPr vert="vert270" wrap="none" rtlCol="0">
            <a:spAutoFit/>
          </a:bodyPr>
          <a:lstStyle/>
          <a:p>
            <a:r>
              <a:rPr lang="en-US" sz="2800" b="1">
                <a:solidFill>
                  <a:prstClr val="black"/>
                </a:solidFill>
              </a:rPr>
              <a:t>Price </a:t>
            </a:r>
            <a:r>
              <a:rPr lang="en-US" sz="2800" b="1" smtClean="0">
                <a:solidFill>
                  <a:prstClr val="black"/>
                </a:solidFill>
              </a:rPr>
              <a:t>(LCU/</a:t>
            </a:r>
            <a:r>
              <a:rPr lang="en-US" sz="2800" b="1" dirty="0" smtClean="0">
                <a:solidFill>
                  <a:prstClr val="black"/>
                </a:solidFill>
              </a:rPr>
              <a:t>tonne)</a:t>
            </a:r>
            <a:endParaRPr lang="en-US" sz="2800" b="1" dirty="0">
              <a:solidFill>
                <a:prstClr val="black"/>
              </a:solidFill>
            </a:endParaRPr>
          </a:p>
        </p:txBody>
      </p:sp>
      <p:cxnSp>
        <p:nvCxnSpPr>
          <p:cNvPr id="6" name="Straight Connector 5"/>
          <p:cNvCxnSpPr/>
          <p:nvPr/>
        </p:nvCxnSpPr>
        <p:spPr bwMode="auto">
          <a:xfrm>
            <a:off x="2282890" y="3733800"/>
            <a:ext cx="427031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6" name="Right Arrow 15"/>
          <p:cNvSpPr/>
          <p:nvPr/>
        </p:nvSpPr>
        <p:spPr bwMode="auto">
          <a:xfrm>
            <a:off x="5410200" y="2514600"/>
            <a:ext cx="7620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Arial" charset="0"/>
            </a:endParaRPr>
          </a:p>
        </p:txBody>
      </p:sp>
      <p:sp>
        <p:nvSpPr>
          <p:cNvPr id="18" name="TextBox 17"/>
          <p:cNvSpPr txBox="1"/>
          <p:nvPr/>
        </p:nvSpPr>
        <p:spPr>
          <a:xfrm>
            <a:off x="6175612" y="2482334"/>
            <a:ext cx="2030891" cy="369332"/>
          </a:xfrm>
          <a:prstGeom prst="rect">
            <a:avLst/>
          </a:prstGeom>
          <a:noFill/>
        </p:spPr>
        <p:txBody>
          <a:bodyPr wrap="square" rtlCol="0">
            <a:spAutoFit/>
          </a:bodyPr>
          <a:lstStyle/>
          <a:p>
            <a:r>
              <a:rPr lang="en-US" b="1" dirty="0">
                <a:solidFill>
                  <a:prstClr val="black"/>
                </a:solidFill>
              </a:rPr>
              <a:t>P</a:t>
            </a:r>
            <a:r>
              <a:rPr lang="en-US" b="1" dirty="0" smtClean="0">
                <a:solidFill>
                  <a:prstClr val="black"/>
                </a:solidFill>
              </a:rPr>
              <a:t>ositive </a:t>
            </a:r>
            <a:r>
              <a:rPr lang="en-US" b="1" dirty="0">
                <a:solidFill>
                  <a:prstClr val="black"/>
                </a:solidFill>
              </a:rPr>
              <a:t>price gap</a:t>
            </a:r>
          </a:p>
        </p:txBody>
      </p:sp>
      <p:cxnSp>
        <p:nvCxnSpPr>
          <p:cNvPr id="4" name="Straight Connector 3"/>
          <p:cNvCxnSpPr/>
          <p:nvPr/>
        </p:nvCxnSpPr>
        <p:spPr bwMode="auto">
          <a:xfrm>
            <a:off x="2286000" y="1943100"/>
            <a:ext cx="0" cy="3581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30418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82625"/>
          </a:xfrm>
        </p:spPr>
        <p:txBody>
          <a:bodyPr/>
          <a:lstStyle/>
          <a:p>
            <a:pPr algn="ctr"/>
            <a:r>
              <a:rPr lang="en-US" dirty="0" smtClean="0">
                <a:solidFill>
                  <a:schemeClr val="accent1">
                    <a:lumMod val="60000"/>
                    <a:lumOff val="40000"/>
                  </a:schemeClr>
                </a:solidFill>
              </a:rPr>
              <a:t>Indicators of Incentives/Disincentives</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457200" y="1295400"/>
            <a:ext cx="8458200" cy="5105400"/>
          </a:xfrm>
        </p:spPr>
        <p:txBody>
          <a:bodyPr/>
          <a:lstStyle/>
          <a:p>
            <a:r>
              <a:rPr lang="en-US" sz="2400" i="1" dirty="0" smtClean="0">
                <a:cs typeface="Arial" pitchFamily="34" charset="0"/>
              </a:rPr>
              <a:t>Nominal Rate of Protection (NRP): Price Gap in relative terms</a:t>
            </a:r>
            <a:endParaRPr lang="en-US" sz="2400" i="1" dirty="0">
              <a:cs typeface="Arial" pitchFamily="34" charset="0"/>
            </a:endParaRPr>
          </a:p>
          <a:p>
            <a:r>
              <a:rPr lang="en-US" sz="2400" dirty="0" smtClean="0">
                <a:cs typeface="Arial" pitchFamily="34" charset="0"/>
              </a:rPr>
              <a:t>It </a:t>
            </a:r>
            <a:r>
              <a:rPr lang="en-US" sz="2400" dirty="0">
                <a:cs typeface="Arial" pitchFamily="34" charset="0"/>
              </a:rPr>
              <a:t>measures the </a:t>
            </a:r>
            <a:r>
              <a:rPr lang="en-US" sz="2400" dirty="0" smtClean="0">
                <a:cs typeface="Arial" pitchFamily="34" charset="0"/>
              </a:rPr>
              <a:t>deviation between the </a:t>
            </a:r>
            <a:r>
              <a:rPr lang="en-US" sz="2400" dirty="0">
                <a:cs typeface="Arial" pitchFamily="34" charset="0"/>
              </a:rPr>
              <a:t>domestic </a:t>
            </a:r>
            <a:r>
              <a:rPr lang="en-US" sz="2400" dirty="0" smtClean="0">
                <a:cs typeface="Arial" pitchFamily="34" charset="0"/>
              </a:rPr>
              <a:t>farm gate </a:t>
            </a:r>
            <a:r>
              <a:rPr lang="en-US" sz="2400" dirty="0">
                <a:cs typeface="Arial" pitchFamily="34" charset="0"/>
              </a:rPr>
              <a:t>price </a:t>
            </a:r>
            <a:r>
              <a:rPr lang="en-US" sz="2400" dirty="0" smtClean="0">
                <a:cs typeface="Arial" pitchFamily="34" charset="0"/>
              </a:rPr>
              <a:t>and </a:t>
            </a:r>
            <a:r>
              <a:rPr lang="en-US" sz="2400" dirty="0">
                <a:cs typeface="Arial" pitchFamily="34" charset="0"/>
              </a:rPr>
              <a:t>the price producers would receive in an </a:t>
            </a:r>
            <a:r>
              <a:rPr lang="en-US" sz="2400" dirty="0" smtClean="0">
                <a:cs typeface="Arial" pitchFamily="34" charset="0"/>
              </a:rPr>
              <a:t>efficient market without government intervention (the reference price)</a:t>
            </a:r>
          </a:p>
          <a:p>
            <a:r>
              <a:rPr lang="en-US" sz="2400" dirty="0" smtClean="0">
                <a:cs typeface="Arial" pitchFamily="34" charset="0"/>
              </a:rPr>
              <a:t>It measures the impact of three factors:</a:t>
            </a:r>
          </a:p>
          <a:p>
            <a:pPr lvl="1"/>
            <a:r>
              <a:rPr lang="en-US" sz="2400" b="1" dirty="0" smtClean="0">
                <a:solidFill>
                  <a:srgbClr val="858394"/>
                </a:solidFill>
                <a:latin typeface="Cambria" pitchFamily="18" charset="0"/>
              </a:rPr>
              <a:t>Government policies (if any): </a:t>
            </a:r>
            <a:r>
              <a:rPr lang="en-US" sz="2400" dirty="0" smtClean="0">
                <a:solidFill>
                  <a:srgbClr val="858394"/>
                </a:solidFill>
                <a:latin typeface="Cambria" pitchFamily="18" charset="0"/>
              </a:rPr>
              <a:t>tariffs, export subsidies, price floors and ceilings</a:t>
            </a:r>
          </a:p>
          <a:p>
            <a:pPr lvl="1"/>
            <a:r>
              <a:rPr lang="en-US" sz="2400" b="1" dirty="0" smtClean="0">
                <a:solidFill>
                  <a:srgbClr val="858394"/>
                </a:solidFill>
                <a:latin typeface="Cambria" pitchFamily="18" charset="0"/>
              </a:rPr>
              <a:t>Market structure: </a:t>
            </a:r>
            <a:r>
              <a:rPr lang="en-US" sz="2400" dirty="0" smtClean="0">
                <a:solidFill>
                  <a:srgbClr val="858394"/>
                </a:solidFill>
                <a:latin typeface="Cambria" pitchFamily="18" charset="0"/>
              </a:rPr>
              <a:t>non-competitive behavior, monopsony</a:t>
            </a:r>
          </a:p>
          <a:p>
            <a:pPr lvl="1"/>
            <a:r>
              <a:rPr lang="en-US" sz="2400" b="1" dirty="0" smtClean="0">
                <a:solidFill>
                  <a:srgbClr val="858394"/>
                </a:solidFill>
                <a:latin typeface="Cambria" pitchFamily="18" charset="0"/>
              </a:rPr>
              <a:t>Inefficiencies: </a:t>
            </a:r>
            <a:r>
              <a:rPr lang="en-US" sz="2400" dirty="0" smtClean="0">
                <a:solidFill>
                  <a:srgbClr val="858394"/>
                </a:solidFill>
                <a:latin typeface="Cambria" pitchFamily="18" charset="0"/>
              </a:rPr>
              <a:t>excessive profit margins, taxes,               bribes, excessive marketing costs</a:t>
            </a:r>
            <a:endParaRPr lang="en-US" sz="2400" dirty="0">
              <a:solidFill>
                <a:srgbClr val="858394"/>
              </a:solidFill>
              <a:latin typeface="Cambria" pitchFamily="18" charset="0"/>
            </a:endParaRPr>
          </a:p>
          <a:p>
            <a:endParaRPr lang="en-US" sz="2600" b="1" dirty="0">
              <a:solidFill>
                <a:srgbClr val="48435C"/>
              </a:solidFill>
            </a:endParaRPr>
          </a:p>
        </p:txBody>
      </p:sp>
    </p:spTree>
    <p:extLst>
      <p:ext uri="{BB962C8B-B14F-4D97-AF65-F5344CB8AC3E}">
        <p14:creationId xmlns:p14="http://schemas.microsoft.com/office/powerpoint/2010/main" val="1384122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5"/>
            <a:ext cx="8229600" cy="648071"/>
          </a:xfrm>
        </p:spPr>
        <p:txBody>
          <a:bodyPr/>
          <a:lstStyle/>
          <a:p>
            <a:r>
              <a:rPr lang="en-US" dirty="0" smtClean="0"/>
              <a:t>Public Expenditure methodology</a:t>
            </a:r>
            <a:endParaRPr lang="en-US" dirty="0"/>
          </a:p>
        </p:txBody>
      </p:sp>
      <p:sp>
        <p:nvSpPr>
          <p:cNvPr id="3" name="Content Placeholder 2"/>
          <p:cNvSpPr>
            <a:spLocks noGrp="1"/>
          </p:cNvSpPr>
          <p:nvPr>
            <p:ph idx="1"/>
          </p:nvPr>
        </p:nvSpPr>
        <p:spPr>
          <a:xfrm>
            <a:off x="457200" y="1412776"/>
            <a:ext cx="8229600" cy="4713387"/>
          </a:xfrm>
        </p:spPr>
        <p:txBody>
          <a:bodyPr/>
          <a:lstStyle/>
          <a:p>
            <a:pPr marL="514350" indent="-514350">
              <a:buNone/>
            </a:pPr>
            <a:r>
              <a:rPr lang="en-US" sz="2800" dirty="0" smtClean="0"/>
              <a:t>- Broad scope: rural development spending, revenue foregone, administrative cost vs. policy transfers, share of aid</a:t>
            </a:r>
          </a:p>
          <a:p>
            <a:pPr marL="514350" indent="-514350">
              <a:buNone/>
            </a:pPr>
            <a:r>
              <a:rPr lang="en-US" sz="2800" dirty="0" smtClean="0"/>
              <a:t>- Comparable across countries; COFOG compatible</a:t>
            </a:r>
          </a:p>
          <a:p>
            <a:pPr marL="514350" indent="-514350">
              <a:buNone/>
            </a:pPr>
            <a:r>
              <a:rPr lang="en-US" sz="2800" dirty="0" smtClean="0"/>
              <a:t>- Allocation to commodities to estimate commodity support</a:t>
            </a:r>
          </a:p>
          <a:p>
            <a:pPr marL="514350" indent="-514350">
              <a:buNone/>
            </a:pPr>
            <a:r>
              <a:rPr lang="en-US" sz="2800" dirty="0" smtClean="0"/>
              <a:t>- Combination with price analysis provides comprehensive analysis of support to agricultural sector</a:t>
            </a:r>
          </a:p>
          <a:p>
            <a:pPr marL="514350" indent="-514350">
              <a:buNone/>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1403648" y="836712"/>
            <a:ext cx="6813407" cy="4964960"/>
          </a:xfrm>
          <a:prstGeom prst="rect">
            <a:avLst/>
          </a:prstGeom>
          <a:noFill/>
          <a:ln w="9525">
            <a:noFill/>
            <a:miter lim="800000"/>
            <a:headEnd/>
            <a:tailEnd/>
          </a:ln>
        </p:spPr>
      </p:pic>
    </p:spTree>
    <p:extLst>
      <p:ext uri="{BB962C8B-B14F-4D97-AF65-F5344CB8AC3E}">
        <p14:creationId xmlns:p14="http://schemas.microsoft.com/office/powerpoint/2010/main" val="1512018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692150"/>
            <a:ext cx="8229600" cy="682625"/>
          </a:xfrm>
        </p:spPr>
        <p:txBody>
          <a:bodyPr/>
          <a:lstStyle/>
          <a:p>
            <a:r>
              <a:rPr lang="en-US" smtClean="0">
                <a:ea typeface="ＭＳ Ｐゴシック" pitchFamily="34" charset="-128"/>
              </a:rPr>
              <a:t>How is policy coherence measured?</a:t>
            </a:r>
          </a:p>
        </p:txBody>
      </p:sp>
      <p:sp>
        <p:nvSpPr>
          <p:cNvPr id="21507" name="Content Placeholder 2"/>
          <p:cNvSpPr>
            <a:spLocks noGrp="1"/>
          </p:cNvSpPr>
          <p:nvPr>
            <p:ph idx="1"/>
          </p:nvPr>
        </p:nvSpPr>
        <p:spPr>
          <a:xfrm>
            <a:off x="457200" y="1412875"/>
            <a:ext cx="8229600" cy="4281488"/>
          </a:xfrm>
        </p:spPr>
        <p:txBody>
          <a:bodyPr/>
          <a:lstStyle/>
          <a:p>
            <a:r>
              <a:rPr lang="en-US" sz="2600" dirty="0" smtClean="0"/>
              <a:t>Assessing the consistency between public expenditure and price incentives for producers</a:t>
            </a:r>
          </a:p>
          <a:p>
            <a:r>
              <a:rPr lang="en-US" sz="2600" dirty="0" smtClean="0">
                <a:ea typeface="ＭＳ Ｐゴシック" pitchFamily="34" charset="-128"/>
              </a:rPr>
              <a:t>Difficult to measure the degree of consistency among policies within and across different policy areas or priorities</a:t>
            </a:r>
          </a:p>
          <a:p>
            <a:pPr lvl="1"/>
            <a:r>
              <a:rPr lang="en-US" sz="2600" dirty="0" smtClean="0">
                <a:solidFill>
                  <a:srgbClr val="858394"/>
                </a:solidFill>
                <a:ea typeface="ＭＳ Ｐゴシック" pitchFamily="34" charset="-128"/>
              </a:rPr>
              <a:t>This is highly subjective and requires a large amount of discretion</a:t>
            </a:r>
          </a:p>
          <a:p>
            <a:r>
              <a:rPr lang="en-US" sz="2600" dirty="0" smtClean="0">
                <a:ea typeface="ＭＳ Ｐゴシック" pitchFamily="34" charset="-128"/>
              </a:rPr>
              <a:t>Given this difficulty, an </a:t>
            </a:r>
            <a:r>
              <a:rPr lang="en-US" sz="2600" i="1" u="sng" dirty="0" smtClean="0">
                <a:ea typeface="ＭＳ Ｐゴシック" pitchFamily="34" charset="-128"/>
              </a:rPr>
              <a:t>analytical framework </a:t>
            </a:r>
            <a:r>
              <a:rPr lang="en-US" sz="2600" dirty="0" smtClean="0">
                <a:ea typeface="ＭＳ Ｐゴシック" pitchFamily="34" charset="-128"/>
              </a:rPr>
              <a:t>was developed…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Diagram_PC_Analyasdsis_1 (2).jpg"/>
          <p:cNvPicPr>
            <a:picLocks noChangeAspect="1"/>
          </p:cNvPicPr>
          <p:nvPr/>
        </p:nvPicPr>
        <p:blipFill>
          <a:blip r:embed="rId3" cstate="print"/>
          <a:srcRect/>
          <a:stretch>
            <a:fillRect/>
          </a:stretch>
        </p:blipFill>
        <p:spPr bwMode="auto">
          <a:xfrm>
            <a:off x="0" y="195263"/>
            <a:ext cx="9144000" cy="646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682625"/>
          </a:xfrm>
        </p:spPr>
        <p:txBody>
          <a:bodyPr/>
          <a:lstStyle/>
          <a:p>
            <a:pPr algn="ctr"/>
            <a:r>
              <a:rPr lang="en-US" sz="2800" dirty="0" smtClean="0">
                <a:solidFill>
                  <a:schemeClr val="bg2">
                    <a:lumMod val="60000"/>
                    <a:lumOff val="40000"/>
                  </a:schemeClr>
                </a:solidFill>
              </a:rPr>
              <a:t>Today’s Presentations</a:t>
            </a:r>
            <a:endParaRPr lang="en-US" sz="2800" dirty="0">
              <a:solidFill>
                <a:schemeClr val="bg2">
                  <a:lumMod val="60000"/>
                  <a:lumOff val="40000"/>
                </a:schemeClr>
              </a:solidFill>
            </a:endParaRPr>
          </a:p>
        </p:txBody>
      </p:sp>
      <p:sp>
        <p:nvSpPr>
          <p:cNvPr id="3" name="Content Placeholder 2"/>
          <p:cNvSpPr>
            <a:spLocks noGrp="1"/>
          </p:cNvSpPr>
          <p:nvPr>
            <p:ph sz="half" idx="1"/>
          </p:nvPr>
        </p:nvSpPr>
        <p:spPr>
          <a:xfrm>
            <a:off x="395536" y="1484784"/>
            <a:ext cx="4114800" cy="4824535"/>
          </a:xfrm>
        </p:spPr>
        <p:txBody>
          <a:bodyPr/>
          <a:lstStyle/>
          <a:p>
            <a:pPr marL="0">
              <a:spcBef>
                <a:spcPts val="0"/>
              </a:spcBef>
              <a:buNone/>
            </a:pPr>
            <a:r>
              <a:rPr lang="en-US" sz="2400" b="1" i="1" dirty="0" smtClean="0">
                <a:latin typeface="Calibri" pitchFamily="34" charset="0"/>
              </a:rPr>
              <a:t>Results for RICE in the </a:t>
            </a:r>
          </a:p>
          <a:p>
            <a:pPr marL="0">
              <a:spcBef>
                <a:spcPts val="0"/>
              </a:spcBef>
              <a:buNone/>
            </a:pPr>
            <a:r>
              <a:rPr lang="en-US" sz="2400" b="1" i="1" dirty="0" smtClean="0">
                <a:latin typeface="Calibri" pitchFamily="34" charset="0"/>
              </a:rPr>
              <a:t>following  countries/regions:</a:t>
            </a:r>
          </a:p>
          <a:p>
            <a:pPr lvl="1"/>
            <a:r>
              <a:rPr lang="en-US" dirty="0" smtClean="0">
                <a:solidFill>
                  <a:srgbClr val="858394"/>
                </a:solidFill>
              </a:rPr>
              <a:t>Uganda</a:t>
            </a:r>
          </a:p>
          <a:p>
            <a:pPr lvl="1"/>
            <a:r>
              <a:rPr lang="en-US" dirty="0" smtClean="0">
                <a:solidFill>
                  <a:srgbClr val="858394"/>
                </a:solidFill>
              </a:rPr>
              <a:t>Ghana</a:t>
            </a:r>
          </a:p>
          <a:p>
            <a:pPr lvl="1"/>
            <a:r>
              <a:rPr lang="en-US" dirty="0" smtClean="0">
                <a:solidFill>
                  <a:srgbClr val="858394"/>
                </a:solidFill>
              </a:rPr>
              <a:t>Selected countries in Eastern Africa</a:t>
            </a:r>
          </a:p>
          <a:p>
            <a:pPr lvl="1"/>
            <a:r>
              <a:rPr lang="en-US" dirty="0" smtClean="0">
                <a:solidFill>
                  <a:srgbClr val="858394"/>
                </a:solidFill>
              </a:rPr>
              <a:t>Selected countries in Western Africa</a:t>
            </a:r>
          </a:p>
          <a:p>
            <a:pPr lvl="1"/>
            <a:r>
              <a:rPr lang="en-US" dirty="0" smtClean="0">
                <a:solidFill>
                  <a:srgbClr val="858394"/>
                </a:solidFill>
              </a:rPr>
              <a:t>8 countries in Africa</a:t>
            </a:r>
          </a:p>
        </p:txBody>
      </p:sp>
      <p:sp>
        <p:nvSpPr>
          <p:cNvPr id="4" name="Content Placeholder 3"/>
          <p:cNvSpPr>
            <a:spLocks noGrp="1"/>
          </p:cNvSpPr>
          <p:nvPr>
            <p:ph sz="half" idx="2"/>
          </p:nvPr>
        </p:nvSpPr>
        <p:spPr>
          <a:xfrm>
            <a:off x="4427984" y="1844824"/>
            <a:ext cx="4419600" cy="2880320"/>
          </a:xfrm>
        </p:spPr>
        <p:txBody>
          <a:bodyPr/>
          <a:lstStyle/>
          <a:p>
            <a:pPr>
              <a:buNone/>
            </a:pPr>
            <a:r>
              <a:rPr lang="en-US" sz="2400" b="1" i="1" dirty="0" smtClean="0">
                <a:latin typeface="Calibri" pitchFamily="34" charset="0"/>
              </a:rPr>
              <a:t>Key results covered:</a:t>
            </a:r>
          </a:p>
          <a:p>
            <a:pPr lvl="1"/>
            <a:r>
              <a:rPr lang="en-US" dirty="0" smtClean="0">
                <a:solidFill>
                  <a:srgbClr val="858394"/>
                </a:solidFill>
              </a:rPr>
              <a:t>Background information</a:t>
            </a:r>
          </a:p>
          <a:p>
            <a:pPr lvl="1"/>
            <a:r>
              <a:rPr lang="en-US" dirty="0" smtClean="0">
                <a:solidFill>
                  <a:srgbClr val="858394"/>
                </a:solidFill>
              </a:rPr>
              <a:t>Policy environment</a:t>
            </a:r>
          </a:p>
          <a:p>
            <a:pPr lvl="1"/>
            <a:r>
              <a:rPr lang="en-US" dirty="0" smtClean="0">
                <a:solidFill>
                  <a:srgbClr val="858394"/>
                </a:solidFill>
              </a:rPr>
              <a:t>Indicators of price</a:t>
            </a:r>
          </a:p>
          <a:p>
            <a:pPr lvl="1">
              <a:buNone/>
            </a:pPr>
            <a:r>
              <a:rPr lang="en-US" dirty="0" smtClean="0">
                <a:solidFill>
                  <a:srgbClr val="858394"/>
                </a:solidFill>
              </a:rPr>
              <a:t>	incentives/disincentives</a:t>
            </a:r>
          </a:p>
          <a:p>
            <a:pPr lvl="1"/>
            <a:r>
              <a:rPr lang="en-US" dirty="0" smtClean="0">
                <a:solidFill>
                  <a:srgbClr val="858394"/>
                </a:solidFill>
              </a:rPr>
              <a:t>Main messages</a:t>
            </a:r>
            <a:endParaRPr lang="en-US" dirty="0">
              <a:solidFill>
                <a:srgbClr val="858394"/>
              </a:solidFill>
            </a:endParaRPr>
          </a:p>
        </p:txBody>
      </p:sp>
      <p:cxnSp>
        <p:nvCxnSpPr>
          <p:cNvPr id="6" name="Straight Connector 5"/>
          <p:cNvCxnSpPr/>
          <p:nvPr/>
        </p:nvCxnSpPr>
        <p:spPr bwMode="auto">
          <a:xfrm>
            <a:off x="4267200" y="1828800"/>
            <a:ext cx="0" cy="3962400"/>
          </a:xfrm>
          <a:prstGeom prst="line">
            <a:avLst/>
          </a:prstGeom>
          <a:solidFill>
            <a:schemeClr val="accent1"/>
          </a:solidFill>
          <a:ln w="9525" cap="flat" cmpd="sng" algn="ctr">
            <a:solidFill>
              <a:schemeClr val="bg2">
                <a:lumMod val="40000"/>
                <a:lumOff val="60000"/>
              </a:schemeClr>
            </a:solidFill>
            <a:prstDash val="solid"/>
            <a:round/>
            <a:headEnd type="none" w="med" len="med"/>
            <a:tailEnd type="none" w="med" len="med"/>
          </a:ln>
          <a:effectLst/>
        </p:spPr>
      </p:cxnSp>
    </p:spTree>
    <p:extLst>
      <p:ext uri="{BB962C8B-B14F-4D97-AF65-F5344CB8AC3E}">
        <p14:creationId xmlns:p14="http://schemas.microsoft.com/office/powerpoint/2010/main" val="169231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THANK YOU</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ANNEX - Examples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Policy coherence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Highlights of the MAFAP project</a:t>
            </a:r>
          </a:p>
          <a:p>
            <a:pPr lvl="1"/>
            <a:r>
              <a:rPr lang="en-US" dirty="0" smtClean="0">
                <a:solidFill>
                  <a:schemeClr val="accent5">
                    <a:lumMod val="75000"/>
                  </a:schemeClr>
                </a:solidFill>
              </a:rPr>
              <a:t>Operational aspects</a:t>
            </a:r>
          </a:p>
          <a:p>
            <a:pPr lvl="1"/>
            <a:r>
              <a:rPr lang="en-US" dirty="0" smtClean="0">
                <a:solidFill>
                  <a:schemeClr val="accent5">
                    <a:lumMod val="75000"/>
                  </a:schemeClr>
                </a:solidFill>
              </a:rPr>
              <a:t>The three components of the MAFAP methodology:  price incentives and disincentives, public expenditure and policy coherence</a:t>
            </a:r>
          </a:p>
          <a:p>
            <a:r>
              <a:rPr lang="en-US" dirty="0" smtClean="0"/>
              <a:t>Today’s panel discussion</a:t>
            </a:r>
          </a:p>
          <a:p>
            <a:pPr lvl="1"/>
            <a:endParaRPr lang="en-US" dirty="0" smtClean="0"/>
          </a:p>
          <a:p>
            <a:pPr lvl="1">
              <a:buNone/>
            </a:pPr>
            <a:endParaRPr lang="en-US" dirty="0" smtClean="0"/>
          </a:p>
          <a:p>
            <a:pPr lvl="1">
              <a:buNone/>
            </a:pPr>
            <a:endParaRPr lang="en-US" dirty="0" smtClean="0"/>
          </a:p>
        </p:txBody>
      </p:sp>
    </p:spTree>
    <p:extLst>
      <p:ext uri="{BB962C8B-B14F-4D97-AF65-F5344CB8AC3E}">
        <p14:creationId xmlns:p14="http://schemas.microsoft.com/office/powerpoint/2010/main" val="4039945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755576" y="836713"/>
            <a:ext cx="7848872"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000" b="1" kern="0" noProof="0" dirty="0" smtClean="0">
                <a:solidFill>
                  <a:schemeClr val="bg1">
                    <a:lumMod val="65000"/>
                  </a:schemeClr>
                </a:solidFill>
                <a:latin typeface="Cambria" pitchFamily="18" charset="0"/>
                <a:ea typeface="+mj-ea"/>
                <a:cs typeface="+mj-cs"/>
              </a:rPr>
              <a:t>Government spending on rice in </a:t>
            </a:r>
            <a:r>
              <a:rPr kumimoji="0" lang="en-US" sz="3000" b="1" i="0" u="none" strike="noStrike" kern="0" cap="none" spc="0" normalizeH="0" baseline="0" noProof="0" dirty="0" smtClean="0">
                <a:ln>
                  <a:noFill/>
                </a:ln>
                <a:solidFill>
                  <a:schemeClr val="bg1">
                    <a:lumMod val="65000"/>
                  </a:schemeClr>
                </a:solidFill>
                <a:effectLst/>
                <a:uLnTx/>
                <a:uFillTx/>
                <a:latin typeface="Cambria" pitchFamily="18" charset="0"/>
                <a:ea typeface="+mj-ea"/>
                <a:cs typeface="+mj-cs"/>
              </a:rPr>
              <a:t>Mali high… </a:t>
            </a:r>
            <a:endParaRPr kumimoji="0" lang="en-US" sz="3000" b="1" i="0" u="none" strike="noStrike" kern="0" cap="none" spc="0" normalizeH="0" baseline="0" noProof="0" dirty="0">
              <a:ln>
                <a:noFill/>
              </a:ln>
              <a:solidFill>
                <a:schemeClr val="bg1">
                  <a:lumMod val="65000"/>
                </a:schemeClr>
              </a:solidFill>
              <a:effectLst/>
              <a:uLnTx/>
              <a:uFillTx/>
              <a:latin typeface="Cambria" pitchFamily="18" charset="0"/>
              <a:ea typeface="+mj-ea"/>
              <a:cs typeface="+mj-cs"/>
            </a:endParaRPr>
          </a:p>
        </p:txBody>
      </p:sp>
      <p:sp>
        <p:nvSpPr>
          <p:cNvPr id="7" name="Content Placeholder 2"/>
          <p:cNvSpPr>
            <a:spLocks noGrp="1"/>
          </p:cNvSpPr>
          <p:nvPr>
            <p:ph idx="1"/>
          </p:nvPr>
        </p:nvSpPr>
        <p:spPr>
          <a:xfrm>
            <a:off x="4716016" y="1772816"/>
            <a:ext cx="4053136" cy="4248621"/>
          </a:xfrm>
        </p:spPr>
        <p:txBody>
          <a:bodyPr/>
          <a:lstStyle/>
          <a:p>
            <a:pPr marL="514350" indent="-514350">
              <a:buNone/>
            </a:pPr>
            <a:r>
              <a:rPr lang="en-US" sz="2000" dirty="0" smtClean="0"/>
              <a:t>Increasing rice production a key policy objective of government</a:t>
            </a:r>
          </a:p>
          <a:p>
            <a:pPr marL="514350" indent="-514350">
              <a:buNone/>
            </a:pPr>
            <a:r>
              <a:rPr lang="en-US" sz="2000" dirty="0" smtClean="0"/>
              <a:t>Input subsidies in place to support producers</a:t>
            </a:r>
          </a:p>
          <a:p>
            <a:pPr marL="514350" indent="-514350">
              <a:buNone/>
            </a:pPr>
            <a:r>
              <a:rPr lang="en-US" sz="2000" dirty="0" smtClean="0"/>
              <a:t>Rice sector also supported through targeted investments in irrigation infrastructure</a:t>
            </a:r>
          </a:p>
          <a:p>
            <a:pPr marL="514350" indent="-514350">
              <a:buNone/>
            </a:pPr>
            <a:r>
              <a:rPr lang="en-US" sz="2000" dirty="0" smtClean="0"/>
              <a:t>Total expenditure to rice represents at least 24% of total</a:t>
            </a:r>
          </a:p>
        </p:txBody>
      </p:sp>
      <p:pic>
        <p:nvPicPr>
          <p:cNvPr id="5" name="Picture 5"/>
          <p:cNvPicPr>
            <a:picLocks noChangeAspect="1" noChangeArrowheads="1"/>
          </p:cNvPicPr>
          <p:nvPr/>
        </p:nvPicPr>
        <p:blipFill>
          <a:blip r:embed="rId3" cstate="print"/>
          <a:srcRect l="16890" t="2326" r="18628" b="2325"/>
          <a:stretch>
            <a:fillRect/>
          </a:stretch>
        </p:blipFill>
        <p:spPr bwMode="auto">
          <a:xfrm>
            <a:off x="971600" y="1844824"/>
            <a:ext cx="3240360" cy="2952328"/>
          </a:xfrm>
          <a:prstGeom prst="rect">
            <a:avLst/>
          </a:prstGeom>
          <a:noFill/>
          <a:ln w="9525">
            <a:noFill/>
            <a:miter lim="800000"/>
            <a:headEnd/>
            <a:tailEnd/>
          </a:ln>
        </p:spPr>
      </p:pic>
      <p:sp>
        <p:nvSpPr>
          <p:cNvPr id="8" name="TextBox 11"/>
          <p:cNvSpPr txBox="1">
            <a:spLocks noChangeArrowheads="1"/>
          </p:cNvSpPr>
          <p:nvPr/>
        </p:nvSpPr>
        <p:spPr bwMode="auto">
          <a:xfrm>
            <a:off x="611560" y="4941168"/>
            <a:ext cx="3816424" cy="461665"/>
          </a:xfrm>
          <a:prstGeom prst="rect">
            <a:avLst/>
          </a:prstGeom>
          <a:noFill/>
          <a:ln w="9525">
            <a:noFill/>
            <a:miter lim="800000"/>
            <a:headEnd/>
            <a:tailEnd/>
          </a:ln>
        </p:spPr>
        <p:txBody>
          <a:bodyPr wrap="square">
            <a:spAutoFit/>
          </a:bodyPr>
          <a:lstStyle/>
          <a:p>
            <a:pPr algn="ctr" eaLnBrk="0" hangingPunct="0"/>
            <a:r>
              <a:rPr lang="en-US" sz="1200" dirty="0">
                <a:latin typeface="Cambria" pitchFamily="18" charset="0"/>
              </a:rPr>
              <a:t>Share of agricultural specific expenditure </a:t>
            </a:r>
            <a:r>
              <a:rPr lang="en-US" sz="1200" dirty="0" smtClean="0">
                <a:latin typeface="Cambria" pitchFamily="18" charset="0"/>
              </a:rPr>
              <a:t>targeted to the rice sector (2005 – 2010)</a:t>
            </a:r>
            <a:endParaRPr lang="en-US" sz="1200" dirty="0">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683568" y="836713"/>
            <a:ext cx="7992888"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1">
                    <a:lumMod val="65000"/>
                  </a:schemeClr>
                </a:solidFill>
                <a:effectLst/>
                <a:uLnTx/>
                <a:uFillTx/>
                <a:latin typeface="Cambria" pitchFamily="18" charset="0"/>
                <a:ea typeface="+mj-ea"/>
                <a:cs typeface="+mj-cs"/>
              </a:rPr>
              <a:t>...but not consistent with other policy effects</a:t>
            </a:r>
            <a:endParaRPr kumimoji="0" lang="en-US" sz="3000" b="1" i="0" u="none" strike="noStrike" kern="0" cap="none" spc="0" normalizeH="0" baseline="0" noProof="0" dirty="0">
              <a:ln>
                <a:noFill/>
              </a:ln>
              <a:solidFill>
                <a:schemeClr val="bg1">
                  <a:lumMod val="65000"/>
                </a:schemeClr>
              </a:solidFill>
              <a:effectLst/>
              <a:uLnTx/>
              <a:uFillTx/>
              <a:latin typeface="Cambria" pitchFamily="18" charset="0"/>
              <a:ea typeface="+mj-ea"/>
              <a:cs typeface="+mj-cs"/>
            </a:endParaRPr>
          </a:p>
        </p:txBody>
      </p:sp>
      <p:sp>
        <p:nvSpPr>
          <p:cNvPr id="7" name="Content Placeholder 2"/>
          <p:cNvSpPr>
            <a:spLocks noGrp="1"/>
          </p:cNvSpPr>
          <p:nvPr>
            <p:ph idx="1"/>
          </p:nvPr>
        </p:nvSpPr>
        <p:spPr>
          <a:xfrm>
            <a:off x="4716016" y="1772816"/>
            <a:ext cx="4053136" cy="4248621"/>
          </a:xfrm>
        </p:spPr>
        <p:txBody>
          <a:bodyPr/>
          <a:lstStyle/>
          <a:p>
            <a:pPr marL="514350" indent="-514350">
              <a:buNone/>
            </a:pPr>
            <a:r>
              <a:rPr lang="en-US" sz="2000" dirty="0" smtClean="0"/>
              <a:t>Farmers did not benefit from high international prices during food crisis</a:t>
            </a:r>
          </a:p>
          <a:p>
            <a:pPr marL="514350" indent="-514350">
              <a:buNone/>
            </a:pPr>
            <a:r>
              <a:rPr lang="en-US" sz="2000" dirty="0" smtClean="0"/>
              <a:t>And faced strong price disincentives</a:t>
            </a:r>
          </a:p>
          <a:p>
            <a:pPr marL="514350" indent="-514350">
              <a:buNone/>
            </a:pPr>
            <a:r>
              <a:rPr lang="en-US" sz="2000" dirty="0" smtClean="0"/>
              <a:t>Government signals are inconsistent</a:t>
            </a:r>
          </a:p>
          <a:p>
            <a:pPr marL="514350" indent="-514350">
              <a:buNone/>
            </a:pPr>
            <a:r>
              <a:rPr lang="en-US" sz="2000" dirty="0" smtClean="0"/>
              <a:t>Low prices and inconsistent policies reduce investment potential of farmers</a:t>
            </a:r>
          </a:p>
        </p:txBody>
      </p:sp>
      <p:pic>
        <p:nvPicPr>
          <p:cNvPr id="9" name="Picture 2"/>
          <p:cNvPicPr>
            <a:picLocks noChangeAspect="1" noChangeArrowheads="1"/>
          </p:cNvPicPr>
          <p:nvPr/>
        </p:nvPicPr>
        <p:blipFill>
          <a:blip r:embed="rId3" cstate="print"/>
          <a:srcRect/>
          <a:stretch>
            <a:fillRect/>
          </a:stretch>
        </p:blipFill>
        <p:spPr bwMode="auto">
          <a:xfrm>
            <a:off x="539552" y="1772816"/>
            <a:ext cx="3953222" cy="4303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Untitled-2-02.jpg"/>
          <p:cNvPicPr>
            <a:picLocks noChangeAspect="1"/>
          </p:cNvPicPr>
          <p:nvPr/>
        </p:nvPicPr>
        <p:blipFill>
          <a:blip r:embed="rId3" cstate="print"/>
          <a:srcRect/>
          <a:stretch>
            <a:fillRect/>
          </a:stretch>
        </p:blipFill>
        <p:spPr bwMode="auto">
          <a:xfrm>
            <a:off x="0" y="196850"/>
            <a:ext cx="9144000" cy="646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MAFAP rationale</a:t>
            </a:r>
            <a:endParaRPr lang="en-US" dirty="0"/>
          </a:p>
        </p:txBody>
      </p:sp>
      <p:sp>
        <p:nvSpPr>
          <p:cNvPr id="3" name="Content Placeholder 2"/>
          <p:cNvSpPr>
            <a:spLocks noGrp="1"/>
          </p:cNvSpPr>
          <p:nvPr>
            <p:ph idx="1"/>
          </p:nvPr>
        </p:nvSpPr>
        <p:spPr/>
        <p:txBody>
          <a:bodyPr/>
          <a:lstStyle/>
          <a:p>
            <a:pPr marL="514350" indent="-514350">
              <a:spcAft>
                <a:spcPts val="600"/>
              </a:spcAft>
              <a:buNone/>
            </a:pPr>
            <a:r>
              <a:rPr lang="en-US" dirty="0" smtClean="0"/>
              <a:t>- </a:t>
            </a:r>
            <a:r>
              <a:rPr lang="en-US" sz="2800" dirty="0" smtClean="0"/>
              <a:t>increased attention to food security in recent years due to price increases and volatility</a:t>
            </a:r>
          </a:p>
          <a:p>
            <a:pPr marL="514350" indent="-514350">
              <a:spcAft>
                <a:spcPts val="600"/>
              </a:spcAft>
              <a:buNone/>
            </a:pPr>
            <a:r>
              <a:rPr lang="en-US" sz="2800" dirty="0" smtClean="0"/>
              <a:t>- to achieve agricultural development and food security, there is a need for better information and analysis to know how policies are affecting farmers – does an enabling environment exist?</a:t>
            </a:r>
          </a:p>
          <a:p>
            <a:pPr marL="514350" indent="-514350">
              <a:spcAft>
                <a:spcPts val="600"/>
              </a:spcAft>
              <a:buNone/>
            </a:pPr>
            <a:r>
              <a:rPr lang="en-US" sz="2800" dirty="0" smtClean="0"/>
              <a:t>- the availability of and capacity to provide quantitative evidence is limited in developing countries</a:t>
            </a:r>
          </a:p>
          <a:p>
            <a:endParaRPr lang="en-US" sz="2800" dirty="0"/>
          </a:p>
        </p:txBody>
      </p:sp>
    </p:spTree>
    <p:extLst>
      <p:ext uri="{BB962C8B-B14F-4D97-AF65-F5344CB8AC3E}">
        <p14:creationId xmlns:p14="http://schemas.microsoft.com/office/powerpoint/2010/main" val="753856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FAO’s response: MAFAP</a:t>
            </a:r>
            <a:endParaRPr lang="en-US" dirty="0"/>
          </a:p>
        </p:txBody>
      </p:sp>
      <p:sp>
        <p:nvSpPr>
          <p:cNvPr id="3" name="Content Placeholder 2"/>
          <p:cNvSpPr>
            <a:spLocks noGrp="1"/>
          </p:cNvSpPr>
          <p:nvPr>
            <p:ph idx="1"/>
          </p:nvPr>
        </p:nvSpPr>
        <p:spPr/>
        <p:txBody>
          <a:bodyPr/>
          <a:lstStyle/>
          <a:p>
            <a:pPr marL="514350" indent="-514350">
              <a:spcAft>
                <a:spcPts val="600"/>
              </a:spcAft>
              <a:buNone/>
            </a:pPr>
            <a:r>
              <a:rPr lang="en-US" dirty="0" smtClean="0"/>
              <a:t>- </a:t>
            </a:r>
            <a:r>
              <a:rPr lang="en-US" sz="2800" dirty="0" smtClean="0"/>
              <a:t>a system to measure, monitor and evaluate the effect of policies on agricultural producers in Africa</a:t>
            </a:r>
          </a:p>
          <a:p>
            <a:pPr marL="514350" indent="-514350">
              <a:spcAft>
                <a:spcPts val="600"/>
              </a:spcAft>
              <a:buNone/>
            </a:pPr>
            <a:r>
              <a:rPr lang="en-US" sz="2800" dirty="0" smtClean="0"/>
              <a:t>- implemented by FAO through structural collaboration with national teams to develop institutional capacity and ensure sustainability</a:t>
            </a:r>
          </a:p>
          <a:p>
            <a:pPr marL="514350" indent="-514350">
              <a:buNone/>
            </a:pPr>
            <a:r>
              <a:rPr lang="en-US" sz="2800" dirty="0" smtClean="0"/>
              <a:t>- provides evidence to support more effective policy making,  investment decisions and dialogue at national, regional and pan-African levels</a:t>
            </a:r>
          </a:p>
        </p:txBody>
      </p:sp>
    </p:spTree>
    <p:extLst>
      <p:ext uri="{BB962C8B-B14F-4D97-AF65-F5344CB8AC3E}">
        <p14:creationId xmlns:p14="http://schemas.microsoft.com/office/powerpoint/2010/main" val="753856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OECD experience </a:t>
            </a:r>
            <a:endParaRPr lang="en-US" dirty="0"/>
          </a:p>
        </p:txBody>
      </p:sp>
      <p:sp>
        <p:nvSpPr>
          <p:cNvPr id="3" name="Content Placeholder 2"/>
          <p:cNvSpPr>
            <a:spLocks noGrp="1"/>
          </p:cNvSpPr>
          <p:nvPr>
            <p:ph idx="1"/>
          </p:nvPr>
        </p:nvSpPr>
        <p:spPr/>
        <p:txBody>
          <a:bodyPr/>
          <a:lstStyle/>
          <a:p>
            <a:pPr marL="514350" indent="-514350">
              <a:spcAft>
                <a:spcPts val="600"/>
              </a:spcAft>
              <a:buNone/>
            </a:pPr>
            <a:r>
              <a:rPr lang="en-US" dirty="0" smtClean="0"/>
              <a:t>OECD measures countries’ support to agricultural sector through Producer Support Estimates (PSE)</a:t>
            </a:r>
          </a:p>
          <a:p>
            <a:pPr marL="514350" indent="-514350">
              <a:spcAft>
                <a:spcPts val="600"/>
              </a:spcAft>
              <a:buNone/>
            </a:pPr>
            <a:r>
              <a:rPr lang="en-US" dirty="0" smtClean="0">
                <a:solidFill>
                  <a:srgbClr val="009900"/>
                </a:solidFill>
              </a:rPr>
              <a:t>Imp</a:t>
            </a:r>
            <a:r>
              <a:rPr lang="en-US" dirty="0" smtClean="0"/>
              <a:t>ortant input for dialogue on agricultural policy in OECD member countries</a:t>
            </a:r>
          </a:p>
          <a:p>
            <a:pPr marL="514350" indent="-514350">
              <a:spcAft>
                <a:spcPts val="600"/>
              </a:spcAft>
              <a:buNone/>
            </a:pPr>
            <a:r>
              <a:rPr lang="en-US" dirty="0" smtClean="0"/>
              <a:t>FAO partnered with OECD to develop the MAFAP methodology</a:t>
            </a:r>
          </a:p>
          <a:p>
            <a:pPr marL="514350" indent="-514350">
              <a:spcAft>
                <a:spcPts val="600"/>
              </a:spcAft>
              <a:buNone/>
            </a:pPr>
            <a:r>
              <a:rPr lang="en-US" dirty="0" smtClean="0"/>
              <a:t>  </a:t>
            </a:r>
          </a:p>
          <a:p>
            <a:endParaRPr lang="en-US" dirty="0"/>
          </a:p>
        </p:txBody>
      </p:sp>
    </p:spTree>
    <p:extLst>
      <p:ext uri="{BB962C8B-B14F-4D97-AF65-F5344CB8AC3E}">
        <p14:creationId xmlns:p14="http://schemas.microsoft.com/office/powerpoint/2010/main" val="753856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682625"/>
          </a:xfrm>
        </p:spPr>
        <p:txBody>
          <a:bodyPr/>
          <a:lstStyle/>
          <a:p>
            <a:r>
              <a:rPr lang="en-US" dirty="0" smtClean="0"/>
              <a:t>The MAFAP Monitoring System</a:t>
            </a:r>
            <a:endParaRPr lang="en-US" dirty="0"/>
          </a:p>
        </p:txBody>
      </p:sp>
      <p:sp>
        <p:nvSpPr>
          <p:cNvPr id="3" name="Content Placeholder 2"/>
          <p:cNvSpPr>
            <a:spLocks noGrp="1"/>
          </p:cNvSpPr>
          <p:nvPr>
            <p:ph idx="1"/>
          </p:nvPr>
        </p:nvSpPr>
        <p:spPr>
          <a:xfrm>
            <a:off x="457200" y="1484784"/>
            <a:ext cx="8229600" cy="4641379"/>
          </a:xfrm>
        </p:spPr>
        <p:txBody>
          <a:bodyPr/>
          <a:lstStyle/>
          <a:p>
            <a:pPr marL="514350" indent="-514350">
              <a:buNone/>
            </a:pPr>
            <a:r>
              <a:rPr lang="en-US" dirty="0" smtClean="0"/>
              <a:t>- </a:t>
            </a:r>
            <a:r>
              <a:rPr lang="en-US" sz="2800" dirty="0" smtClean="0"/>
              <a:t>Looks at </a:t>
            </a:r>
            <a:r>
              <a:rPr lang="en-US" sz="2800" b="1" dirty="0" smtClean="0"/>
              <a:t>price incentives and disincentives </a:t>
            </a:r>
            <a:r>
              <a:rPr lang="en-US" sz="2800" dirty="0" smtClean="0"/>
              <a:t>in countries’ key agricultural value chains </a:t>
            </a:r>
          </a:p>
          <a:p>
            <a:pPr marL="514350" indent="-514350">
              <a:buNone/>
            </a:pPr>
            <a:endParaRPr lang="en-US" sz="2800" dirty="0" smtClean="0"/>
          </a:p>
          <a:p>
            <a:pPr marL="514350" indent="-514350">
              <a:buNone/>
            </a:pPr>
            <a:r>
              <a:rPr lang="en-US" sz="2800" dirty="0" smtClean="0"/>
              <a:t>- Analyzes </a:t>
            </a:r>
            <a:r>
              <a:rPr lang="en-US" sz="2800" b="1" dirty="0" smtClean="0"/>
              <a:t>public expenditure </a:t>
            </a:r>
            <a:r>
              <a:rPr lang="en-US" sz="2800" dirty="0" smtClean="0"/>
              <a:t>in support of agriculture and rural development</a:t>
            </a:r>
          </a:p>
          <a:p>
            <a:pPr marL="514350" indent="-514350">
              <a:buNone/>
            </a:pPr>
            <a:endParaRPr lang="en-US" sz="2800" dirty="0" smtClean="0"/>
          </a:p>
          <a:p>
            <a:pPr marL="514350" indent="-514350">
              <a:buNone/>
            </a:pPr>
            <a:r>
              <a:rPr lang="en-US" sz="2800" dirty="0" smtClean="0"/>
              <a:t>- Assesses </a:t>
            </a:r>
            <a:r>
              <a:rPr lang="en-US" sz="2800" b="1" dirty="0" smtClean="0"/>
              <a:t>policy coherence</a:t>
            </a:r>
            <a:r>
              <a:rPr lang="en-US" sz="2800" dirty="0" smtClean="0"/>
              <a:t>: </a:t>
            </a:r>
          </a:p>
          <a:p>
            <a:pPr marL="514350" indent="-514350">
              <a:buNone/>
            </a:pPr>
            <a:r>
              <a:rPr lang="en-US" sz="2800" dirty="0" smtClean="0"/>
              <a:t>	public expenditure vs. price support	</a:t>
            </a:r>
          </a:p>
          <a:p>
            <a:pPr marL="514350" indent="-514350">
              <a:buNone/>
            </a:pPr>
            <a:r>
              <a:rPr lang="en-US" sz="2800" dirty="0" smtClean="0"/>
              <a:t>	policy effects vs. policy objectives</a:t>
            </a:r>
          </a:p>
          <a:p>
            <a:endParaRPr lang="en-US" sz="2800" dirty="0"/>
          </a:p>
        </p:txBody>
      </p:sp>
    </p:spTree>
    <p:extLst>
      <p:ext uri="{BB962C8B-B14F-4D97-AF65-F5344CB8AC3E}">
        <p14:creationId xmlns:p14="http://schemas.microsoft.com/office/powerpoint/2010/main" val="753856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610617"/>
          </a:xfrm>
        </p:spPr>
        <p:txBody>
          <a:bodyPr/>
          <a:lstStyle/>
          <a:p>
            <a:r>
              <a:rPr lang="en-US" dirty="0" smtClean="0"/>
              <a:t>What is MAFAP doing? </a:t>
            </a:r>
            <a:endParaRPr lang="en-US" dirty="0"/>
          </a:p>
        </p:txBody>
      </p:sp>
      <p:sp>
        <p:nvSpPr>
          <p:cNvPr id="3" name="Content Placeholder 2"/>
          <p:cNvSpPr>
            <a:spLocks noGrp="1"/>
          </p:cNvSpPr>
          <p:nvPr>
            <p:ph idx="1"/>
          </p:nvPr>
        </p:nvSpPr>
        <p:spPr>
          <a:xfrm>
            <a:off x="539552" y="1412776"/>
            <a:ext cx="8424936" cy="4896544"/>
          </a:xfrm>
        </p:spPr>
        <p:txBody>
          <a:bodyPr/>
          <a:lstStyle/>
          <a:p>
            <a:pPr marL="514350" indent="-514350">
              <a:spcAft>
                <a:spcPts val="600"/>
              </a:spcAft>
              <a:buNone/>
            </a:pPr>
            <a:r>
              <a:rPr lang="en-US" sz="2600" dirty="0" smtClean="0"/>
              <a:t>- building the technical capacities of about 20 government and research partners in ten African countries (possibly 60 partners in the next phase)</a:t>
            </a:r>
          </a:p>
          <a:p>
            <a:pPr marL="514350" indent="-514350">
              <a:spcAft>
                <a:spcPts val="600"/>
              </a:spcAft>
              <a:buNone/>
            </a:pPr>
            <a:r>
              <a:rPr lang="en-US" sz="2600" dirty="0" smtClean="0"/>
              <a:t>- identifying key areas for policy reform and developing concrete recommendations for policymakers</a:t>
            </a:r>
          </a:p>
          <a:p>
            <a:pPr marL="514350" indent="-514350">
              <a:spcAft>
                <a:spcPts val="600"/>
              </a:spcAft>
              <a:buNone/>
            </a:pPr>
            <a:r>
              <a:rPr lang="en-US" sz="2600" dirty="0" smtClean="0"/>
              <a:t>- identifying where inefficiencies in commodity value chains can be reduced or eliminated through targeted investment</a:t>
            </a:r>
          </a:p>
          <a:p>
            <a:pPr marL="514350" indent="-514350">
              <a:spcAft>
                <a:spcPts val="600"/>
              </a:spcAft>
              <a:buNone/>
            </a:pPr>
            <a:r>
              <a:rPr lang="en-US" sz="2600" dirty="0" smtClean="0"/>
              <a:t>- monitoring progress towards CAADP and national policy objectives</a:t>
            </a:r>
          </a:p>
          <a:p>
            <a:pPr marL="514350" indent="-514350">
              <a:spcAft>
                <a:spcPts val="600"/>
              </a:spcAft>
              <a:buNone/>
            </a:pPr>
            <a:endParaRPr lang="en-US" sz="2800" dirty="0" smtClean="0"/>
          </a:p>
          <a:p>
            <a:pPr marL="514350" indent="-514350">
              <a:spcAft>
                <a:spcPts val="600"/>
              </a:spcAft>
              <a:buNone/>
            </a:pPr>
            <a:endParaRPr lang="en-US" sz="2800" dirty="0" smtClean="0"/>
          </a:p>
          <a:p>
            <a:pPr marL="514350" indent="-514350">
              <a:spcAft>
                <a:spcPts val="600"/>
              </a:spcAft>
              <a:buNone/>
            </a:pPr>
            <a:endParaRPr lang="en-US" sz="2800" dirty="0" smtClean="0"/>
          </a:p>
          <a:p>
            <a:pPr marL="514350" indent="-514350">
              <a:spcAft>
                <a:spcPts val="600"/>
              </a:spcAft>
              <a:buNone/>
            </a:pPr>
            <a:endParaRPr lang="en-US" sz="2800" dirty="0" smtClean="0"/>
          </a:p>
          <a:p>
            <a:pPr marL="514350" indent="-514350">
              <a:spcAft>
                <a:spcPts val="600"/>
              </a:spcAft>
              <a:buNone/>
            </a:pPr>
            <a:endParaRPr lang="en-US" sz="2800" dirty="0" smtClean="0"/>
          </a:p>
          <a:p>
            <a:pPr marL="514350" indent="-514350">
              <a:spcAft>
                <a:spcPts val="600"/>
              </a:spcAft>
              <a:buNone/>
            </a:pPr>
            <a:endParaRPr lang="en-US" sz="2800" dirty="0" smtClean="0"/>
          </a:p>
          <a:p>
            <a:pPr marL="514350" indent="-514350">
              <a:buNone/>
            </a:pPr>
            <a:endParaRPr lang="en-US" sz="2800" dirty="0" smtClean="0"/>
          </a:p>
          <a:p>
            <a:pPr marL="514350" indent="-514350">
              <a:buNone/>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9552" y="836712"/>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lumMod val="65000"/>
                  </a:schemeClr>
                </a:solidFill>
                <a:effectLst/>
                <a:uLnTx/>
                <a:uFillTx/>
                <a:latin typeface="Cambria" pitchFamily="18" charset="0"/>
                <a:ea typeface="+mj-ea"/>
                <a:cs typeface="+mj-cs"/>
              </a:rPr>
              <a:t>Where we work</a:t>
            </a:r>
          </a:p>
        </p:txBody>
      </p:sp>
      <p:pic>
        <p:nvPicPr>
          <p:cNvPr id="1026" name="Picture 2" descr="http://www.fao.org/uploads/pics/map_home.png"/>
          <p:cNvPicPr>
            <a:picLocks noChangeAspect="1" noChangeArrowheads="1"/>
          </p:cNvPicPr>
          <p:nvPr/>
        </p:nvPicPr>
        <p:blipFill>
          <a:blip r:embed="rId3" cstate="print"/>
          <a:srcRect/>
          <a:stretch>
            <a:fillRect/>
          </a:stretch>
        </p:blipFill>
        <p:spPr bwMode="auto">
          <a:xfrm>
            <a:off x="4139952" y="620688"/>
            <a:ext cx="4074078" cy="5112568"/>
          </a:xfrm>
          <a:prstGeom prst="rect">
            <a:avLst/>
          </a:prstGeom>
          <a:noFill/>
        </p:spPr>
      </p:pic>
      <p:sp>
        <p:nvSpPr>
          <p:cNvPr id="7" name="Title 1"/>
          <p:cNvSpPr txBox="1">
            <a:spLocks/>
          </p:cNvSpPr>
          <p:nvPr/>
        </p:nvSpPr>
        <p:spPr bwMode="auto">
          <a:xfrm>
            <a:off x="251520" y="5661248"/>
            <a:ext cx="727280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1">
                    <a:lumMod val="65000"/>
                  </a:schemeClr>
                </a:solidFill>
                <a:effectLst/>
                <a:uLnTx/>
                <a:uFillTx/>
                <a:latin typeface="Cambria" pitchFamily="18" charset="0"/>
                <a:ea typeface="+mj-ea"/>
                <a:cs typeface="+mj-cs"/>
              </a:rPr>
              <a:t>http://www.fao.org/mafap</a:t>
            </a:r>
          </a:p>
        </p:txBody>
      </p:sp>
      <p:sp>
        <p:nvSpPr>
          <p:cNvPr id="8" name="TextBox 7"/>
          <p:cNvSpPr txBox="1"/>
          <p:nvPr/>
        </p:nvSpPr>
        <p:spPr>
          <a:xfrm>
            <a:off x="755576" y="1916832"/>
            <a:ext cx="2376264" cy="3139321"/>
          </a:xfrm>
          <a:prstGeom prst="rect">
            <a:avLst/>
          </a:prstGeom>
          <a:noFill/>
        </p:spPr>
        <p:txBody>
          <a:bodyPr wrap="square" rtlCol="0">
            <a:spAutoFit/>
          </a:bodyPr>
          <a:lstStyle/>
          <a:p>
            <a:r>
              <a:rPr lang="en-US" dirty="0" smtClean="0">
                <a:solidFill>
                  <a:srgbClr val="95C73D"/>
                </a:solidFill>
              </a:rPr>
              <a:t>Burkina Faso</a:t>
            </a:r>
          </a:p>
          <a:p>
            <a:r>
              <a:rPr lang="en-US" dirty="0" smtClean="0">
                <a:solidFill>
                  <a:srgbClr val="95C73D"/>
                </a:solidFill>
              </a:rPr>
              <a:t>Kenya</a:t>
            </a:r>
          </a:p>
          <a:p>
            <a:r>
              <a:rPr lang="en-US" dirty="0" smtClean="0">
                <a:solidFill>
                  <a:srgbClr val="95C73D"/>
                </a:solidFill>
              </a:rPr>
              <a:t>Mali</a:t>
            </a:r>
            <a:endParaRPr lang="en-US" dirty="0">
              <a:solidFill>
                <a:srgbClr val="95C73D"/>
              </a:solidFill>
            </a:endParaRPr>
          </a:p>
          <a:p>
            <a:r>
              <a:rPr lang="en-US" dirty="0" smtClean="0">
                <a:solidFill>
                  <a:srgbClr val="95C73D"/>
                </a:solidFill>
              </a:rPr>
              <a:t>Tanzania</a:t>
            </a:r>
            <a:endParaRPr lang="en-US" dirty="0">
              <a:solidFill>
                <a:srgbClr val="95C73D"/>
              </a:solidFill>
            </a:endParaRPr>
          </a:p>
          <a:p>
            <a:r>
              <a:rPr lang="en-US" dirty="0">
                <a:solidFill>
                  <a:srgbClr val="95C73D"/>
                </a:solidFill>
              </a:rPr>
              <a:t>Uganda</a:t>
            </a:r>
          </a:p>
          <a:p>
            <a:endParaRPr lang="en-US" dirty="0" smtClean="0">
              <a:solidFill>
                <a:srgbClr val="95C73D"/>
              </a:solidFill>
            </a:endParaRPr>
          </a:p>
          <a:p>
            <a:r>
              <a:rPr lang="en-US" dirty="0" smtClean="0">
                <a:solidFill>
                  <a:srgbClr val="95C73D"/>
                </a:solidFill>
              </a:rPr>
              <a:t>Ghana</a:t>
            </a:r>
          </a:p>
          <a:p>
            <a:r>
              <a:rPr lang="en-US" dirty="0" smtClean="0">
                <a:solidFill>
                  <a:srgbClr val="95C73D"/>
                </a:solidFill>
              </a:rPr>
              <a:t>Ethiopia</a:t>
            </a:r>
            <a:endParaRPr lang="en-US" dirty="0">
              <a:solidFill>
                <a:srgbClr val="95C73D"/>
              </a:solidFill>
            </a:endParaRPr>
          </a:p>
          <a:p>
            <a:r>
              <a:rPr lang="en-US" dirty="0" smtClean="0">
                <a:solidFill>
                  <a:srgbClr val="95C73D"/>
                </a:solidFill>
              </a:rPr>
              <a:t>Malawi</a:t>
            </a:r>
          </a:p>
          <a:p>
            <a:r>
              <a:rPr lang="en-US" dirty="0" smtClean="0">
                <a:solidFill>
                  <a:srgbClr val="95C73D"/>
                </a:solidFill>
              </a:rPr>
              <a:t>Mozambique</a:t>
            </a:r>
          </a:p>
          <a:p>
            <a:r>
              <a:rPr lang="en-US" dirty="0" smtClean="0">
                <a:solidFill>
                  <a:srgbClr val="95C73D"/>
                </a:solidFill>
              </a:rPr>
              <a:t>Nigeria</a:t>
            </a:r>
          </a:p>
        </p:txBody>
      </p:sp>
    </p:spTree>
    <p:extLst>
      <p:ext uri="{BB962C8B-B14F-4D97-AF65-F5344CB8AC3E}">
        <p14:creationId xmlns:p14="http://schemas.microsoft.com/office/powerpoint/2010/main" val="753856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762000"/>
          </a:xfrm>
        </p:spPr>
        <p:txBody>
          <a:bodyPr/>
          <a:lstStyle/>
          <a:p>
            <a:pPr algn="ctr"/>
            <a:r>
              <a:rPr lang="en-US" dirty="0" smtClean="0">
                <a:solidFill>
                  <a:schemeClr val="accent1">
                    <a:lumMod val="60000"/>
                    <a:lumOff val="40000"/>
                  </a:schemeClr>
                </a:solidFill>
              </a:rPr>
              <a:t>How are price incentives/disincentives measured?</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533400" y="2132856"/>
            <a:ext cx="8229600" cy="4572744"/>
          </a:xfrm>
        </p:spPr>
        <p:txBody>
          <a:bodyPr/>
          <a:lstStyle/>
          <a:p>
            <a:r>
              <a:rPr lang="en-US" sz="2800" dirty="0" smtClean="0">
                <a:cs typeface="Arial" pitchFamily="34" charset="0"/>
              </a:rPr>
              <a:t>By comparing the domestic farm gate price to a reference price (</a:t>
            </a:r>
            <a:r>
              <a:rPr lang="en-US" sz="2800" dirty="0" smtClean="0"/>
              <a:t>the world market price, adjusted for marketing costs to the farm gate, quantity and quality differences)</a:t>
            </a:r>
          </a:p>
          <a:p>
            <a:pPr marL="0" indent="0">
              <a:buNone/>
            </a:pPr>
            <a:endParaRPr lang="en-US" sz="2800" dirty="0" smtClean="0">
              <a:cs typeface="Arial" pitchFamily="34" charset="0"/>
            </a:endParaRPr>
          </a:p>
          <a:p>
            <a:r>
              <a:rPr lang="en-US" sz="2800" dirty="0" smtClean="0">
                <a:cs typeface="Arial" pitchFamily="34" charset="0"/>
              </a:rPr>
              <a:t>The difference between the domestic price and the reference price is an indicator of  price incentives or disincentives for producers – </a:t>
            </a:r>
            <a:r>
              <a:rPr lang="en-US" sz="2800" i="1" dirty="0" smtClean="0">
                <a:cs typeface="Arial" pitchFamily="34" charset="0"/>
              </a:rPr>
              <a:t>Price Gap</a:t>
            </a:r>
          </a:p>
        </p:txBody>
      </p:sp>
    </p:spTree>
    <p:extLst>
      <p:ext uri="{BB962C8B-B14F-4D97-AF65-F5344CB8AC3E}">
        <p14:creationId xmlns:p14="http://schemas.microsoft.com/office/powerpoint/2010/main" val="2006545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FAP presentation_master">
  <a:themeElements>
    <a:clrScheme name="Default Design 15">
      <a:dk1>
        <a:srgbClr val="003300"/>
      </a:dk1>
      <a:lt1>
        <a:srgbClr val="FFFFFF"/>
      </a:lt1>
      <a:dk2>
        <a:srgbClr val="008000"/>
      </a:dk2>
      <a:lt2>
        <a:srgbClr val="3E3E5C"/>
      </a:lt2>
      <a:accent1>
        <a:srgbClr val="60597B"/>
      </a:accent1>
      <a:accent2>
        <a:srgbClr val="6666FF"/>
      </a:accent2>
      <a:accent3>
        <a:srgbClr val="FFFFFF"/>
      </a:accent3>
      <a:accent4>
        <a:srgbClr val="002A00"/>
      </a:accent4>
      <a:accent5>
        <a:srgbClr val="B6B5BF"/>
      </a:accent5>
      <a:accent6>
        <a:srgbClr val="5C5CE7"/>
      </a:accent6>
      <a:hlink>
        <a:srgbClr val="99CCFF"/>
      </a:hlink>
      <a:folHlink>
        <a:srgbClr val="FFFF99"/>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E3E5C"/>
        </a:dk1>
        <a:lt1>
          <a:srgbClr val="FFFFFF"/>
        </a:lt1>
        <a:dk2>
          <a:srgbClr val="FFFFCC"/>
        </a:dk2>
        <a:lt2>
          <a:srgbClr val="FFFFFF"/>
        </a:lt2>
        <a:accent1>
          <a:srgbClr val="60597B"/>
        </a:accent1>
        <a:accent2>
          <a:srgbClr val="6666FF"/>
        </a:accent2>
        <a:accent3>
          <a:srgbClr val="FFFFE2"/>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3E3E5C"/>
        </a:lt2>
        <a:accent1>
          <a:srgbClr val="60597B"/>
        </a:accent1>
        <a:accent2>
          <a:srgbClr val="6666FF"/>
        </a:accent2>
        <a:accent3>
          <a:srgbClr val="FFFFFF"/>
        </a:accent3>
        <a:accent4>
          <a:srgbClr val="DADADA"/>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Design 15">
        <a:dk1>
          <a:srgbClr val="003300"/>
        </a:dk1>
        <a:lt1>
          <a:srgbClr val="FFFFFF"/>
        </a:lt1>
        <a:dk2>
          <a:srgbClr val="008000"/>
        </a:dk2>
        <a:lt2>
          <a:srgbClr val="3E3E5C"/>
        </a:lt2>
        <a:accent1>
          <a:srgbClr val="60597B"/>
        </a:accent1>
        <a:accent2>
          <a:srgbClr val="6666FF"/>
        </a:accent2>
        <a:accent3>
          <a:srgbClr val="FFFFFF"/>
        </a:accent3>
        <a:accent4>
          <a:srgbClr val="002A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MAFAP presentation_master</Template>
  <TotalTime>566</TotalTime>
  <Words>1598</Words>
  <Application>Microsoft Office PowerPoint</Application>
  <PresentationFormat>On-screen Show (4:3)</PresentationFormat>
  <Paragraphs>154</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MAFAP presentation_master</vt:lpstr>
      <vt:lpstr> MAFAP project overview</vt:lpstr>
      <vt:lpstr>Outline</vt:lpstr>
      <vt:lpstr>MAFAP rationale</vt:lpstr>
      <vt:lpstr>FAO’s response: MAFAP</vt:lpstr>
      <vt:lpstr>Building on OECD experience </vt:lpstr>
      <vt:lpstr>The MAFAP Monitoring System</vt:lpstr>
      <vt:lpstr>What is MAFAP doing? </vt:lpstr>
      <vt:lpstr>PowerPoint Presentation</vt:lpstr>
      <vt:lpstr>How are price incentives/disincentives measured?</vt:lpstr>
      <vt:lpstr>To illustrate…</vt:lpstr>
      <vt:lpstr>Indicators of Incentives/Disincentives</vt:lpstr>
      <vt:lpstr>Public Expenditure methodology</vt:lpstr>
      <vt:lpstr>PowerPoint Presentation</vt:lpstr>
      <vt:lpstr>How is policy coherence measured?</vt:lpstr>
      <vt:lpstr>PowerPoint Presentation</vt:lpstr>
      <vt:lpstr>Today’s Presentations</vt:lpstr>
      <vt:lpstr>       THANK YOU</vt:lpstr>
      <vt:lpstr>ANNEX - Examples </vt:lpstr>
      <vt:lpstr>Policy coherence</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MAFAP project overview</dc:title>
  <dc:creator>Monitoring African Food and Agricultural Policies (MAFAP)</dc:creator>
  <cp:lastModifiedBy>JuanLuis Salazar (TCSS)</cp:lastModifiedBy>
  <cp:revision>68</cp:revision>
  <dcterms:created xsi:type="dcterms:W3CDTF">2013-09-13T12:28:01Z</dcterms:created>
  <dcterms:modified xsi:type="dcterms:W3CDTF">2013-10-04T12:36:47Z</dcterms:modified>
</cp:coreProperties>
</file>